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719" r:id="rId2"/>
    <p:sldId id="1200" r:id="rId3"/>
    <p:sldId id="1201" r:id="rId4"/>
    <p:sldId id="1202" r:id="rId5"/>
    <p:sldId id="1203" r:id="rId6"/>
    <p:sldId id="1204" r:id="rId7"/>
    <p:sldId id="1205" r:id="rId8"/>
    <p:sldId id="1206" r:id="rId9"/>
    <p:sldId id="1210" r:id="rId10"/>
    <p:sldId id="1207" r:id="rId11"/>
    <p:sldId id="1208" r:id="rId12"/>
    <p:sldId id="1209" r:id="rId13"/>
    <p:sldId id="1211" r:id="rId14"/>
    <p:sldId id="1212" r:id="rId15"/>
    <p:sldId id="119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. Ding Ning (IRIM)" initials="DDN(" lastIdx="1" clrIdx="0">
    <p:extLst>
      <p:ext uri="{19B8F6BF-5375-455C-9EA6-DF929625EA0E}">
        <p15:presenceInfo xmlns:p15="http://schemas.microsoft.com/office/powerpoint/2012/main" userId="S::dingning@CUHK.EDU.CN::874f7539-4773-4e13-9722-92a92a8fa12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9F9F"/>
    <a:srgbClr val="632E62"/>
    <a:srgbClr val="CC99FF"/>
    <a:srgbClr val="000000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8" autoAdjust="0"/>
    <p:restoredTop sz="85209" autoAdjust="0"/>
  </p:normalViewPr>
  <p:slideViewPr>
    <p:cSldViewPr snapToGrid="0" snapToObjects="1">
      <p:cViewPr varScale="1">
        <p:scale>
          <a:sx n="52" d="100"/>
          <a:sy n="52" d="100"/>
        </p:scale>
        <p:origin x="12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118340"/>
    </p:cViewPr>
  </p:sorterViewPr>
  <p:notesViewPr>
    <p:cSldViewPr snapToGrid="0" snapToObjects="1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79E657-5512-41EB-9F4E-2A6135FBD972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977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C919F7-3BE7-8746-8796-EE404D9FBE6A}" type="datetimeFigureOut">
              <a:rPr kumimoji="1" lang="zh-CN" altLang="en-US" smtClean="0"/>
              <a:t>2020/7/16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1266F-39BA-0A4B-91B7-41F55E5A69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5198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1266F-39BA-0A4B-91B7-41F55E5A698E}" type="slidenum">
              <a:rPr kumimoji="1" lang="zh-CN" altLang="en-US" smtClean="0"/>
              <a:t>1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413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" b="1375"/>
          <a:stretch/>
        </p:blipFill>
        <p:spPr>
          <a:xfrm>
            <a:off x="5" y="1"/>
            <a:ext cx="12191996" cy="6858000"/>
          </a:xfrm>
          <a:prstGeom prst="rect">
            <a:avLst/>
          </a:prstGeom>
        </p:spPr>
      </p:pic>
      <p:sp>
        <p:nvSpPr>
          <p:cNvPr id="14" name="矩形 16"/>
          <p:cNvSpPr/>
          <p:nvPr userDrawn="1"/>
        </p:nvSpPr>
        <p:spPr>
          <a:xfrm>
            <a:off x="4" y="2235199"/>
            <a:ext cx="8302166" cy="1571190"/>
          </a:xfrm>
          <a:prstGeom prst="rect">
            <a:avLst/>
          </a:prstGeom>
          <a:solidFill>
            <a:srgbClr val="632E62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670" y="4986867"/>
            <a:ext cx="5757334" cy="1364266"/>
          </a:xfrm>
        </p:spPr>
        <p:txBody>
          <a:bodyPr>
            <a:normAutofit/>
          </a:bodyPr>
          <a:lstStyle>
            <a:lvl1pPr marL="0" indent="0" algn="l">
              <a:buNone/>
              <a:defRPr lang="zh-CN" altLang="en-US" sz="2400" kern="120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2584575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kumimoji="1" lang="en-US" altLang="zh-CN"/>
              <a:t>Exciting Projects in RAIL CUHK-SZ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EB8F4B19-15CE-6447-8B5B-203C99CD9CD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pic>
        <p:nvPicPr>
          <p:cNvPr id="9" name="Picture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1" t="35708" b="36372"/>
          <a:stretch/>
        </p:blipFill>
        <p:spPr bwMode="auto">
          <a:xfrm>
            <a:off x="174170" y="309796"/>
            <a:ext cx="5821347" cy="1204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95085" y="2336800"/>
            <a:ext cx="7707085" cy="1365198"/>
          </a:xfrm>
        </p:spPr>
        <p:txBody>
          <a:bodyPr anchor="ctr">
            <a:normAutofit/>
          </a:bodyPr>
          <a:lstStyle>
            <a:lvl1pPr algn="l">
              <a:defRPr lang="zh-CN" altLang="en-US" sz="4800" b="1" kern="12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1116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9" t="45070" r="4189" b="45659"/>
          <a:stretch/>
        </p:blipFill>
        <p:spPr>
          <a:xfrm>
            <a:off x="0" y="1"/>
            <a:ext cx="12179299" cy="927100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724328" y="1320803"/>
            <a:ext cx="10720469" cy="4930769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Clr>
                <a:srgbClr val="7030A0"/>
              </a:buClr>
              <a:buSzPct val="8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50000"/>
              </a:lnSpc>
              <a:buClr>
                <a:srgbClr val="7030A0"/>
              </a:buClr>
              <a:buSzPct val="8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150000"/>
              </a:lnSpc>
              <a:buClr>
                <a:srgbClr val="7030A0"/>
              </a:buClr>
              <a:buSzPct val="80000"/>
              <a:buFont typeface="Wingdings" panose="05000000000000000000" pitchFamily="2" charset="2"/>
              <a:buChar char="u"/>
              <a:defRPr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150000"/>
              </a:lnSpc>
              <a:buClr>
                <a:srgbClr val="7030A0"/>
              </a:buClr>
              <a:buSzPct val="80000"/>
              <a:buFont typeface="Wingdings" panose="05000000000000000000" pitchFamily="2" charset="2"/>
              <a:buChar char="u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150000"/>
              </a:lnSpc>
              <a:buClr>
                <a:srgbClr val="7030A0"/>
              </a:buClr>
              <a:buSzPct val="80000"/>
              <a:buFont typeface="Wingdings" panose="05000000000000000000" pitchFamily="2" charset="2"/>
              <a:buChar char="u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9712412" y="6479316"/>
            <a:ext cx="1502332" cy="365125"/>
          </a:xfrm>
        </p:spPr>
        <p:txBody>
          <a:bodyPr/>
          <a:lstStyle>
            <a:lvl1pPr algn="r">
              <a:defRPr sz="11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lang="zh-HK" alt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708" y="6479316"/>
            <a:ext cx="3575691" cy="365125"/>
          </a:xfrm>
        </p:spPr>
        <p:txBody>
          <a:bodyPr/>
          <a:lstStyle>
            <a:lvl1pPr algn="l"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b="1"/>
              <a:t>Exciting Projects in RAIL CUHK-SZ</a:t>
            </a:r>
            <a:endParaRPr lang="zh-HK" alt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35757" y="6479316"/>
            <a:ext cx="683339" cy="365125"/>
          </a:xfrm>
        </p:spPr>
        <p:txBody>
          <a:bodyPr/>
          <a:lstStyle>
            <a:lvl1pPr>
              <a:defRPr lang="zh-HK" altLang="en-US" sz="1100" kern="1200" smtClean="0">
                <a:solidFill>
                  <a:srgbClr val="9F9F9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</a:lstStyle>
          <a:p>
            <a:fld id="{A1882B6D-F4EF-467E-B0D5-6F92A8C1D7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矩形 16"/>
          <p:cNvSpPr/>
          <p:nvPr userDrawn="1"/>
        </p:nvSpPr>
        <p:spPr>
          <a:xfrm>
            <a:off x="0" y="932"/>
            <a:ext cx="12192000" cy="949360"/>
          </a:xfrm>
          <a:prstGeom prst="rect">
            <a:avLst/>
          </a:prstGeom>
          <a:solidFill>
            <a:srgbClr val="632E62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18320" y="84549"/>
            <a:ext cx="3432584" cy="770458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4328" y="51841"/>
            <a:ext cx="7884064" cy="835874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47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zh-CN"/>
              <a:t>Exciting Projects in RAIL CUHK-SZ</a:t>
            </a:r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F4B19-15CE-6447-8B5B-203C99CD9C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8792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机器人与人工智能实验室</a:t>
            </a:r>
            <a:br>
              <a:rPr lang="en-US" altLang="zh-TW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Robotics and Artificial Intelligence Laboratory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EFD86E7D-F71F-4A59-A494-BF6D94D65ABC}"/>
              </a:ext>
            </a:extLst>
          </p:cNvPr>
          <p:cNvSpPr txBox="1">
            <a:spLocks/>
          </p:cNvSpPr>
          <p:nvPr/>
        </p:nvSpPr>
        <p:spPr>
          <a:xfrm>
            <a:off x="568581" y="1563757"/>
            <a:ext cx="3063619" cy="653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4800" b="1" kern="1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TW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W</a:t>
            </a:r>
            <a:r>
              <a:rPr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ELCOME</a:t>
            </a:r>
            <a:r>
              <a:rPr lang="en-US" altLang="zh-TW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T</a:t>
            </a:r>
            <a:r>
              <a:rPr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D64547EC-2E49-4926-90A3-6AF64FDC5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dirty="0"/>
              <a:t>Exciting Projects in RAIL CUHK-SZ</a:t>
            </a:r>
            <a:endParaRPr kumimoji="1"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F4B19-15CE-6447-8B5B-203C99CD9CD4}" type="slidenum">
              <a:rPr kumimoji="1" lang="zh-CN" altLang="en-US" smtClean="0"/>
              <a:pPr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621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B222ACE-DC0A-43AD-B9E8-12AD33AAB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328" y="1320803"/>
            <a:ext cx="4152471" cy="4930769"/>
          </a:xfrm>
        </p:spPr>
        <p:txBody>
          <a:bodyPr/>
          <a:lstStyle/>
          <a:p>
            <a:r>
              <a:rPr lang="en-GB" b="1" dirty="0"/>
              <a:t>2. Rotate the steering gear by PWM wave</a:t>
            </a:r>
          </a:p>
          <a:p>
            <a:endParaRPr lang="en-GB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F46E72-B562-419F-BEB8-5371B2E3E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b="1"/>
              <a:t>Exciting Projects in RAIL CUHK-SZ</a:t>
            </a:r>
            <a:endParaRPr lang="zh-HK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1E80BF-507F-4F33-BD2A-1A97C2EBD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2B6D-F4EF-467E-B0D5-6F92A8C1D7D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A014F343-6AB7-4F05-B451-3EEC73030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S</a:t>
            </a:r>
            <a:r>
              <a:rPr lang="en-US" altLang="zh-CN" dirty="0" err="1"/>
              <a:t>teering</a:t>
            </a:r>
            <a:r>
              <a:rPr lang="en-US" altLang="zh-CN" dirty="0"/>
              <a:t> Gear Control</a:t>
            </a:r>
            <a:endParaRPr lang="en-GB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275EBAC-A4D7-4BD6-AC6E-EFF70FD2BD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32" b="69939"/>
          <a:stretch/>
        </p:blipFill>
        <p:spPr bwMode="auto">
          <a:xfrm>
            <a:off x="0" y="2935039"/>
            <a:ext cx="6429025" cy="1965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CED18516-6CB8-4C72-AD8B-DE76F9124B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44" r="2625" b="14882"/>
          <a:stretch/>
        </p:blipFill>
        <p:spPr bwMode="auto">
          <a:xfrm>
            <a:off x="6292928" y="1429901"/>
            <a:ext cx="5899072" cy="4821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258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B222ACE-DC0A-43AD-B9E8-12AD33AAB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3. Rotate the steering gear through an angle of 0-180 degrees</a:t>
            </a:r>
          </a:p>
          <a:p>
            <a:r>
              <a:rPr lang="en-GB" dirty="0"/>
              <a:t>Rotate directly </a:t>
            </a:r>
            <a:r>
              <a:rPr lang="en-GB" b="1" dirty="0">
                <a:solidFill>
                  <a:srgbClr val="FF0000"/>
                </a:solidFill>
              </a:rPr>
              <a:t>in degrees </a:t>
            </a:r>
            <a:r>
              <a:rPr lang="en-GB" dirty="0"/>
              <a:t>and seal the specific PWM high-level </a:t>
            </a:r>
            <a:r>
              <a:rPr lang="en-GB" b="1" dirty="0">
                <a:solidFill>
                  <a:srgbClr val="FF0000"/>
                </a:solidFill>
              </a:rPr>
              <a:t>duty cycle</a:t>
            </a:r>
            <a:r>
              <a:rPr lang="en-GB" dirty="0"/>
              <a:t>. We need to make a </a:t>
            </a:r>
            <a:r>
              <a:rPr lang="en-GB" b="1" dirty="0">
                <a:solidFill>
                  <a:srgbClr val="FF0000"/>
                </a:solidFill>
              </a:rPr>
              <a:t>mapping</a:t>
            </a:r>
            <a:r>
              <a:rPr lang="en-GB" dirty="0"/>
              <a:t> between the two sets of data 0-180 degrees and 150-600.</a:t>
            </a:r>
          </a:p>
          <a:p>
            <a:r>
              <a:rPr lang="en-GB" dirty="0"/>
              <a:t>We only need to map the first set of data 0-180 to the second set of data 0-450, and then add 150 </a:t>
            </a:r>
            <a:r>
              <a:rPr lang="en-GB" b="1" dirty="0">
                <a:solidFill>
                  <a:srgbClr val="FF0000"/>
                </a:solidFill>
              </a:rPr>
              <a:t>bases</a:t>
            </a:r>
            <a:r>
              <a:rPr lang="en-GB" dirty="0"/>
              <a:t> to the second set of data.</a:t>
            </a:r>
          </a:p>
          <a:p>
            <a:endParaRPr lang="en-GB" b="1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F46E72-B562-419F-BEB8-5371B2E3E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b="1"/>
              <a:t>Exciting Projects in RAIL CUHK-SZ</a:t>
            </a:r>
            <a:endParaRPr lang="zh-HK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1E80BF-507F-4F33-BD2A-1A97C2EBD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2B6D-F4EF-467E-B0D5-6F92A8C1D7D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A014F343-6AB7-4F05-B451-3EEC73030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S</a:t>
            </a:r>
            <a:r>
              <a:rPr lang="en-US" altLang="zh-CN" dirty="0" err="1"/>
              <a:t>teering</a:t>
            </a:r>
            <a:r>
              <a:rPr lang="en-US" altLang="zh-CN" dirty="0"/>
              <a:t> Gear Control</a:t>
            </a:r>
            <a:endParaRPr lang="en-GB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504AC86-C8B1-473A-8AA6-22E1BCA43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787" y="5070472"/>
            <a:ext cx="8591550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7523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B222ACE-DC0A-43AD-B9E8-12AD33AAB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Seal this angle mapping process into a </a:t>
            </a:r>
            <a:r>
              <a:rPr lang="en-GB" b="1" dirty="0">
                <a:solidFill>
                  <a:srgbClr val="FF0000"/>
                </a:solidFill>
              </a:rPr>
              <a:t>function</a:t>
            </a:r>
            <a:r>
              <a:rPr lang="en-GB" dirty="0"/>
              <a:t>: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F46E72-B562-419F-BEB8-5371B2E3E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b="1"/>
              <a:t>Exciting Projects in RAIL CUHK-SZ</a:t>
            </a:r>
            <a:endParaRPr lang="zh-HK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1E80BF-507F-4F33-BD2A-1A97C2EBD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2B6D-F4EF-467E-B0D5-6F92A8C1D7D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A014F343-6AB7-4F05-B451-3EEC73030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S</a:t>
            </a:r>
            <a:r>
              <a:rPr lang="en-US" altLang="zh-CN" dirty="0" err="1"/>
              <a:t>teering</a:t>
            </a:r>
            <a:r>
              <a:rPr lang="en-US" altLang="zh-CN" dirty="0"/>
              <a:t> Gear Control</a:t>
            </a:r>
            <a:endParaRPr lang="en-GB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D733E7F8-A373-4F0F-A441-507E3B69DB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01" b="60417"/>
          <a:stretch/>
        </p:blipFill>
        <p:spPr bwMode="auto">
          <a:xfrm>
            <a:off x="216315" y="1927368"/>
            <a:ext cx="5802362" cy="3226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86930427-3E1C-4F33-BA7E-96F55DA603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972" b="16229"/>
          <a:stretch/>
        </p:blipFill>
        <p:spPr bwMode="auto">
          <a:xfrm>
            <a:off x="6096000" y="1927368"/>
            <a:ext cx="5891201" cy="4551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4708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B222ACE-DC0A-43AD-B9E8-12AD33AAB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329" y="1320803"/>
            <a:ext cx="4143236" cy="4930769"/>
          </a:xfrm>
        </p:spPr>
        <p:txBody>
          <a:bodyPr/>
          <a:lstStyle/>
          <a:p>
            <a:r>
              <a:rPr lang="en-GB" b="1" dirty="0"/>
              <a:t>4. Input the angle value through the serial monitor, and the steering gear rotates.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F46E72-B562-419F-BEB8-5371B2E3E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b="1"/>
              <a:t>Exciting Projects in RAIL CUHK-SZ</a:t>
            </a:r>
            <a:endParaRPr lang="zh-HK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1E80BF-507F-4F33-BD2A-1A97C2EBD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2B6D-F4EF-467E-B0D5-6F92A8C1D7D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A014F343-6AB7-4F05-B451-3EEC73030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S</a:t>
            </a:r>
            <a:r>
              <a:rPr lang="en-US" altLang="zh-CN" dirty="0" err="1"/>
              <a:t>teering</a:t>
            </a:r>
            <a:r>
              <a:rPr lang="en-US" altLang="zh-CN" dirty="0"/>
              <a:t> Gear Control</a:t>
            </a:r>
            <a:endParaRPr lang="en-GB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31608932-DA26-4A4B-9842-F6ADAB59EA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43" b="55821"/>
          <a:stretch/>
        </p:blipFill>
        <p:spPr bwMode="auto">
          <a:xfrm>
            <a:off x="5106988" y="1067511"/>
            <a:ext cx="6161375" cy="5592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832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F8E3A6D-8BA9-4410-9249-CDAB1F8C5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Next: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EA91DDC-09BA-44E6-BEAC-0A6B86175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b="1"/>
              <a:t>Exciting Projects in RAIL CUHK-SZ</a:t>
            </a:r>
            <a:endParaRPr lang="zh-HK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7CACF9-CB7D-4FAC-8C6D-A606EB287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2B6D-F4EF-467E-B0D5-6F92A8C1D7D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38A9880-5AFC-4F43-9F65-91022C1EA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S</a:t>
            </a:r>
            <a:r>
              <a:rPr lang="en-US" altLang="zh-CN" dirty="0" err="1"/>
              <a:t>teering</a:t>
            </a:r>
            <a:r>
              <a:rPr lang="en-US" altLang="zh-CN" dirty="0"/>
              <a:t> Gear Control</a:t>
            </a:r>
            <a:endParaRPr lang="en-GB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08045A34-F370-4079-8707-F30727DA49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904" b="12322"/>
          <a:stretch/>
        </p:blipFill>
        <p:spPr bwMode="auto">
          <a:xfrm>
            <a:off x="3421712" y="1052929"/>
            <a:ext cx="5348576" cy="575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5551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ubtitle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b="1" dirty="0"/>
              <a:t>林天麟 教授</a:t>
            </a:r>
            <a:endParaRPr lang="en-US" altLang="zh-TW" sz="2800" b="1" dirty="0"/>
          </a:p>
          <a:p>
            <a:r>
              <a:rPr lang="zh-CN" altLang="en-US" dirty="0"/>
              <a:t>香港中文大学（深圳）</a:t>
            </a:r>
            <a:endParaRPr lang="en-US" altLang="zh-CN" dirty="0"/>
          </a:p>
          <a:p>
            <a:r>
              <a:rPr lang="zh-CN" altLang="en-US" dirty="0"/>
              <a:t>机器人与</a:t>
            </a:r>
            <a:r>
              <a:rPr lang="zh-TW" altLang="en-US" dirty="0"/>
              <a:t>人工智能实验室</a:t>
            </a:r>
            <a:endParaRPr lang="en-US" altLang="zh-TW" dirty="0"/>
          </a:p>
          <a:p>
            <a:r>
              <a:rPr lang="en-US" altLang="zh-CN" dirty="0"/>
              <a:t>WeChat: </a:t>
            </a:r>
            <a:r>
              <a:rPr lang="en-US" altLang="zh-CN" dirty="0" err="1"/>
              <a:t>tinlunlam</a:t>
            </a:r>
            <a:endParaRPr lang="zh-CN" altLang="en-US" dirty="0"/>
          </a:p>
        </p:txBody>
      </p:sp>
      <p:sp>
        <p:nvSpPr>
          <p:cNvPr id="21" name="AutoShape 2" descr="http://www.iso.cuhk.edu.hk/images/publication/CUHKUPDates/original/nsl520-CUHK(SZ)08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2" name="Picture 4" descr="Teaching Buil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3443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3552037" y="2894570"/>
            <a:ext cx="5087926" cy="1783234"/>
          </a:xfrm>
        </p:spPr>
        <p:txBody>
          <a:bodyPr>
            <a:noAutofit/>
          </a:bodyPr>
          <a:lstStyle/>
          <a:p>
            <a:pPr algn="ctr"/>
            <a:r>
              <a:rPr lang="en-US" altLang="zh-TW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altLang="zh-TW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HANK </a:t>
            </a:r>
            <a:r>
              <a:rPr lang="en-US" altLang="zh-TW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en-US" altLang="zh-TW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b="1"/>
              <a:t>Exciting Projects in RAIL CUHK-SZ</a:t>
            </a: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2B6D-F4EF-467E-B0D5-6F92A8C1D7D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19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 b="1" dirty="0"/>
              <a:t>1. Principle</a:t>
            </a:r>
          </a:p>
          <a:p>
            <a:r>
              <a:rPr lang="en-GB" altLang="zh-CN" dirty="0"/>
              <a:t>The control signal enters the signal modulation chip from the channel of the receiver to obtain a </a:t>
            </a:r>
            <a:r>
              <a:rPr lang="en-GB" altLang="zh-CN" b="1" dirty="0">
                <a:solidFill>
                  <a:srgbClr val="FF0000"/>
                </a:solidFill>
              </a:rPr>
              <a:t>DC bias voltage</a:t>
            </a:r>
            <a:r>
              <a:rPr lang="en-GB" altLang="zh-CN" dirty="0"/>
              <a:t>. </a:t>
            </a:r>
          </a:p>
          <a:p>
            <a:endParaRPr lang="en-GB" altLang="zh-CN" dirty="0"/>
          </a:p>
          <a:p>
            <a:r>
              <a:rPr lang="en-GB" altLang="zh-CN" dirty="0"/>
              <a:t>It has a reference circuit inside and generates a reference signal with a period of </a:t>
            </a:r>
            <a:r>
              <a:rPr lang="en-GB" altLang="zh-CN" b="1" dirty="0">
                <a:solidFill>
                  <a:srgbClr val="FF0000"/>
                </a:solidFill>
              </a:rPr>
              <a:t>20ms</a:t>
            </a:r>
            <a:r>
              <a:rPr lang="en-GB" altLang="zh-CN" dirty="0"/>
              <a:t> and a width of </a:t>
            </a:r>
            <a:r>
              <a:rPr lang="en-GB" altLang="zh-CN" b="1" dirty="0">
                <a:solidFill>
                  <a:srgbClr val="FF0000"/>
                </a:solidFill>
              </a:rPr>
              <a:t>1.5ms</a:t>
            </a:r>
            <a:r>
              <a:rPr lang="en-GB" altLang="zh-CN" dirty="0"/>
              <a:t>. It compares the obtained DC bias voltage with the voltage of the potentiometer to obtain the </a:t>
            </a:r>
            <a:r>
              <a:rPr lang="en-GB" altLang="zh-CN" b="1" dirty="0">
                <a:solidFill>
                  <a:srgbClr val="FF0000"/>
                </a:solidFill>
              </a:rPr>
              <a:t>voltage difference output</a:t>
            </a:r>
            <a:r>
              <a:rPr lang="en-GB" altLang="zh-CN" dirty="0"/>
              <a:t>.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b="1"/>
              <a:t>Exciting Projects in RAIL CUHK-SZ</a:t>
            </a:r>
            <a:endParaRPr lang="zh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2B6D-F4EF-467E-B0D5-6F92A8C1D7D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S</a:t>
            </a:r>
            <a:r>
              <a:rPr lang="en-US" altLang="zh-CN" dirty="0" err="1"/>
              <a:t>teering</a:t>
            </a:r>
            <a:r>
              <a:rPr lang="en-US" altLang="zh-CN" dirty="0"/>
              <a:t> Gear Control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378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B222ACE-DC0A-43AD-B9E8-12AD33AAB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Finally, the positive and negative of the voltage difference is output to the motor drive chip to determine the </a:t>
            </a:r>
            <a:r>
              <a:rPr lang="en-GB" b="1" dirty="0">
                <a:solidFill>
                  <a:srgbClr val="FF0000"/>
                </a:solidFill>
              </a:rPr>
              <a:t>positive and negative rotation</a:t>
            </a:r>
            <a:r>
              <a:rPr lang="en-GB" dirty="0"/>
              <a:t> of the motor. </a:t>
            </a:r>
          </a:p>
          <a:p>
            <a:endParaRPr lang="en-GB" dirty="0"/>
          </a:p>
          <a:p>
            <a:r>
              <a:rPr lang="en-GB" dirty="0"/>
              <a:t>When the motor speed is </a:t>
            </a:r>
            <a:r>
              <a:rPr lang="en-GB" b="1" dirty="0">
                <a:solidFill>
                  <a:srgbClr val="FF0000"/>
                </a:solidFill>
              </a:rPr>
              <a:t>a certain value</a:t>
            </a:r>
            <a:r>
              <a:rPr lang="en-GB" dirty="0"/>
              <a:t>, the potentiometer is driven to rotate through the cascade reduction gear, so that the voltage difference is </a:t>
            </a:r>
            <a:r>
              <a:rPr lang="en-GB" b="1" dirty="0">
                <a:solidFill>
                  <a:srgbClr val="FF0000"/>
                </a:solidFill>
              </a:rPr>
              <a:t>0</a:t>
            </a:r>
            <a:r>
              <a:rPr lang="en-GB" dirty="0"/>
              <a:t>, and the motor stops rotating.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F46E72-B562-419F-BEB8-5371B2E3E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b="1"/>
              <a:t>Exciting Projects in RAIL CUHK-SZ</a:t>
            </a:r>
            <a:endParaRPr lang="zh-HK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1E80BF-507F-4F33-BD2A-1A97C2EBD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2B6D-F4EF-467E-B0D5-6F92A8C1D7D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A014F343-6AB7-4F05-B451-3EEC73030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S</a:t>
            </a:r>
            <a:r>
              <a:rPr lang="en-US" altLang="zh-CN" dirty="0" err="1"/>
              <a:t>teering</a:t>
            </a:r>
            <a:r>
              <a:rPr lang="en-US" altLang="zh-CN" dirty="0"/>
              <a:t> Gear Control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582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F46E72-B562-419F-BEB8-5371B2E3E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b="1"/>
              <a:t>Exciting Projects in RAIL CUHK-SZ</a:t>
            </a:r>
            <a:endParaRPr lang="zh-HK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1E80BF-507F-4F33-BD2A-1A97C2EBD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2B6D-F4EF-467E-B0D5-6F92A8C1D7D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A014F343-6AB7-4F05-B451-3EEC73030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S</a:t>
            </a:r>
            <a:r>
              <a:rPr lang="en-US" altLang="zh-CN" dirty="0" err="1"/>
              <a:t>teering</a:t>
            </a:r>
            <a:r>
              <a:rPr lang="en-US" altLang="zh-CN" dirty="0"/>
              <a:t> Gear Control</a:t>
            </a:r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ECB6591-6BD1-4FED-A1CC-DB75D21D9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03" y="1357394"/>
            <a:ext cx="7512194" cy="4747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81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B222ACE-DC0A-43AD-B9E8-12AD33AAB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328" y="1320803"/>
            <a:ext cx="4789781" cy="4930769"/>
          </a:xfrm>
        </p:spPr>
        <p:txBody>
          <a:bodyPr>
            <a:normAutofit/>
          </a:bodyPr>
          <a:lstStyle/>
          <a:p>
            <a:r>
              <a:rPr lang="en-GB" dirty="0"/>
              <a:t>The control of the steering gear generally requires a </a:t>
            </a:r>
            <a:r>
              <a:rPr lang="en-GB" b="1" dirty="0">
                <a:solidFill>
                  <a:srgbClr val="FF0000"/>
                </a:solidFill>
              </a:rPr>
              <a:t>time base pulse </a:t>
            </a:r>
            <a:r>
              <a:rPr lang="en-GB" dirty="0"/>
              <a:t>of about 20ms. The high level part of the pulse is generally an angle control pulse part in the range of 0.5ms-2.5ms, with a total interval of 2ms. 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F46E72-B562-419F-BEB8-5371B2E3E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b="1"/>
              <a:t>Exciting Projects in RAIL CUHK-SZ</a:t>
            </a:r>
            <a:endParaRPr lang="zh-HK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1E80BF-507F-4F33-BD2A-1A97C2EBD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2B6D-F4EF-467E-B0D5-6F92A8C1D7D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A014F343-6AB7-4F05-B451-3EEC73030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S</a:t>
            </a:r>
            <a:r>
              <a:rPr lang="en-US" altLang="zh-CN" dirty="0" err="1"/>
              <a:t>teering</a:t>
            </a:r>
            <a:r>
              <a:rPr lang="en-US" altLang="zh-CN" dirty="0"/>
              <a:t> Gear Control</a:t>
            </a:r>
            <a:endParaRPr lang="en-GB" dirty="0"/>
          </a:p>
        </p:txBody>
      </p:sp>
      <p:sp>
        <p:nvSpPr>
          <p:cNvPr id="6" name="内容占位符 1">
            <a:extLst>
              <a:ext uri="{FF2B5EF4-FFF2-40B4-BE49-F238E27FC236}">
                <a16:creationId xmlns:a16="http://schemas.microsoft.com/office/drawing/2014/main" id="{1FD4D4B7-DCCB-49A7-B2EC-F87EEEBC8C50}"/>
              </a:ext>
            </a:extLst>
          </p:cNvPr>
          <p:cNvSpPr txBox="1">
            <a:spLocks/>
          </p:cNvSpPr>
          <p:nvPr/>
        </p:nvSpPr>
        <p:spPr>
          <a:xfrm>
            <a:off x="6096000" y="1320802"/>
            <a:ext cx="5541817" cy="4930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7030A0"/>
              </a:buClr>
              <a:buSzPct val="80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7030A0"/>
              </a:buClr>
              <a:buSzPct val="80000"/>
              <a:buFont typeface="Wingdings" panose="05000000000000000000" pitchFamily="2" charset="2"/>
              <a:buChar char="u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7030A0"/>
              </a:buClr>
              <a:buSzPct val="80000"/>
              <a:buFont typeface="Wingdings" panose="05000000000000000000" pitchFamily="2" charset="2"/>
              <a:buChar char="u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7030A0"/>
              </a:buClr>
              <a:buSzPct val="80000"/>
              <a:buFont typeface="Wingdings" panose="05000000000000000000" pitchFamily="2" charset="2"/>
              <a:buChar char="u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7030A0"/>
              </a:buClr>
              <a:buSzPct val="80000"/>
              <a:buFont typeface="Wingdings" panose="05000000000000000000" pitchFamily="2" charset="2"/>
              <a:buChar char="u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Taking </a:t>
            </a:r>
            <a:r>
              <a:rPr lang="en-GB" b="1" dirty="0">
                <a:solidFill>
                  <a:srgbClr val="FF0000"/>
                </a:solidFill>
              </a:rPr>
              <a:t>180 degree angle servo </a:t>
            </a:r>
            <a:r>
              <a:rPr lang="en-GB" dirty="0"/>
              <a:t>as an example, the corresponding control relationship is as follows: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60F8C07-914F-4195-BA2A-A886F155B90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4885" y="3012164"/>
            <a:ext cx="3026788" cy="3793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36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B222ACE-DC0A-43AD-B9E8-12AD33AAB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Correspondence</a:t>
            </a:r>
          </a:p>
          <a:p>
            <a:r>
              <a:rPr lang="en-GB" dirty="0"/>
              <a:t>0.5ms--------------0 degree;</a:t>
            </a:r>
          </a:p>
          <a:p>
            <a:r>
              <a:rPr lang="en-GB" dirty="0"/>
              <a:t>1.0ms--------------45 degrees;</a:t>
            </a:r>
          </a:p>
          <a:p>
            <a:r>
              <a:rPr lang="en-GB" dirty="0"/>
              <a:t>1.5ms--------------90 degrees;</a:t>
            </a:r>
          </a:p>
          <a:p>
            <a:r>
              <a:rPr lang="en-GB" dirty="0"/>
              <a:t>2.0ms--------------135 degrees;</a:t>
            </a:r>
          </a:p>
          <a:p>
            <a:r>
              <a:rPr lang="en-GB" dirty="0"/>
              <a:t>2.5ms -------------180 degrees.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F46E72-B562-419F-BEB8-5371B2E3E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b="1"/>
              <a:t>Exciting Projects in RAIL CUHK-SZ</a:t>
            </a:r>
            <a:endParaRPr lang="zh-HK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1E80BF-507F-4F33-BD2A-1A97C2EBD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2B6D-F4EF-467E-B0D5-6F92A8C1D7D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A014F343-6AB7-4F05-B451-3EEC73030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S</a:t>
            </a:r>
            <a:r>
              <a:rPr lang="en-US" altLang="zh-CN" dirty="0" err="1"/>
              <a:t>teering</a:t>
            </a:r>
            <a:r>
              <a:rPr lang="en-US" altLang="zh-CN" dirty="0"/>
              <a:t> Gear Control</a:t>
            </a:r>
            <a:endParaRPr lang="en-GB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8450492-A8E3-4586-8A03-E7D0CE5A559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617" y="1228475"/>
            <a:ext cx="4081002" cy="5115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322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B222ACE-DC0A-43AD-B9E8-12AD33AAB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328" y="1320803"/>
            <a:ext cx="5371671" cy="4930769"/>
          </a:xfrm>
        </p:spPr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PCA9685</a:t>
            </a:r>
          </a:p>
          <a:p>
            <a:r>
              <a:rPr lang="en-GB" dirty="0"/>
              <a:t>Steering gear is driven through the chip. This chip uses the </a:t>
            </a:r>
            <a:r>
              <a:rPr lang="en-GB" b="1" dirty="0">
                <a:solidFill>
                  <a:srgbClr val="FF0000"/>
                </a:solidFill>
              </a:rPr>
              <a:t>IIC communication interface </a:t>
            </a:r>
            <a:r>
              <a:rPr lang="en-GB" dirty="0"/>
              <a:t>to connect with Arduino. It can drive </a:t>
            </a:r>
            <a:r>
              <a:rPr lang="en-GB" b="1" dirty="0">
                <a:solidFill>
                  <a:srgbClr val="FF0000"/>
                </a:solidFill>
              </a:rPr>
              <a:t>16</a:t>
            </a:r>
            <a:r>
              <a:rPr lang="en-GB" dirty="0"/>
              <a:t> </a:t>
            </a:r>
            <a:r>
              <a:rPr lang="en-GB" b="1" dirty="0">
                <a:solidFill>
                  <a:srgbClr val="FF0000"/>
                </a:solidFill>
              </a:rPr>
              <a:t>servos </a:t>
            </a:r>
            <a:r>
              <a:rPr lang="en-GB" dirty="0"/>
              <a:t>at the same time with only </a:t>
            </a:r>
            <a:r>
              <a:rPr lang="en-GB" b="1" dirty="0">
                <a:solidFill>
                  <a:srgbClr val="FF0000"/>
                </a:solidFill>
              </a:rPr>
              <a:t>4 wires </a:t>
            </a:r>
            <a:r>
              <a:rPr lang="en-GB" dirty="0"/>
              <a:t>through IIC communication.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F46E72-B562-419F-BEB8-5371B2E3E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b="1"/>
              <a:t>Exciting Projects in RAIL CUHK-SZ</a:t>
            </a:r>
            <a:endParaRPr lang="zh-HK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1E80BF-507F-4F33-BD2A-1A97C2EBD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2B6D-F4EF-467E-B0D5-6F92A8C1D7D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A014F343-6AB7-4F05-B451-3EEC73030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S</a:t>
            </a:r>
            <a:r>
              <a:rPr lang="en-US" altLang="zh-CN" dirty="0" err="1"/>
              <a:t>teering</a:t>
            </a:r>
            <a:r>
              <a:rPr lang="en-US" altLang="zh-CN" dirty="0"/>
              <a:t> Gear Control</a:t>
            </a:r>
            <a:endParaRPr lang="en-GB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A58CC90-C759-412E-86E6-396392CA1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151" y="2052637"/>
            <a:ext cx="4695825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148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B222ACE-DC0A-43AD-B9E8-12AD33AAB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Wiring mode </a:t>
            </a:r>
            <a:r>
              <a:rPr lang="en-GB" dirty="0"/>
              <a:t>of IIC communication interface with Arduino uno: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F46E72-B562-419F-BEB8-5371B2E3E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b="1"/>
              <a:t>Exciting Projects in RAIL CUHK-SZ</a:t>
            </a:r>
            <a:endParaRPr lang="zh-HK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1E80BF-507F-4F33-BD2A-1A97C2EBD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2B6D-F4EF-467E-B0D5-6F92A8C1D7D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A014F343-6AB7-4F05-B451-3EEC73030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S</a:t>
            </a:r>
            <a:r>
              <a:rPr lang="en-US" altLang="zh-CN" dirty="0" err="1"/>
              <a:t>teering</a:t>
            </a:r>
            <a:r>
              <a:rPr lang="en-US" altLang="zh-CN" dirty="0"/>
              <a:t> Gear Control</a:t>
            </a:r>
            <a:endParaRPr lang="en-GB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EEFE990-C0AB-4A91-A3CA-ACFBC05B0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974" y="2184397"/>
            <a:ext cx="6353175" cy="40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B0FBCE8A-2A91-416F-B69C-51B018768786}"/>
              </a:ext>
            </a:extLst>
          </p:cNvPr>
          <p:cNvSpPr/>
          <p:nvPr/>
        </p:nvSpPr>
        <p:spPr>
          <a:xfrm>
            <a:off x="6890327" y="2184397"/>
            <a:ext cx="3195782" cy="2359894"/>
          </a:xfrm>
          <a:prstGeom prst="wedgeRoundRectCallou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228D7A-FE77-4631-9CA4-034FC9D4C28B}"/>
              </a:ext>
            </a:extLst>
          </p:cNvPr>
          <p:cNvSpPr txBox="1"/>
          <p:nvPr/>
        </p:nvSpPr>
        <p:spPr>
          <a:xfrm>
            <a:off x="6890326" y="2387597"/>
            <a:ext cx="332509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b="1" dirty="0">
                <a:solidFill>
                  <a:srgbClr val="FF0000"/>
                </a:solidFill>
              </a:rPr>
              <a:t>Arduino uno</a:t>
            </a:r>
            <a:r>
              <a:rPr lang="it-IT" sz="2200" dirty="0"/>
              <a:t>        </a:t>
            </a:r>
            <a:r>
              <a:rPr lang="it-IT" sz="2200" b="1" dirty="0">
                <a:solidFill>
                  <a:srgbClr val="FF0000"/>
                </a:solidFill>
              </a:rPr>
              <a:t>PCA9685</a:t>
            </a:r>
          </a:p>
          <a:p>
            <a:r>
              <a:rPr lang="it-IT" sz="2200" dirty="0"/>
              <a:t>   Gnd                 	  GND</a:t>
            </a:r>
          </a:p>
          <a:p>
            <a:r>
              <a:rPr lang="it-IT" sz="2200" dirty="0"/>
              <a:t>   +5V                  	  VCC</a:t>
            </a:r>
          </a:p>
          <a:p>
            <a:r>
              <a:rPr lang="it-IT" sz="2200" dirty="0"/>
              <a:t>   A5                   	  SCL</a:t>
            </a:r>
          </a:p>
          <a:p>
            <a:r>
              <a:rPr lang="it-IT" sz="2200" dirty="0"/>
              <a:t>   A4                   	  SDA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137823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8F2CE0B-CE5F-462C-8C11-53528833C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Level and angle </a:t>
            </a:r>
            <a:r>
              <a:rPr lang="en-GB" b="1" dirty="0">
                <a:solidFill>
                  <a:srgbClr val="FF0000"/>
                </a:solidFill>
              </a:rPr>
              <a:t>mapping</a:t>
            </a:r>
            <a:r>
              <a:rPr lang="en-GB" dirty="0"/>
              <a:t>:</a:t>
            </a:r>
          </a:p>
          <a:p>
            <a:r>
              <a:rPr lang="en-GB" dirty="0"/>
              <a:t>150 -------- 0 degrees;</a:t>
            </a:r>
          </a:p>
          <a:p>
            <a:r>
              <a:rPr lang="en-GB" dirty="0"/>
              <a:t>262 -------- 45 degrees;</a:t>
            </a:r>
          </a:p>
          <a:p>
            <a:r>
              <a:rPr lang="en-GB" dirty="0"/>
              <a:t>375 -------- 90 degrees;</a:t>
            </a:r>
          </a:p>
          <a:p>
            <a:r>
              <a:rPr lang="en-GB" dirty="0"/>
              <a:t>487---------135 degrees;</a:t>
            </a:r>
          </a:p>
          <a:p>
            <a:r>
              <a:rPr lang="en-GB" dirty="0"/>
              <a:t>600---------180 degrees;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DD4EC0F-8F29-4D4B-AE39-796F8510B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b="1"/>
              <a:t>Exciting Projects in RAIL CUHK-SZ</a:t>
            </a:r>
            <a:endParaRPr lang="zh-HK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808FE4-02B2-47FF-AE7B-9D65B08A2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2B6D-F4EF-467E-B0D5-6F92A8C1D7D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047FE777-FABD-44BE-9B92-D2C861011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S</a:t>
            </a:r>
            <a:r>
              <a:rPr lang="en-US" altLang="zh-CN" dirty="0" err="1"/>
              <a:t>teering</a:t>
            </a:r>
            <a:r>
              <a:rPr lang="en-US" altLang="zh-CN" dirty="0"/>
              <a:t> Gear Control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217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办公室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65859</TotalTime>
  <Words>597</Words>
  <Application>Microsoft Office PowerPoint</Application>
  <PresentationFormat>宽屏</PresentationFormat>
  <Paragraphs>87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等线</vt:lpstr>
      <vt:lpstr>楷体</vt:lpstr>
      <vt:lpstr>微软雅黑</vt:lpstr>
      <vt:lpstr>微软雅黑</vt:lpstr>
      <vt:lpstr>Arial</vt:lpstr>
      <vt:lpstr>Calibri</vt:lpstr>
      <vt:lpstr>Calibri Light</vt:lpstr>
      <vt:lpstr>Wingdings</vt:lpstr>
      <vt:lpstr>Office 主题</vt:lpstr>
      <vt:lpstr>机器人与人工智能实验室 Robotics and Artificial Intelligence Laboratory</vt:lpstr>
      <vt:lpstr>Steering Gear Control</vt:lpstr>
      <vt:lpstr>Steering Gear Control</vt:lpstr>
      <vt:lpstr>Steering Gear Control</vt:lpstr>
      <vt:lpstr>Steering Gear Control</vt:lpstr>
      <vt:lpstr>Steering Gear Control</vt:lpstr>
      <vt:lpstr>Steering Gear Control</vt:lpstr>
      <vt:lpstr>Steering Gear Control</vt:lpstr>
      <vt:lpstr>Steering Gear Control</vt:lpstr>
      <vt:lpstr>Steering Gear Control</vt:lpstr>
      <vt:lpstr>Steering Gear Control</vt:lpstr>
      <vt:lpstr>Steering Gear Control</vt:lpstr>
      <vt:lpstr>Steering Gear Control</vt:lpstr>
      <vt:lpstr>Steering Gear Control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Prof. Lam Tin Lun</dc:creator>
  <cp:lastModifiedBy>Robert Lau</cp:lastModifiedBy>
  <cp:revision>5593</cp:revision>
  <dcterms:created xsi:type="dcterms:W3CDTF">2015-04-26T15:28:14Z</dcterms:created>
  <dcterms:modified xsi:type="dcterms:W3CDTF">2020-07-16T03:10:32Z</dcterms:modified>
</cp:coreProperties>
</file>