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19" r:id="rId2"/>
    <p:sldId id="1200" r:id="rId3"/>
    <p:sldId id="1201" r:id="rId4"/>
    <p:sldId id="1202" r:id="rId5"/>
    <p:sldId id="1203" r:id="rId6"/>
    <p:sldId id="1204" r:id="rId7"/>
    <p:sldId id="1205" r:id="rId8"/>
    <p:sldId id="1206" r:id="rId9"/>
    <p:sldId id="1207" r:id="rId10"/>
    <p:sldId id="1208" r:id="rId11"/>
    <p:sldId id="1209" r:id="rId12"/>
    <p:sldId id="1210" r:id="rId13"/>
    <p:sldId id="119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Ding Ning (IRIM)" initials="DDN(" lastIdx="1" clrIdx="0">
    <p:extLst>
      <p:ext uri="{19B8F6BF-5375-455C-9EA6-DF929625EA0E}">
        <p15:presenceInfo xmlns:p15="http://schemas.microsoft.com/office/powerpoint/2012/main" userId="S::dingning@CUHK.EDU.CN::874f7539-4773-4e13-9722-92a92a8fa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632E62"/>
    <a:srgbClr val="CC99FF"/>
    <a:srgbClr val="00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85209" autoAdjust="0"/>
  </p:normalViewPr>
  <p:slideViewPr>
    <p:cSldViewPr snapToGrid="0" snapToObjects="1">
      <p:cViewPr varScale="1">
        <p:scale>
          <a:sx n="52" d="100"/>
          <a:sy n="52" d="100"/>
        </p:scale>
        <p:origin x="1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8340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E657-5512-41EB-9F4E-2A6135FBD9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919F7-3BE7-8746-8796-EE404D9FBE6A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1266F-39BA-0A4B-91B7-41F55E5A6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1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1266F-39BA-0A4B-91B7-41F55E5A698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 b="1375"/>
          <a:stretch/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4" name="矩形 16"/>
          <p:cNvSpPr/>
          <p:nvPr userDrawn="1"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indent="0" algn="l">
              <a:buNone/>
              <a:defRPr lang="zh-CN" altLang="en-US" sz="2400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5845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B8F4B19-15CE-6447-8B5B-203C99CD9CD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35708" b="36372"/>
          <a:stretch/>
        </p:blipFill>
        <p:spPr bwMode="auto"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algn="l">
              <a:defRPr lang="zh-CN" altLang="en-US" sz="4800" b="1" kern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45070" r="4189" b="45659"/>
          <a:stretch/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712412" y="6479316"/>
            <a:ext cx="1502332" cy="365125"/>
          </a:xfrm>
        </p:spPr>
        <p:txBody>
          <a:bodyPr/>
          <a:lstStyle>
            <a:lvl1pPr algn="r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HK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708" y="6479316"/>
            <a:ext cx="3575691" cy="365125"/>
          </a:xfrm>
        </p:spPr>
        <p:txBody>
          <a:bodyPr/>
          <a:lstStyle>
            <a:lvl1pPr algn="l"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5757" y="6479316"/>
            <a:ext cx="683339" cy="365125"/>
          </a:xfrm>
        </p:spPr>
        <p:txBody>
          <a:bodyPr/>
          <a:lstStyle>
            <a:lvl1pPr>
              <a:defRPr lang="zh-HK" altLang="en-US" sz="1100" kern="1200" smtClean="0">
                <a:solidFill>
                  <a:srgbClr val="9F9F9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A1882B6D-F4EF-467E-B0D5-6F92A8C1D7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16"/>
          <p:cNvSpPr/>
          <p:nvPr userDrawn="1"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机器人与人工智能实验室</a:t>
            </a:r>
            <a:b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Robotics and Artificial Intelligence Laboratory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FD86E7D-F71F-4A59-A494-BF6D94D65ABC}"/>
              </a:ext>
            </a:extLst>
          </p:cNvPr>
          <p:cNvSpPr txBox="1">
            <a:spLocks/>
          </p:cNvSpPr>
          <p:nvPr/>
        </p:nvSpPr>
        <p:spPr>
          <a:xfrm>
            <a:off x="568581" y="1563757"/>
            <a:ext cx="3063619" cy="6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800" b="1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ELCOME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64547EC-2E49-4926-90A3-6AF64FDC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Exciting Projects in RAIL CUHK-SZ</a:t>
            </a:r>
            <a:endParaRPr kumimoji="1"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2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110552-F291-47D7-B453-09574549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4. Bluetooth Connecting</a:t>
            </a:r>
          </a:p>
          <a:p>
            <a:r>
              <a:rPr lang="en-GB" dirty="0"/>
              <a:t>1. Installing </a:t>
            </a:r>
            <a:r>
              <a:rPr lang="en-GB" b="1" dirty="0">
                <a:solidFill>
                  <a:srgbClr val="FF0000"/>
                </a:solidFill>
              </a:rPr>
              <a:t>Bluetooth Debugger</a:t>
            </a:r>
          </a:p>
          <a:p>
            <a:r>
              <a:rPr lang="en-GB" dirty="0"/>
              <a:t>P.S. APK provided: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545D3-D7D7-4399-A9CA-C72AF5E9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8413D-BE97-4472-AEEA-C0548576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D5F8E21-99B4-4E5E-8894-DA3E5333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via Bluetooth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525527F-3F65-4E00-9502-6056FF3BE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47"/>
          <a:stretch/>
        </p:blipFill>
        <p:spPr bwMode="auto">
          <a:xfrm>
            <a:off x="6360536" y="2002845"/>
            <a:ext cx="3165475" cy="42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ECB0E09-41FE-4D6A-BC91-C7E3BF38FF1D}"/>
              </a:ext>
            </a:extLst>
          </p:cNvPr>
          <p:cNvSpPr/>
          <p:nvPr/>
        </p:nvSpPr>
        <p:spPr>
          <a:xfrm>
            <a:off x="6899564" y="2216727"/>
            <a:ext cx="1219200" cy="471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6094E2-48F2-42BE-B613-6F3593039BE0}"/>
              </a:ext>
            </a:extLst>
          </p:cNvPr>
          <p:cNvSpPr/>
          <p:nvPr/>
        </p:nvSpPr>
        <p:spPr>
          <a:xfrm>
            <a:off x="6360536" y="3120870"/>
            <a:ext cx="3165475" cy="823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33969BBC-EFA1-444A-8E70-B3354BD20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0" t="34389" b="9926"/>
          <a:stretch/>
        </p:blipFill>
        <p:spPr bwMode="auto">
          <a:xfrm>
            <a:off x="724328" y="3355836"/>
            <a:ext cx="5145449" cy="312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69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110552-F291-47D7-B453-09574549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2. Connecting with the APP</a:t>
            </a:r>
          </a:p>
          <a:p>
            <a:r>
              <a:rPr lang="en-GB" dirty="0"/>
              <a:t>Connect targets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Scan available devices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545D3-D7D7-4399-A9CA-C72AF5E9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8413D-BE97-4472-AEEA-C0548576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D5F8E21-99B4-4E5E-8894-DA3E5333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via Bluetooth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8A33665-662F-413B-B01F-EEB83BE7D4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" b="5521"/>
          <a:stretch/>
        </p:blipFill>
        <p:spPr bwMode="auto">
          <a:xfrm>
            <a:off x="6358948" y="594697"/>
            <a:ext cx="3167063" cy="62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B44B554-9C06-4854-8CC8-CF53EE5764F4}"/>
              </a:ext>
            </a:extLst>
          </p:cNvPr>
          <p:cNvSpPr/>
          <p:nvPr/>
        </p:nvSpPr>
        <p:spPr>
          <a:xfrm>
            <a:off x="8931564" y="1173018"/>
            <a:ext cx="508000" cy="489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5CC2DE-3C96-4D55-9350-EDDB76320D56}"/>
              </a:ext>
            </a:extLst>
          </p:cNvPr>
          <p:cNvSpPr/>
          <p:nvPr/>
        </p:nvSpPr>
        <p:spPr>
          <a:xfrm>
            <a:off x="7693891" y="5763491"/>
            <a:ext cx="498764" cy="499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2348B436-9F4A-4614-9EB4-18495C70A299}"/>
              </a:ext>
            </a:extLst>
          </p:cNvPr>
          <p:cNvCxnSpPr/>
          <p:nvPr/>
        </p:nvCxnSpPr>
        <p:spPr>
          <a:xfrm flipV="1">
            <a:off x="3583709" y="1403927"/>
            <a:ext cx="5273964" cy="96981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0ADE9BFB-9521-4A80-85E3-E7B7813396D0}"/>
              </a:ext>
            </a:extLst>
          </p:cNvPr>
          <p:cNvCxnSpPr/>
          <p:nvPr/>
        </p:nvCxnSpPr>
        <p:spPr>
          <a:xfrm>
            <a:off x="4387273" y="4396509"/>
            <a:ext cx="3241963" cy="159789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7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110552-F291-47D7-B453-09574549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3. Edit commands</a:t>
            </a:r>
          </a:p>
          <a:p>
            <a:r>
              <a:rPr lang="en-GB" dirty="0"/>
              <a:t>Detail: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545D3-D7D7-4399-A9CA-C72AF5E9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8413D-BE97-4472-AEEA-C0548576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D5F8E21-99B4-4E5E-8894-DA3E5333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via Bluetooth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A2B23D9-0028-49B2-B1CA-AFFA6EC54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" b="5521"/>
          <a:stretch/>
        </p:blipFill>
        <p:spPr bwMode="auto">
          <a:xfrm>
            <a:off x="8280910" y="450416"/>
            <a:ext cx="3163887" cy="62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46C7CA3-D220-4142-8AF6-71995FD714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" b="5523"/>
          <a:stretch/>
        </p:blipFill>
        <p:spPr bwMode="auto">
          <a:xfrm>
            <a:off x="4763151" y="450416"/>
            <a:ext cx="3167063" cy="62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54C766-6824-4E3E-ADEE-FDB808B4146C}"/>
              </a:ext>
            </a:extLst>
          </p:cNvPr>
          <p:cNvSpPr txBox="1"/>
          <p:nvPr/>
        </p:nvSpPr>
        <p:spPr>
          <a:xfrm>
            <a:off x="724328" y="2476691"/>
            <a:ext cx="40388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2200" dirty="0" err="1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krest</a:t>
            </a:r>
            <a:r>
              <a:rPr lang="en-GB" sz="22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 </a:t>
            </a:r>
            <a:r>
              <a:rPr lang="en-GB" sz="2200" dirty="0">
                <a:cs typeface="Times New Roman" panose="02020603050405020304" pitchFamily="18" charset="0"/>
              </a:rPr>
              <a:t>or</a:t>
            </a:r>
            <a:r>
              <a:rPr lang="zh-CN" altLang="en-US" sz="22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 </a:t>
            </a:r>
            <a:r>
              <a:rPr lang="en-GB" sz="22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d - </a:t>
            </a:r>
            <a:r>
              <a:rPr lang="en-GB" sz="2200" dirty="0">
                <a:cs typeface="Times New Roman" panose="02020603050405020304" pitchFamily="18" charset="0"/>
              </a:rPr>
              <a:t>Stopping</a:t>
            </a:r>
            <a:r>
              <a:rPr lang="zh-CN" altLang="en-US" sz="2200" dirty="0">
                <a:cs typeface="Times New Roman" panose="02020603050405020304" pitchFamily="18" charset="0"/>
              </a:rPr>
              <a:t> </a:t>
            </a:r>
            <a:r>
              <a:rPr lang="en-GB" altLang="zh-CN" sz="2200" dirty="0">
                <a:cs typeface="Times New Roman" panose="02020603050405020304" pitchFamily="18" charset="0"/>
              </a:rPr>
              <a:t>steering</a:t>
            </a:r>
            <a:r>
              <a:rPr lang="zh-CN" altLang="en-US" sz="2200" dirty="0">
                <a:cs typeface="Times New Roman" panose="02020603050405020304" pitchFamily="18" charset="0"/>
              </a:rPr>
              <a:t> </a:t>
            </a:r>
            <a:r>
              <a:rPr lang="en-GB" altLang="zh-CN" sz="2200" dirty="0">
                <a:cs typeface="Times New Roman" panose="02020603050405020304" pitchFamily="18" charset="0"/>
              </a:rPr>
              <a:t>engine</a:t>
            </a:r>
            <a:endParaRPr lang="zh-CN" altLang="en-US" sz="2200" dirty="0">
              <a:effectLst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 err="1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kbalance</a:t>
            </a:r>
            <a:r>
              <a:rPr lang="en-GB" sz="22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 </a:t>
            </a:r>
            <a:r>
              <a:rPr lang="en-GB" sz="220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- </a:t>
            </a:r>
            <a:r>
              <a:rPr lang="en-GB" sz="2200">
                <a:cs typeface="Times New Roman" panose="02020603050405020304" pitchFamily="18" charset="0"/>
              </a:rPr>
              <a:t>Standing</a:t>
            </a:r>
            <a:r>
              <a:rPr lang="zh-CN" altLang="en-US" sz="2200">
                <a:cs typeface="Times New Roman" panose="02020603050405020304" pitchFamily="18" charset="0"/>
              </a:rPr>
              <a:t> </a:t>
            </a:r>
            <a:r>
              <a:rPr lang="en-GB" altLang="zh-CN" sz="2200" dirty="0">
                <a:cs typeface="Times New Roman" panose="02020603050405020304" pitchFamily="18" charset="0"/>
              </a:rPr>
              <a:t>still</a:t>
            </a:r>
            <a:endParaRPr lang="zh-CN" altLang="en-US" sz="2200" dirty="0">
              <a:effectLst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 err="1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kwk</a:t>
            </a:r>
            <a:r>
              <a:rPr lang="en-GB" sz="22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 - </a:t>
            </a:r>
            <a:r>
              <a:rPr lang="en-GB" sz="2200" dirty="0">
                <a:cs typeface="Times New Roman" panose="02020603050405020304" pitchFamily="18" charset="0"/>
              </a:rPr>
              <a:t>Walking forward</a:t>
            </a:r>
            <a:endParaRPr lang="zh-CN" altLang="en-US" sz="2200" dirty="0">
              <a:effectLst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 err="1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kwkL</a:t>
            </a:r>
            <a:r>
              <a:rPr lang="en-GB" sz="22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 - </a:t>
            </a:r>
            <a:r>
              <a:rPr lang="en-GB" sz="2200" dirty="0">
                <a:cs typeface="Times New Roman" panose="02020603050405020304" pitchFamily="18" charset="0"/>
              </a:rPr>
              <a:t>Turning left</a:t>
            </a:r>
            <a:endParaRPr lang="zh-CN" altLang="en-US" sz="2200" dirty="0">
              <a:effectLst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 err="1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kwkR</a:t>
            </a:r>
            <a:r>
              <a:rPr lang="en-GB" sz="22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 - </a:t>
            </a:r>
            <a:r>
              <a:rPr lang="en-GB" sz="2200" dirty="0">
                <a:cs typeface="Times New Roman" panose="02020603050405020304" pitchFamily="18" charset="0"/>
              </a:rPr>
              <a:t>Turning</a:t>
            </a:r>
            <a:r>
              <a:rPr lang="zh-CN" altLang="en-US" sz="2200" dirty="0">
                <a:cs typeface="Times New Roman" panose="02020603050405020304" pitchFamily="18" charset="0"/>
              </a:rPr>
              <a:t> </a:t>
            </a:r>
            <a:r>
              <a:rPr lang="en-GB" altLang="zh-CN" sz="2200" dirty="0">
                <a:cs typeface="Times New Roman" panose="02020603050405020304" pitchFamily="18" charset="0"/>
              </a:rPr>
              <a:t>right</a:t>
            </a:r>
            <a:endParaRPr lang="zh-CN" altLang="en-US" sz="2200" dirty="0">
              <a:effectLst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 err="1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kbk</a:t>
            </a:r>
            <a:r>
              <a:rPr lang="en-GB" sz="22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 -</a:t>
            </a:r>
            <a:r>
              <a:rPr lang="en-GB" sz="2200" dirty="0">
                <a:effectLst/>
                <a:cs typeface="Times New Roman" panose="02020603050405020304" pitchFamily="18" charset="0"/>
              </a:rPr>
              <a:t> Retreating</a:t>
            </a:r>
            <a:endParaRPr lang="zh-CN" altLang="en-US" sz="2200" dirty="0">
              <a:effectLst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 err="1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ksleep</a:t>
            </a:r>
            <a:r>
              <a:rPr lang="en-GB" sz="22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 - </a:t>
            </a:r>
            <a:r>
              <a:rPr lang="en-GB" sz="2200" dirty="0">
                <a:cs typeface="Times New Roman" panose="02020603050405020304" pitchFamily="18" charset="0"/>
              </a:rPr>
              <a:t>Sleeping</a:t>
            </a:r>
            <a:endParaRPr lang="zh-CN" altLang="en-US" sz="2200" dirty="0">
              <a:effectLst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 err="1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ksit</a:t>
            </a:r>
            <a:r>
              <a:rPr lang="en-GB" sz="22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 - </a:t>
            </a:r>
            <a:r>
              <a:rPr lang="en-GB" sz="2200" dirty="0">
                <a:cs typeface="Times New Roman" panose="02020603050405020304" pitchFamily="18" charset="0"/>
              </a:rPr>
              <a:t>Sitting</a:t>
            </a:r>
            <a:r>
              <a:rPr lang="zh-CN" altLang="en-US" sz="2200" dirty="0">
                <a:cs typeface="Times New Roman" panose="02020603050405020304" pitchFamily="18" charset="0"/>
              </a:rPr>
              <a:t> </a:t>
            </a:r>
            <a:r>
              <a:rPr lang="en-GB" altLang="zh-CN" sz="2200" dirty="0">
                <a:cs typeface="Times New Roman" panose="02020603050405020304" pitchFamily="18" charset="0"/>
              </a:rPr>
              <a:t>down</a:t>
            </a:r>
            <a:endParaRPr lang="zh-CN" altLang="en-US" sz="2200" dirty="0">
              <a:effectLst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 err="1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kvt</a:t>
            </a:r>
            <a:r>
              <a:rPr lang="en-GB" sz="22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 - </a:t>
            </a:r>
            <a:r>
              <a:rPr lang="en-GB" sz="2200" dirty="0">
                <a:effectLst/>
                <a:cs typeface="Times New Roman" panose="02020603050405020304" pitchFamily="18" charset="0"/>
              </a:rPr>
              <a:t>Stepping on the same spot</a:t>
            </a:r>
            <a:endParaRPr lang="zh-CN" altLang="en-US" sz="2200" dirty="0">
              <a:effectLst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22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GB" sz="2200" dirty="0" err="1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pee</a:t>
            </a:r>
            <a:r>
              <a:rPr lang="en-GB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 - </a:t>
            </a:r>
            <a:r>
              <a:rPr lang="en-GB" sz="2200" dirty="0">
                <a:cs typeface="Times New Roman" panose="02020603050405020304" pitchFamily="18" charset="0"/>
              </a:rPr>
              <a:t>Peeing</a:t>
            </a:r>
            <a:endParaRPr lang="zh-CN" altLang="en-US" sz="2200" dirty="0">
              <a:effectLst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2200" dirty="0" err="1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Kcr</a:t>
            </a:r>
            <a:r>
              <a:rPr lang="en-GB" sz="22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 - </a:t>
            </a:r>
            <a:r>
              <a:rPr lang="en-GB" sz="2200" dirty="0">
                <a:cs typeface="Times New Roman" panose="02020603050405020304" pitchFamily="18" charset="0"/>
              </a:rPr>
              <a:t>Crawling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55797D-048A-427D-B661-E4FFDF4EBBFE}"/>
              </a:ext>
            </a:extLst>
          </p:cNvPr>
          <p:cNvSpPr/>
          <p:nvPr/>
        </p:nvSpPr>
        <p:spPr>
          <a:xfrm>
            <a:off x="9458036" y="3519055"/>
            <a:ext cx="840509" cy="443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4DD3017-971E-422E-A053-A22E6AB0F409}"/>
              </a:ext>
            </a:extLst>
          </p:cNvPr>
          <p:cNvCxnSpPr/>
          <p:nvPr/>
        </p:nvCxnSpPr>
        <p:spPr>
          <a:xfrm rot="10800000">
            <a:off x="6391564" y="2476692"/>
            <a:ext cx="3066472" cy="127327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23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林天麟 教授</a:t>
            </a:r>
            <a:endParaRPr lang="en-US" altLang="zh-TW" sz="2800" b="1" dirty="0"/>
          </a:p>
          <a:p>
            <a:r>
              <a:rPr lang="zh-CN" altLang="en-US" dirty="0"/>
              <a:t>香港中文大学（深圳）</a:t>
            </a:r>
            <a:endParaRPr lang="en-US" altLang="zh-CN" dirty="0"/>
          </a:p>
          <a:p>
            <a:r>
              <a:rPr lang="zh-CN" altLang="en-US" dirty="0"/>
              <a:t>机器人与</a:t>
            </a:r>
            <a:r>
              <a:rPr lang="zh-TW" altLang="en-US" dirty="0"/>
              <a:t>人工智能实验室</a:t>
            </a:r>
            <a:endParaRPr lang="en-US" altLang="zh-TW" dirty="0"/>
          </a:p>
          <a:p>
            <a:r>
              <a:rPr lang="en-US" altLang="zh-CN" dirty="0"/>
              <a:t>WeChat: </a:t>
            </a:r>
            <a:r>
              <a:rPr lang="en-US" altLang="zh-CN" dirty="0" err="1"/>
              <a:t>tinlunlam</a:t>
            </a:r>
            <a:endParaRPr lang="zh-CN" altLang="en-US" dirty="0"/>
          </a:p>
        </p:txBody>
      </p:sp>
      <p:sp>
        <p:nvSpPr>
          <p:cNvPr id="21" name="AutoShape 2" descr="http://www.iso.cuhk.edu.hk/images/publication/CUHKUPDates/original/nsl520-CUHK(SZ)0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Teaching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44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 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b="1" dirty="0"/>
              <a:t>1. Preparation</a:t>
            </a:r>
          </a:p>
          <a:p>
            <a:r>
              <a:rPr lang="en-GB" altLang="zh-CN" dirty="0"/>
              <a:t>The Bluetooth module </a:t>
            </a:r>
            <a:r>
              <a:rPr lang="en-GB" altLang="zh-CN" b="1" dirty="0">
                <a:solidFill>
                  <a:srgbClr val="FF0000"/>
                </a:solidFill>
              </a:rPr>
              <a:t>HC-05</a:t>
            </a:r>
            <a:r>
              <a:rPr lang="en-GB" altLang="zh-CN" dirty="0"/>
              <a:t>.</a:t>
            </a:r>
          </a:p>
          <a:p>
            <a:endParaRPr lang="en-GB" altLang="zh-CN" dirty="0"/>
          </a:p>
          <a:p>
            <a:r>
              <a:rPr lang="en-GB" altLang="zh-CN" dirty="0"/>
              <a:t>The </a:t>
            </a:r>
            <a:r>
              <a:rPr lang="en-GB" altLang="zh-CN" b="1" dirty="0">
                <a:solidFill>
                  <a:srgbClr val="FF0000"/>
                </a:solidFill>
              </a:rPr>
              <a:t>LED </a:t>
            </a:r>
            <a:r>
              <a:rPr lang="en-GB" altLang="zh-CN" dirty="0"/>
              <a:t>indicates the Bluetooth connection status:</a:t>
            </a:r>
          </a:p>
          <a:p>
            <a:r>
              <a:rPr lang="en-GB" altLang="zh-CN" dirty="0"/>
              <a:t>A </a:t>
            </a:r>
            <a:r>
              <a:rPr lang="en-GB" altLang="zh-CN" b="1" dirty="0">
                <a:solidFill>
                  <a:srgbClr val="FF0000"/>
                </a:solidFill>
              </a:rPr>
              <a:t>fast</a:t>
            </a:r>
            <a:r>
              <a:rPr lang="en-GB" altLang="zh-CN" dirty="0"/>
              <a:t> flash----------No Bluetooth connection</a:t>
            </a:r>
          </a:p>
          <a:p>
            <a:r>
              <a:rPr lang="en-GB" altLang="zh-CN" dirty="0"/>
              <a:t>A </a:t>
            </a:r>
            <a:r>
              <a:rPr lang="en-GB" altLang="zh-CN" b="1" dirty="0">
                <a:solidFill>
                  <a:srgbClr val="FF0000"/>
                </a:solidFill>
              </a:rPr>
              <a:t>slow</a:t>
            </a:r>
            <a:r>
              <a:rPr lang="en-GB" altLang="zh-CN" dirty="0"/>
              <a:t> flash---------The AT mode</a:t>
            </a:r>
          </a:p>
          <a:p>
            <a:r>
              <a:rPr lang="en-GB" altLang="zh-CN" dirty="0"/>
              <a:t>A </a:t>
            </a:r>
            <a:r>
              <a:rPr lang="en-GB" altLang="zh-CN" b="1" dirty="0">
                <a:solidFill>
                  <a:srgbClr val="FF0000"/>
                </a:solidFill>
              </a:rPr>
              <a:t>double</a:t>
            </a:r>
            <a:r>
              <a:rPr lang="en-GB" altLang="zh-CN" dirty="0"/>
              <a:t> flash------Bluetooth connected and port opened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Control via Bluetooth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9D16A4-1265-4FC8-9506-CC3A6E187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" t="2485" r="2441"/>
          <a:stretch/>
        </p:blipFill>
        <p:spPr bwMode="auto">
          <a:xfrm>
            <a:off x="5745018" y="1412720"/>
            <a:ext cx="3066472" cy="201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110552-F291-47D7-B453-09574549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2. Debugging</a:t>
            </a:r>
          </a:p>
          <a:p>
            <a:r>
              <a:rPr lang="en-GB" dirty="0"/>
              <a:t>AT mode (Next Slide)</a:t>
            </a:r>
          </a:p>
          <a:p>
            <a:r>
              <a:rPr lang="en-GB" dirty="0"/>
              <a:t>Serial port tool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545D3-D7D7-4399-A9CA-C72AF5E9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8413D-BE97-4472-AEEA-C0548576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D5F8E21-99B4-4E5E-8894-DA3E5333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via Bluetooth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EA7391-AAAD-4966-9D0A-5DD2D252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62" y="1664723"/>
            <a:ext cx="5476875" cy="424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91B57E-3909-4F74-9F4D-774F4E9EC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28" y="3562933"/>
            <a:ext cx="4619625" cy="24860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A99FBB9-DC33-4E1D-84A4-300A49AB8E85}"/>
              </a:ext>
            </a:extLst>
          </p:cNvPr>
          <p:cNvSpPr/>
          <p:nvPr/>
        </p:nvSpPr>
        <p:spPr>
          <a:xfrm>
            <a:off x="831273" y="4378036"/>
            <a:ext cx="2327563" cy="1237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BB06A82C-38DB-4091-8AF5-C0ADAAAAD5D3}"/>
              </a:ext>
            </a:extLst>
          </p:cNvPr>
          <p:cNvCxnSpPr/>
          <p:nvPr/>
        </p:nvCxnSpPr>
        <p:spPr>
          <a:xfrm rot="5400000">
            <a:off x="2346036" y="3380509"/>
            <a:ext cx="1117600" cy="71120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298C50D-C59F-4AA6-97BE-921EAAEEE8B4}"/>
              </a:ext>
            </a:extLst>
          </p:cNvPr>
          <p:cNvCxnSpPr/>
          <p:nvPr/>
        </p:nvCxnSpPr>
        <p:spPr>
          <a:xfrm flipV="1">
            <a:off x="3158836" y="3297382"/>
            <a:ext cx="2826328" cy="169025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75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110552-F291-47D7-B453-09574549D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28" y="1320803"/>
            <a:ext cx="4983745" cy="4930769"/>
          </a:xfrm>
        </p:spPr>
        <p:txBody>
          <a:bodyPr/>
          <a:lstStyle/>
          <a:p>
            <a:r>
              <a:rPr lang="en-GB" b="1" dirty="0"/>
              <a:t>3. Setting for AT Mode</a:t>
            </a:r>
          </a:p>
          <a:p>
            <a:r>
              <a:rPr lang="en-GB" dirty="0"/>
              <a:t>1. Connect the </a:t>
            </a:r>
            <a:r>
              <a:rPr lang="en-GB" b="1" dirty="0">
                <a:solidFill>
                  <a:srgbClr val="FF0000"/>
                </a:solidFill>
              </a:rPr>
              <a:t>FTDI </a:t>
            </a:r>
            <a:r>
              <a:rPr lang="en-GB" dirty="0"/>
              <a:t>downloader to the </a:t>
            </a:r>
            <a:r>
              <a:rPr lang="en-GB" b="1" dirty="0">
                <a:solidFill>
                  <a:srgbClr val="FF0000"/>
                </a:solidFill>
              </a:rPr>
              <a:t>HC-05</a:t>
            </a:r>
            <a:r>
              <a:rPr lang="en-GB" dirty="0"/>
              <a:t> module with a </a:t>
            </a:r>
            <a:r>
              <a:rPr lang="en-GB" b="1" dirty="0">
                <a:solidFill>
                  <a:srgbClr val="FF0000"/>
                </a:solidFill>
              </a:rPr>
              <a:t>DuPont cable</a:t>
            </a:r>
            <a:r>
              <a:rPr lang="en-GB" dirty="0"/>
              <a:t> with bus-connectors on both sides.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545D3-D7D7-4399-A9CA-C72AF5E9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8413D-BE97-4472-AEEA-C0548576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D5F8E21-99B4-4E5E-8894-DA3E5333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via Bluetooth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48D752-D868-42EA-9431-C195C431E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63881"/>
            <a:ext cx="4128570" cy="345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7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110552-F291-47D7-B453-09574549D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28" y="1320803"/>
            <a:ext cx="3459745" cy="4930769"/>
          </a:xfrm>
        </p:spPr>
        <p:txBody>
          <a:bodyPr/>
          <a:lstStyle/>
          <a:p>
            <a:r>
              <a:rPr lang="en-GB" dirty="0"/>
              <a:t>2. Press and hold the </a:t>
            </a:r>
            <a:r>
              <a:rPr lang="en-GB" b="1" dirty="0">
                <a:solidFill>
                  <a:srgbClr val="FF0000"/>
                </a:solidFill>
              </a:rPr>
              <a:t>black button </a:t>
            </a:r>
            <a:r>
              <a:rPr lang="en-GB" dirty="0"/>
              <a:t>on the module, and then </a:t>
            </a:r>
            <a:r>
              <a:rPr lang="en-GB" b="1" dirty="0">
                <a:solidFill>
                  <a:srgbClr val="FF0000"/>
                </a:solidFill>
              </a:rPr>
              <a:t>power on</a:t>
            </a:r>
            <a:r>
              <a:rPr lang="en-GB" dirty="0"/>
              <a:t>, you can enter the AT mode.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545D3-D7D7-4399-A9CA-C72AF5E9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8413D-BE97-4472-AEEA-C0548576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D5F8E21-99B4-4E5E-8894-DA3E5333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via Bluetooth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287AB6-5E00-4675-9689-552F1342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360" y="1468128"/>
            <a:ext cx="6179272" cy="463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47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110552-F291-47D7-B453-09574549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3. Find the </a:t>
            </a:r>
            <a:r>
              <a:rPr lang="en-GB" b="1" dirty="0">
                <a:solidFill>
                  <a:srgbClr val="FF0000"/>
                </a:solidFill>
              </a:rPr>
              <a:t>device manager </a:t>
            </a:r>
            <a:r>
              <a:rPr lang="en-GB" dirty="0"/>
              <a:t>to see which </a:t>
            </a:r>
            <a:r>
              <a:rPr lang="en-GB" b="1" dirty="0">
                <a:solidFill>
                  <a:srgbClr val="FF0000"/>
                </a:solidFill>
              </a:rPr>
              <a:t>port</a:t>
            </a:r>
            <a:r>
              <a:rPr lang="en-GB" dirty="0"/>
              <a:t> Bluetooth is currently on.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545D3-D7D7-4399-A9CA-C72AF5E9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8413D-BE97-4472-AEEA-C0548576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D5F8E21-99B4-4E5E-8894-DA3E5333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via Bluetooth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750FF5-E29A-4569-823C-9711BC4E4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71"/>
          <a:stretch/>
        </p:blipFill>
        <p:spPr bwMode="auto">
          <a:xfrm>
            <a:off x="4287873" y="2360723"/>
            <a:ext cx="3616254" cy="370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15F172-573A-48B4-BF46-7046E6E2078C}"/>
              </a:ext>
            </a:extLst>
          </p:cNvPr>
          <p:cNvSpPr/>
          <p:nvPr/>
        </p:nvSpPr>
        <p:spPr>
          <a:xfrm>
            <a:off x="4666360" y="3786187"/>
            <a:ext cx="3237767" cy="610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14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110552-F291-47D7-B453-09574549D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29" y="1320803"/>
            <a:ext cx="10611428" cy="4930769"/>
          </a:xfrm>
        </p:spPr>
        <p:txBody>
          <a:bodyPr>
            <a:normAutofit/>
          </a:bodyPr>
          <a:lstStyle/>
          <a:p>
            <a:r>
              <a:rPr lang="en-GB" dirty="0"/>
              <a:t>4. Open the software and set as follows:</a:t>
            </a:r>
          </a:p>
          <a:p>
            <a:r>
              <a:rPr lang="en-GB" b="1" dirty="0">
                <a:solidFill>
                  <a:srgbClr val="FF0000"/>
                </a:solidFill>
              </a:rPr>
              <a:t>(a)</a:t>
            </a:r>
            <a:r>
              <a:rPr lang="en-GB" dirty="0"/>
              <a:t> The baud rate (Customizable): </a:t>
            </a:r>
            <a:r>
              <a:rPr lang="en-GB" b="1" dirty="0">
                <a:solidFill>
                  <a:srgbClr val="FF0000"/>
                </a:solidFill>
              </a:rPr>
              <a:t>38400</a:t>
            </a:r>
          </a:p>
          <a:p>
            <a:r>
              <a:rPr lang="en-GB" b="1" dirty="0">
                <a:solidFill>
                  <a:srgbClr val="FF0000"/>
                </a:solidFill>
              </a:rPr>
              <a:t>(b)</a:t>
            </a:r>
            <a:r>
              <a:rPr lang="en-GB" dirty="0"/>
              <a:t> Serial port: </a:t>
            </a:r>
            <a:r>
              <a:rPr lang="en-GB" b="1" dirty="0">
                <a:solidFill>
                  <a:srgbClr val="FF0000"/>
                </a:solidFill>
              </a:rPr>
              <a:t>COM12</a:t>
            </a:r>
          </a:p>
          <a:p>
            <a:r>
              <a:rPr lang="en-GB" b="1" dirty="0">
                <a:solidFill>
                  <a:srgbClr val="FF0000"/>
                </a:solidFill>
              </a:rPr>
              <a:t>(c)</a:t>
            </a:r>
            <a:r>
              <a:rPr lang="en-GB" dirty="0"/>
              <a:t> Check "</a:t>
            </a:r>
            <a:r>
              <a:rPr lang="en-GB" b="1" dirty="0">
                <a:solidFill>
                  <a:srgbClr val="FF0000"/>
                </a:solidFill>
              </a:rPr>
              <a:t>Send Enter</a:t>
            </a:r>
            <a:r>
              <a:rPr lang="en-GB" dirty="0"/>
              <a:t>"</a:t>
            </a:r>
          </a:p>
          <a:p>
            <a:r>
              <a:rPr lang="en-GB" dirty="0"/>
              <a:t>Then click the "</a:t>
            </a:r>
            <a:r>
              <a:rPr lang="en-GB" b="1" dirty="0">
                <a:solidFill>
                  <a:srgbClr val="FF0000"/>
                </a:solidFill>
              </a:rPr>
              <a:t>Open</a:t>
            </a:r>
            <a:r>
              <a:rPr lang="en-GB" dirty="0"/>
              <a:t>" button.</a:t>
            </a:r>
          </a:p>
          <a:p>
            <a:r>
              <a:rPr lang="en-GB" dirty="0"/>
              <a:t>Type in "</a:t>
            </a:r>
            <a:r>
              <a:rPr lang="en-GB" b="1" dirty="0">
                <a:solidFill>
                  <a:srgbClr val="FF0000"/>
                </a:solidFill>
              </a:rPr>
              <a:t>AT</a:t>
            </a:r>
            <a:r>
              <a:rPr lang="en-GB" dirty="0"/>
              <a:t>" and the window returns </a:t>
            </a:r>
            <a:r>
              <a:rPr lang="en-GB" b="1" dirty="0">
                <a:solidFill>
                  <a:srgbClr val="FF0000"/>
                </a:solidFill>
              </a:rPr>
              <a:t>OK</a:t>
            </a:r>
            <a:r>
              <a:rPr lang="en-GB" dirty="0"/>
              <a:t>. This shows that we have successfully entered the AT mode.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545D3-D7D7-4399-A9CA-C72AF5E9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8413D-BE97-4472-AEEA-C0548576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D5F8E21-99B4-4E5E-8894-DA3E5333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via Bluetooth</a:t>
            </a:r>
          </a:p>
        </p:txBody>
      </p:sp>
    </p:spTree>
    <p:extLst>
      <p:ext uri="{BB962C8B-B14F-4D97-AF65-F5344CB8AC3E}">
        <p14:creationId xmlns:p14="http://schemas.microsoft.com/office/powerpoint/2010/main" val="40955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110552-F291-47D7-B453-09574549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5. Enter the following </a:t>
            </a:r>
            <a:r>
              <a:rPr lang="en-GB" b="1" dirty="0">
                <a:solidFill>
                  <a:srgbClr val="FF0000"/>
                </a:solidFill>
              </a:rPr>
              <a:t>commands</a:t>
            </a:r>
            <a:r>
              <a:rPr lang="en-GB" dirty="0"/>
              <a:t> successively. For each line of instructions, click </a:t>
            </a:r>
            <a:r>
              <a:rPr lang="en-GB" b="1" dirty="0">
                <a:solidFill>
                  <a:srgbClr val="FF0000"/>
                </a:solidFill>
              </a:rPr>
              <a:t>Send</a:t>
            </a:r>
            <a:r>
              <a:rPr lang="en-GB" dirty="0"/>
              <a:t>.</a:t>
            </a:r>
          </a:p>
          <a:p>
            <a:r>
              <a:rPr lang="en-GB" b="1" dirty="0">
                <a:solidFill>
                  <a:srgbClr val="FF0000"/>
                </a:solidFill>
              </a:rPr>
              <a:t>(a)</a:t>
            </a:r>
            <a:r>
              <a:rPr lang="en-GB" dirty="0"/>
              <a:t> AT+NAME=Opencat9</a:t>
            </a:r>
          </a:p>
          <a:p>
            <a:r>
              <a:rPr lang="en-GB" b="1" dirty="0">
                <a:solidFill>
                  <a:srgbClr val="FF0000"/>
                </a:solidFill>
              </a:rPr>
              <a:t>(b)</a:t>
            </a:r>
            <a:r>
              <a:rPr lang="en-GB" dirty="0"/>
              <a:t> AT+UART=57600,0,0</a:t>
            </a:r>
          </a:p>
          <a:p>
            <a:r>
              <a:rPr lang="en-GB" b="1" dirty="0">
                <a:solidFill>
                  <a:srgbClr val="FF0000"/>
                </a:solidFill>
              </a:rPr>
              <a:t>(c)</a:t>
            </a:r>
            <a:r>
              <a:rPr lang="en-GB" dirty="0"/>
              <a:t> AT+ROLE=0</a:t>
            </a:r>
          </a:p>
          <a:p>
            <a:r>
              <a:rPr lang="en-GB" dirty="0"/>
              <a:t>Every time a command is sent, it will return </a:t>
            </a:r>
            <a:r>
              <a:rPr lang="en-GB" b="1" dirty="0">
                <a:solidFill>
                  <a:srgbClr val="FF0000"/>
                </a:solidFill>
              </a:rPr>
              <a:t>OK</a:t>
            </a:r>
            <a:r>
              <a:rPr lang="en-GB" dirty="0"/>
              <a:t> if setting successfully. We can see that a total of </a:t>
            </a:r>
            <a:r>
              <a:rPr lang="en-GB" b="1" dirty="0">
                <a:solidFill>
                  <a:srgbClr val="FF0000"/>
                </a:solidFill>
              </a:rPr>
              <a:t>three OK </a:t>
            </a:r>
            <a:r>
              <a:rPr lang="en-GB" dirty="0"/>
              <a:t>are returned, indicating that all settings are valid.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545D3-D7D7-4399-A9CA-C72AF5E9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8413D-BE97-4472-AEEA-C0548576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D5F8E21-99B4-4E5E-8894-DA3E5333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via Bluetooth</a:t>
            </a:r>
          </a:p>
        </p:txBody>
      </p:sp>
    </p:spTree>
    <p:extLst>
      <p:ext uri="{BB962C8B-B14F-4D97-AF65-F5344CB8AC3E}">
        <p14:creationId xmlns:p14="http://schemas.microsoft.com/office/powerpoint/2010/main" val="88238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545D3-D7D7-4399-A9CA-C72AF5E9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8413D-BE97-4472-AEEA-C0548576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D5F8E21-99B4-4E5E-8894-DA3E5333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via Bluetooth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9B58CC-41DD-43A5-8575-D1B164AB4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848" y="1267855"/>
            <a:ext cx="6422304" cy="498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5B6099-C923-4096-BDEC-7D0A031E8F69}"/>
              </a:ext>
            </a:extLst>
          </p:cNvPr>
          <p:cNvSpPr/>
          <p:nvPr/>
        </p:nvSpPr>
        <p:spPr>
          <a:xfrm>
            <a:off x="2715491" y="1385455"/>
            <a:ext cx="508000" cy="674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38F226-5D62-482C-9395-5849587E054F}"/>
              </a:ext>
            </a:extLst>
          </p:cNvPr>
          <p:cNvSpPr/>
          <p:nvPr/>
        </p:nvSpPr>
        <p:spPr>
          <a:xfrm>
            <a:off x="2715491" y="3429000"/>
            <a:ext cx="3251200" cy="1216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6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65904</TotalTime>
  <Words>474</Words>
  <Application>Microsoft Office PowerPoint</Application>
  <PresentationFormat>宽屏</PresentationFormat>
  <Paragraphs>91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楷体</vt:lpstr>
      <vt:lpstr>微软雅黑</vt:lpstr>
      <vt:lpstr>微软雅黑</vt:lpstr>
      <vt:lpstr>Arial</vt:lpstr>
      <vt:lpstr>Calibri</vt:lpstr>
      <vt:lpstr>Calibri Light</vt:lpstr>
      <vt:lpstr>Wingdings</vt:lpstr>
      <vt:lpstr>Office 主题</vt:lpstr>
      <vt:lpstr>机器人与人工智能实验室 Robotics and Artificial Intelligence Laboratory</vt:lpstr>
      <vt:lpstr>Control via Bluetooth</vt:lpstr>
      <vt:lpstr>Control via Bluetooth</vt:lpstr>
      <vt:lpstr>Control via Bluetooth</vt:lpstr>
      <vt:lpstr>Control via Bluetooth</vt:lpstr>
      <vt:lpstr>Control via Bluetooth</vt:lpstr>
      <vt:lpstr>Control via Bluetooth</vt:lpstr>
      <vt:lpstr>Control via Bluetooth</vt:lpstr>
      <vt:lpstr>Control via Bluetooth</vt:lpstr>
      <vt:lpstr>Control via Bluetooth</vt:lpstr>
      <vt:lpstr>Control via Bluetooth</vt:lpstr>
      <vt:lpstr>Control via Bluetooth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Prof. Lam Tin Lun</dc:creator>
  <cp:lastModifiedBy>Robert Lau</cp:lastModifiedBy>
  <cp:revision>5596</cp:revision>
  <dcterms:created xsi:type="dcterms:W3CDTF">2015-04-26T15:28:14Z</dcterms:created>
  <dcterms:modified xsi:type="dcterms:W3CDTF">2020-07-16T08:11:51Z</dcterms:modified>
</cp:coreProperties>
</file>