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58" r:id="rId4"/>
    <p:sldId id="262" r:id="rId5"/>
    <p:sldId id="266" r:id="rId6"/>
    <p:sldId id="270" r:id="rId7"/>
    <p:sldId id="267" r:id="rId8"/>
    <p:sldId id="271" r:id="rId9"/>
    <p:sldId id="272" r:id="rId10"/>
    <p:sldId id="273" r:id="rId11"/>
    <p:sldId id="274" r:id="rId12"/>
    <p:sldId id="276" r:id="rId13"/>
    <p:sldId id="275" r:id="rId14"/>
    <p:sldId id="278" r:id="rId15"/>
    <p:sldId id="279" r:id="rId16"/>
    <p:sldId id="280" r:id="rId17"/>
    <p:sldId id="281" r:id="rId18"/>
    <p:sldId id="259" r:id="rId19"/>
    <p:sldId id="269" r:id="rId20"/>
    <p:sldId id="282" r:id="rId21"/>
    <p:sldId id="260" r:id="rId22"/>
    <p:sldId id="263" r:id="rId23"/>
    <p:sldId id="264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6EB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990" y="-3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EF22-5538-4E62-8B42-13EE7CB235B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03589-1408-4886-ADBB-C635E128120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9669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EF22-5538-4E62-8B42-13EE7CB235B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03589-1408-4886-ADBB-C635E128120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53016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EF22-5538-4E62-8B42-13EE7CB235B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03589-1408-4886-ADBB-C635E128120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3222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EF22-5538-4E62-8B42-13EE7CB235B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03589-1408-4886-ADBB-C635E128120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8154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EF22-5538-4E62-8B42-13EE7CB235B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03589-1408-4886-ADBB-C635E128120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25425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EF22-5538-4E62-8B42-13EE7CB235B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03589-1408-4886-ADBB-C635E128120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1696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EF22-5538-4E62-8B42-13EE7CB235B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03589-1408-4886-ADBB-C635E128120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30278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EF22-5538-4E62-8B42-13EE7CB235B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03589-1408-4886-ADBB-C635E128120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5752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EF22-5538-4E62-8B42-13EE7CB235B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03589-1408-4886-ADBB-C635E128120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8904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EF22-5538-4E62-8B42-13EE7CB235B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03589-1408-4886-ADBB-C635E128120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5824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EF22-5538-4E62-8B42-13EE7CB235B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03589-1408-4886-ADBB-C635E128120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3489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AEF22-5538-4E62-8B42-13EE7CB235B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03589-1408-4886-ADBB-C635E128120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1744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-1084478" y="-1533525"/>
            <a:ext cx="7734300" cy="7734300"/>
          </a:xfrm>
          <a:prstGeom prst="ellipse">
            <a:avLst/>
          </a:prstGeom>
          <a:solidFill>
            <a:srgbClr val="0E6EB8"/>
          </a:solidFill>
          <a:effectLst>
            <a:innerShdw blurRad="1270000" dist="292100" dir="3600000">
              <a:schemeClr val="tx1">
                <a:lumMod val="65000"/>
                <a:lumOff val="35000"/>
                <a:alpha val="68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6232526" y="4213879"/>
            <a:ext cx="1291572" cy="1291572"/>
          </a:xfrm>
          <a:prstGeom prst="ellipse">
            <a:avLst/>
          </a:prstGeom>
          <a:solidFill>
            <a:srgbClr val="0E6EB8"/>
          </a:solidFill>
          <a:effectLst>
            <a:innerShdw blurRad="495300" dist="266700" dir="3600000">
              <a:schemeClr val="tx1">
                <a:lumMod val="65000"/>
                <a:lumOff val="35000"/>
                <a:alpha val="5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8230253" y="5760103"/>
            <a:ext cx="570847" cy="570847"/>
          </a:xfrm>
          <a:prstGeom prst="ellipse">
            <a:avLst/>
          </a:prstGeom>
          <a:solidFill>
            <a:srgbClr val="0E6EB8"/>
          </a:solidFill>
          <a:effectLst>
            <a:innerShdw blurRad="495300" dist="266700" dir="3600000">
              <a:schemeClr val="tx1">
                <a:lumMod val="65000"/>
                <a:lumOff val="35000"/>
                <a:alpha val="5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9550" y="1515070"/>
            <a:ext cx="5143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</a:t>
            </a:r>
            <a:r>
              <a:rPr lang="zh-CN" altLang="en-US" sz="280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于</a:t>
            </a:r>
            <a:r>
              <a:rPr lang="en-US" altLang="zh-CN" sz="280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S2SH</a:t>
            </a:r>
            <a:r>
              <a:rPr lang="zh-CN" altLang="en-US" sz="280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的毕业设计管理系统</a:t>
            </a:r>
            <a:endParaRPr lang="zh-CN" altLang="en-US" sz="28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1450" y="2510135"/>
            <a:ext cx="632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prstClr val="white"/>
                </a:solidFill>
                <a:latin typeface="Gabriola" pitchFamily="82" charset="0"/>
                <a:ea typeface="Meiryo UI" pitchFamily="34" charset="-128"/>
                <a:cs typeface="Meiryo UI" pitchFamily="34" charset="-128"/>
              </a:rPr>
              <a:t>Graduation </a:t>
            </a:r>
            <a:r>
              <a:rPr lang="en-US" altLang="zh-CN" sz="2400" smtClean="0">
                <a:solidFill>
                  <a:prstClr val="white"/>
                </a:solidFill>
                <a:latin typeface="Gabriola" pitchFamily="82" charset="0"/>
                <a:ea typeface="Meiryo UI" pitchFamily="34" charset="-128"/>
                <a:cs typeface="Meiryo UI" pitchFamily="34" charset="-128"/>
              </a:rPr>
              <a:t>Design </a:t>
            </a:r>
            <a:r>
              <a:rPr lang="en-US" altLang="zh-CN" sz="2400" smtClean="0">
                <a:solidFill>
                  <a:prstClr val="white"/>
                </a:solidFill>
                <a:latin typeface="Gabriola" pitchFamily="82" charset="0"/>
                <a:ea typeface="Meiryo UI" pitchFamily="34" charset="-128"/>
                <a:cs typeface="Meiryo UI" pitchFamily="34" charset="-128"/>
              </a:rPr>
              <a:t>Management </a:t>
            </a:r>
            <a:r>
              <a:rPr lang="en-US" altLang="zh-CN" sz="2400" smtClean="0">
                <a:solidFill>
                  <a:prstClr val="white"/>
                </a:solidFill>
                <a:latin typeface="Gabriola" pitchFamily="82" charset="0"/>
                <a:ea typeface="Meiryo UI" pitchFamily="34" charset="-128"/>
                <a:cs typeface="Meiryo UI" pitchFamily="34" charset="-128"/>
              </a:rPr>
              <a:t>System Based </a:t>
            </a:r>
            <a:r>
              <a:rPr lang="en-US" altLang="zh-CN" sz="2400" smtClean="0">
                <a:solidFill>
                  <a:prstClr val="white"/>
                </a:solidFill>
                <a:latin typeface="Gabriola" pitchFamily="82" charset="0"/>
                <a:ea typeface="Meiryo UI" pitchFamily="34" charset="-128"/>
                <a:cs typeface="Meiryo UI" pitchFamily="34" charset="-128"/>
              </a:rPr>
              <a:t>on </a:t>
            </a:r>
            <a:r>
              <a:rPr lang="en-US" altLang="zh-CN" sz="2400" smtClean="0">
                <a:solidFill>
                  <a:prstClr val="white"/>
                </a:solidFill>
                <a:latin typeface="Gabriola" pitchFamily="82" charset="0"/>
                <a:ea typeface="Meiryo UI" pitchFamily="34" charset="-128"/>
                <a:cs typeface="Meiryo UI" pitchFamily="34" charset="-128"/>
              </a:rPr>
              <a:t>S2SH</a:t>
            </a:r>
            <a:endParaRPr lang="zh-CN" altLang="en-US" sz="2400" dirty="0">
              <a:solidFill>
                <a:prstClr val="white"/>
              </a:solidFill>
              <a:latin typeface="Gabriola" pitchFamily="82" charset="0"/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00200" y="4143375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  <a:latin typeface="+mn-ea"/>
              </a:rPr>
              <a:t>指导老师：朱海林</a:t>
            </a:r>
            <a:endParaRPr lang="en-US" altLang="zh-CN" smtClean="0">
              <a:solidFill>
                <a:schemeClr val="bg1"/>
              </a:solidFill>
              <a:latin typeface="+mn-ea"/>
            </a:endParaRPr>
          </a:p>
          <a:p>
            <a:r>
              <a:rPr lang="zh-CN" altLang="en-US" smtClean="0">
                <a:solidFill>
                  <a:schemeClr val="bg1"/>
                </a:solidFill>
                <a:latin typeface="+mn-ea"/>
              </a:rPr>
              <a:t>参赛</a:t>
            </a:r>
            <a:r>
              <a:rPr lang="zh-CN" altLang="en-US" smtClean="0">
                <a:solidFill>
                  <a:schemeClr val="bg1"/>
                </a:solidFill>
                <a:latin typeface="+mn-ea"/>
              </a:rPr>
              <a:t>队</a:t>
            </a:r>
            <a:r>
              <a:rPr lang="zh-CN" altLang="en-US" smtClean="0">
                <a:solidFill>
                  <a:schemeClr val="bg1"/>
                </a:solidFill>
                <a:latin typeface="+mn-ea"/>
              </a:rPr>
              <a:t>员：魏鹏程</a:t>
            </a:r>
            <a:endParaRPr lang="zh-CN" altLang="en-US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1436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/>
        </p:nvSpPr>
        <p:spPr>
          <a:xfrm>
            <a:off x="246418" y="391495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smtClean="0">
                <a:solidFill>
                  <a:schemeClr val="accent5"/>
                </a:solidFill>
                <a:ea typeface="微软雅黑 Light"/>
              </a:rPr>
              <a:t>②师生双选</a:t>
            </a:r>
            <a:endParaRPr lang="zh-CN" altLang="en-US" sz="4400">
              <a:solidFill>
                <a:schemeClr val="accent5"/>
              </a:solidFill>
              <a:ea typeface="微软雅黑 Light"/>
            </a:endParaRPr>
          </a:p>
        </p:txBody>
      </p:sp>
      <p:sp>
        <p:nvSpPr>
          <p:cNvPr id="35" name="文本框 39"/>
          <p:cNvSpPr txBox="1"/>
          <p:nvPr/>
        </p:nvSpPr>
        <p:spPr>
          <a:xfrm>
            <a:off x="5187129" y="6396335"/>
            <a:ext cx="1654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GDMS 1.0</a:t>
            </a:r>
            <a:endParaRPr lang="zh-CN" altLang="en-US" sz="2400" dirty="0">
              <a:solidFill>
                <a:srgbClr val="0E6EB8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374" y="1385888"/>
            <a:ext cx="11468101" cy="386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9" name="TextBox 8"/>
          <p:cNvSpPr txBox="1"/>
          <p:nvPr/>
        </p:nvSpPr>
        <p:spPr>
          <a:xfrm>
            <a:off x="5010150" y="555307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>
                <a:solidFill>
                  <a:schemeClr val="accent5"/>
                </a:solidFill>
                <a:latin typeface="汉仪细圆简"/>
              </a:rPr>
              <a:t>学生一轮选题</a:t>
            </a:r>
            <a:endParaRPr lang="zh-CN" altLang="en-US" sz="2400">
              <a:solidFill>
                <a:schemeClr val="accent5"/>
              </a:solidFill>
              <a:latin typeface="汉仪细圆简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736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/>
        </p:nvSpPr>
        <p:spPr>
          <a:xfrm>
            <a:off x="246418" y="391495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smtClean="0">
                <a:solidFill>
                  <a:schemeClr val="accent5"/>
                </a:solidFill>
                <a:ea typeface="微软雅黑 Light"/>
              </a:rPr>
              <a:t>②师生双选</a:t>
            </a:r>
            <a:endParaRPr lang="zh-CN" altLang="en-US" sz="4400">
              <a:solidFill>
                <a:schemeClr val="accent5"/>
              </a:solidFill>
              <a:ea typeface="微软雅黑 Light"/>
            </a:endParaRPr>
          </a:p>
        </p:txBody>
      </p:sp>
      <p:sp>
        <p:nvSpPr>
          <p:cNvPr id="35" name="文本框 39"/>
          <p:cNvSpPr txBox="1"/>
          <p:nvPr/>
        </p:nvSpPr>
        <p:spPr>
          <a:xfrm>
            <a:off x="5187129" y="6396335"/>
            <a:ext cx="1654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GDMS 1.0</a:t>
            </a:r>
            <a:endParaRPr lang="zh-CN" altLang="en-US" sz="2400" dirty="0">
              <a:solidFill>
                <a:srgbClr val="0E6EB8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33950" y="548640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>
                <a:solidFill>
                  <a:schemeClr val="accent5"/>
                </a:solidFill>
                <a:latin typeface="汉仪细圆简"/>
              </a:rPr>
              <a:t>教师一轮选学生</a:t>
            </a:r>
            <a:endParaRPr lang="zh-CN" altLang="en-US" sz="2400">
              <a:solidFill>
                <a:schemeClr val="accent5"/>
              </a:solidFill>
              <a:latin typeface="汉仪细圆简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226" y="1276350"/>
            <a:ext cx="11696700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xmlns="" val="271736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/>
        </p:nvSpPr>
        <p:spPr>
          <a:xfrm>
            <a:off x="246418" y="391495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smtClean="0">
                <a:solidFill>
                  <a:schemeClr val="accent5"/>
                </a:solidFill>
                <a:ea typeface="微软雅黑 Light"/>
              </a:rPr>
              <a:t>②师生双选</a:t>
            </a:r>
            <a:endParaRPr lang="zh-CN" altLang="en-US" sz="4400">
              <a:solidFill>
                <a:schemeClr val="accent5"/>
              </a:solidFill>
              <a:ea typeface="微软雅黑 Light"/>
            </a:endParaRPr>
          </a:p>
        </p:txBody>
      </p:sp>
      <p:sp>
        <p:nvSpPr>
          <p:cNvPr id="35" name="文本框 39"/>
          <p:cNvSpPr txBox="1"/>
          <p:nvPr/>
        </p:nvSpPr>
        <p:spPr>
          <a:xfrm>
            <a:off x="5187129" y="6396335"/>
            <a:ext cx="1654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GDMS 1.0</a:t>
            </a:r>
            <a:endParaRPr lang="zh-CN" altLang="en-US" sz="2400" dirty="0">
              <a:solidFill>
                <a:srgbClr val="0E6EB8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38625" y="5543550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>
                <a:solidFill>
                  <a:schemeClr val="accent5"/>
                </a:solidFill>
                <a:latin typeface="汉仪细圆简"/>
              </a:rPr>
              <a:t>查看选择某一课题的学生</a:t>
            </a:r>
            <a:endParaRPr lang="zh-CN" altLang="en-US" sz="2400">
              <a:solidFill>
                <a:schemeClr val="accent5"/>
              </a:solidFill>
              <a:latin typeface="汉仪细圆简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1166814"/>
            <a:ext cx="11534775" cy="4043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xmlns="" val="271736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/>
        </p:nvSpPr>
        <p:spPr>
          <a:xfrm>
            <a:off x="246418" y="391495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smtClean="0">
                <a:solidFill>
                  <a:schemeClr val="accent5"/>
                </a:solidFill>
                <a:ea typeface="微软雅黑 Light"/>
              </a:rPr>
              <a:t>②师生双选</a:t>
            </a:r>
            <a:endParaRPr lang="zh-CN" altLang="en-US" sz="4400">
              <a:solidFill>
                <a:schemeClr val="accent5"/>
              </a:solidFill>
              <a:ea typeface="微软雅黑 Light"/>
            </a:endParaRPr>
          </a:p>
        </p:txBody>
      </p:sp>
      <p:sp>
        <p:nvSpPr>
          <p:cNvPr id="35" name="文本框 39"/>
          <p:cNvSpPr txBox="1"/>
          <p:nvPr/>
        </p:nvSpPr>
        <p:spPr>
          <a:xfrm>
            <a:off x="5187129" y="6396335"/>
            <a:ext cx="1654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GDMS 1.0</a:t>
            </a:r>
            <a:endParaRPr lang="zh-CN" altLang="en-US" sz="2400" dirty="0">
              <a:solidFill>
                <a:srgbClr val="0E6EB8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76800" y="5495925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>
                <a:solidFill>
                  <a:schemeClr val="accent5"/>
                </a:solidFill>
                <a:latin typeface="汉仪细圆简"/>
              </a:rPr>
              <a:t>教师查看所选学生</a:t>
            </a:r>
            <a:endParaRPr lang="zh-CN" altLang="en-US" sz="2400">
              <a:solidFill>
                <a:schemeClr val="accent5"/>
              </a:solidFill>
              <a:latin typeface="汉仪细圆简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9575" y="1171575"/>
            <a:ext cx="11325226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xmlns="" val="271736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/>
        </p:nvSpPr>
        <p:spPr>
          <a:xfrm>
            <a:off x="246418" y="391495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smtClean="0">
                <a:solidFill>
                  <a:schemeClr val="accent5"/>
                </a:solidFill>
                <a:ea typeface="微软雅黑 Light"/>
              </a:rPr>
              <a:t>③毕业设计流程控制</a:t>
            </a:r>
            <a:endParaRPr lang="zh-CN" altLang="en-US" sz="4400">
              <a:solidFill>
                <a:schemeClr val="accent5"/>
              </a:solidFill>
              <a:ea typeface="微软雅黑 Light"/>
            </a:endParaRPr>
          </a:p>
        </p:txBody>
      </p:sp>
      <p:sp>
        <p:nvSpPr>
          <p:cNvPr id="35" name="文本框 39"/>
          <p:cNvSpPr txBox="1"/>
          <p:nvPr/>
        </p:nvSpPr>
        <p:spPr>
          <a:xfrm>
            <a:off x="5187129" y="6396335"/>
            <a:ext cx="1654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GDMS 1.0</a:t>
            </a:r>
            <a:endParaRPr lang="zh-CN" altLang="en-US" sz="2400" dirty="0">
              <a:solidFill>
                <a:srgbClr val="0E6EB8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76800" y="5495925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>
                <a:solidFill>
                  <a:schemeClr val="accent5"/>
                </a:solidFill>
                <a:latin typeface="汉仪细圆简"/>
              </a:rPr>
              <a:t>教师查看所选学生</a:t>
            </a:r>
            <a:endParaRPr lang="zh-CN" altLang="en-US" sz="2400">
              <a:solidFill>
                <a:schemeClr val="accent5"/>
              </a:solidFill>
              <a:latin typeface="汉仪细圆简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4825" y="1333500"/>
            <a:ext cx="10944225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xmlns="" val="271736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/>
        </p:nvSpPr>
        <p:spPr>
          <a:xfrm>
            <a:off x="246418" y="391495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smtClean="0">
                <a:solidFill>
                  <a:schemeClr val="accent5"/>
                </a:solidFill>
                <a:ea typeface="微软雅黑 Light"/>
              </a:rPr>
              <a:t>③毕业设计流程控制</a:t>
            </a:r>
            <a:endParaRPr lang="zh-CN" altLang="en-US" sz="4400">
              <a:solidFill>
                <a:schemeClr val="accent5"/>
              </a:solidFill>
              <a:ea typeface="微软雅黑 Light"/>
            </a:endParaRPr>
          </a:p>
        </p:txBody>
      </p:sp>
      <p:sp>
        <p:nvSpPr>
          <p:cNvPr id="35" name="文本框 39"/>
          <p:cNvSpPr txBox="1"/>
          <p:nvPr/>
        </p:nvSpPr>
        <p:spPr>
          <a:xfrm>
            <a:off x="5187129" y="6396335"/>
            <a:ext cx="1654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GDMS 1.0</a:t>
            </a:r>
            <a:endParaRPr lang="zh-CN" altLang="en-US" sz="2400" dirty="0">
              <a:solidFill>
                <a:srgbClr val="0E6EB8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76700" y="5695950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>
                <a:solidFill>
                  <a:schemeClr val="accent5"/>
                </a:solidFill>
                <a:latin typeface="汉仪细圆简"/>
              </a:rPr>
              <a:t>论文及查重报告的上传和下载</a:t>
            </a:r>
            <a:endParaRPr lang="zh-CN" altLang="en-US" sz="2400">
              <a:solidFill>
                <a:schemeClr val="accent5"/>
              </a:solidFill>
              <a:latin typeface="汉仪细圆简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375" y="1462089"/>
            <a:ext cx="11534775" cy="3738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xmlns="" val="271736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61926" y="1647825"/>
            <a:ext cx="11896724" cy="3743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246418" y="391495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smtClean="0">
                <a:solidFill>
                  <a:schemeClr val="accent5"/>
                </a:solidFill>
                <a:ea typeface="微软雅黑 Light"/>
              </a:rPr>
              <a:t>④设</a:t>
            </a:r>
            <a:r>
              <a:rPr lang="zh-CN" altLang="en-US" sz="4400" smtClean="0">
                <a:solidFill>
                  <a:schemeClr val="accent5"/>
                </a:solidFill>
                <a:ea typeface="微软雅黑 Light"/>
              </a:rPr>
              <a:t>计答辩及成绩查询</a:t>
            </a:r>
            <a:endParaRPr lang="zh-CN" altLang="en-US" sz="4400">
              <a:solidFill>
                <a:schemeClr val="accent5"/>
              </a:solidFill>
              <a:ea typeface="微软雅黑 Light"/>
            </a:endParaRPr>
          </a:p>
        </p:txBody>
      </p:sp>
      <p:sp>
        <p:nvSpPr>
          <p:cNvPr id="35" name="文本框 39"/>
          <p:cNvSpPr txBox="1"/>
          <p:nvPr/>
        </p:nvSpPr>
        <p:spPr>
          <a:xfrm>
            <a:off x="5187129" y="6396335"/>
            <a:ext cx="1654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GDMS 1.0</a:t>
            </a:r>
            <a:endParaRPr lang="zh-CN" altLang="en-US" sz="2400" dirty="0">
              <a:solidFill>
                <a:srgbClr val="0E6EB8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850" y="1962150"/>
            <a:ext cx="603902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for (Student student : listStu) {</a:t>
            </a:r>
          </a:p>
          <a:p>
            <a:r>
              <a:rPr lang="en-US" altLang="zh-CN" smtClean="0"/>
              <a:t>for (Teacher teacher : listTea) {</a:t>
            </a:r>
          </a:p>
          <a:p>
            <a:r>
              <a:rPr lang="en-US" altLang="zh-CN" smtClean="0"/>
              <a:t>if(student.getTeacher()!=teacher &amp;&amp; teacher.getcStuSum()!=5)</a:t>
            </a:r>
          </a:p>
          <a:p>
            <a:r>
              <a:rPr lang="en-US" altLang="zh-CN" smtClean="0"/>
              <a:t>   {</a:t>
            </a:r>
            <a:endParaRPr lang="en-US" altLang="zh-CN" smtClean="0"/>
          </a:p>
          <a:p>
            <a:pPr lvl="1"/>
            <a:r>
              <a:rPr lang="en-US" altLang="zh-CN" smtClean="0"/>
              <a:t>student.setCid(teacher.getId());</a:t>
            </a:r>
          </a:p>
          <a:p>
            <a:pPr lvl="1"/>
            <a:r>
              <a:rPr lang="en-US" altLang="zh-CN" smtClean="0"/>
              <a:t>teacher.setcStuSum(teacher.getcStuSum()+</a:t>
            </a:r>
            <a:r>
              <a:rPr lang="en-US" altLang="zh-CN" smtClean="0"/>
              <a:t>1</a:t>
            </a:r>
            <a:r>
              <a:rPr lang="en-US" altLang="zh-CN" smtClean="0"/>
              <a:t>);</a:t>
            </a:r>
          </a:p>
          <a:p>
            <a:pPr lvl="1"/>
            <a:r>
              <a:rPr lang="en-US" altLang="zh-CN" smtClean="0"/>
              <a:t>…</a:t>
            </a:r>
            <a:endParaRPr lang="en-US" altLang="zh-CN" smtClean="0"/>
          </a:p>
          <a:p>
            <a:pPr lvl="1"/>
            <a:r>
              <a:rPr lang="en-US" altLang="zh-CN" smtClean="0"/>
              <a:t>break;</a:t>
            </a:r>
          </a:p>
          <a:p>
            <a:r>
              <a:rPr lang="en-US" altLang="zh-CN" smtClean="0"/>
              <a:t>    }</a:t>
            </a:r>
            <a:endParaRPr lang="en-US" altLang="zh-CN" smtClean="0"/>
          </a:p>
          <a:p>
            <a:r>
              <a:rPr lang="en-US" altLang="zh-CN" smtClean="0"/>
              <a:t>  }</a:t>
            </a:r>
            <a:endParaRPr lang="en-US" altLang="zh-CN" smtClean="0"/>
          </a:p>
          <a:p>
            <a:r>
              <a:rPr lang="en-US" altLang="zh-CN" smtClean="0"/>
              <a:t>}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381750" y="1781175"/>
            <a:ext cx="560653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for (Student student : listStu) {</a:t>
            </a:r>
          </a:p>
          <a:p>
            <a:r>
              <a:rPr lang="en-US" altLang="zh-CN" smtClean="0"/>
              <a:t>for (Leader leader : listLead) {</a:t>
            </a:r>
          </a:p>
          <a:p>
            <a:r>
              <a:rPr lang="en-US" altLang="zh-CN" smtClean="0"/>
              <a:t>if(student.getTeacher().getId_dept()!=</a:t>
            </a:r>
            <a:r>
              <a:rPr lang="en-US" altLang="zh-CN" smtClean="0"/>
              <a:t>leader.getId_dept</a:t>
            </a:r>
            <a:r>
              <a:rPr lang="en-US" altLang="zh-CN" smtClean="0"/>
              <a:t>() </a:t>
            </a:r>
          </a:p>
          <a:p>
            <a:r>
              <a:rPr lang="en-US" altLang="zh-CN" smtClean="0"/>
              <a:t> </a:t>
            </a:r>
            <a:r>
              <a:rPr lang="en-US" altLang="zh-CN" smtClean="0"/>
              <a:t>    &amp;&amp; </a:t>
            </a:r>
            <a:r>
              <a:rPr lang="en-US" altLang="zh-CN" smtClean="0"/>
              <a:t>leader.getdStuSum()!=100)</a:t>
            </a:r>
          </a:p>
          <a:p>
            <a:r>
              <a:rPr lang="en-US" altLang="zh-CN" smtClean="0"/>
              <a:t>    {</a:t>
            </a:r>
            <a:endParaRPr lang="en-US" altLang="zh-CN" smtClean="0"/>
          </a:p>
          <a:p>
            <a:pPr lvl="1"/>
            <a:r>
              <a:rPr lang="en-US" altLang="zh-CN" smtClean="0"/>
              <a:t>student.setId_dept(leader.getId_dept());</a:t>
            </a:r>
          </a:p>
          <a:p>
            <a:pPr lvl="1"/>
            <a:r>
              <a:rPr lang="en-US" altLang="zh-CN" smtClean="0"/>
              <a:t>leader.setdStuSum(leader.getdStuSum()+</a:t>
            </a:r>
            <a:r>
              <a:rPr lang="en-US" altLang="zh-CN" smtClean="0"/>
              <a:t>1</a:t>
            </a:r>
            <a:r>
              <a:rPr lang="en-US" altLang="zh-CN" smtClean="0"/>
              <a:t>);</a:t>
            </a:r>
            <a:endParaRPr lang="en-US" altLang="zh-CN" smtClean="0"/>
          </a:p>
          <a:p>
            <a:pPr lvl="1"/>
            <a:r>
              <a:rPr lang="en-US" altLang="zh-CN" smtClean="0"/>
              <a:t>session.save(reviewAudit);</a:t>
            </a:r>
          </a:p>
          <a:p>
            <a:pPr lvl="1"/>
            <a:r>
              <a:rPr lang="en-US" altLang="zh-CN" smtClean="0"/>
              <a:t>break;</a:t>
            </a:r>
          </a:p>
          <a:p>
            <a:r>
              <a:rPr lang="en-US" altLang="zh-CN" smtClean="0"/>
              <a:t>      }</a:t>
            </a:r>
            <a:endParaRPr lang="en-US" altLang="zh-CN" smtClean="0"/>
          </a:p>
          <a:p>
            <a:r>
              <a:rPr lang="en-US" altLang="zh-CN" smtClean="0"/>
              <a:t>  }</a:t>
            </a:r>
            <a:endParaRPr lang="en-US" altLang="zh-CN" smtClean="0"/>
          </a:p>
          <a:p>
            <a:r>
              <a:rPr lang="en-US" altLang="zh-CN" smtClean="0"/>
              <a:t>}</a:t>
            </a:r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266825" y="5467350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mtClean="0">
                <a:solidFill>
                  <a:schemeClr val="accent5"/>
                </a:solidFill>
                <a:latin typeface="汉仪细圆简"/>
              </a:rPr>
              <a:t>随机分配评阅教师</a:t>
            </a:r>
            <a:endParaRPr lang="zh-CN" altLang="en-US" sz="2000">
              <a:solidFill>
                <a:schemeClr val="accent5"/>
              </a:solidFill>
              <a:latin typeface="汉仪细圆简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77150" y="5457825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mtClean="0">
                <a:solidFill>
                  <a:schemeClr val="accent5"/>
                </a:solidFill>
                <a:latin typeface="汉仪细圆简"/>
              </a:rPr>
              <a:t>随机分配评阅小组</a:t>
            </a:r>
            <a:endParaRPr lang="zh-CN" altLang="en-US" sz="2000">
              <a:solidFill>
                <a:schemeClr val="accent5"/>
              </a:solidFill>
              <a:latin typeface="汉仪细圆简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736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/>
        </p:nvSpPr>
        <p:spPr>
          <a:xfrm>
            <a:off x="246418" y="391495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smtClean="0">
                <a:solidFill>
                  <a:schemeClr val="accent5"/>
                </a:solidFill>
                <a:ea typeface="微软雅黑 Light"/>
              </a:rPr>
              <a:t>④设计答辩及成绩查询</a:t>
            </a:r>
            <a:endParaRPr lang="zh-CN" altLang="en-US" sz="4400">
              <a:solidFill>
                <a:schemeClr val="accent5"/>
              </a:solidFill>
              <a:ea typeface="微软雅黑 Light"/>
            </a:endParaRPr>
          </a:p>
        </p:txBody>
      </p:sp>
      <p:sp>
        <p:nvSpPr>
          <p:cNvPr id="35" name="文本框 39"/>
          <p:cNvSpPr txBox="1"/>
          <p:nvPr/>
        </p:nvSpPr>
        <p:spPr>
          <a:xfrm>
            <a:off x="5187129" y="6396335"/>
            <a:ext cx="1654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GDMS 1.0</a:t>
            </a:r>
            <a:endParaRPr lang="zh-CN" altLang="en-US" sz="2400" dirty="0">
              <a:solidFill>
                <a:srgbClr val="0E6EB8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95401"/>
            <a:ext cx="11677650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7" name="TextBox 6"/>
          <p:cNvSpPr txBox="1"/>
          <p:nvPr/>
        </p:nvSpPr>
        <p:spPr>
          <a:xfrm>
            <a:off x="4171950" y="5715000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>
                <a:solidFill>
                  <a:schemeClr val="accent5"/>
                </a:solidFill>
                <a:latin typeface="汉仪细圆简"/>
              </a:rPr>
              <a:t>教</a:t>
            </a:r>
            <a:r>
              <a:rPr lang="zh-CN" altLang="en-US" sz="2400" smtClean="0">
                <a:solidFill>
                  <a:schemeClr val="accent5"/>
                </a:solidFill>
                <a:latin typeface="汉仪细圆简"/>
              </a:rPr>
              <a:t>师查看指导的学生成绩</a:t>
            </a:r>
            <a:endParaRPr lang="zh-CN" altLang="en-US" sz="2400">
              <a:solidFill>
                <a:schemeClr val="accent5"/>
              </a:solidFill>
              <a:latin typeface="汉仪细圆简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736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E6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8128000" y="3429000"/>
            <a:ext cx="1168400" cy="1168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9344025" y="4552950"/>
            <a:ext cx="371475" cy="3714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382870" y="4975976"/>
            <a:ext cx="2832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Part </a:t>
            </a:r>
            <a:r>
              <a:rPr lang="en-US" altLang="zh-CN" sz="5400" b="1" dirty="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two</a:t>
            </a:r>
            <a:endParaRPr lang="zh-CN" altLang="en-US" sz="5400" b="1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文本框 5"/>
          <p:cNvSpPr txBox="1"/>
          <p:nvPr/>
        </p:nvSpPr>
        <p:spPr>
          <a:xfrm>
            <a:off x="1951261" y="2023226"/>
            <a:ext cx="34852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GDMS 2.0</a:t>
            </a:r>
            <a:endParaRPr lang="zh-CN" altLang="en-US" sz="5400" b="1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文本框 5"/>
          <p:cNvSpPr txBox="1"/>
          <p:nvPr/>
        </p:nvSpPr>
        <p:spPr>
          <a:xfrm>
            <a:off x="3925682" y="3642476"/>
            <a:ext cx="22605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Font typeface="Wingdings" pitchFamily="2" charset="2"/>
              <a:buChar char="l"/>
            </a:pPr>
            <a:r>
              <a:rPr lang="zh-CN" altLang="en-US" sz="2400" b="1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</a:t>
            </a:r>
            <a:r>
              <a:rPr lang="zh-CN" altLang="en-US" sz="2400" b="1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目结构优化</a:t>
            </a:r>
            <a:endParaRPr lang="en-US" altLang="zh-CN" sz="2400" b="1" smtClean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buFont typeface="Wingdings" pitchFamily="2" charset="2"/>
              <a:buChar char="l"/>
            </a:pPr>
            <a:endParaRPr lang="en-US" altLang="zh-CN" sz="2400" b="1" smtClean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b="1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代</a:t>
            </a:r>
            <a:r>
              <a:rPr lang="zh-CN" altLang="en-US" sz="2400" b="1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码优化</a:t>
            </a:r>
            <a:endParaRPr lang="zh-CN" altLang="en-US" sz="2400" b="1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688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9757603" y="4832733"/>
            <a:ext cx="1291572" cy="1291572"/>
          </a:xfrm>
          <a:prstGeom prst="ellipse">
            <a:avLst/>
          </a:prstGeom>
          <a:solidFill>
            <a:srgbClr val="0E6EB8"/>
          </a:solidFill>
          <a:effectLst>
            <a:innerShdw blurRad="495300" dist="266700" dir="3600000">
              <a:schemeClr val="tx1">
                <a:lumMod val="65000"/>
                <a:lumOff val="35000"/>
                <a:alpha val="5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11265000" y="5985390"/>
            <a:ext cx="570847" cy="570847"/>
          </a:xfrm>
          <a:prstGeom prst="ellipse">
            <a:avLst/>
          </a:prstGeom>
          <a:solidFill>
            <a:srgbClr val="0E6EB8"/>
          </a:solidFill>
          <a:effectLst>
            <a:innerShdw blurRad="495300" dist="266700" dir="3600000">
              <a:schemeClr val="tx1">
                <a:lumMod val="65000"/>
                <a:lumOff val="35000"/>
                <a:alpha val="5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597385" y="4494644"/>
            <a:ext cx="3104988" cy="0"/>
          </a:xfrm>
          <a:prstGeom prst="line">
            <a:avLst/>
          </a:prstGeom>
          <a:ln>
            <a:solidFill>
              <a:srgbClr val="0E6E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713899" y="2865869"/>
            <a:ext cx="3104988" cy="0"/>
          </a:xfrm>
          <a:prstGeom prst="line">
            <a:avLst/>
          </a:prstGeom>
          <a:ln>
            <a:solidFill>
              <a:srgbClr val="0E6E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770293" y="429595"/>
            <a:ext cx="35702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</a:t>
            </a:r>
            <a:r>
              <a:rPr lang="zh-CN" altLang="en-US" sz="4400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目结构优化</a:t>
            </a:r>
            <a:endParaRPr lang="zh-CN" altLang="en-US" sz="4400" dirty="0">
              <a:solidFill>
                <a:srgbClr val="0E6EB8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5" name="文本框 39"/>
          <p:cNvSpPr txBox="1"/>
          <p:nvPr/>
        </p:nvSpPr>
        <p:spPr>
          <a:xfrm>
            <a:off x="5187128" y="6396335"/>
            <a:ext cx="1654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GDMS 2.0</a:t>
            </a:r>
            <a:endParaRPr lang="zh-CN" altLang="en-US" sz="2400" dirty="0">
              <a:solidFill>
                <a:srgbClr val="0E6EB8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895475" y="226695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>
                <a:solidFill>
                  <a:schemeClr val="accent5"/>
                </a:solidFill>
                <a:ea typeface="微软雅黑 Light"/>
              </a:rPr>
              <a:t>①自定义异常</a:t>
            </a:r>
            <a:endParaRPr lang="zh-CN" altLang="en-US" sz="2800">
              <a:solidFill>
                <a:schemeClr val="accent5"/>
              </a:solidFill>
              <a:ea typeface="微软雅黑 Ligh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952625" y="390525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>
                <a:solidFill>
                  <a:schemeClr val="accent5"/>
                </a:solidFill>
                <a:ea typeface="微软雅黑 Light"/>
              </a:rPr>
              <a:t>②目录再分级</a:t>
            </a:r>
            <a:endParaRPr lang="zh-CN" altLang="en-US" sz="2800">
              <a:solidFill>
                <a:schemeClr val="accent5"/>
              </a:solidFill>
              <a:ea typeface="微软雅黑 Light"/>
            </a:endParaRPr>
          </a:p>
        </p:txBody>
      </p:sp>
      <p:sp>
        <p:nvSpPr>
          <p:cNvPr id="14" name="左大括号 13"/>
          <p:cNvSpPr/>
          <p:nvPr/>
        </p:nvSpPr>
        <p:spPr>
          <a:xfrm>
            <a:off x="5467349" y="2057400"/>
            <a:ext cx="257175" cy="13620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左大括号 14"/>
          <p:cNvSpPr/>
          <p:nvPr/>
        </p:nvSpPr>
        <p:spPr>
          <a:xfrm>
            <a:off x="5505450" y="3819525"/>
            <a:ext cx="266700" cy="11906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353175" y="482917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chemeClr val="accent5"/>
                </a:solidFill>
              </a:rPr>
              <a:t>包目录分级</a:t>
            </a:r>
            <a:endParaRPr lang="zh-CN" altLang="en-US">
              <a:solidFill>
                <a:schemeClr val="accent5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57925" y="313372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chemeClr val="accent5"/>
                </a:solidFill>
              </a:rPr>
              <a:t>参数错误异常</a:t>
            </a:r>
            <a:endParaRPr lang="zh-CN" altLang="en-US">
              <a:solidFill>
                <a:schemeClr val="accent5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34100" y="192405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chemeClr val="accent5"/>
                </a:solidFill>
              </a:rPr>
              <a:t>课题同名异常</a:t>
            </a:r>
            <a:endParaRPr lang="zh-CN" altLang="en-US">
              <a:solidFill>
                <a:schemeClr val="accent5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86500" y="3667125"/>
            <a:ext cx="1541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chemeClr val="accent5"/>
                </a:solidFill>
              </a:rPr>
              <a:t>Web</a:t>
            </a:r>
            <a:r>
              <a:rPr lang="zh-CN" altLang="en-US" smtClean="0">
                <a:solidFill>
                  <a:schemeClr val="accent5"/>
                </a:solidFill>
              </a:rPr>
              <a:t>目录分级</a:t>
            </a:r>
            <a:endParaRPr lang="zh-CN" altLang="en-US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736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9757603" y="4832733"/>
            <a:ext cx="1291572" cy="1291572"/>
          </a:xfrm>
          <a:prstGeom prst="ellipse">
            <a:avLst/>
          </a:prstGeom>
          <a:solidFill>
            <a:srgbClr val="0E6EB8"/>
          </a:solidFill>
          <a:effectLst>
            <a:innerShdw blurRad="495300" dist="266700" dir="3600000">
              <a:schemeClr val="tx1">
                <a:lumMod val="65000"/>
                <a:lumOff val="35000"/>
                <a:alpha val="5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11265000" y="5985390"/>
            <a:ext cx="570847" cy="570847"/>
          </a:xfrm>
          <a:prstGeom prst="ellipse">
            <a:avLst/>
          </a:prstGeom>
          <a:solidFill>
            <a:srgbClr val="0E6EB8"/>
          </a:solidFill>
          <a:effectLst>
            <a:innerShdw blurRad="495300" dist="266700" dir="3600000">
              <a:schemeClr val="tx1">
                <a:lumMod val="65000"/>
                <a:lumOff val="35000"/>
                <a:alpha val="5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15196" y="391495"/>
            <a:ext cx="50722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GDMS</a:t>
            </a:r>
            <a:r>
              <a:rPr lang="zh-CN" altLang="en-US" sz="5400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发展历程</a:t>
            </a:r>
            <a:endParaRPr lang="zh-CN" altLang="en-US" sz="5400" dirty="0">
              <a:solidFill>
                <a:srgbClr val="0E6EB8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976758" y="1734990"/>
            <a:ext cx="1612565" cy="1612563"/>
          </a:xfrm>
          <a:prstGeom prst="ellipse">
            <a:avLst/>
          </a:prstGeom>
          <a:noFill/>
          <a:ln>
            <a:solidFill>
              <a:srgbClr val="0E6EB8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35" name="TextBox 338"/>
          <p:cNvSpPr txBox="1">
            <a:spLocks noChangeArrowheads="1"/>
          </p:cNvSpPr>
          <p:nvPr/>
        </p:nvSpPr>
        <p:spPr bwMode="auto">
          <a:xfrm>
            <a:off x="1005919" y="2277818"/>
            <a:ext cx="16617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25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%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6" name="空心弧 35"/>
          <p:cNvSpPr/>
          <p:nvPr/>
        </p:nvSpPr>
        <p:spPr>
          <a:xfrm rot="19800000">
            <a:off x="959717" y="1665916"/>
            <a:ext cx="1700109" cy="1700109"/>
          </a:xfrm>
          <a:prstGeom prst="blockArc">
            <a:avLst>
              <a:gd name="adj1" fmla="val 18153874"/>
              <a:gd name="adj2" fmla="val 1819217"/>
              <a:gd name="adj3" fmla="val 4744"/>
            </a:avLst>
          </a:prstGeom>
          <a:solidFill>
            <a:srgbClr val="0E6EB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TextBox 340"/>
          <p:cNvSpPr txBox="1">
            <a:spLocks noChangeArrowheads="1"/>
          </p:cNvSpPr>
          <p:nvPr/>
        </p:nvSpPr>
        <p:spPr bwMode="auto">
          <a:xfrm>
            <a:off x="3714977" y="2277818"/>
            <a:ext cx="12487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50%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3462697" y="1684966"/>
            <a:ext cx="1612565" cy="1612563"/>
          </a:xfrm>
          <a:prstGeom prst="ellipse">
            <a:avLst/>
          </a:prstGeom>
          <a:noFill/>
          <a:ln>
            <a:solidFill>
              <a:srgbClr val="0E6EB8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41" name="空心弧 40"/>
          <p:cNvSpPr/>
          <p:nvPr/>
        </p:nvSpPr>
        <p:spPr>
          <a:xfrm rot="19800000">
            <a:off x="3443233" y="1650965"/>
            <a:ext cx="1700109" cy="1700109"/>
          </a:xfrm>
          <a:prstGeom prst="blockArc">
            <a:avLst>
              <a:gd name="adj1" fmla="val 18153874"/>
              <a:gd name="adj2" fmla="val 6827398"/>
              <a:gd name="adj3" fmla="val 5369"/>
            </a:avLst>
          </a:prstGeom>
          <a:solidFill>
            <a:srgbClr val="0E6EB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5882901" y="1730865"/>
            <a:ext cx="1536451" cy="1536451"/>
          </a:xfrm>
          <a:prstGeom prst="ellipse">
            <a:avLst/>
          </a:prstGeom>
          <a:noFill/>
          <a:ln>
            <a:solidFill>
              <a:srgbClr val="0E6EB8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43" name="TextBox 341"/>
          <p:cNvSpPr txBox="1">
            <a:spLocks noChangeArrowheads="1"/>
          </p:cNvSpPr>
          <p:nvPr/>
        </p:nvSpPr>
        <p:spPr bwMode="auto">
          <a:xfrm>
            <a:off x="6179883" y="2277818"/>
            <a:ext cx="12481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7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%</a:t>
            </a:r>
          </a:p>
        </p:txBody>
      </p:sp>
      <p:sp>
        <p:nvSpPr>
          <p:cNvPr id="44" name="空心弧 43"/>
          <p:cNvSpPr/>
          <p:nvPr/>
        </p:nvSpPr>
        <p:spPr>
          <a:xfrm rot="19800000">
            <a:off x="5815440" y="1645627"/>
            <a:ext cx="1700109" cy="1700109"/>
          </a:xfrm>
          <a:prstGeom prst="blockArc">
            <a:avLst>
              <a:gd name="adj1" fmla="val 18153874"/>
              <a:gd name="adj2" fmla="val 12843117"/>
              <a:gd name="adj3" fmla="val 6722"/>
            </a:avLst>
          </a:prstGeom>
          <a:solidFill>
            <a:srgbClr val="0E6EB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8230877" y="1739560"/>
            <a:ext cx="1536454" cy="1536451"/>
          </a:xfrm>
          <a:prstGeom prst="ellipse">
            <a:avLst/>
          </a:prstGeom>
          <a:noFill/>
          <a:ln>
            <a:solidFill>
              <a:srgbClr val="0E6EB8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46" name="TextBox 342"/>
          <p:cNvSpPr txBox="1">
            <a:spLocks noChangeArrowheads="1"/>
          </p:cNvSpPr>
          <p:nvPr/>
        </p:nvSpPr>
        <p:spPr bwMode="auto">
          <a:xfrm>
            <a:off x="8433071" y="2277818"/>
            <a:ext cx="12490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100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%</a:t>
            </a:r>
          </a:p>
        </p:txBody>
      </p:sp>
      <p:sp>
        <p:nvSpPr>
          <p:cNvPr id="47" name="空心弧 46"/>
          <p:cNvSpPr/>
          <p:nvPr/>
        </p:nvSpPr>
        <p:spPr>
          <a:xfrm rot="19800000">
            <a:off x="8143633" y="1651803"/>
            <a:ext cx="1700109" cy="1700109"/>
          </a:xfrm>
          <a:prstGeom prst="blockArc">
            <a:avLst>
              <a:gd name="adj1" fmla="val 18345772"/>
              <a:gd name="adj2" fmla="val 18323953"/>
              <a:gd name="adj3" fmla="val 7835"/>
            </a:avLst>
          </a:prstGeom>
          <a:solidFill>
            <a:srgbClr val="0E6EB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0" name="文本框 54"/>
          <p:cNvSpPr txBox="1"/>
          <p:nvPr/>
        </p:nvSpPr>
        <p:spPr>
          <a:xfrm>
            <a:off x="1031414" y="3761654"/>
            <a:ext cx="2019644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 spc="100">
                <a:solidFill>
                  <a:srgbClr val="42C4AB"/>
                </a:solidFill>
                <a:latin typeface="汉仪细圆简" panose="02010609000101010101" pitchFamily="49" charset="-122"/>
                <a:ea typeface="汉仪细圆简" panose="02010609000101010101" pitchFamily="49" charset="-122"/>
                <a:cs typeface="Arial" panose="020B0604020202020204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E6EB8"/>
                </a:solidFill>
              </a:rPr>
              <a:t>GDMS 1.0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E6EB8"/>
                </a:solidFill>
              </a:rPr>
              <a:t>    --</a:t>
            </a:r>
            <a:r>
              <a:rPr lang="zh-CN" altLang="en-US" sz="1800" smtClean="0">
                <a:solidFill>
                  <a:srgbClr val="0E6EB8"/>
                </a:solidFill>
              </a:rPr>
              <a:t>丰富功能</a:t>
            </a:r>
            <a:endParaRPr lang="zh-CN" altLang="en-US" sz="1800" dirty="0">
              <a:solidFill>
                <a:srgbClr val="0E6EB8"/>
              </a:solidFill>
            </a:endParaRPr>
          </a:p>
        </p:txBody>
      </p:sp>
      <p:sp>
        <p:nvSpPr>
          <p:cNvPr id="61" name="文本框 54"/>
          <p:cNvSpPr txBox="1"/>
          <p:nvPr/>
        </p:nvSpPr>
        <p:spPr>
          <a:xfrm>
            <a:off x="3412664" y="3780704"/>
            <a:ext cx="2019644" cy="133882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 spc="100">
                <a:solidFill>
                  <a:srgbClr val="42C4AB"/>
                </a:solidFill>
                <a:latin typeface="汉仪细圆简" panose="02010609000101010101" pitchFamily="49" charset="-122"/>
                <a:ea typeface="汉仪细圆简" panose="02010609000101010101" pitchFamily="49" charset="-122"/>
                <a:cs typeface="Arial" panose="020B0604020202020204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E6EB8"/>
                </a:solidFill>
              </a:rPr>
              <a:t>GDMS 2.0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E6EB8"/>
                </a:solidFill>
              </a:rPr>
              <a:t> </a:t>
            </a:r>
            <a:r>
              <a:rPr lang="en-US" altLang="zh-CN" sz="1800" smtClean="0">
                <a:solidFill>
                  <a:srgbClr val="0E6EB8"/>
                </a:solidFill>
              </a:rPr>
              <a:t>--</a:t>
            </a:r>
            <a:r>
              <a:rPr lang="zh-CN" altLang="en-US" sz="1800" smtClean="0">
                <a:solidFill>
                  <a:srgbClr val="0E6EB8"/>
                </a:solidFill>
              </a:rPr>
              <a:t>工程架构更优</a:t>
            </a:r>
            <a:endParaRPr lang="en-US" altLang="zh-CN" sz="1800" smtClean="0">
              <a:solidFill>
                <a:srgbClr val="0E6EB8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E6EB8"/>
                </a:solidFill>
              </a:rPr>
              <a:t> </a:t>
            </a:r>
            <a:r>
              <a:rPr lang="en-US" altLang="zh-CN" sz="1800" smtClean="0">
                <a:solidFill>
                  <a:srgbClr val="0E6EB8"/>
                </a:solidFill>
              </a:rPr>
              <a:t>  </a:t>
            </a:r>
            <a:r>
              <a:rPr lang="zh-CN" altLang="en-US" sz="1800" smtClean="0">
                <a:solidFill>
                  <a:srgbClr val="0E6EB8"/>
                </a:solidFill>
              </a:rPr>
              <a:t>代</a:t>
            </a:r>
            <a:r>
              <a:rPr lang="zh-CN" altLang="en-US" sz="1800" smtClean="0">
                <a:solidFill>
                  <a:srgbClr val="0E6EB8"/>
                </a:solidFill>
              </a:rPr>
              <a:t>码风格更优</a:t>
            </a:r>
            <a:endParaRPr lang="zh-CN" altLang="en-US" sz="1800" dirty="0">
              <a:solidFill>
                <a:srgbClr val="0E6EB8"/>
              </a:solidFill>
            </a:endParaRPr>
          </a:p>
        </p:txBody>
      </p:sp>
      <p:sp>
        <p:nvSpPr>
          <p:cNvPr id="62" name="文本框 54"/>
          <p:cNvSpPr txBox="1"/>
          <p:nvPr/>
        </p:nvSpPr>
        <p:spPr>
          <a:xfrm>
            <a:off x="5746289" y="3790229"/>
            <a:ext cx="2019644" cy="4591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 spc="100">
                <a:solidFill>
                  <a:srgbClr val="42C4AB"/>
                </a:solidFill>
                <a:latin typeface="汉仪细圆简" panose="02010609000101010101" pitchFamily="49" charset="-122"/>
                <a:ea typeface="汉仪细圆简" panose="02010609000101010101" pitchFamily="49" charset="-122"/>
                <a:cs typeface="Arial" panose="020B0604020202020204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E6EB8"/>
                </a:solidFill>
              </a:rPr>
              <a:t>规范的软件文档</a:t>
            </a:r>
            <a:endParaRPr lang="zh-CN" altLang="en-US" sz="1800" dirty="0">
              <a:solidFill>
                <a:srgbClr val="0E6EB8"/>
              </a:solidFill>
            </a:endParaRPr>
          </a:p>
        </p:txBody>
      </p:sp>
      <p:sp>
        <p:nvSpPr>
          <p:cNvPr id="63" name="文本框 54"/>
          <p:cNvSpPr txBox="1"/>
          <p:nvPr/>
        </p:nvSpPr>
        <p:spPr>
          <a:xfrm>
            <a:off x="8146589" y="3761654"/>
            <a:ext cx="2019644" cy="133882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 spc="100">
                <a:solidFill>
                  <a:srgbClr val="42C4AB"/>
                </a:solidFill>
                <a:latin typeface="汉仪细圆简" panose="02010609000101010101" pitchFamily="49" charset="-122"/>
                <a:ea typeface="汉仪细圆简" panose="02010609000101010101" pitchFamily="49" charset="-122"/>
                <a:cs typeface="Arial" panose="020B0604020202020204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E6EB8"/>
                </a:solidFill>
              </a:rPr>
              <a:t>GDMS 3.0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E6EB8"/>
                </a:solidFill>
              </a:rPr>
              <a:t> </a:t>
            </a:r>
            <a:r>
              <a:rPr lang="en-US" altLang="zh-CN" sz="1800" smtClean="0">
                <a:solidFill>
                  <a:srgbClr val="0E6EB8"/>
                </a:solidFill>
              </a:rPr>
              <a:t> -- </a:t>
            </a:r>
            <a:r>
              <a:rPr lang="zh-CN" altLang="en-US" sz="1800" smtClean="0">
                <a:solidFill>
                  <a:srgbClr val="0E6EB8"/>
                </a:solidFill>
              </a:rPr>
              <a:t>分布式</a:t>
            </a:r>
            <a:endParaRPr lang="en-US" altLang="zh-CN" sz="1800" smtClean="0">
              <a:solidFill>
                <a:srgbClr val="0E6EB8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E6EB8"/>
                </a:solidFill>
              </a:rPr>
              <a:t>     </a:t>
            </a:r>
            <a:r>
              <a:rPr lang="zh-CN" altLang="en-US" sz="1800" smtClean="0">
                <a:solidFill>
                  <a:srgbClr val="0E6EB8"/>
                </a:solidFill>
              </a:rPr>
              <a:t>大数据</a:t>
            </a:r>
            <a:endParaRPr lang="zh-CN" altLang="en-US" sz="1800" dirty="0">
              <a:solidFill>
                <a:srgbClr val="0E6E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3627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9757603" y="4832733"/>
            <a:ext cx="1291572" cy="1291572"/>
          </a:xfrm>
          <a:prstGeom prst="ellipse">
            <a:avLst/>
          </a:prstGeom>
          <a:solidFill>
            <a:srgbClr val="0E6EB8"/>
          </a:solidFill>
          <a:effectLst>
            <a:innerShdw blurRad="495300" dist="266700" dir="3600000">
              <a:schemeClr val="tx1">
                <a:lumMod val="65000"/>
                <a:lumOff val="35000"/>
                <a:alpha val="5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11265000" y="5985390"/>
            <a:ext cx="570847" cy="570847"/>
          </a:xfrm>
          <a:prstGeom prst="ellipse">
            <a:avLst/>
          </a:prstGeom>
          <a:solidFill>
            <a:srgbClr val="0E6EB8"/>
          </a:solidFill>
          <a:effectLst>
            <a:innerShdw blurRad="495300" dist="266700" dir="3600000">
              <a:schemeClr val="tx1">
                <a:lumMod val="65000"/>
                <a:lumOff val="35000"/>
                <a:alpha val="5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334551" y="429595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代码优化</a:t>
            </a:r>
            <a:endParaRPr lang="zh-CN" altLang="en-US" sz="4400" dirty="0">
              <a:solidFill>
                <a:srgbClr val="0E6EB8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5" name="文本框 39"/>
          <p:cNvSpPr txBox="1"/>
          <p:nvPr/>
        </p:nvSpPr>
        <p:spPr>
          <a:xfrm>
            <a:off x="5187128" y="6396335"/>
            <a:ext cx="1654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GDMS 2.0</a:t>
            </a:r>
            <a:endParaRPr lang="zh-CN" altLang="en-US" sz="2400" dirty="0">
              <a:solidFill>
                <a:srgbClr val="0E6EB8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00175" y="1895475"/>
            <a:ext cx="475816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>
                <a:solidFill>
                  <a:schemeClr val="accent5"/>
                </a:solidFill>
                <a:ea typeface="微软雅黑 Light"/>
              </a:rPr>
              <a:t>①面向接口编程</a:t>
            </a:r>
            <a:endParaRPr lang="en-US" altLang="zh-CN" sz="2800" smtClean="0">
              <a:solidFill>
                <a:schemeClr val="accent5"/>
              </a:solidFill>
              <a:ea typeface="微软雅黑 Light"/>
            </a:endParaRPr>
          </a:p>
          <a:p>
            <a:r>
              <a:rPr lang="en-US" altLang="zh-CN" sz="2800" smtClean="0">
                <a:solidFill>
                  <a:schemeClr val="accent5"/>
                </a:solidFill>
                <a:ea typeface="微软雅黑 Light"/>
              </a:rPr>
              <a:t>	</a:t>
            </a:r>
            <a:r>
              <a:rPr lang="en-US" altLang="zh-CN" sz="2800" smtClean="0">
                <a:solidFill>
                  <a:schemeClr val="accent5"/>
                </a:solidFill>
                <a:ea typeface="微软雅黑 Light"/>
              </a:rPr>
              <a:t>	    --- Dao</a:t>
            </a:r>
            <a:r>
              <a:rPr lang="zh-CN" altLang="en-US" sz="2800" smtClean="0">
                <a:solidFill>
                  <a:schemeClr val="accent5"/>
                </a:solidFill>
                <a:ea typeface="微软雅黑 Light"/>
              </a:rPr>
              <a:t>和</a:t>
            </a:r>
            <a:r>
              <a:rPr lang="en-US" altLang="zh-CN" sz="2800" smtClean="0">
                <a:solidFill>
                  <a:schemeClr val="accent5"/>
                </a:solidFill>
                <a:ea typeface="微软雅黑 Light"/>
              </a:rPr>
              <a:t>S</a:t>
            </a:r>
            <a:r>
              <a:rPr lang="en-US" altLang="zh-CN" sz="2800" smtClean="0">
                <a:solidFill>
                  <a:schemeClr val="accent5"/>
                </a:solidFill>
                <a:ea typeface="微软雅黑 Light"/>
              </a:rPr>
              <a:t>ervice</a:t>
            </a:r>
            <a:endParaRPr lang="zh-CN" altLang="en-US" sz="2800">
              <a:solidFill>
                <a:schemeClr val="accent5"/>
              </a:solidFill>
              <a:ea typeface="微软雅黑 Ligh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00175" y="2943225"/>
            <a:ext cx="46490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>
                <a:solidFill>
                  <a:schemeClr val="accent5"/>
                </a:solidFill>
                <a:ea typeface="微软雅黑 Light"/>
              </a:rPr>
              <a:t>②不断抽取</a:t>
            </a:r>
            <a:endParaRPr lang="en-US" altLang="zh-CN" sz="2800" smtClean="0">
              <a:solidFill>
                <a:schemeClr val="accent5"/>
              </a:solidFill>
              <a:ea typeface="微软雅黑 Light"/>
            </a:endParaRPr>
          </a:p>
          <a:p>
            <a:r>
              <a:rPr lang="en-US" altLang="zh-CN" sz="2800" smtClean="0">
                <a:solidFill>
                  <a:schemeClr val="accent5"/>
                </a:solidFill>
                <a:ea typeface="微软雅黑 Light"/>
              </a:rPr>
              <a:t>	</a:t>
            </a:r>
            <a:r>
              <a:rPr lang="en-US" altLang="zh-CN" sz="2800" smtClean="0">
                <a:solidFill>
                  <a:schemeClr val="accent5"/>
                </a:solidFill>
                <a:ea typeface="微软雅黑 Light"/>
              </a:rPr>
              <a:t>	     --- </a:t>
            </a:r>
            <a:r>
              <a:rPr lang="zh-CN" altLang="en-US" sz="2800" smtClean="0">
                <a:solidFill>
                  <a:schemeClr val="accent5"/>
                </a:solidFill>
                <a:ea typeface="微软雅黑 Light"/>
              </a:rPr>
              <a:t>泛型的使用</a:t>
            </a:r>
            <a:endParaRPr lang="zh-CN" altLang="en-US" sz="2800">
              <a:solidFill>
                <a:schemeClr val="accent5"/>
              </a:solidFill>
              <a:ea typeface="微软雅黑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00175" y="4152900"/>
            <a:ext cx="49263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>
                <a:solidFill>
                  <a:schemeClr val="accent5"/>
                </a:solidFill>
                <a:ea typeface="微软雅黑 Light"/>
              </a:rPr>
              <a:t>③精简数据</a:t>
            </a:r>
            <a:endParaRPr lang="en-US" altLang="zh-CN" sz="2800" smtClean="0">
              <a:solidFill>
                <a:schemeClr val="accent5"/>
              </a:solidFill>
              <a:ea typeface="微软雅黑 Light"/>
            </a:endParaRPr>
          </a:p>
          <a:p>
            <a:r>
              <a:rPr lang="en-US" altLang="zh-CN" sz="2800" smtClean="0">
                <a:solidFill>
                  <a:schemeClr val="accent5"/>
                </a:solidFill>
                <a:ea typeface="微软雅黑 Light"/>
              </a:rPr>
              <a:t>	</a:t>
            </a:r>
            <a:r>
              <a:rPr lang="en-US" altLang="zh-CN" sz="2800" smtClean="0">
                <a:solidFill>
                  <a:schemeClr val="accent5"/>
                </a:solidFill>
                <a:ea typeface="微软雅黑 Light"/>
              </a:rPr>
              <a:t>	    --- </a:t>
            </a:r>
            <a:r>
              <a:rPr lang="zh-CN" altLang="en-US" sz="2800" smtClean="0">
                <a:solidFill>
                  <a:schemeClr val="accent5"/>
                </a:solidFill>
                <a:ea typeface="微软雅黑 Light"/>
              </a:rPr>
              <a:t>降</a:t>
            </a:r>
            <a:r>
              <a:rPr lang="zh-CN" altLang="en-US" sz="2800" smtClean="0">
                <a:solidFill>
                  <a:schemeClr val="accent5"/>
                </a:solidFill>
                <a:ea typeface="微软雅黑 Light"/>
              </a:rPr>
              <a:t>低数据冗余</a:t>
            </a:r>
            <a:endParaRPr lang="zh-CN" altLang="en-US" sz="2800">
              <a:solidFill>
                <a:schemeClr val="accent5"/>
              </a:solidFill>
              <a:ea typeface="微软雅黑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77374" y="2895600"/>
            <a:ext cx="52953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chemeClr val="accent5"/>
                </a:solidFill>
              </a:rPr>
              <a:t>// </a:t>
            </a:r>
            <a:r>
              <a:rPr lang="zh-CN" altLang="en-US" smtClean="0">
                <a:solidFill>
                  <a:schemeClr val="accent5"/>
                </a:solidFill>
              </a:rPr>
              <a:t>泛型示例</a:t>
            </a:r>
            <a:endParaRPr lang="en-US" altLang="zh-CN" smtClean="0">
              <a:solidFill>
                <a:schemeClr val="accent5"/>
              </a:solidFill>
            </a:endParaRPr>
          </a:p>
          <a:p>
            <a:r>
              <a:rPr lang="en-US" altLang="zh-CN" smtClean="0">
                <a:solidFill>
                  <a:schemeClr val="accent5"/>
                </a:solidFill>
              </a:rPr>
              <a:t>public </a:t>
            </a:r>
            <a:r>
              <a:rPr lang="en-US" altLang="zh-CN" smtClean="0">
                <a:solidFill>
                  <a:schemeClr val="accent5"/>
                </a:solidFill>
              </a:rPr>
              <a:t>&lt;T&gt; T findDocById(Class&lt;T&gt; clazz,Serializable id)</a:t>
            </a:r>
          </a:p>
          <a:p>
            <a:r>
              <a:rPr lang="en-US" altLang="zh-CN" smtClean="0">
                <a:solidFill>
                  <a:schemeClr val="accent5"/>
                </a:solidFill>
              </a:rPr>
              <a:t>{</a:t>
            </a:r>
          </a:p>
          <a:p>
            <a:r>
              <a:rPr lang="en-US" altLang="zh-CN" smtClean="0">
                <a:solidFill>
                  <a:schemeClr val="accent5"/>
                </a:solidFill>
              </a:rPr>
              <a:t>        return (T)docDao.findDocById(clazz, id);</a:t>
            </a:r>
          </a:p>
          <a:p>
            <a:r>
              <a:rPr lang="en-US" altLang="zh-CN" smtClean="0">
                <a:solidFill>
                  <a:schemeClr val="accent5"/>
                </a:solidFill>
              </a:rPr>
              <a:t>}</a:t>
            </a:r>
            <a:endParaRPr lang="zh-CN" altLang="en-US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736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E6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8128000" y="3429000"/>
            <a:ext cx="1168400" cy="1168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9344025" y="4552950"/>
            <a:ext cx="371475" cy="3714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48833" y="4975976"/>
            <a:ext cx="33009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Part </a:t>
            </a:r>
            <a:r>
              <a:rPr lang="en-US" altLang="zh-CN" sz="5400" b="1" dirty="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three</a:t>
            </a:r>
            <a:endParaRPr lang="zh-CN" altLang="en-US" sz="5400" b="1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文本框 5"/>
          <p:cNvSpPr txBox="1"/>
          <p:nvPr/>
        </p:nvSpPr>
        <p:spPr>
          <a:xfrm>
            <a:off x="1951261" y="2023226"/>
            <a:ext cx="34852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GDMS 3.0</a:t>
            </a:r>
            <a:endParaRPr lang="zh-CN" altLang="en-US" sz="5400" b="1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文本框 5"/>
          <p:cNvSpPr txBox="1"/>
          <p:nvPr/>
        </p:nvSpPr>
        <p:spPr>
          <a:xfrm>
            <a:off x="4228991" y="3718676"/>
            <a:ext cx="2568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Font typeface="Wingdings" pitchFamily="2" charset="2"/>
              <a:buChar char="l"/>
            </a:pPr>
            <a:r>
              <a:rPr lang="zh-CN" altLang="en-US" sz="2400" b="1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路漫漫其修远兮</a:t>
            </a:r>
            <a:endParaRPr lang="zh-CN" altLang="en-US" sz="2400" b="1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454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9757603" y="4832733"/>
            <a:ext cx="1291572" cy="1291572"/>
          </a:xfrm>
          <a:prstGeom prst="ellipse">
            <a:avLst/>
          </a:prstGeom>
          <a:solidFill>
            <a:srgbClr val="0E6EB8"/>
          </a:solidFill>
          <a:effectLst>
            <a:innerShdw blurRad="495300" dist="266700" dir="3600000">
              <a:schemeClr val="tx1">
                <a:lumMod val="65000"/>
                <a:lumOff val="35000"/>
                <a:alpha val="5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11265000" y="5985390"/>
            <a:ext cx="570847" cy="570847"/>
          </a:xfrm>
          <a:prstGeom prst="ellipse">
            <a:avLst/>
          </a:prstGeom>
          <a:solidFill>
            <a:srgbClr val="0E6EB8"/>
          </a:solidFill>
          <a:effectLst>
            <a:innerShdw blurRad="495300" dist="266700" dir="3600000">
              <a:schemeClr val="tx1">
                <a:lumMod val="65000"/>
                <a:lumOff val="35000"/>
                <a:alpha val="5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92966" y="515320"/>
            <a:ext cx="41344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路漫漫其修远兮</a:t>
            </a:r>
            <a:endParaRPr lang="zh-CN" altLang="en-US" sz="4400" dirty="0" smtClean="0">
              <a:solidFill>
                <a:srgbClr val="0E6EB8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2" name="文本框 39"/>
          <p:cNvSpPr txBox="1"/>
          <p:nvPr/>
        </p:nvSpPr>
        <p:spPr>
          <a:xfrm>
            <a:off x="5187128" y="6396335"/>
            <a:ext cx="1654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GDMS 3.0</a:t>
            </a:r>
            <a:endParaRPr lang="zh-CN" altLang="en-US" sz="2400" dirty="0">
              <a:solidFill>
                <a:srgbClr val="0E6EB8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67375" y="2047875"/>
            <a:ext cx="244650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2400" smtClean="0">
                <a:solidFill>
                  <a:schemeClr val="accent5">
                    <a:lumMod val="75000"/>
                  </a:schemeClr>
                </a:solidFill>
                <a:latin typeface="汉仪细圆简"/>
              </a:rPr>
              <a:t>执行效率更高</a:t>
            </a:r>
            <a:endParaRPr lang="en-US" altLang="zh-CN" sz="2400" smtClean="0">
              <a:solidFill>
                <a:schemeClr val="accent5">
                  <a:lumMod val="75000"/>
                </a:schemeClr>
              </a:solidFill>
              <a:latin typeface="汉仪细圆简"/>
            </a:endParaRPr>
          </a:p>
          <a:p>
            <a:pPr>
              <a:buFont typeface="Arial" pitchFamily="34" charset="0"/>
              <a:buChar char="•"/>
            </a:pPr>
            <a:endParaRPr lang="en-US" altLang="zh-CN" sz="2400" smtClean="0">
              <a:solidFill>
                <a:schemeClr val="accent5">
                  <a:lumMod val="75000"/>
                </a:schemeClr>
              </a:solidFill>
              <a:latin typeface="汉仪细圆简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2400" smtClean="0">
                <a:solidFill>
                  <a:schemeClr val="accent5">
                    <a:lumMod val="75000"/>
                  </a:schemeClr>
                </a:solidFill>
                <a:latin typeface="汉仪细圆简"/>
              </a:rPr>
              <a:t>适</a:t>
            </a:r>
            <a:r>
              <a:rPr lang="zh-CN" altLang="en-US" sz="2400" smtClean="0">
                <a:solidFill>
                  <a:schemeClr val="accent5">
                    <a:lumMod val="75000"/>
                  </a:schemeClr>
                </a:solidFill>
                <a:latin typeface="汉仪细圆简"/>
              </a:rPr>
              <a:t>应范围更广</a:t>
            </a:r>
            <a:endParaRPr lang="en-US" altLang="zh-CN" sz="2400" smtClean="0">
              <a:solidFill>
                <a:schemeClr val="accent5">
                  <a:lumMod val="75000"/>
                </a:schemeClr>
              </a:solidFill>
              <a:latin typeface="汉仪细圆简"/>
            </a:endParaRPr>
          </a:p>
          <a:p>
            <a:pPr>
              <a:buFont typeface="Arial" pitchFamily="34" charset="0"/>
              <a:buChar char="•"/>
            </a:pPr>
            <a:endParaRPr lang="en-US" altLang="zh-CN" sz="2400" smtClean="0">
              <a:solidFill>
                <a:schemeClr val="accent5">
                  <a:lumMod val="75000"/>
                </a:schemeClr>
              </a:solidFill>
              <a:latin typeface="汉仪细圆简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2400" smtClean="0">
                <a:solidFill>
                  <a:schemeClr val="accent5">
                    <a:lumMod val="75000"/>
                  </a:schemeClr>
                </a:solidFill>
                <a:latin typeface="汉仪细圆简"/>
              </a:rPr>
              <a:t>更安全、更可靠</a:t>
            </a:r>
            <a:endParaRPr lang="en-US" altLang="zh-CN" sz="2400" smtClean="0">
              <a:solidFill>
                <a:schemeClr val="accent5">
                  <a:lumMod val="75000"/>
                </a:schemeClr>
              </a:solidFill>
              <a:latin typeface="汉仪细圆简"/>
            </a:endParaRPr>
          </a:p>
          <a:p>
            <a:pPr>
              <a:buFont typeface="Arial" pitchFamily="34" charset="0"/>
              <a:buChar char="•"/>
            </a:pPr>
            <a:endParaRPr lang="en-US" altLang="zh-CN" sz="2400" smtClean="0">
              <a:solidFill>
                <a:schemeClr val="accent5">
                  <a:lumMod val="75000"/>
                </a:schemeClr>
              </a:solidFill>
              <a:latin typeface="汉仪细圆简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2400" smtClean="0">
                <a:solidFill>
                  <a:schemeClr val="accent5">
                    <a:lumMod val="75000"/>
                  </a:schemeClr>
                </a:solidFill>
                <a:latin typeface="汉仪细圆简"/>
              </a:rPr>
              <a:t>用</a:t>
            </a:r>
            <a:r>
              <a:rPr lang="zh-CN" altLang="en-US" sz="2400" smtClean="0">
                <a:solidFill>
                  <a:schemeClr val="accent5">
                    <a:lumMod val="75000"/>
                  </a:schemeClr>
                </a:solidFill>
                <a:latin typeface="汉仪细圆简"/>
              </a:rPr>
              <a:t>户体验更流畅</a:t>
            </a:r>
            <a:endParaRPr lang="en-US" altLang="zh-CN" sz="2400" smtClean="0">
              <a:solidFill>
                <a:schemeClr val="accent5">
                  <a:lumMod val="75000"/>
                </a:schemeClr>
              </a:solidFill>
              <a:latin typeface="汉仪细圆简"/>
            </a:endParaRPr>
          </a:p>
        </p:txBody>
      </p:sp>
      <p:sp>
        <p:nvSpPr>
          <p:cNvPr id="34" name="文本框 39"/>
          <p:cNvSpPr txBox="1"/>
          <p:nvPr/>
        </p:nvSpPr>
        <p:spPr>
          <a:xfrm>
            <a:off x="2296589" y="3062585"/>
            <a:ext cx="2577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GDMS 3.0</a:t>
            </a:r>
            <a:r>
              <a:rPr lang="zh-CN" altLang="en-US" sz="2400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的目标</a:t>
            </a:r>
            <a:endParaRPr lang="zh-CN" altLang="en-US" sz="2400" dirty="0">
              <a:solidFill>
                <a:srgbClr val="0E6EB8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5" name="左大括号 34"/>
          <p:cNvSpPr/>
          <p:nvPr/>
        </p:nvSpPr>
        <p:spPr>
          <a:xfrm>
            <a:off x="5162550" y="2286000"/>
            <a:ext cx="333375" cy="21812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5831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9757603" y="4832733"/>
            <a:ext cx="1291572" cy="1291572"/>
          </a:xfrm>
          <a:prstGeom prst="ellipse">
            <a:avLst/>
          </a:prstGeom>
          <a:solidFill>
            <a:srgbClr val="0E6EB8"/>
          </a:solidFill>
          <a:effectLst>
            <a:innerShdw blurRad="495300" dist="266700" dir="3600000">
              <a:schemeClr val="tx1">
                <a:lumMod val="65000"/>
                <a:lumOff val="35000"/>
                <a:alpha val="5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11265000" y="5985390"/>
            <a:ext cx="570847" cy="570847"/>
          </a:xfrm>
          <a:prstGeom prst="ellipse">
            <a:avLst/>
          </a:prstGeom>
          <a:solidFill>
            <a:srgbClr val="0E6EB8"/>
          </a:solidFill>
          <a:effectLst>
            <a:innerShdw blurRad="495300" dist="266700" dir="3600000">
              <a:schemeClr val="tx1">
                <a:lumMod val="65000"/>
                <a:lumOff val="35000"/>
                <a:alpha val="5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064404" y="581995"/>
            <a:ext cx="2954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结束语：</a:t>
            </a:r>
            <a:endParaRPr lang="zh-CN" altLang="en-US" sz="5400" dirty="0">
              <a:solidFill>
                <a:srgbClr val="0E6EB8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47900" y="2571750"/>
            <a:ext cx="73180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>
                <a:solidFill>
                  <a:schemeClr val="accent5">
                    <a:lumMod val="75000"/>
                  </a:schemeClr>
                </a:solidFill>
                <a:latin typeface="汉仪细圆简"/>
              </a:rPr>
              <a:t>该项目经老师同学们共同的测试，效果良好，</a:t>
            </a:r>
            <a:endParaRPr lang="en-US" altLang="zh-CN" sz="2400" smtClean="0">
              <a:solidFill>
                <a:schemeClr val="accent5">
                  <a:lumMod val="75000"/>
                </a:schemeClr>
              </a:solidFill>
              <a:latin typeface="汉仪细圆简"/>
            </a:endParaRPr>
          </a:p>
          <a:p>
            <a:endParaRPr lang="en-US" altLang="zh-CN" sz="2400" smtClean="0">
              <a:solidFill>
                <a:schemeClr val="accent5">
                  <a:lumMod val="75000"/>
                </a:schemeClr>
              </a:solidFill>
              <a:latin typeface="汉仪细圆简"/>
            </a:endParaRPr>
          </a:p>
          <a:p>
            <a:r>
              <a:rPr lang="en-US" altLang="zh-CN" sz="2400" smtClean="0">
                <a:solidFill>
                  <a:schemeClr val="accent5">
                    <a:lumMod val="75000"/>
                  </a:schemeClr>
                </a:solidFill>
                <a:latin typeface="汉仪细圆简"/>
              </a:rPr>
              <a:t>	</a:t>
            </a:r>
            <a:r>
              <a:rPr lang="en-US" altLang="zh-CN" sz="2400" smtClean="0">
                <a:solidFill>
                  <a:schemeClr val="accent5">
                    <a:lumMod val="75000"/>
                  </a:schemeClr>
                </a:solidFill>
                <a:latin typeface="汉仪细圆简"/>
              </a:rPr>
              <a:t>	</a:t>
            </a:r>
            <a:r>
              <a:rPr lang="zh-CN" altLang="en-US" sz="2400" smtClean="0">
                <a:solidFill>
                  <a:schemeClr val="accent5">
                    <a:lumMod val="75000"/>
                  </a:schemeClr>
                </a:solidFill>
                <a:latin typeface="汉仪细圆简"/>
              </a:rPr>
              <a:t>拟在今年</a:t>
            </a:r>
            <a:r>
              <a:rPr lang="en-US" altLang="zh-CN" sz="2400" smtClean="0">
                <a:solidFill>
                  <a:schemeClr val="accent5">
                    <a:lumMod val="75000"/>
                  </a:schemeClr>
                </a:solidFill>
                <a:latin typeface="汉仪细圆简"/>
              </a:rPr>
              <a:t>11</a:t>
            </a:r>
            <a:r>
              <a:rPr lang="zh-CN" altLang="en-US" sz="2400" smtClean="0">
                <a:solidFill>
                  <a:schemeClr val="accent5">
                    <a:lumMod val="75000"/>
                  </a:schemeClr>
                </a:solidFill>
                <a:latin typeface="汉仪细圆简"/>
              </a:rPr>
              <a:t>月中旬投入我院免费试用！</a:t>
            </a:r>
            <a:endParaRPr lang="zh-CN" altLang="en-US" sz="2400">
              <a:solidFill>
                <a:schemeClr val="accent5">
                  <a:lumMod val="75000"/>
                </a:schemeClr>
              </a:solidFill>
              <a:latin typeface="汉仪细圆简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689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E6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8128000" y="3429000"/>
            <a:ext cx="1168400" cy="1168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9344025" y="4552950"/>
            <a:ext cx="371475" cy="3714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721192" y="5128376"/>
            <a:ext cx="28800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Part </a:t>
            </a:r>
            <a:r>
              <a:rPr lang="en-US" altLang="zh-CN" sz="5400" b="1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one</a:t>
            </a:r>
            <a:endParaRPr lang="zh-CN" altLang="en-US" sz="5400" b="1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文本框 5"/>
          <p:cNvSpPr txBox="1"/>
          <p:nvPr/>
        </p:nvSpPr>
        <p:spPr>
          <a:xfrm>
            <a:off x="1951261" y="2023226"/>
            <a:ext cx="34852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GDMS 1.0</a:t>
            </a:r>
            <a:endParaRPr lang="zh-CN" altLang="en-US" sz="5400" b="1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文本框 5"/>
          <p:cNvSpPr txBox="1"/>
          <p:nvPr/>
        </p:nvSpPr>
        <p:spPr>
          <a:xfrm>
            <a:off x="3356553" y="3642476"/>
            <a:ext cx="33988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Font typeface="Wingdings" pitchFamily="2" charset="2"/>
              <a:buChar char="l"/>
            </a:pPr>
            <a:r>
              <a:rPr lang="en-US" altLang="zh-CN" sz="2400" b="1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S2SH</a:t>
            </a:r>
            <a:r>
              <a:rPr lang="zh-CN" altLang="en-US" sz="2400" b="1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在项目中的体现</a:t>
            </a:r>
            <a:endParaRPr lang="en-US" altLang="zh-CN" sz="2400" b="1" smtClean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buFont typeface="Wingdings" pitchFamily="2" charset="2"/>
              <a:buChar char="l"/>
            </a:pPr>
            <a:endParaRPr lang="en-US" altLang="zh-CN" sz="2400" b="1" smtClean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b="1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</a:t>
            </a:r>
            <a:r>
              <a:rPr lang="zh-CN" altLang="en-US" sz="2400" b="1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目功能描述</a:t>
            </a:r>
            <a:endParaRPr lang="zh-CN" altLang="en-US" sz="2400" b="1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813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9757603" y="4832733"/>
            <a:ext cx="1291572" cy="1291572"/>
          </a:xfrm>
          <a:prstGeom prst="ellipse">
            <a:avLst/>
          </a:prstGeom>
          <a:solidFill>
            <a:srgbClr val="0E6EB8"/>
          </a:solidFill>
          <a:effectLst>
            <a:innerShdw blurRad="495300" dist="266700" dir="3600000">
              <a:schemeClr val="tx1">
                <a:lumMod val="65000"/>
                <a:lumOff val="35000"/>
                <a:alpha val="5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11265000" y="5985390"/>
            <a:ext cx="570847" cy="570847"/>
          </a:xfrm>
          <a:prstGeom prst="ellipse">
            <a:avLst/>
          </a:prstGeom>
          <a:solidFill>
            <a:srgbClr val="0E6EB8"/>
          </a:solidFill>
          <a:effectLst>
            <a:innerShdw blurRad="495300" dist="266700" dir="3600000">
              <a:schemeClr val="tx1">
                <a:lumMod val="65000"/>
                <a:lumOff val="35000"/>
                <a:alpha val="5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93185" y="391495"/>
            <a:ext cx="62778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轻量级</a:t>
            </a:r>
            <a:r>
              <a:rPr lang="en-US" altLang="zh-CN" sz="4400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web</a:t>
            </a:r>
            <a:r>
              <a:rPr lang="zh-CN" altLang="en-US" sz="4400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框架</a:t>
            </a:r>
            <a:r>
              <a:rPr lang="en-US" altLang="zh-CN" sz="4400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---</a:t>
            </a:r>
            <a:r>
              <a:rPr lang="en-US" altLang="zh-CN" sz="4400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S2SH</a:t>
            </a:r>
            <a:endParaRPr lang="zh-CN" altLang="en-US" sz="4400" dirty="0">
              <a:solidFill>
                <a:srgbClr val="0E6EB8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5" name="文本框 39"/>
          <p:cNvSpPr txBox="1"/>
          <p:nvPr/>
        </p:nvSpPr>
        <p:spPr>
          <a:xfrm>
            <a:off x="5063304" y="6396335"/>
            <a:ext cx="1654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GDMS 1.0</a:t>
            </a:r>
            <a:endParaRPr lang="zh-CN" altLang="en-US" sz="2400" dirty="0">
              <a:solidFill>
                <a:srgbClr val="0E6EB8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6" name="左大括号 35"/>
          <p:cNvSpPr/>
          <p:nvPr/>
        </p:nvSpPr>
        <p:spPr>
          <a:xfrm>
            <a:off x="4686298" y="1457324"/>
            <a:ext cx="720000" cy="1743075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/>
              </a:solidFill>
            </a:endParaRPr>
          </a:p>
        </p:txBody>
      </p:sp>
      <p:sp>
        <p:nvSpPr>
          <p:cNvPr id="37" name="左大括号 36"/>
          <p:cNvSpPr/>
          <p:nvPr/>
        </p:nvSpPr>
        <p:spPr>
          <a:xfrm>
            <a:off x="4800599" y="3438524"/>
            <a:ext cx="571501" cy="2314575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295525" y="2019300"/>
            <a:ext cx="1962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Why them</a:t>
            </a:r>
            <a:endParaRPr lang="zh-CN" altLang="en-US" sz="2800" smtClean="0">
              <a:solidFill>
                <a:srgbClr val="0E6EB8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305050" y="4219575"/>
            <a:ext cx="1973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How them</a:t>
            </a:r>
            <a:endParaRPr lang="zh-CN" altLang="en-US" sz="2800" smtClean="0">
              <a:solidFill>
                <a:srgbClr val="0E6EB8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886450" y="1552575"/>
            <a:ext cx="28969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mtClean="0">
                <a:solidFill>
                  <a:schemeClr val="accent5"/>
                </a:solidFill>
                <a:ea typeface="汉仪细圆简"/>
              </a:rPr>
              <a:t>开发效率高</a:t>
            </a:r>
            <a:endParaRPr lang="en-US" altLang="zh-CN" smtClean="0">
              <a:solidFill>
                <a:schemeClr val="accent5"/>
              </a:solidFill>
              <a:ea typeface="汉仪细圆简"/>
            </a:endParaRPr>
          </a:p>
          <a:p>
            <a:endParaRPr lang="en-US" altLang="zh-CN" smtClean="0">
              <a:solidFill>
                <a:schemeClr val="accent5"/>
              </a:solidFill>
              <a:ea typeface="汉仪细圆简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mtClean="0">
                <a:solidFill>
                  <a:schemeClr val="accent5"/>
                </a:solidFill>
                <a:ea typeface="汉仪细圆简"/>
              </a:rPr>
              <a:t>框架成熟稳定</a:t>
            </a:r>
            <a:endParaRPr lang="en-US" altLang="zh-CN" smtClean="0">
              <a:solidFill>
                <a:schemeClr val="accent5"/>
              </a:solidFill>
              <a:ea typeface="汉仪细圆简"/>
            </a:endParaRPr>
          </a:p>
          <a:p>
            <a:endParaRPr lang="en-US" altLang="zh-CN" smtClean="0">
              <a:solidFill>
                <a:schemeClr val="accent5"/>
              </a:solidFill>
              <a:ea typeface="汉仪细圆简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mtClean="0">
                <a:solidFill>
                  <a:schemeClr val="accent5"/>
                </a:solidFill>
                <a:ea typeface="汉仪细圆简"/>
              </a:rPr>
              <a:t>拥有成熟的问题解决方案</a:t>
            </a:r>
            <a:endParaRPr lang="en-US" altLang="zh-CN" smtClean="0">
              <a:solidFill>
                <a:schemeClr val="accent5"/>
              </a:solidFill>
              <a:ea typeface="汉仪细圆简"/>
            </a:endParaRPr>
          </a:p>
          <a:p>
            <a:pPr>
              <a:buFont typeface="Wingdings" pitchFamily="2" charset="2"/>
              <a:buChar char="l"/>
            </a:pPr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915025" y="3581400"/>
            <a:ext cx="244669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mtClean="0">
                <a:solidFill>
                  <a:schemeClr val="accent5"/>
                </a:solidFill>
                <a:ea typeface="汉仪细圆简"/>
              </a:rPr>
              <a:t>Strust2</a:t>
            </a:r>
            <a:r>
              <a:rPr lang="zh-CN" altLang="en-US" smtClean="0">
                <a:solidFill>
                  <a:schemeClr val="accent5"/>
                </a:solidFill>
                <a:ea typeface="汉仪细圆简"/>
              </a:rPr>
              <a:t>：我是门卫</a:t>
            </a:r>
            <a:endParaRPr lang="en-US" altLang="zh-CN" smtClean="0">
              <a:solidFill>
                <a:schemeClr val="accent5"/>
              </a:solidFill>
              <a:ea typeface="汉仪细圆简"/>
            </a:endParaRPr>
          </a:p>
          <a:p>
            <a:pPr>
              <a:buFont typeface="Wingdings" pitchFamily="2" charset="2"/>
              <a:buChar char="l"/>
            </a:pPr>
            <a:endParaRPr lang="en-US" altLang="zh-CN" smtClean="0">
              <a:solidFill>
                <a:schemeClr val="accent5"/>
              </a:solidFill>
              <a:ea typeface="汉仪细圆简"/>
            </a:endParaRPr>
          </a:p>
          <a:p>
            <a:endParaRPr lang="en-US" altLang="zh-CN" smtClean="0">
              <a:solidFill>
                <a:schemeClr val="accent5"/>
              </a:solidFill>
              <a:ea typeface="汉仪细圆简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mtClean="0">
                <a:solidFill>
                  <a:schemeClr val="accent5"/>
                </a:solidFill>
                <a:ea typeface="汉仪细圆简"/>
              </a:rPr>
              <a:t>Spring</a:t>
            </a:r>
            <a:r>
              <a:rPr lang="zh-CN" altLang="en-US" smtClean="0">
                <a:solidFill>
                  <a:schemeClr val="accent5"/>
                </a:solidFill>
                <a:ea typeface="汉仪细圆简"/>
              </a:rPr>
              <a:t>：我是管家</a:t>
            </a:r>
            <a:endParaRPr lang="en-US" altLang="zh-CN" smtClean="0">
              <a:solidFill>
                <a:schemeClr val="accent5"/>
              </a:solidFill>
              <a:ea typeface="汉仪细圆简"/>
            </a:endParaRPr>
          </a:p>
          <a:p>
            <a:endParaRPr lang="en-US" altLang="zh-CN" smtClean="0">
              <a:solidFill>
                <a:schemeClr val="accent5"/>
              </a:solidFill>
              <a:ea typeface="汉仪细圆简"/>
            </a:endParaRPr>
          </a:p>
          <a:p>
            <a:endParaRPr lang="en-US" altLang="zh-CN" smtClean="0">
              <a:solidFill>
                <a:schemeClr val="accent5"/>
              </a:solidFill>
              <a:ea typeface="汉仪细圆简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mtClean="0">
                <a:solidFill>
                  <a:schemeClr val="accent5"/>
                </a:solidFill>
                <a:ea typeface="汉仪细圆简"/>
              </a:rPr>
              <a:t>Hibernate</a:t>
            </a:r>
            <a:r>
              <a:rPr lang="zh-CN" altLang="en-US" smtClean="0">
                <a:solidFill>
                  <a:schemeClr val="accent5"/>
                </a:solidFill>
                <a:ea typeface="汉仪细圆简"/>
              </a:rPr>
              <a:t>：我是园丁</a:t>
            </a:r>
          </a:p>
        </p:txBody>
      </p:sp>
    </p:spTree>
    <p:extLst>
      <p:ext uri="{BB962C8B-B14F-4D97-AF65-F5344CB8AC3E}">
        <p14:creationId xmlns:p14="http://schemas.microsoft.com/office/powerpoint/2010/main" xmlns="" val="271736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9757603" y="4832733"/>
            <a:ext cx="1291572" cy="1291572"/>
          </a:xfrm>
          <a:prstGeom prst="ellipse">
            <a:avLst/>
          </a:prstGeom>
          <a:solidFill>
            <a:srgbClr val="0E6EB8"/>
          </a:solidFill>
          <a:effectLst>
            <a:innerShdw blurRad="495300" dist="266700" dir="3600000">
              <a:schemeClr val="tx1">
                <a:lumMod val="65000"/>
                <a:lumOff val="35000"/>
                <a:alpha val="5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11265000" y="5985390"/>
            <a:ext cx="570847" cy="570847"/>
          </a:xfrm>
          <a:prstGeom prst="ellipse">
            <a:avLst/>
          </a:prstGeom>
          <a:solidFill>
            <a:srgbClr val="0E6EB8"/>
          </a:solidFill>
          <a:effectLst>
            <a:innerShdw blurRad="495300" dist="266700" dir="3600000">
              <a:schemeClr val="tx1">
                <a:lumMod val="65000"/>
                <a:lumOff val="35000"/>
                <a:alpha val="5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7493360" y="2865869"/>
            <a:ext cx="3104988" cy="0"/>
          </a:xfrm>
          <a:prstGeom prst="line">
            <a:avLst/>
          </a:prstGeom>
          <a:ln>
            <a:solidFill>
              <a:srgbClr val="0E6E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713899" y="2865869"/>
            <a:ext cx="3104988" cy="0"/>
          </a:xfrm>
          <a:prstGeom prst="line">
            <a:avLst/>
          </a:prstGeom>
          <a:ln>
            <a:solidFill>
              <a:srgbClr val="0E6E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493360" y="4015775"/>
            <a:ext cx="3104988" cy="0"/>
          </a:xfrm>
          <a:prstGeom prst="line">
            <a:avLst/>
          </a:prstGeom>
          <a:ln>
            <a:solidFill>
              <a:srgbClr val="0E6E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1713899" y="4015775"/>
            <a:ext cx="3104988" cy="0"/>
          </a:xfrm>
          <a:prstGeom prst="line">
            <a:avLst/>
          </a:prstGeom>
          <a:ln>
            <a:solidFill>
              <a:srgbClr val="0E6E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770293" y="429595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四</a:t>
            </a:r>
            <a:r>
              <a:rPr lang="zh-CN" altLang="en-US" sz="4400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大核心功能</a:t>
            </a:r>
            <a:endParaRPr lang="zh-CN" altLang="en-US" sz="4400" dirty="0">
              <a:solidFill>
                <a:srgbClr val="0E6EB8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5" name="文本框 39"/>
          <p:cNvSpPr txBox="1"/>
          <p:nvPr/>
        </p:nvSpPr>
        <p:spPr>
          <a:xfrm>
            <a:off x="5187129" y="6396335"/>
            <a:ext cx="1654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GDMS 1.0</a:t>
            </a:r>
            <a:endParaRPr lang="zh-CN" altLang="en-US" sz="2400" dirty="0">
              <a:solidFill>
                <a:srgbClr val="0E6EB8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895475" y="2266950"/>
            <a:ext cx="2779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>
                <a:solidFill>
                  <a:schemeClr val="accent5"/>
                </a:solidFill>
                <a:ea typeface="微软雅黑 Light"/>
              </a:rPr>
              <a:t>① 导师课题申请</a:t>
            </a:r>
            <a:endParaRPr lang="zh-CN" altLang="en-US" sz="2800">
              <a:solidFill>
                <a:schemeClr val="accent5"/>
              </a:solidFill>
              <a:ea typeface="微软雅黑 Ligh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91375" y="3429000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>
                <a:solidFill>
                  <a:schemeClr val="accent5"/>
                </a:solidFill>
                <a:ea typeface="微软雅黑 Light"/>
              </a:rPr>
              <a:t>④设计答辩及成绩查询</a:t>
            </a:r>
            <a:endParaRPr lang="zh-CN" altLang="en-US" sz="2800">
              <a:solidFill>
                <a:schemeClr val="accent5"/>
              </a:solidFill>
              <a:ea typeface="微软雅黑 Ligh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19250" y="339090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>
                <a:solidFill>
                  <a:schemeClr val="accent5"/>
                </a:solidFill>
                <a:ea typeface="微软雅黑 Light"/>
              </a:rPr>
              <a:t>③毕业设计流程控制</a:t>
            </a:r>
            <a:endParaRPr lang="zh-CN" altLang="en-US" sz="2800">
              <a:solidFill>
                <a:schemeClr val="accent5"/>
              </a:solidFill>
              <a:ea typeface="微软雅黑 Ligh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058150" y="222885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>
                <a:solidFill>
                  <a:schemeClr val="accent5"/>
                </a:solidFill>
                <a:ea typeface="微软雅黑 Light"/>
              </a:rPr>
              <a:t>②师生双选</a:t>
            </a:r>
            <a:endParaRPr lang="zh-CN" altLang="en-US" sz="2800">
              <a:solidFill>
                <a:schemeClr val="accent5"/>
              </a:solidFill>
              <a:ea typeface="微软雅黑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736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文本框 39"/>
          <p:cNvSpPr txBox="1"/>
          <p:nvPr/>
        </p:nvSpPr>
        <p:spPr>
          <a:xfrm>
            <a:off x="4809636" y="639145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</a:t>
            </a:r>
            <a:r>
              <a:rPr lang="zh-CN" altLang="en-US" sz="2800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于业务流功能展示</a:t>
            </a:r>
            <a:endParaRPr lang="zh-CN" altLang="en-US" sz="2800" dirty="0">
              <a:solidFill>
                <a:srgbClr val="0E6EB8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5" name="文本框 39"/>
          <p:cNvSpPr txBox="1"/>
          <p:nvPr/>
        </p:nvSpPr>
        <p:spPr>
          <a:xfrm>
            <a:off x="5187129" y="6396335"/>
            <a:ext cx="1654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GDMS 1.0</a:t>
            </a:r>
            <a:endParaRPr lang="zh-CN" altLang="en-US" sz="2400" dirty="0">
              <a:solidFill>
                <a:srgbClr val="0E6EB8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736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/>
        </p:nvSpPr>
        <p:spPr>
          <a:xfrm>
            <a:off x="246418" y="391495"/>
            <a:ext cx="42627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smtClean="0">
                <a:solidFill>
                  <a:schemeClr val="accent5"/>
                </a:solidFill>
                <a:ea typeface="微软雅黑 Light"/>
              </a:rPr>
              <a:t>① 导师课题申请</a:t>
            </a:r>
            <a:endParaRPr lang="zh-CN" altLang="en-US" sz="4400">
              <a:solidFill>
                <a:schemeClr val="accent5"/>
              </a:solidFill>
              <a:ea typeface="微软雅黑 Light"/>
            </a:endParaRPr>
          </a:p>
        </p:txBody>
      </p:sp>
      <p:sp>
        <p:nvSpPr>
          <p:cNvPr id="35" name="文本框 39"/>
          <p:cNvSpPr txBox="1"/>
          <p:nvPr/>
        </p:nvSpPr>
        <p:spPr>
          <a:xfrm>
            <a:off x="5187129" y="6396335"/>
            <a:ext cx="1654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GDMS 1.0</a:t>
            </a:r>
            <a:endParaRPr lang="zh-CN" altLang="en-US" sz="2400" dirty="0">
              <a:solidFill>
                <a:srgbClr val="0E6EB8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9725" y="1276350"/>
            <a:ext cx="8715375" cy="3524250"/>
          </a:xfrm>
          <a:prstGeom prst="rect">
            <a:avLst/>
          </a:prstGeom>
          <a:ln>
            <a:headEnd/>
            <a:tailEnd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57150" dist="19050" dir="5400000" algn="ctr" rotWithShape="0">
              <a:srgbClr val="000000">
                <a:alpha val="63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sp>
        <p:nvSpPr>
          <p:cNvPr id="18" name="TextBox 17"/>
          <p:cNvSpPr txBox="1"/>
          <p:nvPr/>
        </p:nvSpPr>
        <p:spPr>
          <a:xfrm>
            <a:off x="314325" y="296227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>
                <a:solidFill>
                  <a:schemeClr val="accent5"/>
                </a:solidFill>
                <a:latin typeface="汉仪细圆简"/>
              </a:rPr>
              <a:t>浏览</a:t>
            </a:r>
            <a:endParaRPr lang="zh-CN" altLang="en-US" sz="2400">
              <a:solidFill>
                <a:schemeClr val="accent5"/>
              </a:solidFill>
              <a:latin typeface="汉仪细圆简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736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/>
        </p:nvSpPr>
        <p:spPr>
          <a:xfrm>
            <a:off x="246418" y="391495"/>
            <a:ext cx="42627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smtClean="0">
                <a:solidFill>
                  <a:schemeClr val="accent5"/>
                </a:solidFill>
                <a:ea typeface="微软雅黑 Light"/>
              </a:rPr>
              <a:t>① 导师课题申请</a:t>
            </a:r>
            <a:endParaRPr lang="zh-CN" altLang="en-US" sz="4400">
              <a:solidFill>
                <a:schemeClr val="accent5"/>
              </a:solidFill>
              <a:ea typeface="微软雅黑 Light"/>
            </a:endParaRPr>
          </a:p>
        </p:txBody>
      </p:sp>
      <p:sp>
        <p:nvSpPr>
          <p:cNvPr id="35" name="文本框 39"/>
          <p:cNvSpPr txBox="1"/>
          <p:nvPr/>
        </p:nvSpPr>
        <p:spPr>
          <a:xfrm>
            <a:off x="5187129" y="6396335"/>
            <a:ext cx="1654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GDMS 1.0</a:t>
            </a:r>
            <a:endParaRPr lang="zh-CN" altLang="en-US" sz="2400" dirty="0">
              <a:solidFill>
                <a:srgbClr val="0E6EB8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86150" y="1276350"/>
            <a:ext cx="5410200" cy="4895850"/>
          </a:xfrm>
          <a:prstGeom prst="rect">
            <a:avLst/>
          </a:prstGeom>
          <a:ln>
            <a:headEnd/>
            <a:tailEnd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sp>
        <p:nvSpPr>
          <p:cNvPr id="8" name="TextBox 7"/>
          <p:cNvSpPr txBox="1"/>
          <p:nvPr/>
        </p:nvSpPr>
        <p:spPr>
          <a:xfrm>
            <a:off x="819150" y="315277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>
                <a:solidFill>
                  <a:schemeClr val="accent5"/>
                </a:solidFill>
                <a:latin typeface="汉仪细圆简"/>
              </a:rPr>
              <a:t>详情</a:t>
            </a:r>
            <a:endParaRPr lang="zh-CN" altLang="en-US" sz="2400">
              <a:solidFill>
                <a:schemeClr val="accent5"/>
              </a:solidFill>
              <a:latin typeface="汉仪细圆简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736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/>
        </p:nvSpPr>
        <p:spPr>
          <a:xfrm>
            <a:off x="246418" y="391495"/>
            <a:ext cx="42627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smtClean="0">
                <a:solidFill>
                  <a:schemeClr val="accent5"/>
                </a:solidFill>
                <a:ea typeface="微软雅黑 Light"/>
              </a:rPr>
              <a:t>① 导师课题申请</a:t>
            </a:r>
            <a:endParaRPr lang="zh-CN" altLang="en-US" sz="4400">
              <a:solidFill>
                <a:schemeClr val="accent5"/>
              </a:solidFill>
              <a:ea typeface="微软雅黑 Light"/>
            </a:endParaRPr>
          </a:p>
        </p:txBody>
      </p:sp>
      <p:sp>
        <p:nvSpPr>
          <p:cNvPr id="35" name="文本框 39"/>
          <p:cNvSpPr txBox="1"/>
          <p:nvPr/>
        </p:nvSpPr>
        <p:spPr>
          <a:xfrm>
            <a:off x="5187129" y="6396335"/>
            <a:ext cx="1654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GDMS 1.0</a:t>
            </a:r>
            <a:endParaRPr lang="zh-CN" altLang="en-US" sz="2400" dirty="0">
              <a:solidFill>
                <a:srgbClr val="0E6EB8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8725" y="1419225"/>
            <a:ext cx="9972675" cy="3781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5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</p:pic>
      <p:sp>
        <p:nvSpPr>
          <p:cNvPr id="8" name="TextBox 7"/>
          <p:cNvSpPr txBox="1"/>
          <p:nvPr/>
        </p:nvSpPr>
        <p:spPr>
          <a:xfrm>
            <a:off x="133350" y="307657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>
                <a:solidFill>
                  <a:schemeClr val="accent5"/>
                </a:solidFill>
                <a:latin typeface="汉仪细圆简"/>
              </a:rPr>
              <a:t>审批</a:t>
            </a:r>
            <a:endParaRPr lang="zh-CN" altLang="en-US" sz="2400">
              <a:solidFill>
                <a:schemeClr val="accent5"/>
              </a:solidFill>
              <a:latin typeface="汉仪细圆简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736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</TotalTime>
  <Words>663</Words>
  <Application>Microsoft Office PowerPoint</Application>
  <PresentationFormat>自定义</PresentationFormat>
  <Paragraphs>147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1_Office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Administrator</cp:lastModifiedBy>
  <cp:revision>187</cp:revision>
  <dcterms:created xsi:type="dcterms:W3CDTF">2015-06-14T14:23:17Z</dcterms:created>
  <dcterms:modified xsi:type="dcterms:W3CDTF">2017-08-30T02:14:57Z</dcterms:modified>
</cp:coreProperties>
</file>