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65" r:id="rId4"/>
    <p:sldId id="258" r:id="rId5"/>
    <p:sldId id="262" r:id="rId6"/>
    <p:sldId id="266" r:id="rId7"/>
    <p:sldId id="267" r:id="rId8"/>
    <p:sldId id="273" r:id="rId9"/>
    <p:sldId id="278" r:id="rId10"/>
    <p:sldId id="292" r:id="rId11"/>
    <p:sldId id="259" r:id="rId12"/>
    <p:sldId id="269" r:id="rId13"/>
    <p:sldId id="282" r:id="rId14"/>
    <p:sldId id="299" r:id="rId15"/>
    <p:sldId id="300" r:id="rId16"/>
    <p:sldId id="260" r:id="rId17"/>
    <p:sldId id="26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390"/>
      </p:cViewPr>
      <p:guideLst>
        <p:guide orient="horz" pos="2097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3025" y="-995045"/>
            <a:ext cx="7261225" cy="7213600"/>
          </a:xfrm>
          <a:prstGeom prst="ellipse">
            <a:avLst/>
          </a:prstGeom>
          <a:solidFill>
            <a:srgbClr val="0E6EB8"/>
          </a:solidFill>
          <a:effectLst>
            <a:innerShdw blurRad="1270000" dist="292100" dir="3600000">
              <a:schemeClr val="tx1">
                <a:lumMod val="65000"/>
                <a:lumOff val="35000"/>
                <a:alpha val="6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11646" y="4754264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42343" y="5915043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785" y="1583650"/>
            <a:ext cx="5143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基于微信小程序课堂点名系统  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665" y="2548870"/>
            <a:ext cx="6324600" cy="55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Calling the Roll System Based on WeChat Mini Program</a:t>
            </a:r>
            <a:endParaRPr lang="en-US" altLang="zh-CN" sz="2400" smtClean="0">
              <a:solidFill>
                <a:prstClr val="white"/>
              </a:solidFill>
              <a:latin typeface="Gabriola" pitchFamily="82" charset="0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2485" y="416242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+mn-ea"/>
              </a:rPr>
              <a:t>指导老师：朱海林</a:t>
            </a:r>
            <a:endParaRPr lang="en-US" altLang="zh-CN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</a:rPr>
              <a:t>队伍成员：魏鹏程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880" y="6385560"/>
            <a:ext cx="20180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 By Allen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 </a:t>
            </a: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44344" y="4975976"/>
            <a:ext cx="309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230846" y="2023226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two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737699" y="3458961"/>
            <a:ext cx="422021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en-US" altLang="zh-CN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Docker          </a:t>
            </a:r>
            <a:endParaRPr lang="en-US" altLang="zh-CN" sz="2400" b="1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algn="ctr">
              <a:buFont typeface="Wingdings" pitchFamily="2" charset="2"/>
              <a:buChar char="l"/>
            </a:pPr>
            <a:r>
              <a:rPr lang="en-US" altLang="zh-CN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         </a:t>
            </a:r>
            <a:endParaRPr lang="en-US" altLang="zh-CN" sz="2400" b="1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algn="ctr">
              <a:buFont typeface="Wingdings" pitchFamily="2" charset="2"/>
              <a:buChar char="l"/>
            </a:pPr>
            <a:r>
              <a:rPr lang="en-US" altLang="zh-CN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    </a:t>
            </a:r>
            <a:endParaRPr lang="en-US" altLang="zh-CN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4" algn="ctr">
              <a:buFont typeface="Wingdings" pitchFamily="2" charset="2"/>
              <a:buChar char="l"/>
            </a:pPr>
            <a:r>
              <a:rPr lang="en-US" altLang="zh-CN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       </a:t>
            </a:r>
            <a:endParaRPr lang="en-US" altLang="zh-CN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52175" y="6358890"/>
            <a:ext cx="1011555" cy="4394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  <a:sym typeface="+mn-ea"/>
              </a:rPr>
              <a:t>CRS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4318" y="217505"/>
            <a:ext cx="18592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Docker</a:t>
            </a:r>
            <a:endParaRPr lang="en-US" altLang="zh-CN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27725" y="2695575"/>
            <a:ext cx="536829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一次构建，到处部署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简化软件的安装、配置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61330" y="2813050"/>
            <a:ext cx="359410" cy="349250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89065" y="3258820"/>
            <a:ext cx="359410" cy="328930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39"/>
          <p:cNvSpPr txBox="1"/>
          <p:nvPr/>
        </p:nvSpPr>
        <p:spPr>
          <a:xfrm>
            <a:off x="4839689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11" name="图片 10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948180"/>
            <a:ext cx="383032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8448" y="246080"/>
            <a:ext cx="1579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</a:t>
            </a:r>
            <a:endParaRPr lang="en-US" altLang="zh-CN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 descr="TIM图片20190528160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1971040"/>
            <a:ext cx="3976370" cy="1006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05195" y="3507105"/>
            <a:ext cx="5368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看那臃肿的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jar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包！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5032729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8448" y="246080"/>
            <a:ext cx="1579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endParaRPr lang="en-US" altLang="zh-CN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28360" y="2792730"/>
            <a:ext cx="5368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NoSql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的杰出代表</a:t>
            </a:r>
            <a:endParaRPr lang="zh-CN" altLang="en-US" sz="3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5032729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2082165"/>
            <a:ext cx="226695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8748" y="246080"/>
            <a:ext cx="18592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endParaRPr lang="en-US" altLang="zh-CN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5042254" y="643507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5" name="图片 4" descr="github-octoc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900555"/>
            <a:ext cx="5831205" cy="3002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73755" y="925195"/>
            <a:ext cx="7759065" cy="826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world's leading software development platform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				  </a:t>
            </a:r>
            <a:endParaRPr lang="zh-CN" altLang="en-US" sz="2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1800" y="2976245"/>
            <a:ext cx="5047615" cy="67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</a:t>
            </a:r>
            <a:r>
              <a:rPr lang="zh-C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ttps://github.com/AllenAdom</a:t>
            </a:r>
            <a:endParaRPr lang="zh-CN" altLang="en-US" sz="2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欢迎访问我的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并给我点星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87946" y="2023226"/>
            <a:ext cx="3611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three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4228991" y="3718676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2966" y="51532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4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7375" y="2047875"/>
            <a:ext cx="24465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执行效率更高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适应范围更广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更安全、更可靠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用户体验更流畅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  <p:sp>
        <p:nvSpPr>
          <p:cNvPr id="34" name="文本框 39"/>
          <p:cNvSpPr txBox="1"/>
          <p:nvPr/>
        </p:nvSpPr>
        <p:spPr>
          <a:xfrm>
            <a:off x="2579724" y="3062585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系统未来目标</a:t>
            </a:r>
            <a:endParaRPr lang="zh-CN" altLang="en-US" sz="2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5162550" y="2286000"/>
            <a:ext cx="333375" cy="218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39"/>
          <p:cNvSpPr txBox="1"/>
          <p:nvPr/>
        </p:nvSpPr>
        <p:spPr>
          <a:xfrm>
            <a:off x="5042254" y="643507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64404" y="581995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结束语：</a:t>
            </a:r>
            <a:endParaRPr lang="zh-CN" altLang="en-US" sz="5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2225" y="2494280"/>
            <a:ext cx="10495280" cy="1468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     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至此基于微信小程序的课堂点名系统的设计实现已告一段落，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我由衷的感谢在开发过程中曾给予我帮助和支持的老师同学，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尤其是朱海林老师，谢谢你们！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4984469" y="632839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3917" y="391495"/>
            <a:ext cx="39547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CRS</a:t>
            </a:r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功能特色</a:t>
            </a:r>
            <a:endParaRPr lang="zh-CN" altLang="en-US" sz="5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186308" y="1734990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TextBox 338"/>
          <p:cNvSpPr txBox="1">
            <a:spLocks noChangeArrowheads="1"/>
          </p:cNvSpPr>
          <p:nvPr/>
        </p:nvSpPr>
        <p:spPr bwMode="auto">
          <a:xfrm>
            <a:off x="1215469" y="2277818"/>
            <a:ext cx="166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25%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空心弧 35"/>
          <p:cNvSpPr/>
          <p:nvPr/>
        </p:nvSpPr>
        <p:spPr>
          <a:xfrm rot="19800000">
            <a:off x="1169267" y="1665916"/>
            <a:ext cx="1700109" cy="1700109"/>
          </a:xfrm>
          <a:prstGeom prst="blockArc">
            <a:avLst>
              <a:gd name="adj1" fmla="val 18153874"/>
              <a:gd name="adj2" fmla="val 1819217"/>
              <a:gd name="adj3" fmla="val 4744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40"/>
          <p:cNvSpPr txBox="1">
            <a:spLocks noChangeArrowheads="1"/>
          </p:cNvSpPr>
          <p:nvPr/>
        </p:nvSpPr>
        <p:spPr bwMode="auto">
          <a:xfrm>
            <a:off x="3924527" y="2277818"/>
            <a:ext cx="124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50%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72247" y="1684966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空心弧 40"/>
          <p:cNvSpPr/>
          <p:nvPr/>
        </p:nvSpPr>
        <p:spPr>
          <a:xfrm rot="19800000">
            <a:off x="3614683" y="1650965"/>
            <a:ext cx="1700109" cy="1700109"/>
          </a:xfrm>
          <a:prstGeom prst="blockArc">
            <a:avLst>
              <a:gd name="adj1" fmla="val 18153874"/>
              <a:gd name="adj2" fmla="val 6827398"/>
              <a:gd name="adj3" fmla="val 5369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378201" y="1730865"/>
            <a:ext cx="1536451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3" name="TextBox 341"/>
          <p:cNvSpPr txBox="1">
            <a:spLocks noChangeArrowheads="1"/>
          </p:cNvSpPr>
          <p:nvPr/>
        </p:nvSpPr>
        <p:spPr bwMode="auto">
          <a:xfrm>
            <a:off x="6607873" y="2277818"/>
            <a:ext cx="1248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空心弧 43"/>
          <p:cNvSpPr/>
          <p:nvPr/>
        </p:nvSpPr>
        <p:spPr>
          <a:xfrm rot="19800000">
            <a:off x="6263115" y="1655152"/>
            <a:ext cx="1700109" cy="1700109"/>
          </a:xfrm>
          <a:prstGeom prst="blockArc">
            <a:avLst>
              <a:gd name="adj1" fmla="val 18153874"/>
              <a:gd name="adj2" fmla="val 12843117"/>
              <a:gd name="adj3" fmla="val 6722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792852" y="1739560"/>
            <a:ext cx="1536454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6" name="TextBox 342"/>
          <p:cNvSpPr txBox="1">
            <a:spLocks noChangeArrowheads="1"/>
          </p:cNvSpPr>
          <p:nvPr/>
        </p:nvSpPr>
        <p:spPr bwMode="auto">
          <a:xfrm>
            <a:off x="8938531" y="2277818"/>
            <a:ext cx="1249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100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空心弧 46"/>
          <p:cNvSpPr/>
          <p:nvPr/>
        </p:nvSpPr>
        <p:spPr>
          <a:xfrm rot="19800000">
            <a:off x="8686558" y="1651803"/>
            <a:ext cx="1700109" cy="1700109"/>
          </a:xfrm>
          <a:prstGeom prst="blockArc">
            <a:avLst>
              <a:gd name="adj1" fmla="val 18345772"/>
              <a:gd name="adj2" fmla="val 18323953"/>
              <a:gd name="adj3" fmla="val 7835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4"/>
          <p:cNvSpPr txBox="1"/>
          <p:nvPr/>
        </p:nvSpPr>
        <p:spPr>
          <a:xfrm>
            <a:off x="808355" y="3761740"/>
            <a:ext cx="2453640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用户体验、系统功能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  <p:sp>
        <p:nvSpPr>
          <p:cNvPr id="61" name="文本框 54"/>
          <p:cNvSpPr txBox="1"/>
          <p:nvPr/>
        </p:nvSpPr>
        <p:spPr>
          <a:xfrm>
            <a:off x="3382645" y="3771900"/>
            <a:ext cx="2434590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项目管理、代码管理</a:t>
            </a:r>
            <a:endParaRPr lang="en-US" altLang="zh-CN" sz="1800" dirty="0">
              <a:solidFill>
                <a:srgbClr val="0E6EB8"/>
              </a:solidFill>
            </a:endParaRPr>
          </a:p>
        </p:txBody>
      </p:sp>
      <p:sp>
        <p:nvSpPr>
          <p:cNvPr id="62" name="文本框 54"/>
          <p:cNvSpPr txBox="1"/>
          <p:nvPr/>
        </p:nvSpPr>
        <p:spPr>
          <a:xfrm>
            <a:off x="6158865" y="3771265"/>
            <a:ext cx="2183765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吞吐量、弱依赖性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  <p:sp>
        <p:nvSpPr>
          <p:cNvPr id="63" name="文本框 54"/>
          <p:cNvSpPr txBox="1"/>
          <p:nvPr/>
        </p:nvSpPr>
        <p:spPr>
          <a:xfrm>
            <a:off x="8838739" y="3762289"/>
            <a:ext cx="2019644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更高的适用性</a:t>
            </a:r>
            <a:endParaRPr lang="zh-CN" altLang="en-US" sz="1800" dirty="0">
              <a:solidFill>
                <a:srgbClr val="0E6EB8"/>
              </a:solidFill>
            </a:endParaRPr>
          </a:p>
        </p:txBody>
      </p:sp>
      <p:sp>
        <p:nvSpPr>
          <p:cNvPr id="4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230846" y="2023226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one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007451" y="3778366"/>
            <a:ext cx="467741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完善的系统功能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 algn="ctr">
              <a:buFont typeface="Wingdings" pitchFamily="2" charset="2"/>
              <a:buNone/>
            </a:pP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3" algn="ctr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即时的用户反馈</a:t>
            </a: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52175" y="6358890"/>
            <a:ext cx="1011555" cy="4394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  <a:sym typeface="+mn-ea"/>
              </a:rPr>
              <a:t>CRS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6381" y="391495"/>
            <a:ext cx="54914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轻量级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---SSM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4686298" y="1400174"/>
            <a:ext cx="720000" cy="17430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4791075" y="3582670"/>
            <a:ext cx="571500" cy="210248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5525" y="196215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5050" y="430530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5815" y="1243965"/>
            <a:ext cx="2896947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开发效率高</a:t>
            </a: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pPr indent="0">
              <a:buFont typeface="Wingdings" pitchFamily="2" charset="2"/>
              <a:buNone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框架成熟稳定</a:t>
            </a: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pPr indent="0">
              <a:buFont typeface="Wingdings" pitchFamily="2" charset="2"/>
              <a:buNone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拥有成熟的问题解决方案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660" y="3550920"/>
            <a:ext cx="281813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 MVC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：我是看门人</a:t>
            </a: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pPr indent="0">
              <a:buFont typeface="Wingdings" pitchFamily="2" charset="2"/>
              <a:buNone/>
            </a:pP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：我是管家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MyBatis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：我是园丁</a:t>
            </a: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endParaRPr lang="zh-CN" altLang="en-US" smtClean="0">
              <a:solidFill>
                <a:schemeClr val="accent5"/>
              </a:solidFill>
              <a:ea typeface="汉仪细圆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293335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13874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93335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513874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70293" y="42959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四大核心功能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5450" y="2266950"/>
            <a:ext cx="286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 师生账号绑定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3155" y="3419475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④后台用户管理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1950" y="3390900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③教师课堂点名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1885" y="2258060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②师生查询课表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4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40436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① 师生账号绑定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2985" y="592582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角色选择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835" y="1125855"/>
            <a:ext cx="2543810" cy="4512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05" y="1044575"/>
            <a:ext cx="2641600" cy="4660265"/>
          </a:xfrm>
          <a:prstGeom prst="rect">
            <a:avLst/>
          </a:prstGeom>
        </p:spPr>
      </p:pic>
      <p:sp>
        <p:nvSpPr>
          <p:cNvPr id="4" name="TextBox 17"/>
          <p:cNvSpPr txBox="1"/>
          <p:nvPr/>
        </p:nvSpPr>
        <p:spPr>
          <a:xfrm>
            <a:off x="7700010" y="592709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账号绑定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7301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779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②师生查看课表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7425" y="5919470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教师端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116965"/>
            <a:ext cx="2583815" cy="4580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75" y="1083310"/>
            <a:ext cx="2594610" cy="461581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8282305" y="5911850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学生端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82539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31603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③教师点名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3720" y="5398135"/>
            <a:ext cx="2234565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accent5"/>
                </a:solidFill>
                <a:latin typeface="汉仪细圆简"/>
              </a:rPr>
              <a:t>1</a:t>
            </a:r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）教师端点名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7570" y="1116330"/>
            <a:ext cx="2160905" cy="3841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1193800"/>
            <a:ext cx="2382520" cy="424370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7061200" y="5419725"/>
            <a:ext cx="3148965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5"/>
                </a:solidFill>
                <a:latin typeface="汉仪细圆简"/>
              </a:rPr>
              <a:t>2</a:t>
            </a:r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）学生端提交验证码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920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779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accent5"/>
                </a:solidFill>
                <a:ea typeface="微软雅黑 Light"/>
                <a:sym typeface="+mn-ea"/>
              </a:rPr>
              <a:t>④后台用户管理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158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224280"/>
            <a:ext cx="10417810" cy="461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Kingsoft Office WPP</Application>
  <PresentationFormat>自定义</PresentationFormat>
  <Paragraphs>169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allen</cp:lastModifiedBy>
  <cp:revision>267</cp:revision>
  <dcterms:created xsi:type="dcterms:W3CDTF">2015-06-14T14:23:00Z</dcterms:created>
  <dcterms:modified xsi:type="dcterms:W3CDTF">2019-05-28T08:51:01Z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2052-10.1.0.5469</vt:lpwstr>
  </property>
</Properties>
</file>