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65" r:id="rId4"/>
    <p:sldId id="258" r:id="rId5"/>
    <p:sldId id="262" r:id="rId6"/>
    <p:sldId id="266" r:id="rId7"/>
    <p:sldId id="267" r:id="rId8"/>
    <p:sldId id="273" r:id="rId9"/>
    <p:sldId id="278" r:id="rId10"/>
    <p:sldId id="292" r:id="rId11"/>
    <p:sldId id="259" r:id="rId12"/>
    <p:sldId id="269" r:id="rId13"/>
    <p:sldId id="282" r:id="rId14"/>
    <p:sldId id="260" r:id="rId15"/>
    <p:sldId id="263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990" y="-390"/>
      </p:cViewPr>
      <p:guideLst>
        <p:guide orient="horz" pos="2088"/>
        <p:guide pos="37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-1084478" y="-1533525"/>
            <a:ext cx="7734300" cy="7734300"/>
          </a:xfrm>
          <a:prstGeom prst="ellipse">
            <a:avLst/>
          </a:prstGeom>
          <a:solidFill>
            <a:srgbClr val="0E6EB8"/>
          </a:solidFill>
          <a:effectLst>
            <a:innerShdw blurRad="1270000" dist="292100" dir="3600000">
              <a:schemeClr val="tx1">
                <a:lumMod val="65000"/>
                <a:lumOff val="35000"/>
                <a:alpha val="6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6232526" y="4213879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8230253" y="5760103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550" y="1515070"/>
            <a:ext cx="51435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基于微信小程序课堂点名系统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3700" y="2510135"/>
            <a:ext cx="6324600" cy="55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prstClr val="white"/>
                </a:solidFill>
                <a:latin typeface="Gabriola" pitchFamily="82" charset="0"/>
                <a:ea typeface="Meiryo UI" pitchFamily="34" charset="-128"/>
                <a:cs typeface="Meiryo UI" pitchFamily="34" charset="-128"/>
              </a:rPr>
              <a:t>Calling the Roll System Based on WeChat Mini Program</a:t>
            </a:r>
            <a:endParaRPr lang="en-US" altLang="zh-CN" sz="2400" smtClean="0">
              <a:solidFill>
                <a:prstClr val="white"/>
              </a:solidFill>
              <a:latin typeface="Gabriola" pitchFamily="82" charset="0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0200" y="4143375"/>
            <a:ext cx="2011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+mn-ea"/>
              </a:rPr>
              <a:t>指导老师：朱海林</a:t>
            </a:r>
            <a:endParaRPr lang="en-US" altLang="zh-CN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>
                <a:solidFill>
                  <a:schemeClr val="bg1"/>
                </a:solidFill>
                <a:latin typeface="+mn-ea"/>
              </a:rPr>
              <a:t>队伍成员：魏鹏程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15830" y="6250305"/>
            <a:ext cx="201803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 By Allen</a:t>
            </a:r>
            <a:endParaRPr lang="en-US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8128000" y="3429000"/>
            <a:ext cx="1168400" cy="116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9344025" y="4552950"/>
            <a:ext cx="371475" cy="371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44344" y="4975976"/>
            <a:ext cx="3098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5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2230846" y="2023226"/>
            <a:ext cx="29260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Part </a:t>
            </a:r>
            <a:r>
              <a:rPr lang="en-US" altLang="zh-CN" sz="5400" b="1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two</a:t>
            </a:r>
            <a:endParaRPr lang="zh-CN" altLang="en-US" sz="5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3925682" y="3642476"/>
            <a:ext cx="2260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 typeface="Wingdings" pitchFamily="2" charset="2"/>
              <a:buChar char="l"/>
            </a:pPr>
            <a:r>
              <a:rPr lang="zh-CN" altLang="en-US" sz="2400" b="1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项目结构优化</a:t>
            </a:r>
            <a:endParaRPr lang="en-US" altLang="zh-CN" sz="2400" b="1" smtClean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buFont typeface="Wingdings" pitchFamily="2" charset="2"/>
              <a:buChar char="l"/>
            </a:pPr>
            <a:endParaRPr lang="en-US" altLang="zh-CN" sz="2400" b="1" smtClean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代码优化</a:t>
            </a:r>
            <a:endParaRPr lang="zh-CN" altLang="en-US" sz="2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52175" y="6358890"/>
            <a:ext cx="1011555" cy="4394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mtClean="0">
                <a:solidFill>
                  <a:prstClr val="white"/>
                </a:solidFill>
                <a:latin typeface="Gabriola" pitchFamily="82" charset="0"/>
                <a:ea typeface="Meiryo UI" pitchFamily="34" charset="-128"/>
                <a:cs typeface="Meiryo UI" pitchFamily="34" charset="-128"/>
                <a:sym typeface="+mn-ea"/>
              </a:rPr>
              <a:t>CRS System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597385" y="4494644"/>
            <a:ext cx="3104988" cy="0"/>
          </a:xfrm>
          <a:prstGeom prst="line">
            <a:avLst/>
          </a:prstGeom>
          <a:ln>
            <a:solidFill>
              <a:srgbClr val="0E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713899" y="2865869"/>
            <a:ext cx="3104988" cy="0"/>
          </a:xfrm>
          <a:prstGeom prst="line">
            <a:avLst/>
          </a:prstGeom>
          <a:ln>
            <a:solidFill>
              <a:srgbClr val="0E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70293" y="429595"/>
            <a:ext cx="3570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项目结构优化</a:t>
            </a:r>
            <a:endParaRPr lang="zh-CN" altLang="en-US" sz="4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文本框 39"/>
          <p:cNvSpPr txBox="1"/>
          <p:nvPr/>
        </p:nvSpPr>
        <p:spPr>
          <a:xfrm>
            <a:off x="5187128" y="6396335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GDMS 2.0</a:t>
            </a:r>
            <a:endParaRPr lang="zh-CN" altLang="en-US" sz="2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95475" y="22669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①自定义异常</a:t>
            </a:r>
            <a:endParaRPr lang="zh-CN" altLang="en-US" sz="28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52625" y="39052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②目录再分级</a:t>
            </a:r>
            <a:endParaRPr lang="zh-CN" altLang="en-US" sz="28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5467349" y="2057400"/>
            <a:ext cx="257175" cy="13620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5505450" y="3819525"/>
            <a:ext cx="266700" cy="11906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53175" y="48291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accent5"/>
                </a:solidFill>
              </a:rPr>
              <a:t>包目录分级</a:t>
            </a:r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7925" y="31337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accent5"/>
                </a:solidFill>
              </a:rPr>
              <a:t>参数错误异常</a:t>
            </a:r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34100" y="1924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accent5"/>
                </a:solidFill>
              </a:rPr>
              <a:t>课题同名异常</a:t>
            </a:r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86500" y="3667125"/>
            <a:ext cx="154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accent5"/>
                </a:solidFill>
              </a:rPr>
              <a:t>Web</a:t>
            </a:r>
            <a:r>
              <a:rPr lang="zh-CN" altLang="en-US" smtClean="0">
                <a:solidFill>
                  <a:schemeClr val="accent5"/>
                </a:solidFill>
              </a:rPr>
              <a:t>目录分级</a:t>
            </a:r>
            <a:endParaRPr lang="zh-CN" altLang="en-US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334551" y="42959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代码优化</a:t>
            </a:r>
            <a:endParaRPr lang="zh-CN" altLang="en-US" sz="4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文本框 39"/>
          <p:cNvSpPr txBox="1"/>
          <p:nvPr/>
        </p:nvSpPr>
        <p:spPr>
          <a:xfrm>
            <a:off x="5187128" y="6396335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GDMS 2.0</a:t>
            </a:r>
            <a:endParaRPr lang="zh-CN" altLang="en-US" sz="2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00175" y="1895475"/>
            <a:ext cx="47581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①面向接口编程</a:t>
            </a:r>
            <a:endParaRPr lang="en-US" altLang="zh-CN" sz="2800" smtClean="0">
              <a:solidFill>
                <a:schemeClr val="accent5"/>
              </a:solidFill>
              <a:ea typeface="微软雅黑 Light"/>
            </a:endParaRPr>
          </a:p>
          <a:p>
            <a:r>
              <a:rPr lang="en-US" altLang="zh-CN" sz="2800" smtClean="0">
                <a:solidFill>
                  <a:schemeClr val="accent5"/>
                </a:solidFill>
                <a:ea typeface="微软雅黑 Light"/>
              </a:rPr>
              <a:t>		    --- Dao</a:t>
            </a:r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和</a:t>
            </a:r>
            <a:r>
              <a:rPr lang="en-US" altLang="zh-CN" sz="2800" smtClean="0">
                <a:solidFill>
                  <a:schemeClr val="accent5"/>
                </a:solidFill>
                <a:ea typeface="微软雅黑 Light"/>
              </a:rPr>
              <a:t>Service</a:t>
            </a:r>
            <a:endParaRPr lang="zh-CN" altLang="en-US" sz="28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0175" y="2943225"/>
            <a:ext cx="46490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②不断抽取</a:t>
            </a:r>
            <a:endParaRPr lang="en-US" altLang="zh-CN" sz="2800" smtClean="0">
              <a:solidFill>
                <a:schemeClr val="accent5"/>
              </a:solidFill>
              <a:ea typeface="微软雅黑 Light"/>
            </a:endParaRPr>
          </a:p>
          <a:p>
            <a:r>
              <a:rPr lang="en-US" altLang="zh-CN" sz="2800" smtClean="0">
                <a:solidFill>
                  <a:schemeClr val="accent5"/>
                </a:solidFill>
                <a:ea typeface="微软雅黑 Light"/>
              </a:rPr>
              <a:t>		     --- </a:t>
            </a:r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泛型的使用</a:t>
            </a:r>
            <a:endParaRPr lang="zh-CN" altLang="en-US" sz="28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0175" y="4152900"/>
            <a:ext cx="49263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③精简数据</a:t>
            </a:r>
            <a:endParaRPr lang="en-US" altLang="zh-CN" sz="2800" smtClean="0">
              <a:solidFill>
                <a:schemeClr val="accent5"/>
              </a:solidFill>
              <a:ea typeface="微软雅黑 Light"/>
            </a:endParaRPr>
          </a:p>
          <a:p>
            <a:r>
              <a:rPr lang="en-US" altLang="zh-CN" sz="2800" smtClean="0">
                <a:solidFill>
                  <a:schemeClr val="accent5"/>
                </a:solidFill>
                <a:ea typeface="微软雅黑 Light"/>
              </a:rPr>
              <a:t>		    --- </a:t>
            </a:r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降低数据冗余</a:t>
            </a:r>
            <a:endParaRPr lang="zh-CN" altLang="en-US" sz="28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77374" y="2895600"/>
            <a:ext cx="52953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accent5"/>
                </a:solidFill>
              </a:rPr>
              <a:t>// </a:t>
            </a:r>
            <a:r>
              <a:rPr lang="zh-CN" altLang="en-US" smtClean="0">
                <a:solidFill>
                  <a:schemeClr val="accent5"/>
                </a:solidFill>
              </a:rPr>
              <a:t>泛型示例</a:t>
            </a:r>
            <a:endParaRPr lang="en-US" altLang="zh-CN" smtClean="0">
              <a:solidFill>
                <a:schemeClr val="accent5"/>
              </a:solidFill>
            </a:endParaRPr>
          </a:p>
          <a:p>
            <a:r>
              <a:rPr lang="en-US" altLang="zh-CN" smtClean="0">
                <a:solidFill>
                  <a:schemeClr val="accent5"/>
                </a:solidFill>
              </a:rPr>
              <a:t>public &lt;T&gt; T findDocById(Class&lt;T&gt; clazz,Serializable id)</a:t>
            </a:r>
            <a:endParaRPr lang="en-US" altLang="zh-CN" smtClean="0">
              <a:solidFill>
                <a:schemeClr val="accent5"/>
              </a:solidFill>
            </a:endParaRPr>
          </a:p>
          <a:p>
            <a:r>
              <a:rPr lang="en-US" altLang="zh-CN" smtClean="0">
                <a:solidFill>
                  <a:schemeClr val="accent5"/>
                </a:solidFill>
              </a:rPr>
              <a:t>{</a:t>
            </a:r>
            <a:endParaRPr lang="en-US" altLang="zh-CN" smtClean="0">
              <a:solidFill>
                <a:schemeClr val="accent5"/>
              </a:solidFill>
            </a:endParaRPr>
          </a:p>
          <a:p>
            <a:r>
              <a:rPr lang="en-US" altLang="zh-CN" smtClean="0">
                <a:solidFill>
                  <a:schemeClr val="accent5"/>
                </a:solidFill>
              </a:rPr>
              <a:t>        return (T)docDao.findDocById(clazz, id);</a:t>
            </a:r>
            <a:endParaRPr lang="en-US" altLang="zh-CN" smtClean="0">
              <a:solidFill>
                <a:schemeClr val="accent5"/>
              </a:solidFill>
            </a:endParaRPr>
          </a:p>
          <a:p>
            <a:r>
              <a:rPr lang="en-US" altLang="zh-CN" smtClean="0">
                <a:solidFill>
                  <a:schemeClr val="accent5"/>
                </a:solidFill>
              </a:rPr>
              <a:t>}</a:t>
            </a:r>
            <a:endParaRPr lang="zh-CN" altLang="en-US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8128000" y="3429000"/>
            <a:ext cx="1168400" cy="116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9344025" y="4552950"/>
            <a:ext cx="371475" cy="371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48833" y="4975976"/>
            <a:ext cx="330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</a:t>
            </a:r>
            <a:r>
              <a:rPr lang="en-US" altLang="zh-CN" sz="5400" b="1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three</a:t>
            </a:r>
            <a:endParaRPr lang="zh-CN" altLang="en-US" sz="5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1951261" y="2023226"/>
            <a:ext cx="3485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GDMS 3.0</a:t>
            </a:r>
            <a:endParaRPr lang="zh-CN" altLang="en-US" sz="5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4228991" y="3718676"/>
            <a:ext cx="256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 typeface="Wingdings" pitchFamily="2" charset="2"/>
              <a:buChar char="l"/>
            </a:pPr>
            <a:r>
              <a:rPr lang="zh-CN" altLang="en-US" sz="2400" b="1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路漫漫其修远兮</a:t>
            </a:r>
            <a:endParaRPr lang="zh-CN" altLang="en-US" sz="2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92966" y="515320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路漫漫其修远兮</a:t>
            </a:r>
            <a:endParaRPr lang="zh-CN" altLang="en-US" sz="4400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文本框 39"/>
          <p:cNvSpPr txBox="1"/>
          <p:nvPr/>
        </p:nvSpPr>
        <p:spPr>
          <a:xfrm>
            <a:off x="5187128" y="6396335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GDMS 3.0</a:t>
            </a:r>
            <a:endParaRPr lang="zh-CN" altLang="en-US" sz="2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67375" y="2047875"/>
            <a:ext cx="244650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执行效率更高</a:t>
            </a: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适应范围更广</a:t>
            </a: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更安全、更可靠</a:t>
            </a: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用户体验更流畅</a:t>
            </a: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</p:txBody>
      </p:sp>
      <p:sp>
        <p:nvSpPr>
          <p:cNvPr id="34" name="文本框 39"/>
          <p:cNvSpPr txBox="1"/>
          <p:nvPr/>
        </p:nvSpPr>
        <p:spPr>
          <a:xfrm>
            <a:off x="2296589" y="3062585"/>
            <a:ext cx="2577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GDMS 3.0</a:t>
            </a:r>
            <a:r>
              <a:rPr lang="zh-CN" altLang="en-US" sz="2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的目标</a:t>
            </a:r>
            <a:endParaRPr lang="zh-CN" altLang="en-US" sz="2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左大括号 34"/>
          <p:cNvSpPr/>
          <p:nvPr/>
        </p:nvSpPr>
        <p:spPr>
          <a:xfrm>
            <a:off x="5162550" y="2286000"/>
            <a:ext cx="333375" cy="21812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64404" y="581995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结束语：</a:t>
            </a:r>
            <a:endParaRPr lang="zh-CN" altLang="en-US" sz="5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47900" y="2571750"/>
            <a:ext cx="7318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该项目经老师同学们共同的测试，效果良好，</a:t>
            </a: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r>
              <a:rPr lang="en-US" altLang="zh-CN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		</a:t>
            </a:r>
            <a:r>
              <a:rPr lang="zh-CN" altLang="en-US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拟在今年</a:t>
            </a:r>
            <a:r>
              <a:rPr lang="en-US" altLang="zh-CN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11</a:t>
            </a:r>
            <a:r>
              <a:rPr lang="zh-CN" altLang="en-US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月中旬投入我院免费试用！</a:t>
            </a:r>
            <a:endParaRPr lang="zh-CN" altLang="en-US" sz="240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73917" y="391495"/>
            <a:ext cx="39547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CRS</a:t>
            </a:r>
            <a:r>
              <a:rPr lang="zh-CN" altLang="en-US" sz="5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功能特色</a:t>
            </a:r>
            <a:endParaRPr lang="zh-CN" altLang="en-US" sz="5400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976758" y="1734990"/>
            <a:ext cx="1612565" cy="1612563"/>
          </a:xfrm>
          <a:prstGeom prst="ellipse">
            <a:avLst/>
          </a:prstGeom>
          <a:noFill/>
          <a:ln>
            <a:solidFill>
              <a:srgbClr val="0E6EB8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5" name="TextBox 338"/>
          <p:cNvSpPr txBox="1">
            <a:spLocks noChangeArrowheads="1"/>
          </p:cNvSpPr>
          <p:nvPr/>
        </p:nvSpPr>
        <p:spPr bwMode="auto">
          <a:xfrm>
            <a:off x="1005919" y="2277818"/>
            <a:ext cx="16617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25%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6" name="空心弧 35"/>
          <p:cNvSpPr/>
          <p:nvPr/>
        </p:nvSpPr>
        <p:spPr>
          <a:xfrm rot="19800000">
            <a:off x="959717" y="1665916"/>
            <a:ext cx="1700109" cy="1700109"/>
          </a:xfrm>
          <a:prstGeom prst="blockArc">
            <a:avLst>
              <a:gd name="adj1" fmla="val 18153874"/>
              <a:gd name="adj2" fmla="val 1819217"/>
              <a:gd name="adj3" fmla="val 4744"/>
            </a:avLst>
          </a:prstGeom>
          <a:solidFill>
            <a:srgbClr val="0E6E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TextBox 340"/>
          <p:cNvSpPr txBox="1">
            <a:spLocks noChangeArrowheads="1"/>
          </p:cNvSpPr>
          <p:nvPr/>
        </p:nvSpPr>
        <p:spPr bwMode="auto">
          <a:xfrm>
            <a:off x="3714977" y="2277818"/>
            <a:ext cx="1248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50%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462697" y="1684966"/>
            <a:ext cx="1612565" cy="1612563"/>
          </a:xfrm>
          <a:prstGeom prst="ellipse">
            <a:avLst/>
          </a:prstGeom>
          <a:noFill/>
          <a:ln>
            <a:solidFill>
              <a:srgbClr val="0E6EB8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1" name="空心弧 40"/>
          <p:cNvSpPr/>
          <p:nvPr/>
        </p:nvSpPr>
        <p:spPr>
          <a:xfrm rot="19800000">
            <a:off x="3443233" y="1650965"/>
            <a:ext cx="1700109" cy="1700109"/>
          </a:xfrm>
          <a:prstGeom prst="blockArc">
            <a:avLst>
              <a:gd name="adj1" fmla="val 18153874"/>
              <a:gd name="adj2" fmla="val 6827398"/>
              <a:gd name="adj3" fmla="val 5369"/>
            </a:avLst>
          </a:prstGeom>
          <a:solidFill>
            <a:srgbClr val="0E6E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168651" y="1730865"/>
            <a:ext cx="1536451" cy="1536451"/>
          </a:xfrm>
          <a:prstGeom prst="ellipse">
            <a:avLst/>
          </a:prstGeom>
          <a:noFill/>
          <a:ln>
            <a:solidFill>
              <a:srgbClr val="0E6EB8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3" name="TextBox 341"/>
          <p:cNvSpPr txBox="1">
            <a:spLocks noChangeArrowheads="1"/>
          </p:cNvSpPr>
          <p:nvPr/>
        </p:nvSpPr>
        <p:spPr bwMode="auto">
          <a:xfrm>
            <a:off x="6398323" y="2277818"/>
            <a:ext cx="12481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5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%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4" name="空心弧 43"/>
          <p:cNvSpPr/>
          <p:nvPr/>
        </p:nvSpPr>
        <p:spPr>
          <a:xfrm rot="19800000">
            <a:off x="6091665" y="1655152"/>
            <a:ext cx="1700109" cy="1700109"/>
          </a:xfrm>
          <a:prstGeom prst="blockArc">
            <a:avLst>
              <a:gd name="adj1" fmla="val 18153874"/>
              <a:gd name="adj2" fmla="val 12843117"/>
              <a:gd name="adj3" fmla="val 6722"/>
            </a:avLst>
          </a:prstGeom>
          <a:solidFill>
            <a:srgbClr val="0E6E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8583302" y="1739560"/>
            <a:ext cx="1536454" cy="1536451"/>
          </a:xfrm>
          <a:prstGeom prst="ellipse">
            <a:avLst/>
          </a:prstGeom>
          <a:noFill/>
          <a:ln>
            <a:solidFill>
              <a:srgbClr val="0E6EB8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6" name="TextBox 342"/>
          <p:cNvSpPr txBox="1">
            <a:spLocks noChangeArrowheads="1"/>
          </p:cNvSpPr>
          <p:nvPr/>
        </p:nvSpPr>
        <p:spPr bwMode="auto">
          <a:xfrm>
            <a:off x="8728981" y="2277818"/>
            <a:ext cx="12490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100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%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7" name="空心弧 46"/>
          <p:cNvSpPr/>
          <p:nvPr/>
        </p:nvSpPr>
        <p:spPr>
          <a:xfrm rot="19800000">
            <a:off x="8534158" y="1651803"/>
            <a:ext cx="1700109" cy="1700109"/>
          </a:xfrm>
          <a:prstGeom prst="blockArc">
            <a:avLst>
              <a:gd name="adj1" fmla="val 18345772"/>
              <a:gd name="adj2" fmla="val 18323953"/>
              <a:gd name="adj3" fmla="val 7835"/>
            </a:avLst>
          </a:prstGeom>
          <a:solidFill>
            <a:srgbClr val="0E6E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文本框 54"/>
          <p:cNvSpPr txBox="1"/>
          <p:nvPr/>
        </p:nvSpPr>
        <p:spPr>
          <a:xfrm>
            <a:off x="598805" y="3761740"/>
            <a:ext cx="2453640" cy="5029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spc="100">
                <a:solidFill>
                  <a:srgbClr val="42C4AB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E6EB8"/>
                </a:solidFill>
              </a:rPr>
              <a:t>用户体验、系统功能</a:t>
            </a:r>
            <a:endParaRPr lang="zh-CN" altLang="en-US" sz="1800" dirty="0">
              <a:solidFill>
                <a:srgbClr val="0E6EB8"/>
              </a:solidFill>
            </a:endParaRPr>
          </a:p>
        </p:txBody>
      </p:sp>
      <p:sp>
        <p:nvSpPr>
          <p:cNvPr id="61" name="文本框 54"/>
          <p:cNvSpPr txBox="1"/>
          <p:nvPr/>
        </p:nvSpPr>
        <p:spPr>
          <a:xfrm>
            <a:off x="3173095" y="3771900"/>
            <a:ext cx="2434590" cy="5029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spc="100">
                <a:solidFill>
                  <a:srgbClr val="42C4AB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E6EB8"/>
                </a:solidFill>
              </a:rPr>
              <a:t>项目管理、代码管理</a:t>
            </a:r>
            <a:endParaRPr lang="en-US" altLang="zh-CN" sz="1800" dirty="0">
              <a:solidFill>
                <a:srgbClr val="0E6EB8"/>
              </a:solidFill>
            </a:endParaRPr>
          </a:p>
        </p:txBody>
      </p:sp>
      <p:sp>
        <p:nvSpPr>
          <p:cNvPr id="62" name="文本框 54"/>
          <p:cNvSpPr txBox="1"/>
          <p:nvPr/>
        </p:nvSpPr>
        <p:spPr>
          <a:xfrm>
            <a:off x="5949315" y="3771265"/>
            <a:ext cx="2183765" cy="5029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spc="100">
                <a:solidFill>
                  <a:srgbClr val="42C4AB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E6EB8"/>
                </a:solidFill>
              </a:rPr>
              <a:t>吞吐量、弱依赖性</a:t>
            </a:r>
            <a:endParaRPr lang="zh-CN" altLang="en-US" sz="1800" dirty="0">
              <a:solidFill>
                <a:srgbClr val="0E6EB8"/>
              </a:solidFill>
            </a:endParaRPr>
          </a:p>
        </p:txBody>
      </p:sp>
      <p:sp>
        <p:nvSpPr>
          <p:cNvPr id="63" name="文本框 54"/>
          <p:cNvSpPr txBox="1"/>
          <p:nvPr/>
        </p:nvSpPr>
        <p:spPr>
          <a:xfrm>
            <a:off x="8629189" y="3762289"/>
            <a:ext cx="2019644" cy="5029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spc="100">
                <a:solidFill>
                  <a:srgbClr val="42C4AB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E6EB8"/>
                </a:solidFill>
              </a:rPr>
              <a:t>更高的适用性</a:t>
            </a:r>
            <a:endParaRPr lang="zh-CN" altLang="en-US" sz="1800" dirty="0">
              <a:solidFill>
                <a:srgbClr val="0E6EB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8128000" y="3429000"/>
            <a:ext cx="1168400" cy="116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9344025" y="4552950"/>
            <a:ext cx="371475" cy="371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2230846" y="2023226"/>
            <a:ext cx="29260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Part </a:t>
            </a:r>
            <a:r>
              <a:rPr lang="en-US" altLang="zh-CN" sz="5400" b="1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one</a:t>
            </a:r>
            <a:endParaRPr lang="zh-CN" altLang="en-US" sz="5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3693251" y="3778366"/>
            <a:ext cx="330581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 typeface="Wingdings" pitchFamily="2" charset="2"/>
              <a:buChar char="l"/>
            </a:pPr>
            <a:r>
              <a:rPr lang="zh-CN" altLang="en-US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完善的系统功能</a:t>
            </a:r>
            <a:endParaRPr lang="zh-CN" altLang="en-US" sz="2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 algn="ctr">
              <a:buFont typeface="Wingdings" pitchFamily="2" charset="2"/>
              <a:buNone/>
            </a:pPr>
            <a:endParaRPr lang="zh-CN" altLang="en-US" sz="2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algn="ctr">
              <a:buFont typeface="Wingdings" pitchFamily="2" charset="2"/>
              <a:buChar char="l"/>
            </a:pPr>
            <a:r>
              <a:rPr lang="zh-CN" altLang="en-US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即时的用户反馈</a:t>
            </a:r>
            <a:r>
              <a:rPr lang="zh-CN" altLang="en-US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endParaRPr lang="zh-CN" altLang="en-US" sz="2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52175" y="6358890"/>
            <a:ext cx="1011555" cy="4394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mtClean="0">
                <a:solidFill>
                  <a:prstClr val="white"/>
                </a:solidFill>
                <a:latin typeface="Gabriola" pitchFamily="82" charset="0"/>
                <a:ea typeface="Meiryo UI" pitchFamily="34" charset="-128"/>
                <a:cs typeface="Meiryo UI" pitchFamily="34" charset="-128"/>
                <a:sym typeface="+mn-ea"/>
              </a:rPr>
              <a:t>CRS System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89375" y="4321175"/>
            <a:ext cx="3098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86381" y="391495"/>
            <a:ext cx="54914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轻量级</a:t>
            </a:r>
            <a:r>
              <a:rPr lang="en-US" altLang="zh-CN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  <a:r>
              <a:rPr lang="zh-CN" altLang="en-US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</a:t>
            </a:r>
            <a:r>
              <a:rPr lang="en-US" altLang="zh-CN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---SSM</a:t>
            </a:r>
            <a:endParaRPr lang="zh-CN" altLang="en-US" sz="4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文本框 39"/>
          <p:cNvSpPr txBox="1"/>
          <p:nvPr/>
        </p:nvSpPr>
        <p:spPr>
          <a:xfrm>
            <a:off x="4715864" y="635760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36" name="左大括号 35"/>
          <p:cNvSpPr/>
          <p:nvPr/>
        </p:nvSpPr>
        <p:spPr>
          <a:xfrm>
            <a:off x="4686298" y="1400174"/>
            <a:ext cx="720000" cy="174307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4791075" y="3582670"/>
            <a:ext cx="571500" cy="210248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95525" y="1962150"/>
            <a:ext cx="1962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Why them</a:t>
            </a:r>
            <a:endParaRPr lang="zh-CN" altLang="en-US" sz="280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05050" y="4305300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How them</a:t>
            </a:r>
            <a:endParaRPr lang="zh-CN" altLang="en-US" sz="280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5815" y="1243965"/>
            <a:ext cx="2896947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>
                <a:solidFill>
                  <a:schemeClr val="accent5"/>
                </a:solidFill>
                <a:ea typeface="汉仪细圆简"/>
              </a:rPr>
              <a:t>开发效率高</a:t>
            </a:r>
            <a:endParaRPr lang="zh-CN" altLang="en-US" smtClean="0">
              <a:solidFill>
                <a:schemeClr val="accent5"/>
              </a:solidFill>
              <a:ea typeface="汉仪细圆简"/>
            </a:endParaRPr>
          </a:p>
          <a:p>
            <a:pPr indent="0">
              <a:buFont typeface="Wingdings" pitchFamily="2" charset="2"/>
              <a:buNone/>
            </a:pPr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solidFill>
                  <a:schemeClr val="accent5"/>
                </a:solidFill>
                <a:ea typeface="汉仪细圆简"/>
              </a:rPr>
              <a:t>框架成熟稳定</a:t>
            </a:r>
            <a:endParaRPr lang="zh-CN" altLang="en-US" smtClean="0">
              <a:solidFill>
                <a:schemeClr val="accent5"/>
              </a:solidFill>
              <a:ea typeface="汉仪细圆简"/>
            </a:endParaRPr>
          </a:p>
          <a:p>
            <a:pPr indent="0">
              <a:buFont typeface="Wingdings" pitchFamily="2" charset="2"/>
              <a:buNone/>
            </a:pPr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solidFill>
                  <a:schemeClr val="accent5"/>
                </a:solidFill>
                <a:ea typeface="汉仪细圆简"/>
              </a:rPr>
              <a:t>拥有成熟的问题解决方案</a:t>
            </a:r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15660" y="3550920"/>
            <a:ext cx="2818130" cy="256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mtClean="0">
                <a:solidFill>
                  <a:schemeClr val="accent5"/>
                </a:solidFill>
                <a:ea typeface="汉仪细圆简"/>
              </a:rPr>
              <a:t>Spring MVC</a:t>
            </a:r>
            <a:r>
              <a:rPr lang="zh-CN" altLang="en-US" smtClean="0">
                <a:solidFill>
                  <a:schemeClr val="accent5"/>
                </a:solidFill>
                <a:ea typeface="汉仪细圆简"/>
              </a:rPr>
              <a:t>：我是看门人</a:t>
            </a:r>
            <a:endParaRPr lang="zh-CN" altLang="en-US" smtClean="0">
              <a:solidFill>
                <a:schemeClr val="accent5"/>
              </a:solidFill>
              <a:ea typeface="汉仪细圆简"/>
            </a:endParaRPr>
          </a:p>
          <a:p>
            <a:pPr indent="0">
              <a:buFont typeface="Wingdings" pitchFamily="2" charset="2"/>
              <a:buNone/>
            </a:pPr>
            <a:endParaRPr lang="zh-CN" altLang="en-US" smtClean="0">
              <a:solidFill>
                <a:schemeClr val="accent5"/>
              </a:solidFill>
              <a:ea typeface="汉仪细圆简"/>
            </a:endParaRPr>
          </a:p>
          <a:p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mtClean="0">
                <a:solidFill>
                  <a:schemeClr val="accent5"/>
                </a:solidFill>
                <a:ea typeface="汉仪细圆简"/>
              </a:rPr>
              <a:t>Spring</a:t>
            </a:r>
            <a:r>
              <a:rPr lang="zh-CN" altLang="en-US" smtClean="0">
                <a:solidFill>
                  <a:schemeClr val="accent5"/>
                </a:solidFill>
                <a:ea typeface="汉仪细圆简"/>
              </a:rPr>
              <a:t>：我是管家</a:t>
            </a:r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mtClean="0">
                <a:solidFill>
                  <a:schemeClr val="accent5"/>
                </a:solidFill>
                <a:ea typeface="汉仪细圆简"/>
              </a:rPr>
              <a:t>MyBatis</a:t>
            </a:r>
            <a:r>
              <a:rPr lang="zh-CN" altLang="en-US" smtClean="0">
                <a:solidFill>
                  <a:schemeClr val="accent5"/>
                </a:solidFill>
                <a:ea typeface="汉仪细圆简"/>
              </a:rPr>
              <a:t>：我是园丁</a:t>
            </a:r>
            <a:endParaRPr lang="zh-CN" altLang="en-US" smtClean="0">
              <a:solidFill>
                <a:schemeClr val="accent5"/>
              </a:solidFill>
              <a:ea typeface="汉仪细圆简"/>
            </a:endParaRPr>
          </a:p>
          <a:p>
            <a:pPr>
              <a:buFont typeface="Wingdings" pitchFamily="2" charset="2"/>
              <a:buChar char="l"/>
            </a:pPr>
            <a:endParaRPr lang="zh-CN" altLang="en-US" smtClean="0">
              <a:solidFill>
                <a:schemeClr val="accent5"/>
              </a:solidFill>
              <a:ea typeface="汉仪细圆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293335" y="2865869"/>
            <a:ext cx="3104988" cy="0"/>
          </a:xfrm>
          <a:prstGeom prst="line">
            <a:avLst/>
          </a:prstGeom>
          <a:ln>
            <a:solidFill>
              <a:srgbClr val="0E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513874" y="2865869"/>
            <a:ext cx="3104988" cy="0"/>
          </a:xfrm>
          <a:prstGeom prst="line">
            <a:avLst/>
          </a:prstGeom>
          <a:ln>
            <a:solidFill>
              <a:srgbClr val="0E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93335" y="4015775"/>
            <a:ext cx="3104988" cy="0"/>
          </a:xfrm>
          <a:prstGeom prst="line">
            <a:avLst/>
          </a:prstGeom>
          <a:ln>
            <a:solidFill>
              <a:srgbClr val="0E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513874" y="4015775"/>
            <a:ext cx="3104988" cy="0"/>
          </a:xfrm>
          <a:prstGeom prst="line">
            <a:avLst/>
          </a:prstGeom>
          <a:ln>
            <a:solidFill>
              <a:srgbClr val="0E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70293" y="429595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四大核心功能</a:t>
            </a:r>
            <a:endParaRPr lang="zh-CN" altLang="en-US" sz="4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95450" y="2266950"/>
            <a:ext cx="2869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① 师生账号绑定</a:t>
            </a:r>
            <a:endParaRPr lang="zh-CN" altLang="en-US" sz="28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63155" y="3419475"/>
            <a:ext cx="27889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④后台用户管理</a:t>
            </a:r>
            <a:endParaRPr lang="zh-CN" altLang="en-US" sz="28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31950" y="3390900"/>
            <a:ext cx="27889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③教师课堂点名</a:t>
            </a:r>
            <a:endParaRPr lang="zh-CN" altLang="en-US" sz="28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61885" y="2258060"/>
            <a:ext cx="27889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②师生查询课表</a:t>
            </a:r>
            <a:endParaRPr lang="zh-CN" altLang="en-US" sz="28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4" name="文本框 39"/>
          <p:cNvSpPr txBox="1"/>
          <p:nvPr/>
        </p:nvSpPr>
        <p:spPr>
          <a:xfrm>
            <a:off x="4715864" y="635760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246418" y="391495"/>
            <a:ext cx="4404360" cy="76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chemeClr val="accent5"/>
                </a:solidFill>
                <a:ea typeface="微软雅黑 Light"/>
              </a:rPr>
              <a:t>① 师生账号绑定</a:t>
            </a:r>
            <a:endParaRPr lang="zh-CN" altLang="en-US" sz="44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595" y="2962275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accent5"/>
                </a:solidFill>
                <a:latin typeface="汉仪细圆简"/>
              </a:rPr>
              <a:t>角色选择</a:t>
            </a:r>
            <a:endParaRPr lang="zh-CN" altLang="en-US" sz="2400">
              <a:solidFill>
                <a:schemeClr val="accent5"/>
              </a:solidFill>
              <a:latin typeface="汉仪细圆简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7835" y="1125855"/>
            <a:ext cx="2543810" cy="45123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905" y="1044575"/>
            <a:ext cx="2641600" cy="4660265"/>
          </a:xfrm>
          <a:prstGeom prst="rect">
            <a:avLst/>
          </a:prstGeom>
        </p:spPr>
      </p:pic>
      <p:sp>
        <p:nvSpPr>
          <p:cNvPr id="4" name="TextBox 17"/>
          <p:cNvSpPr txBox="1"/>
          <p:nvPr/>
        </p:nvSpPr>
        <p:spPr>
          <a:xfrm>
            <a:off x="10074910" y="2838450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accent5"/>
                </a:solidFill>
                <a:latin typeface="汉仪细圆简"/>
              </a:rPr>
              <a:t>账号绑定</a:t>
            </a:r>
            <a:endParaRPr lang="zh-CN" altLang="en-US" sz="2400">
              <a:solidFill>
                <a:schemeClr val="accent5"/>
              </a:solidFill>
              <a:latin typeface="汉仪细圆简"/>
            </a:endParaRPr>
          </a:p>
        </p:txBody>
      </p:sp>
      <p:sp>
        <p:nvSpPr>
          <p:cNvPr id="5" name="文本框 39"/>
          <p:cNvSpPr txBox="1"/>
          <p:nvPr/>
        </p:nvSpPr>
        <p:spPr>
          <a:xfrm>
            <a:off x="4715864" y="636712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246418" y="391495"/>
            <a:ext cx="4277995" cy="76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chemeClr val="accent5"/>
                </a:solidFill>
                <a:ea typeface="微软雅黑 Light"/>
              </a:rPr>
              <a:t>②师生查看课表</a:t>
            </a:r>
            <a:endParaRPr lang="zh-CN" altLang="en-US" sz="44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57425" y="5919470"/>
            <a:ext cx="1097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accent5"/>
                </a:solidFill>
                <a:latin typeface="汉仪细圆简"/>
              </a:rPr>
              <a:t>教师端</a:t>
            </a:r>
            <a:endParaRPr lang="zh-CN" altLang="en-US" sz="2400">
              <a:solidFill>
                <a:schemeClr val="accent5"/>
              </a:solidFill>
              <a:latin typeface="汉仪细圆简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3065" y="1116965"/>
            <a:ext cx="2583815" cy="45802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775" y="1083310"/>
            <a:ext cx="2594610" cy="4615815"/>
          </a:xfrm>
          <a:prstGeom prst="rect">
            <a:avLst/>
          </a:prstGeom>
        </p:spPr>
      </p:pic>
      <p:sp>
        <p:nvSpPr>
          <p:cNvPr id="4" name="TextBox 8"/>
          <p:cNvSpPr txBox="1"/>
          <p:nvPr/>
        </p:nvSpPr>
        <p:spPr>
          <a:xfrm>
            <a:off x="8282305" y="5911850"/>
            <a:ext cx="1097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accent5"/>
                </a:solidFill>
                <a:latin typeface="汉仪细圆简"/>
              </a:rPr>
              <a:t>学生端</a:t>
            </a:r>
            <a:endParaRPr lang="zh-CN" altLang="en-US" sz="2400">
              <a:solidFill>
                <a:schemeClr val="accent5"/>
              </a:solidFill>
              <a:latin typeface="汉仪细圆简"/>
            </a:endParaRPr>
          </a:p>
        </p:txBody>
      </p:sp>
      <p:sp>
        <p:nvSpPr>
          <p:cNvPr id="5" name="文本框 39"/>
          <p:cNvSpPr txBox="1"/>
          <p:nvPr/>
        </p:nvSpPr>
        <p:spPr>
          <a:xfrm>
            <a:off x="4782539" y="636712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246418" y="391495"/>
            <a:ext cx="3160395" cy="76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smtClean="0">
                <a:solidFill>
                  <a:schemeClr val="accent5"/>
                </a:solidFill>
                <a:ea typeface="微软雅黑 Light"/>
              </a:rPr>
              <a:t>③教师点名</a:t>
            </a:r>
            <a:endParaRPr lang="zh-CN" altLang="en-US" sz="44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3720" y="5398135"/>
            <a:ext cx="2234565" cy="540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accent5"/>
                </a:solidFill>
                <a:latin typeface="汉仪细圆简"/>
              </a:rPr>
              <a:t>1</a:t>
            </a:r>
            <a:r>
              <a:rPr lang="zh-CN" altLang="en-US" sz="2400" smtClean="0">
                <a:solidFill>
                  <a:schemeClr val="accent5"/>
                </a:solidFill>
                <a:latin typeface="汉仪细圆简"/>
              </a:rPr>
              <a:t>）</a:t>
            </a:r>
            <a:r>
              <a:rPr lang="zh-CN" altLang="en-US" sz="2400" smtClean="0">
                <a:solidFill>
                  <a:schemeClr val="accent5"/>
                </a:solidFill>
                <a:latin typeface="汉仪细圆简"/>
              </a:rPr>
              <a:t>教师端点名</a:t>
            </a:r>
            <a:endParaRPr lang="zh-CN" altLang="en-US" sz="2400">
              <a:solidFill>
                <a:schemeClr val="accent5"/>
              </a:solidFill>
              <a:latin typeface="汉仪细圆简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7570" y="1116330"/>
            <a:ext cx="2160905" cy="38411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40" y="1193800"/>
            <a:ext cx="2382520" cy="4243705"/>
          </a:xfrm>
          <a:prstGeom prst="rect">
            <a:avLst/>
          </a:prstGeom>
        </p:spPr>
      </p:pic>
      <p:sp>
        <p:nvSpPr>
          <p:cNvPr id="4" name="TextBox 8"/>
          <p:cNvSpPr txBox="1"/>
          <p:nvPr/>
        </p:nvSpPr>
        <p:spPr>
          <a:xfrm>
            <a:off x="7061200" y="5419725"/>
            <a:ext cx="3148965" cy="540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accent5"/>
                </a:solidFill>
                <a:latin typeface="汉仪细圆简"/>
              </a:rPr>
              <a:t>2</a:t>
            </a:r>
            <a:r>
              <a:rPr lang="zh-CN" altLang="en-US" sz="2400">
                <a:solidFill>
                  <a:schemeClr val="accent5"/>
                </a:solidFill>
                <a:latin typeface="汉仪细圆简"/>
              </a:rPr>
              <a:t>）</a:t>
            </a:r>
            <a:r>
              <a:rPr lang="zh-CN" altLang="en-US" sz="2400">
                <a:solidFill>
                  <a:schemeClr val="accent5"/>
                </a:solidFill>
                <a:latin typeface="汉仪细圆简"/>
              </a:rPr>
              <a:t>学生端提交验证码</a:t>
            </a:r>
            <a:endParaRPr lang="zh-CN" altLang="en-US" sz="2400">
              <a:solidFill>
                <a:schemeClr val="accent5"/>
              </a:solidFill>
              <a:latin typeface="汉仪细圆简"/>
            </a:endParaRPr>
          </a:p>
        </p:txBody>
      </p:sp>
      <p:sp>
        <p:nvSpPr>
          <p:cNvPr id="5" name="文本框 39"/>
          <p:cNvSpPr txBox="1"/>
          <p:nvPr/>
        </p:nvSpPr>
        <p:spPr>
          <a:xfrm>
            <a:off x="4715864" y="636712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246418" y="391495"/>
            <a:ext cx="4277995" cy="76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smtClean="0">
                <a:solidFill>
                  <a:schemeClr val="accent5"/>
                </a:solidFill>
                <a:ea typeface="微软雅黑 Light"/>
                <a:sym typeface="+mn-ea"/>
              </a:rPr>
              <a:t>④后台用户管理</a:t>
            </a:r>
            <a:endParaRPr lang="zh-CN" altLang="en-US" sz="44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5" name="文本框 39"/>
          <p:cNvSpPr txBox="1"/>
          <p:nvPr/>
        </p:nvSpPr>
        <p:spPr>
          <a:xfrm>
            <a:off x="4715864" y="636712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95" y="1224280"/>
            <a:ext cx="10417810" cy="4613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</Words>
  <Application>Kingsoft Office WPP</Application>
  <PresentationFormat>自定义</PresentationFormat>
  <Paragraphs>172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allen</cp:lastModifiedBy>
  <cp:revision>221</cp:revision>
  <dcterms:created xsi:type="dcterms:W3CDTF">2015-06-14T14:23:00Z</dcterms:created>
  <dcterms:modified xsi:type="dcterms:W3CDTF">2019-05-27T08:13:47Z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2052-10.1.0.5469</vt:lpwstr>
  </property>
</Properties>
</file>