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322\OneDrive%20-%20Southern%20Methodist%20University\Desktop\visualization\case%20study\case-3\case_study_3_-_new_ad_revenue.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8322\OneDrive%20-%20Southern%20Methodist%20University\Desktop\visualization\case%20study\case-3\case_study_3_-_new_ad_revenue.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18322\OneDrive%20-%20Southern%20Methodist%20University\Desktop\visualization\case%20study\case-3\case_study_3_-_new_ad_revenue.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Revenue of Feature Z by Age of advertise</a:t>
            </a:r>
          </a:p>
          <a:p>
            <a:pPr>
              <a:defRPr/>
            </a:pPr>
            <a:endParaRPr lang="en-US" sz="2000"/>
          </a:p>
        </c:rich>
      </c:tx>
      <c:layout>
        <c:manualLayout>
          <c:xMode val="edge"/>
          <c:yMode val="edge"/>
          <c:x val="0.25052693934091574"/>
          <c:y val="3.61028139204849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733548208516453"/>
          <c:y val="0.15262210495313372"/>
          <c:w val="0.6002452320324364"/>
          <c:h val="0.53590362979105222"/>
        </c:manualLayout>
      </c:layout>
      <c:lineChart>
        <c:grouping val="standard"/>
        <c:varyColors val="0"/>
        <c:ser>
          <c:idx val="0"/>
          <c:order val="0"/>
          <c:tx>
            <c:strRef>
              <c:f>Sheet2!$B$4</c:f>
              <c:strCache>
                <c:ptCount val="1"/>
                <c:pt idx="0">
                  <c:v>2015</c:v>
                </c:pt>
              </c:strCache>
            </c:strRef>
          </c:tx>
          <c:spPr>
            <a:ln w="28575" cap="rnd">
              <a:solidFill>
                <a:schemeClr val="accent5"/>
              </a:solidFill>
              <a:round/>
            </a:ln>
            <a:effectLst/>
          </c:spPr>
          <c:marker>
            <c:symbol val="none"/>
          </c:marker>
          <c:dLbls>
            <c:dLbl>
              <c:idx val="15"/>
              <c:layout>
                <c:manualLayout>
                  <c:x val="-5.5068836045056323E-2"/>
                  <c:y val="-1.4239941443566776E-2"/>
                </c:manualLayout>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F31-467B-9D80-7F13FA2C0D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Sheet2!$B$5:$B$20</c:f>
              <c:numCache>
                <c:formatCode>0%</c:formatCode>
                <c:ptCount val="16"/>
                <c:pt idx="0">
                  <c:v>0.13</c:v>
                </c:pt>
                <c:pt idx="1">
                  <c:v>0.21</c:v>
                </c:pt>
                <c:pt idx="2">
                  <c:v>0.19999999999999998</c:v>
                </c:pt>
                <c:pt idx="3">
                  <c:v>0.19999999999999998</c:v>
                </c:pt>
                <c:pt idx="4">
                  <c:v>0.21</c:v>
                </c:pt>
                <c:pt idx="5">
                  <c:v>0.25</c:v>
                </c:pt>
                <c:pt idx="6">
                  <c:v>0.28000000000000003</c:v>
                </c:pt>
                <c:pt idx="7">
                  <c:v>0.29000000000000004</c:v>
                </c:pt>
                <c:pt idx="8">
                  <c:v>0.30000000000000004</c:v>
                </c:pt>
                <c:pt idx="9">
                  <c:v>0.30000000000000004</c:v>
                </c:pt>
                <c:pt idx="10">
                  <c:v>0.31</c:v>
                </c:pt>
                <c:pt idx="11">
                  <c:v>0.35000000000000003</c:v>
                </c:pt>
                <c:pt idx="12">
                  <c:v>0.38</c:v>
                </c:pt>
                <c:pt idx="13">
                  <c:v>0.42000000000000004</c:v>
                </c:pt>
                <c:pt idx="14">
                  <c:v>0.44</c:v>
                </c:pt>
                <c:pt idx="15">
                  <c:v>0.47000000000000003</c:v>
                </c:pt>
              </c:numCache>
            </c:numRef>
          </c:val>
          <c:smooth val="0"/>
          <c:extLst>
            <c:ext xmlns:c16="http://schemas.microsoft.com/office/drawing/2014/chart" uri="{C3380CC4-5D6E-409C-BE32-E72D297353CC}">
              <c16:uniqueId val="{00000001-BF31-467B-9D80-7F13FA2C0DB0}"/>
            </c:ext>
          </c:extLst>
        </c:ser>
        <c:ser>
          <c:idx val="4"/>
          <c:order val="4"/>
          <c:tx>
            <c:strRef>
              <c:f>Sheet2!$F$4</c:f>
              <c:strCache>
                <c:ptCount val="1"/>
                <c:pt idx="0">
                  <c:v>2016</c:v>
                </c:pt>
              </c:strCache>
            </c:strRef>
          </c:tx>
          <c:spPr>
            <a:ln w="28575" cap="rnd">
              <a:solidFill>
                <a:schemeClr val="accent1"/>
              </a:solidFill>
              <a:round/>
            </a:ln>
            <a:effectLst/>
          </c:spPr>
          <c:marker>
            <c:symbol val="none"/>
          </c:marker>
          <c:dLbls>
            <c:dLbl>
              <c:idx val="12"/>
              <c:layout>
                <c:manualLayout>
                  <c:x val="-1.7606171624380287E-2"/>
                  <c:y val="-1.9359636833089468E-2"/>
                </c:manualLayout>
              </c:layout>
              <c:tx>
                <c:rich>
                  <a:bodyPr/>
                  <a:lstStyle/>
                  <a:p>
                    <a:r>
                      <a:rPr lang="en-US"/>
                      <a:t>2016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F31-467B-9D80-7F13FA2C0D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Sheet2!$F$5:$F$20</c:f>
              <c:numCache>
                <c:formatCode>0%</c:formatCode>
                <c:ptCount val="16"/>
                <c:pt idx="0">
                  <c:v>0.16</c:v>
                </c:pt>
                <c:pt idx="1">
                  <c:v>0.19</c:v>
                </c:pt>
                <c:pt idx="2">
                  <c:v>0.19999999999999998</c:v>
                </c:pt>
                <c:pt idx="3">
                  <c:v>0.22999999999999998</c:v>
                </c:pt>
                <c:pt idx="4">
                  <c:v>0.25</c:v>
                </c:pt>
                <c:pt idx="5">
                  <c:v>0.27</c:v>
                </c:pt>
                <c:pt idx="6">
                  <c:v>0.28000000000000003</c:v>
                </c:pt>
                <c:pt idx="7">
                  <c:v>0.28000000000000003</c:v>
                </c:pt>
                <c:pt idx="8">
                  <c:v>0.28000000000000003</c:v>
                </c:pt>
                <c:pt idx="9">
                  <c:v>0.33</c:v>
                </c:pt>
                <c:pt idx="10">
                  <c:v>0.37</c:v>
                </c:pt>
                <c:pt idx="11">
                  <c:v>0.39</c:v>
                </c:pt>
                <c:pt idx="12">
                  <c:v>0.42000000000000004</c:v>
                </c:pt>
              </c:numCache>
            </c:numRef>
          </c:val>
          <c:smooth val="0"/>
          <c:extLst>
            <c:ext xmlns:c16="http://schemas.microsoft.com/office/drawing/2014/chart" uri="{C3380CC4-5D6E-409C-BE32-E72D297353CC}">
              <c16:uniqueId val="{00000003-BF31-467B-9D80-7F13FA2C0DB0}"/>
            </c:ext>
          </c:extLst>
        </c:ser>
        <c:ser>
          <c:idx val="8"/>
          <c:order val="8"/>
          <c:tx>
            <c:strRef>
              <c:f>Sheet2!$J$4</c:f>
              <c:strCache>
                <c:ptCount val="1"/>
                <c:pt idx="0">
                  <c:v>2017</c:v>
                </c:pt>
              </c:strCache>
            </c:strRef>
          </c:tx>
          <c:spPr>
            <a:ln w="28575" cap="rnd">
              <a:solidFill>
                <a:schemeClr val="accent1"/>
              </a:solidFill>
              <a:round/>
            </a:ln>
            <a:effectLst/>
          </c:spPr>
          <c:marker>
            <c:symbol val="none"/>
          </c:marker>
          <c:dLbls>
            <c:dLbl>
              <c:idx val="8"/>
              <c:tx>
                <c:rich>
                  <a:bodyPr/>
                  <a:lstStyle/>
                  <a:p>
                    <a:r>
                      <a:rPr lang="en-US"/>
                      <a:t>2017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F31-467B-9D80-7F13FA2C0D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Sheet2!$J$5:$J$20</c:f>
              <c:numCache>
                <c:formatCode>0%</c:formatCode>
                <c:ptCount val="16"/>
                <c:pt idx="0">
                  <c:v>0.21</c:v>
                </c:pt>
                <c:pt idx="1">
                  <c:v>0.22999999999999998</c:v>
                </c:pt>
                <c:pt idx="2">
                  <c:v>0.22</c:v>
                </c:pt>
                <c:pt idx="3">
                  <c:v>0.24</c:v>
                </c:pt>
                <c:pt idx="4">
                  <c:v>0.26</c:v>
                </c:pt>
                <c:pt idx="5">
                  <c:v>0.29000000000000004</c:v>
                </c:pt>
                <c:pt idx="6">
                  <c:v>0.31</c:v>
                </c:pt>
                <c:pt idx="7">
                  <c:v>0.35000000000000003</c:v>
                </c:pt>
                <c:pt idx="8">
                  <c:v>0.39</c:v>
                </c:pt>
              </c:numCache>
            </c:numRef>
          </c:val>
          <c:smooth val="0"/>
          <c:extLst>
            <c:ext xmlns:c16="http://schemas.microsoft.com/office/drawing/2014/chart" uri="{C3380CC4-5D6E-409C-BE32-E72D297353CC}">
              <c16:uniqueId val="{00000005-BF31-467B-9D80-7F13FA2C0DB0}"/>
            </c:ext>
          </c:extLst>
        </c:ser>
        <c:ser>
          <c:idx val="12"/>
          <c:order val="12"/>
          <c:tx>
            <c:strRef>
              <c:f>Sheet2!$N$4</c:f>
              <c:strCache>
                <c:ptCount val="1"/>
                <c:pt idx="0">
                  <c:v>2018</c:v>
                </c:pt>
              </c:strCache>
            </c:strRef>
          </c:tx>
          <c:spPr>
            <a:ln w="28575" cap="rnd">
              <a:solidFill>
                <a:schemeClr val="accent1"/>
              </a:solidFill>
              <a:round/>
            </a:ln>
            <a:effectLst/>
          </c:spPr>
          <c:marker>
            <c:symbol val="none"/>
          </c:marker>
          <c:dLbls>
            <c:dLbl>
              <c:idx val="4"/>
              <c:tx>
                <c:rich>
                  <a:bodyPr/>
                  <a:lstStyle/>
                  <a:p>
                    <a:r>
                      <a:rPr lang="en-US"/>
                      <a:t>2018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BF31-467B-9D80-7F13FA2C0D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Sheet2!$N$5:$N$20</c:f>
              <c:numCache>
                <c:formatCode>0%</c:formatCode>
                <c:ptCount val="16"/>
                <c:pt idx="0">
                  <c:v>0.24</c:v>
                </c:pt>
                <c:pt idx="1">
                  <c:v>0.26</c:v>
                </c:pt>
                <c:pt idx="2">
                  <c:v>0.29000000000000004</c:v>
                </c:pt>
                <c:pt idx="3">
                  <c:v>0.33</c:v>
                </c:pt>
                <c:pt idx="4">
                  <c:v>0.34</c:v>
                </c:pt>
              </c:numCache>
            </c:numRef>
          </c:val>
          <c:smooth val="0"/>
          <c:extLst>
            <c:ext xmlns:c16="http://schemas.microsoft.com/office/drawing/2014/chart" uri="{C3380CC4-5D6E-409C-BE32-E72D297353CC}">
              <c16:uniqueId val="{00000007-BF31-467B-9D80-7F13FA2C0DB0}"/>
            </c:ext>
          </c:extLst>
        </c:ser>
        <c:ser>
          <c:idx val="16"/>
          <c:order val="16"/>
          <c:tx>
            <c:strRef>
              <c:f>Sheet2!$R$4</c:f>
              <c:strCache>
                <c:ptCount val="1"/>
                <c:pt idx="0">
                  <c:v>2019</c:v>
                </c:pt>
              </c:strCache>
            </c:strRef>
          </c:tx>
          <c:spPr>
            <a:ln w="31750" cap="rnd">
              <a:solidFill>
                <a:schemeClr val="accent1"/>
              </a:solidFill>
              <a:round/>
              <a:tailEnd w="lg" len="lg"/>
            </a:ln>
            <a:effectLst>
              <a:glow rad="127000">
                <a:schemeClr val="accent1"/>
              </a:glow>
            </a:effectLst>
          </c:spPr>
          <c:marker>
            <c:symbol val="none"/>
          </c:marker>
          <c:dLbls>
            <c:dLbl>
              <c:idx val="0"/>
              <c:layout>
                <c:manualLayout>
                  <c:x val="-1.6700933216681226E-2"/>
                  <c:y val="-8.276912559824285E-3"/>
                </c:manualLayout>
              </c:layout>
              <c:tx>
                <c:rich>
                  <a:bodyPr/>
                  <a:lstStyle/>
                  <a:p>
                    <a:r>
                      <a:rPr lang="en-US" sz="1200" b="1">
                        <a:solidFill>
                          <a:schemeClr val="accent1"/>
                        </a:solidFill>
                      </a:rPr>
                      <a:t>o</a:t>
                    </a:r>
                    <a:r>
                      <a:rPr lang="en-US"/>
                      <a:t>2019</a:t>
                    </a:r>
                  </a:p>
                </c:rich>
              </c:tx>
              <c:showLegendKey val="0"/>
              <c:showVal val="1"/>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BF31-467B-9D80-7F13FA2C0D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Sheet2!$R$5</c:f>
              <c:numCache>
                <c:formatCode>0%</c:formatCode>
                <c:ptCount val="1"/>
                <c:pt idx="0">
                  <c:v>0.28000000000000003</c:v>
                </c:pt>
              </c:numCache>
            </c:numRef>
          </c:val>
          <c:smooth val="0"/>
          <c:extLst>
            <c:ext xmlns:c16="http://schemas.microsoft.com/office/drawing/2014/chart" uri="{C3380CC4-5D6E-409C-BE32-E72D297353CC}">
              <c16:uniqueId val="{00000009-BF31-467B-9D80-7F13FA2C0DB0}"/>
            </c:ext>
          </c:extLst>
        </c:ser>
        <c:dLbls>
          <c:showLegendKey val="0"/>
          <c:showVal val="0"/>
          <c:showCatName val="0"/>
          <c:showSerName val="0"/>
          <c:showPercent val="0"/>
          <c:showBubbleSize val="0"/>
        </c:dLbls>
        <c:smooth val="0"/>
        <c:axId val="321954160"/>
        <c:axId val="321953328"/>
        <c:extLst>
          <c:ext xmlns:c15="http://schemas.microsoft.com/office/drawing/2012/chart" uri="{02D57815-91ED-43cb-92C2-25804820EDAC}">
            <c15:filteredLineSeries>
              <c15:ser>
                <c:idx val="1"/>
                <c:order val="1"/>
                <c:tx>
                  <c:strRef>
                    <c:extLst>
                      <c:ext uri="{02D57815-91ED-43cb-92C2-25804820EDAC}">
                        <c15:formulaRef>
                          <c15:sqref>Sheet2!$C$4</c15:sqref>
                        </c15:formulaRef>
                      </c:ext>
                    </c:extLst>
                    <c:strCache>
                      <c:ptCount val="1"/>
                    </c:strCache>
                  </c:strRef>
                </c:tx>
                <c:spPr>
                  <a:ln w="28575" cap="rnd">
                    <a:solidFill>
                      <a:schemeClr val="accent2"/>
                    </a:solidFill>
                    <a:round/>
                  </a:ln>
                  <a:effectLst/>
                </c:spPr>
                <c:marker>
                  <c:symbol val="none"/>
                </c:marker>
                <c:cat>
                  <c:numRef>
                    <c:extLst>
                      <c:ex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c:ext uri="{02D57815-91ED-43cb-92C2-25804820EDAC}">
                        <c15:formulaRef>
                          <c15:sqref>Sheet2!$C$5:$C$20</c15:sqref>
                        </c15:formulaRef>
                      </c:ext>
                    </c:extLst>
                    <c:numCache>
                      <c:formatCode>0%</c:formatCode>
                      <c:ptCount val="16"/>
                      <c:pt idx="0">
                        <c:v>0.16999999999999998</c:v>
                      </c:pt>
                      <c:pt idx="1">
                        <c:v>0.18</c:v>
                      </c:pt>
                      <c:pt idx="2">
                        <c:v>0.19999999999999998</c:v>
                      </c:pt>
                      <c:pt idx="3">
                        <c:v>0.27</c:v>
                      </c:pt>
                      <c:pt idx="4">
                        <c:v>0.26</c:v>
                      </c:pt>
                      <c:pt idx="5">
                        <c:v>0.33</c:v>
                      </c:pt>
                      <c:pt idx="6">
                        <c:v>0.35000000000000003</c:v>
                      </c:pt>
                      <c:pt idx="7">
                        <c:v>0.35000000000000003</c:v>
                      </c:pt>
                      <c:pt idx="8">
                        <c:v>0.37</c:v>
                      </c:pt>
                      <c:pt idx="9">
                        <c:v>0.38</c:v>
                      </c:pt>
                      <c:pt idx="10">
                        <c:v>0.38</c:v>
                      </c:pt>
                      <c:pt idx="11">
                        <c:v>0.41000000000000003</c:v>
                      </c:pt>
                      <c:pt idx="12">
                        <c:v>0.43</c:v>
                      </c:pt>
                      <c:pt idx="13">
                        <c:v>0.46</c:v>
                      </c:pt>
                      <c:pt idx="14">
                        <c:v>0.47000000000000003</c:v>
                      </c:pt>
                      <c:pt idx="15">
                        <c:v>0.49</c:v>
                      </c:pt>
                    </c:numCache>
                  </c:numRef>
                </c:val>
                <c:smooth val="0"/>
                <c:extLst>
                  <c:ext xmlns:c16="http://schemas.microsoft.com/office/drawing/2014/chart" uri="{C3380CC4-5D6E-409C-BE32-E72D297353CC}">
                    <c16:uniqueId val="{0000000A-BF31-467B-9D80-7F13FA2C0DB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Sheet2!$D$4</c15:sqref>
                        </c15:formulaRef>
                      </c:ext>
                    </c:extLst>
                    <c:strCache>
                      <c:ptCount val="1"/>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Sheet2!$D$5:$D$20</c15:sqref>
                        </c15:formulaRef>
                      </c:ext>
                    </c:extLst>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xmlns:c15="http://schemas.microsoft.com/office/drawing/2012/chart">
                  <c:ext xmlns:c16="http://schemas.microsoft.com/office/drawing/2014/chart" uri="{C3380CC4-5D6E-409C-BE32-E72D297353CC}">
                    <c16:uniqueId val="{0000000B-BF31-467B-9D80-7F13FA2C0DB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Sheet2!$E$4</c15:sqref>
                        </c15:formulaRef>
                      </c:ext>
                    </c:extLst>
                    <c:strCache>
                      <c:ptCount val="1"/>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Sheet2!$E$5:$E$20</c15:sqref>
                        </c15:formulaRef>
                      </c:ext>
                    </c:extLst>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xmlns:c15="http://schemas.microsoft.com/office/drawing/2012/chart">
                  <c:ext xmlns:c16="http://schemas.microsoft.com/office/drawing/2014/chart" uri="{C3380CC4-5D6E-409C-BE32-E72D297353CC}">
                    <c16:uniqueId val="{0000000C-BF31-467B-9D80-7F13FA2C0DB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Sheet2!$G$4</c15:sqref>
                        </c15:formulaRef>
                      </c:ext>
                    </c:extLst>
                    <c:strCache>
                      <c:ptCount val="1"/>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Sheet2!$G$5:$G$20</c15:sqref>
                        </c15:formulaRef>
                      </c:ext>
                    </c:extLst>
                    <c:numCache>
                      <c:formatCode>0%</c:formatCode>
                      <c:ptCount val="16"/>
                      <c:pt idx="0">
                        <c:v>0.18</c:v>
                      </c:pt>
                      <c:pt idx="1">
                        <c:v>0.21</c:v>
                      </c:pt>
                      <c:pt idx="2">
                        <c:v>0.22</c:v>
                      </c:pt>
                      <c:pt idx="3">
                        <c:v>0.24</c:v>
                      </c:pt>
                      <c:pt idx="4">
                        <c:v>0.24</c:v>
                      </c:pt>
                      <c:pt idx="5">
                        <c:v>0.25</c:v>
                      </c:pt>
                      <c:pt idx="6">
                        <c:v>0.25</c:v>
                      </c:pt>
                      <c:pt idx="7">
                        <c:v>0.30000000000000004</c:v>
                      </c:pt>
                      <c:pt idx="8">
                        <c:v>0.32</c:v>
                      </c:pt>
                      <c:pt idx="9">
                        <c:v>0.32</c:v>
                      </c:pt>
                      <c:pt idx="10">
                        <c:v>0.35000000000000003</c:v>
                      </c:pt>
                      <c:pt idx="11">
                        <c:v>0.4</c:v>
                      </c:pt>
                    </c:numCache>
                  </c:numRef>
                </c:val>
                <c:smooth val="0"/>
                <c:extLst xmlns:c15="http://schemas.microsoft.com/office/drawing/2012/chart">
                  <c:ext xmlns:c16="http://schemas.microsoft.com/office/drawing/2014/chart" uri="{C3380CC4-5D6E-409C-BE32-E72D297353CC}">
                    <c16:uniqueId val="{0000000D-BF31-467B-9D80-7F13FA2C0DB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Sheet2!$H$4</c15:sqref>
                        </c15:formulaRef>
                      </c:ext>
                    </c:extLst>
                    <c:strCache>
                      <c:ptCount val="1"/>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Sheet2!$H$5:$H$20</c15:sqref>
                        </c15:formulaRef>
                      </c:ext>
                    </c:extLst>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xmlns:c15="http://schemas.microsoft.com/office/drawing/2012/chart">
                  <c:ext xmlns:c16="http://schemas.microsoft.com/office/drawing/2014/chart" uri="{C3380CC4-5D6E-409C-BE32-E72D297353CC}">
                    <c16:uniqueId val="{0000000E-BF31-467B-9D80-7F13FA2C0DB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Sheet2!$I$4</c15:sqref>
                        </c15:formulaRef>
                      </c:ext>
                    </c:extLst>
                    <c:strCache>
                      <c:ptCount val="1"/>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Sheet2!$I$5:$I$20</c15:sqref>
                        </c15:formulaRef>
                      </c:ext>
                    </c:extLst>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xmlns:c15="http://schemas.microsoft.com/office/drawing/2012/chart">
                  <c:ext xmlns:c16="http://schemas.microsoft.com/office/drawing/2014/chart" uri="{C3380CC4-5D6E-409C-BE32-E72D297353CC}">
                    <c16:uniqueId val="{0000000F-BF31-467B-9D80-7F13FA2C0DB0}"/>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Sheet2!$K$4</c15:sqref>
                        </c15:formulaRef>
                      </c:ext>
                    </c:extLst>
                    <c:strCache>
                      <c:ptCount val="1"/>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Sheet2!$K$5:$K$20</c15:sqref>
                        </c15:formulaRef>
                      </c:ext>
                    </c:extLst>
                    <c:numCache>
                      <c:formatCode>0%</c:formatCode>
                      <c:ptCount val="16"/>
                      <c:pt idx="0">
                        <c:v>0.22</c:v>
                      </c:pt>
                      <c:pt idx="1">
                        <c:v>0.25</c:v>
                      </c:pt>
                      <c:pt idx="2">
                        <c:v>0.22</c:v>
                      </c:pt>
                      <c:pt idx="3">
                        <c:v>0.24</c:v>
                      </c:pt>
                      <c:pt idx="4">
                        <c:v>0.28000000000000003</c:v>
                      </c:pt>
                      <c:pt idx="5">
                        <c:v>0.29000000000000004</c:v>
                      </c:pt>
                      <c:pt idx="6">
                        <c:v>0.31</c:v>
                      </c:pt>
                      <c:pt idx="7">
                        <c:v>0.33</c:v>
                      </c:pt>
                    </c:numCache>
                  </c:numRef>
                </c:val>
                <c:smooth val="0"/>
                <c:extLst xmlns:c15="http://schemas.microsoft.com/office/drawing/2012/chart">
                  <c:ext xmlns:c16="http://schemas.microsoft.com/office/drawing/2014/chart" uri="{C3380CC4-5D6E-409C-BE32-E72D297353CC}">
                    <c16:uniqueId val="{00000010-BF31-467B-9D80-7F13FA2C0DB0}"/>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Sheet2!$L$4</c15:sqref>
                        </c15:formulaRef>
                      </c:ext>
                    </c:extLst>
                    <c:strCache>
                      <c:ptCount val="1"/>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Sheet2!$L$5:$L$20</c15:sqref>
                        </c15:formulaRef>
                      </c:ext>
                    </c:extLst>
                    <c:numCache>
                      <c:formatCode>0%</c:formatCode>
                      <c:ptCount val="16"/>
                      <c:pt idx="0">
                        <c:v>0.24</c:v>
                      </c:pt>
                      <c:pt idx="1">
                        <c:v>0.26</c:v>
                      </c:pt>
                      <c:pt idx="2">
                        <c:v>0.22999999999999998</c:v>
                      </c:pt>
                      <c:pt idx="3">
                        <c:v>0.27</c:v>
                      </c:pt>
                      <c:pt idx="4">
                        <c:v>0.29000000000000004</c:v>
                      </c:pt>
                      <c:pt idx="5">
                        <c:v>0.33</c:v>
                      </c:pt>
                      <c:pt idx="6">
                        <c:v>0.34</c:v>
                      </c:pt>
                    </c:numCache>
                  </c:numRef>
                </c:val>
                <c:smooth val="0"/>
                <c:extLst xmlns:c15="http://schemas.microsoft.com/office/drawing/2012/chart">
                  <c:ext xmlns:c16="http://schemas.microsoft.com/office/drawing/2014/chart" uri="{C3380CC4-5D6E-409C-BE32-E72D297353CC}">
                    <c16:uniqueId val="{00000011-BF31-467B-9D80-7F13FA2C0DB0}"/>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Sheet2!$M$4</c15:sqref>
                        </c15:formulaRef>
                      </c:ext>
                    </c:extLst>
                    <c:strCache>
                      <c:ptCount val="1"/>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Sheet2!$M$5:$M$20</c15:sqref>
                        </c15:formulaRef>
                      </c:ext>
                    </c:extLst>
                    <c:numCache>
                      <c:formatCode>0%</c:formatCode>
                      <c:ptCount val="16"/>
                      <c:pt idx="0">
                        <c:v>0.23</c:v>
                      </c:pt>
                      <c:pt idx="1">
                        <c:v>0.22999999999999998</c:v>
                      </c:pt>
                      <c:pt idx="2">
                        <c:v>0.25</c:v>
                      </c:pt>
                      <c:pt idx="3">
                        <c:v>0.27</c:v>
                      </c:pt>
                      <c:pt idx="4">
                        <c:v>0.30000000000000004</c:v>
                      </c:pt>
                      <c:pt idx="5">
                        <c:v>0.32</c:v>
                      </c:pt>
                    </c:numCache>
                  </c:numRef>
                </c:val>
                <c:smooth val="0"/>
                <c:extLst xmlns:c15="http://schemas.microsoft.com/office/drawing/2012/chart">
                  <c:ext xmlns:c16="http://schemas.microsoft.com/office/drawing/2014/chart" uri="{C3380CC4-5D6E-409C-BE32-E72D297353CC}">
                    <c16:uniqueId val="{00000012-BF31-467B-9D80-7F13FA2C0DB0}"/>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Sheet2!$O$4</c15:sqref>
                        </c15:formulaRef>
                      </c:ext>
                    </c:extLst>
                    <c:strCache>
                      <c:ptCount val="1"/>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Sheet2!$O$5:$O$20</c15:sqref>
                        </c15:formulaRef>
                      </c:ext>
                    </c:extLst>
                    <c:numCache>
                      <c:formatCode>0%</c:formatCode>
                      <c:ptCount val="16"/>
                      <c:pt idx="0">
                        <c:v>0.25</c:v>
                      </c:pt>
                      <c:pt idx="1">
                        <c:v>0.31</c:v>
                      </c:pt>
                      <c:pt idx="2">
                        <c:v>0.31</c:v>
                      </c:pt>
                      <c:pt idx="3">
                        <c:v>0.34</c:v>
                      </c:pt>
                    </c:numCache>
                  </c:numRef>
                </c:val>
                <c:smooth val="0"/>
                <c:extLst xmlns:c15="http://schemas.microsoft.com/office/drawing/2012/chart">
                  <c:ext xmlns:c16="http://schemas.microsoft.com/office/drawing/2014/chart" uri="{C3380CC4-5D6E-409C-BE32-E72D297353CC}">
                    <c16:uniqueId val="{00000013-BF31-467B-9D80-7F13FA2C0DB0}"/>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Sheet2!$P$4</c15:sqref>
                        </c15:formulaRef>
                      </c:ext>
                    </c:extLst>
                    <c:strCache>
                      <c:ptCount val="1"/>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Sheet2!$P$5:$P$20</c15:sqref>
                        </c15:formulaRef>
                      </c:ext>
                    </c:extLst>
                    <c:numCache>
                      <c:formatCode>0%</c:formatCode>
                      <c:ptCount val="16"/>
                      <c:pt idx="0">
                        <c:v>0.26</c:v>
                      </c:pt>
                      <c:pt idx="1">
                        <c:v>0.30000000000000004</c:v>
                      </c:pt>
                      <c:pt idx="2">
                        <c:v>0.32</c:v>
                      </c:pt>
                    </c:numCache>
                  </c:numRef>
                </c:val>
                <c:smooth val="0"/>
                <c:extLst xmlns:c15="http://schemas.microsoft.com/office/drawing/2012/chart">
                  <c:ext xmlns:c16="http://schemas.microsoft.com/office/drawing/2014/chart" uri="{C3380CC4-5D6E-409C-BE32-E72D297353CC}">
                    <c16:uniqueId val="{00000014-BF31-467B-9D80-7F13FA2C0DB0}"/>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Sheet2!$Q$4</c15:sqref>
                        </c15:formulaRef>
                      </c:ext>
                    </c:extLst>
                    <c:strCache>
                      <c:ptCount val="1"/>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Sheet2!$Q$5:$Q$20</c15:sqref>
                        </c15:formulaRef>
                      </c:ext>
                    </c:extLst>
                    <c:numCache>
                      <c:formatCode>0%</c:formatCode>
                      <c:ptCount val="16"/>
                      <c:pt idx="0">
                        <c:v>0.25</c:v>
                      </c:pt>
                      <c:pt idx="1">
                        <c:v>0.33</c:v>
                      </c:pt>
                    </c:numCache>
                  </c:numRef>
                </c:val>
                <c:smooth val="0"/>
                <c:extLst xmlns:c15="http://schemas.microsoft.com/office/drawing/2012/chart">
                  <c:ext xmlns:c16="http://schemas.microsoft.com/office/drawing/2014/chart" uri="{C3380CC4-5D6E-409C-BE32-E72D297353CC}">
                    <c16:uniqueId val="{00000015-BF31-467B-9D80-7F13FA2C0DB0}"/>
                  </c:ext>
                </c:extLst>
              </c15:ser>
            </c15:filteredLineSeries>
          </c:ext>
        </c:extLst>
      </c:lineChart>
      <c:catAx>
        <c:axId val="32195416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Advertiser Age(QTRS)</a:t>
                </a:r>
              </a:p>
            </c:rich>
          </c:tx>
          <c:layout>
            <c:manualLayout>
              <c:xMode val="edge"/>
              <c:yMode val="edge"/>
              <c:x val="0.33138542578011082"/>
              <c:y val="0.7968863201046937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3328"/>
        <c:crosses val="autoZero"/>
        <c:auto val="1"/>
        <c:lblAlgn val="ctr"/>
        <c:lblOffset val="100"/>
        <c:noMultiLvlLbl val="0"/>
      </c:catAx>
      <c:valAx>
        <c:axId val="32195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a:t>% of Revenue</a:t>
                </a:r>
              </a:p>
              <a:p>
                <a:pPr>
                  <a:defRPr/>
                </a:pPr>
                <a:endParaRPr lang="en-US" sz="20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Revenue of Feature Z by Age of advertise</a:t>
            </a:r>
          </a:p>
          <a:p>
            <a:pPr>
              <a:defRPr/>
            </a:pPr>
            <a:endParaRPr lang="en-US" sz="2000"/>
          </a:p>
        </c:rich>
      </c:tx>
      <c:layout>
        <c:manualLayout>
          <c:xMode val="edge"/>
          <c:yMode val="edge"/>
          <c:x val="0.25052693934091574"/>
          <c:y val="3.61028139204849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733548208516453"/>
          <c:y val="0.15262210495313372"/>
          <c:w val="0.6002452320324364"/>
          <c:h val="0.53590362979105222"/>
        </c:manualLayout>
      </c:layout>
      <c:lineChart>
        <c:grouping val="standard"/>
        <c:varyColors val="0"/>
        <c:ser>
          <c:idx val="0"/>
          <c:order val="0"/>
          <c:tx>
            <c:strRef>
              <c:f>Sheet2!$B$4</c:f>
              <c:strCache>
                <c:ptCount val="1"/>
                <c:pt idx="0">
                  <c:v>2015</c:v>
                </c:pt>
              </c:strCache>
            </c:strRef>
          </c:tx>
          <c:spPr>
            <a:ln w="28575" cap="rnd">
              <a:solidFill>
                <a:schemeClr val="accent5"/>
              </a:solidFill>
              <a:round/>
            </a:ln>
            <a:effectLst/>
          </c:spPr>
          <c:marker>
            <c:symbol val="none"/>
          </c:marker>
          <c:dLbls>
            <c:dLbl>
              <c:idx val="15"/>
              <c:layout>
                <c:manualLayout>
                  <c:x val="-5.5068836045056323E-2"/>
                  <c:y val="-1.4239941443566776E-2"/>
                </c:manualLayout>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25A-4D8A-A8FE-5F0DED163F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Sheet2!$B$5:$B$20</c:f>
              <c:numCache>
                <c:formatCode>0%</c:formatCode>
                <c:ptCount val="16"/>
                <c:pt idx="0">
                  <c:v>0.13</c:v>
                </c:pt>
                <c:pt idx="1">
                  <c:v>0.21</c:v>
                </c:pt>
                <c:pt idx="2">
                  <c:v>0.19999999999999998</c:v>
                </c:pt>
                <c:pt idx="3">
                  <c:v>0.19999999999999998</c:v>
                </c:pt>
                <c:pt idx="4">
                  <c:v>0.21</c:v>
                </c:pt>
                <c:pt idx="5">
                  <c:v>0.25</c:v>
                </c:pt>
                <c:pt idx="6">
                  <c:v>0.28000000000000003</c:v>
                </c:pt>
                <c:pt idx="7">
                  <c:v>0.29000000000000004</c:v>
                </c:pt>
                <c:pt idx="8">
                  <c:v>0.30000000000000004</c:v>
                </c:pt>
                <c:pt idx="9">
                  <c:v>0.30000000000000004</c:v>
                </c:pt>
                <c:pt idx="10">
                  <c:v>0.31</c:v>
                </c:pt>
                <c:pt idx="11">
                  <c:v>0.35000000000000003</c:v>
                </c:pt>
                <c:pt idx="12">
                  <c:v>0.38</c:v>
                </c:pt>
                <c:pt idx="13">
                  <c:v>0.42000000000000004</c:v>
                </c:pt>
                <c:pt idx="14">
                  <c:v>0.44</c:v>
                </c:pt>
                <c:pt idx="15">
                  <c:v>0.47000000000000003</c:v>
                </c:pt>
              </c:numCache>
            </c:numRef>
          </c:val>
          <c:smooth val="0"/>
          <c:extLst>
            <c:ext xmlns:c16="http://schemas.microsoft.com/office/drawing/2014/chart" uri="{C3380CC4-5D6E-409C-BE32-E72D297353CC}">
              <c16:uniqueId val="{00000001-825A-4D8A-A8FE-5F0DED163FC8}"/>
            </c:ext>
          </c:extLst>
        </c:ser>
        <c:ser>
          <c:idx val="4"/>
          <c:order val="4"/>
          <c:tx>
            <c:strRef>
              <c:f>Sheet2!$F$4</c:f>
              <c:strCache>
                <c:ptCount val="1"/>
                <c:pt idx="0">
                  <c:v>2016</c:v>
                </c:pt>
              </c:strCache>
            </c:strRef>
          </c:tx>
          <c:spPr>
            <a:ln w="28575" cap="rnd">
              <a:solidFill>
                <a:schemeClr val="accent1"/>
              </a:solidFill>
              <a:round/>
            </a:ln>
            <a:effectLst/>
          </c:spPr>
          <c:marker>
            <c:symbol val="none"/>
          </c:marker>
          <c:dLbls>
            <c:dLbl>
              <c:idx val="12"/>
              <c:layout>
                <c:manualLayout>
                  <c:x val="-1.7606171624380287E-2"/>
                  <c:y val="-1.9359636833089468E-2"/>
                </c:manualLayout>
              </c:layout>
              <c:tx>
                <c:rich>
                  <a:bodyPr/>
                  <a:lstStyle/>
                  <a:p>
                    <a:r>
                      <a:rPr lang="en-US"/>
                      <a:t>2016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25A-4D8A-A8FE-5F0DED163F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Sheet2!$F$5:$F$20</c:f>
              <c:numCache>
                <c:formatCode>0%</c:formatCode>
                <c:ptCount val="16"/>
                <c:pt idx="0">
                  <c:v>0.16</c:v>
                </c:pt>
                <c:pt idx="1">
                  <c:v>0.19</c:v>
                </c:pt>
                <c:pt idx="2">
                  <c:v>0.19999999999999998</c:v>
                </c:pt>
                <c:pt idx="3">
                  <c:v>0.22999999999999998</c:v>
                </c:pt>
                <c:pt idx="4">
                  <c:v>0.25</c:v>
                </c:pt>
                <c:pt idx="5">
                  <c:v>0.27</c:v>
                </c:pt>
                <c:pt idx="6">
                  <c:v>0.28000000000000003</c:v>
                </c:pt>
                <c:pt idx="7">
                  <c:v>0.28000000000000003</c:v>
                </c:pt>
                <c:pt idx="8">
                  <c:v>0.28000000000000003</c:v>
                </c:pt>
                <c:pt idx="9">
                  <c:v>0.33</c:v>
                </c:pt>
                <c:pt idx="10">
                  <c:v>0.37</c:v>
                </c:pt>
                <c:pt idx="11">
                  <c:v>0.39</c:v>
                </c:pt>
                <c:pt idx="12">
                  <c:v>0.42000000000000004</c:v>
                </c:pt>
              </c:numCache>
            </c:numRef>
          </c:val>
          <c:smooth val="0"/>
          <c:extLst>
            <c:ext xmlns:c16="http://schemas.microsoft.com/office/drawing/2014/chart" uri="{C3380CC4-5D6E-409C-BE32-E72D297353CC}">
              <c16:uniqueId val="{00000003-825A-4D8A-A8FE-5F0DED163FC8}"/>
            </c:ext>
          </c:extLst>
        </c:ser>
        <c:ser>
          <c:idx val="8"/>
          <c:order val="8"/>
          <c:tx>
            <c:strRef>
              <c:f>Sheet2!$J$4</c:f>
              <c:strCache>
                <c:ptCount val="1"/>
                <c:pt idx="0">
                  <c:v>2017</c:v>
                </c:pt>
              </c:strCache>
            </c:strRef>
          </c:tx>
          <c:spPr>
            <a:ln w="28575" cap="rnd">
              <a:solidFill>
                <a:schemeClr val="accent1"/>
              </a:solidFill>
              <a:round/>
            </a:ln>
            <a:effectLst/>
          </c:spPr>
          <c:marker>
            <c:symbol val="none"/>
          </c:marker>
          <c:dLbls>
            <c:dLbl>
              <c:idx val="8"/>
              <c:tx>
                <c:rich>
                  <a:bodyPr/>
                  <a:lstStyle/>
                  <a:p>
                    <a:r>
                      <a:rPr lang="en-US"/>
                      <a:t>2017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25A-4D8A-A8FE-5F0DED163F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Sheet2!$J$5:$J$20</c:f>
              <c:numCache>
                <c:formatCode>0%</c:formatCode>
                <c:ptCount val="16"/>
                <c:pt idx="0">
                  <c:v>0.21</c:v>
                </c:pt>
                <c:pt idx="1">
                  <c:v>0.22999999999999998</c:v>
                </c:pt>
                <c:pt idx="2">
                  <c:v>0.22</c:v>
                </c:pt>
                <c:pt idx="3">
                  <c:v>0.24</c:v>
                </c:pt>
                <c:pt idx="4">
                  <c:v>0.26</c:v>
                </c:pt>
                <c:pt idx="5">
                  <c:v>0.29000000000000004</c:v>
                </c:pt>
                <c:pt idx="6">
                  <c:v>0.31</c:v>
                </c:pt>
                <c:pt idx="7">
                  <c:v>0.35000000000000003</c:v>
                </c:pt>
                <c:pt idx="8">
                  <c:v>0.39</c:v>
                </c:pt>
              </c:numCache>
            </c:numRef>
          </c:val>
          <c:smooth val="0"/>
          <c:extLst>
            <c:ext xmlns:c16="http://schemas.microsoft.com/office/drawing/2014/chart" uri="{C3380CC4-5D6E-409C-BE32-E72D297353CC}">
              <c16:uniqueId val="{00000005-825A-4D8A-A8FE-5F0DED163FC8}"/>
            </c:ext>
          </c:extLst>
        </c:ser>
        <c:ser>
          <c:idx val="12"/>
          <c:order val="12"/>
          <c:tx>
            <c:strRef>
              <c:f>Sheet2!$N$4</c:f>
              <c:strCache>
                <c:ptCount val="1"/>
                <c:pt idx="0">
                  <c:v>2018</c:v>
                </c:pt>
              </c:strCache>
            </c:strRef>
          </c:tx>
          <c:spPr>
            <a:ln w="28575" cap="rnd">
              <a:solidFill>
                <a:schemeClr val="accent1"/>
              </a:solidFill>
              <a:round/>
            </a:ln>
            <a:effectLst/>
          </c:spPr>
          <c:marker>
            <c:symbol val="none"/>
          </c:marker>
          <c:dLbls>
            <c:dLbl>
              <c:idx val="4"/>
              <c:tx>
                <c:rich>
                  <a:bodyPr/>
                  <a:lstStyle/>
                  <a:p>
                    <a:r>
                      <a:rPr lang="en-US"/>
                      <a:t>2018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825A-4D8A-A8FE-5F0DED163F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Sheet2!$N$5:$N$20</c:f>
              <c:numCache>
                <c:formatCode>0%</c:formatCode>
                <c:ptCount val="16"/>
                <c:pt idx="0">
                  <c:v>0.24</c:v>
                </c:pt>
                <c:pt idx="1">
                  <c:v>0.26</c:v>
                </c:pt>
                <c:pt idx="2">
                  <c:v>0.29000000000000004</c:v>
                </c:pt>
                <c:pt idx="3">
                  <c:v>0.33</c:v>
                </c:pt>
                <c:pt idx="4">
                  <c:v>0.34</c:v>
                </c:pt>
              </c:numCache>
            </c:numRef>
          </c:val>
          <c:smooth val="0"/>
          <c:extLst>
            <c:ext xmlns:c16="http://schemas.microsoft.com/office/drawing/2014/chart" uri="{C3380CC4-5D6E-409C-BE32-E72D297353CC}">
              <c16:uniqueId val="{00000007-825A-4D8A-A8FE-5F0DED163FC8}"/>
            </c:ext>
          </c:extLst>
        </c:ser>
        <c:ser>
          <c:idx val="16"/>
          <c:order val="16"/>
          <c:tx>
            <c:strRef>
              <c:f>Sheet2!$R$4</c:f>
              <c:strCache>
                <c:ptCount val="1"/>
                <c:pt idx="0">
                  <c:v>2019</c:v>
                </c:pt>
              </c:strCache>
            </c:strRef>
          </c:tx>
          <c:spPr>
            <a:ln w="31750" cap="rnd">
              <a:solidFill>
                <a:schemeClr val="accent1"/>
              </a:solidFill>
              <a:round/>
              <a:tailEnd w="lg" len="lg"/>
            </a:ln>
            <a:effectLst>
              <a:glow rad="127000">
                <a:schemeClr val="accent1"/>
              </a:glow>
            </a:effectLst>
          </c:spPr>
          <c:marker>
            <c:symbol val="none"/>
          </c:marker>
          <c:dLbls>
            <c:dLbl>
              <c:idx val="0"/>
              <c:layout>
                <c:manualLayout>
                  <c:x val="-1.6700933216681226E-2"/>
                  <c:y val="-8.276912559824285E-3"/>
                </c:manualLayout>
              </c:layout>
              <c:tx>
                <c:rich>
                  <a:bodyPr/>
                  <a:lstStyle/>
                  <a:p>
                    <a:r>
                      <a:rPr lang="en-US" sz="1200" b="1">
                        <a:solidFill>
                          <a:schemeClr val="accent1"/>
                        </a:solidFill>
                      </a:rPr>
                      <a:t>o</a:t>
                    </a:r>
                    <a:r>
                      <a:rPr lang="en-US"/>
                      <a:t>2019</a:t>
                    </a:r>
                  </a:p>
                </c:rich>
              </c:tx>
              <c:showLegendKey val="0"/>
              <c:showVal val="1"/>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825A-4D8A-A8FE-5F0DED163F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Sheet2!$R$5</c:f>
              <c:numCache>
                <c:formatCode>0%</c:formatCode>
                <c:ptCount val="1"/>
                <c:pt idx="0">
                  <c:v>0.28000000000000003</c:v>
                </c:pt>
              </c:numCache>
            </c:numRef>
          </c:val>
          <c:smooth val="0"/>
          <c:extLst>
            <c:ext xmlns:c16="http://schemas.microsoft.com/office/drawing/2014/chart" uri="{C3380CC4-5D6E-409C-BE32-E72D297353CC}">
              <c16:uniqueId val="{00000009-825A-4D8A-A8FE-5F0DED163FC8}"/>
            </c:ext>
          </c:extLst>
        </c:ser>
        <c:dLbls>
          <c:showLegendKey val="0"/>
          <c:showVal val="0"/>
          <c:showCatName val="0"/>
          <c:showSerName val="0"/>
          <c:showPercent val="0"/>
          <c:showBubbleSize val="0"/>
        </c:dLbls>
        <c:smooth val="0"/>
        <c:axId val="321954160"/>
        <c:axId val="321953328"/>
        <c:extLst>
          <c:ext xmlns:c15="http://schemas.microsoft.com/office/drawing/2012/chart" uri="{02D57815-91ED-43cb-92C2-25804820EDAC}">
            <c15:filteredLineSeries>
              <c15:ser>
                <c:idx val="1"/>
                <c:order val="1"/>
                <c:tx>
                  <c:strRef>
                    <c:extLst>
                      <c:ext uri="{02D57815-91ED-43cb-92C2-25804820EDAC}">
                        <c15:formulaRef>
                          <c15:sqref>Sheet2!$C$4</c15:sqref>
                        </c15:formulaRef>
                      </c:ext>
                    </c:extLst>
                    <c:strCache>
                      <c:ptCount val="1"/>
                    </c:strCache>
                  </c:strRef>
                </c:tx>
                <c:spPr>
                  <a:ln w="28575" cap="rnd">
                    <a:solidFill>
                      <a:schemeClr val="accent2"/>
                    </a:solidFill>
                    <a:round/>
                  </a:ln>
                  <a:effectLst/>
                </c:spPr>
                <c:marker>
                  <c:symbol val="none"/>
                </c:marker>
                <c:cat>
                  <c:numRef>
                    <c:extLst>
                      <c:ex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c:ext uri="{02D57815-91ED-43cb-92C2-25804820EDAC}">
                        <c15:formulaRef>
                          <c15:sqref>Sheet2!$C$5:$C$20</c15:sqref>
                        </c15:formulaRef>
                      </c:ext>
                    </c:extLst>
                    <c:numCache>
                      <c:formatCode>0%</c:formatCode>
                      <c:ptCount val="16"/>
                      <c:pt idx="0">
                        <c:v>0.16999999999999998</c:v>
                      </c:pt>
                      <c:pt idx="1">
                        <c:v>0.18</c:v>
                      </c:pt>
                      <c:pt idx="2">
                        <c:v>0.19999999999999998</c:v>
                      </c:pt>
                      <c:pt idx="3">
                        <c:v>0.27</c:v>
                      </c:pt>
                      <c:pt idx="4">
                        <c:v>0.26</c:v>
                      </c:pt>
                      <c:pt idx="5">
                        <c:v>0.33</c:v>
                      </c:pt>
                      <c:pt idx="6">
                        <c:v>0.35000000000000003</c:v>
                      </c:pt>
                      <c:pt idx="7">
                        <c:v>0.35000000000000003</c:v>
                      </c:pt>
                      <c:pt idx="8">
                        <c:v>0.37</c:v>
                      </c:pt>
                      <c:pt idx="9">
                        <c:v>0.38</c:v>
                      </c:pt>
                      <c:pt idx="10">
                        <c:v>0.38</c:v>
                      </c:pt>
                      <c:pt idx="11">
                        <c:v>0.41000000000000003</c:v>
                      </c:pt>
                      <c:pt idx="12">
                        <c:v>0.43</c:v>
                      </c:pt>
                      <c:pt idx="13">
                        <c:v>0.46</c:v>
                      </c:pt>
                      <c:pt idx="14">
                        <c:v>0.47000000000000003</c:v>
                      </c:pt>
                      <c:pt idx="15">
                        <c:v>0.49</c:v>
                      </c:pt>
                    </c:numCache>
                  </c:numRef>
                </c:val>
                <c:smooth val="0"/>
                <c:extLst>
                  <c:ext xmlns:c16="http://schemas.microsoft.com/office/drawing/2014/chart" uri="{C3380CC4-5D6E-409C-BE32-E72D297353CC}">
                    <c16:uniqueId val="{0000000A-825A-4D8A-A8FE-5F0DED163FC8}"/>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Sheet2!$D$4</c15:sqref>
                        </c15:formulaRef>
                      </c:ext>
                    </c:extLst>
                    <c:strCache>
                      <c:ptCount val="1"/>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Sheet2!$D$5:$D$20</c15:sqref>
                        </c15:formulaRef>
                      </c:ext>
                    </c:extLst>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xmlns:c15="http://schemas.microsoft.com/office/drawing/2012/chart">
                  <c:ext xmlns:c16="http://schemas.microsoft.com/office/drawing/2014/chart" uri="{C3380CC4-5D6E-409C-BE32-E72D297353CC}">
                    <c16:uniqueId val="{0000000B-825A-4D8A-A8FE-5F0DED163FC8}"/>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Sheet2!$E$4</c15:sqref>
                        </c15:formulaRef>
                      </c:ext>
                    </c:extLst>
                    <c:strCache>
                      <c:ptCount val="1"/>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Sheet2!$E$5:$E$20</c15:sqref>
                        </c15:formulaRef>
                      </c:ext>
                    </c:extLst>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xmlns:c15="http://schemas.microsoft.com/office/drawing/2012/chart">
                  <c:ext xmlns:c16="http://schemas.microsoft.com/office/drawing/2014/chart" uri="{C3380CC4-5D6E-409C-BE32-E72D297353CC}">
                    <c16:uniqueId val="{0000000C-825A-4D8A-A8FE-5F0DED163FC8}"/>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Sheet2!$G$4</c15:sqref>
                        </c15:formulaRef>
                      </c:ext>
                    </c:extLst>
                    <c:strCache>
                      <c:ptCount val="1"/>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Sheet2!$G$5:$G$20</c15:sqref>
                        </c15:formulaRef>
                      </c:ext>
                    </c:extLst>
                    <c:numCache>
                      <c:formatCode>0%</c:formatCode>
                      <c:ptCount val="16"/>
                      <c:pt idx="0">
                        <c:v>0.18</c:v>
                      </c:pt>
                      <c:pt idx="1">
                        <c:v>0.21</c:v>
                      </c:pt>
                      <c:pt idx="2">
                        <c:v>0.22</c:v>
                      </c:pt>
                      <c:pt idx="3">
                        <c:v>0.24</c:v>
                      </c:pt>
                      <c:pt idx="4">
                        <c:v>0.24</c:v>
                      </c:pt>
                      <c:pt idx="5">
                        <c:v>0.25</c:v>
                      </c:pt>
                      <c:pt idx="6">
                        <c:v>0.25</c:v>
                      </c:pt>
                      <c:pt idx="7">
                        <c:v>0.30000000000000004</c:v>
                      </c:pt>
                      <c:pt idx="8">
                        <c:v>0.32</c:v>
                      </c:pt>
                      <c:pt idx="9">
                        <c:v>0.32</c:v>
                      </c:pt>
                      <c:pt idx="10">
                        <c:v>0.35000000000000003</c:v>
                      </c:pt>
                      <c:pt idx="11">
                        <c:v>0.4</c:v>
                      </c:pt>
                    </c:numCache>
                  </c:numRef>
                </c:val>
                <c:smooth val="0"/>
                <c:extLst xmlns:c15="http://schemas.microsoft.com/office/drawing/2012/chart">
                  <c:ext xmlns:c16="http://schemas.microsoft.com/office/drawing/2014/chart" uri="{C3380CC4-5D6E-409C-BE32-E72D297353CC}">
                    <c16:uniqueId val="{0000000D-825A-4D8A-A8FE-5F0DED163FC8}"/>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Sheet2!$H$4</c15:sqref>
                        </c15:formulaRef>
                      </c:ext>
                    </c:extLst>
                    <c:strCache>
                      <c:ptCount val="1"/>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Sheet2!$H$5:$H$20</c15:sqref>
                        </c15:formulaRef>
                      </c:ext>
                    </c:extLst>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xmlns:c15="http://schemas.microsoft.com/office/drawing/2012/chart">
                  <c:ext xmlns:c16="http://schemas.microsoft.com/office/drawing/2014/chart" uri="{C3380CC4-5D6E-409C-BE32-E72D297353CC}">
                    <c16:uniqueId val="{0000000E-825A-4D8A-A8FE-5F0DED163FC8}"/>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Sheet2!$I$4</c15:sqref>
                        </c15:formulaRef>
                      </c:ext>
                    </c:extLst>
                    <c:strCache>
                      <c:ptCount val="1"/>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Sheet2!$I$5:$I$20</c15:sqref>
                        </c15:formulaRef>
                      </c:ext>
                    </c:extLst>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xmlns:c15="http://schemas.microsoft.com/office/drawing/2012/chart">
                  <c:ext xmlns:c16="http://schemas.microsoft.com/office/drawing/2014/chart" uri="{C3380CC4-5D6E-409C-BE32-E72D297353CC}">
                    <c16:uniqueId val="{0000000F-825A-4D8A-A8FE-5F0DED163FC8}"/>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Sheet2!$K$4</c15:sqref>
                        </c15:formulaRef>
                      </c:ext>
                    </c:extLst>
                    <c:strCache>
                      <c:ptCount val="1"/>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Sheet2!$K$5:$K$20</c15:sqref>
                        </c15:formulaRef>
                      </c:ext>
                    </c:extLst>
                    <c:numCache>
                      <c:formatCode>0%</c:formatCode>
                      <c:ptCount val="16"/>
                      <c:pt idx="0">
                        <c:v>0.22</c:v>
                      </c:pt>
                      <c:pt idx="1">
                        <c:v>0.25</c:v>
                      </c:pt>
                      <c:pt idx="2">
                        <c:v>0.22</c:v>
                      </c:pt>
                      <c:pt idx="3">
                        <c:v>0.24</c:v>
                      </c:pt>
                      <c:pt idx="4">
                        <c:v>0.28000000000000003</c:v>
                      </c:pt>
                      <c:pt idx="5">
                        <c:v>0.29000000000000004</c:v>
                      </c:pt>
                      <c:pt idx="6">
                        <c:v>0.31</c:v>
                      </c:pt>
                      <c:pt idx="7">
                        <c:v>0.33</c:v>
                      </c:pt>
                    </c:numCache>
                  </c:numRef>
                </c:val>
                <c:smooth val="0"/>
                <c:extLst xmlns:c15="http://schemas.microsoft.com/office/drawing/2012/chart">
                  <c:ext xmlns:c16="http://schemas.microsoft.com/office/drawing/2014/chart" uri="{C3380CC4-5D6E-409C-BE32-E72D297353CC}">
                    <c16:uniqueId val="{00000010-825A-4D8A-A8FE-5F0DED163FC8}"/>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Sheet2!$L$4</c15:sqref>
                        </c15:formulaRef>
                      </c:ext>
                    </c:extLst>
                    <c:strCache>
                      <c:ptCount val="1"/>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Sheet2!$L$5:$L$20</c15:sqref>
                        </c15:formulaRef>
                      </c:ext>
                    </c:extLst>
                    <c:numCache>
                      <c:formatCode>0%</c:formatCode>
                      <c:ptCount val="16"/>
                      <c:pt idx="0">
                        <c:v>0.24</c:v>
                      </c:pt>
                      <c:pt idx="1">
                        <c:v>0.26</c:v>
                      </c:pt>
                      <c:pt idx="2">
                        <c:v>0.22999999999999998</c:v>
                      </c:pt>
                      <c:pt idx="3">
                        <c:v>0.27</c:v>
                      </c:pt>
                      <c:pt idx="4">
                        <c:v>0.29000000000000004</c:v>
                      </c:pt>
                      <c:pt idx="5">
                        <c:v>0.33</c:v>
                      </c:pt>
                      <c:pt idx="6">
                        <c:v>0.34</c:v>
                      </c:pt>
                    </c:numCache>
                  </c:numRef>
                </c:val>
                <c:smooth val="0"/>
                <c:extLst xmlns:c15="http://schemas.microsoft.com/office/drawing/2012/chart">
                  <c:ext xmlns:c16="http://schemas.microsoft.com/office/drawing/2014/chart" uri="{C3380CC4-5D6E-409C-BE32-E72D297353CC}">
                    <c16:uniqueId val="{00000011-825A-4D8A-A8FE-5F0DED163FC8}"/>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Sheet2!$M$4</c15:sqref>
                        </c15:formulaRef>
                      </c:ext>
                    </c:extLst>
                    <c:strCache>
                      <c:ptCount val="1"/>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Sheet2!$M$5:$M$20</c15:sqref>
                        </c15:formulaRef>
                      </c:ext>
                    </c:extLst>
                    <c:numCache>
                      <c:formatCode>0%</c:formatCode>
                      <c:ptCount val="16"/>
                      <c:pt idx="0">
                        <c:v>0.23</c:v>
                      </c:pt>
                      <c:pt idx="1">
                        <c:v>0.22999999999999998</c:v>
                      </c:pt>
                      <c:pt idx="2">
                        <c:v>0.25</c:v>
                      </c:pt>
                      <c:pt idx="3">
                        <c:v>0.27</c:v>
                      </c:pt>
                      <c:pt idx="4">
                        <c:v>0.30000000000000004</c:v>
                      </c:pt>
                      <c:pt idx="5">
                        <c:v>0.32</c:v>
                      </c:pt>
                    </c:numCache>
                  </c:numRef>
                </c:val>
                <c:smooth val="0"/>
                <c:extLst xmlns:c15="http://schemas.microsoft.com/office/drawing/2012/chart">
                  <c:ext xmlns:c16="http://schemas.microsoft.com/office/drawing/2014/chart" uri="{C3380CC4-5D6E-409C-BE32-E72D297353CC}">
                    <c16:uniqueId val="{00000012-825A-4D8A-A8FE-5F0DED163FC8}"/>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Sheet2!$O$4</c15:sqref>
                        </c15:formulaRef>
                      </c:ext>
                    </c:extLst>
                    <c:strCache>
                      <c:ptCount val="1"/>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Sheet2!$O$5:$O$20</c15:sqref>
                        </c15:formulaRef>
                      </c:ext>
                    </c:extLst>
                    <c:numCache>
                      <c:formatCode>0%</c:formatCode>
                      <c:ptCount val="16"/>
                      <c:pt idx="0">
                        <c:v>0.25</c:v>
                      </c:pt>
                      <c:pt idx="1">
                        <c:v>0.31</c:v>
                      </c:pt>
                      <c:pt idx="2">
                        <c:v>0.31</c:v>
                      </c:pt>
                      <c:pt idx="3">
                        <c:v>0.34</c:v>
                      </c:pt>
                    </c:numCache>
                  </c:numRef>
                </c:val>
                <c:smooth val="0"/>
                <c:extLst xmlns:c15="http://schemas.microsoft.com/office/drawing/2012/chart">
                  <c:ext xmlns:c16="http://schemas.microsoft.com/office/drawing/2014/chart" uri="{C3380CC4-5D6E-409C-BE32-E72D297353CC}">
                    <c16:uniqueId val="{00000013-825A-4D8A-A8FE-5F0DED163FC8}"/>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Sheet2!$P$4</c15:sqref>
                        </c15:formulaRef>
                      </c:ext>
                    </c:extLst>
                    <c:strCache>
                      <c:ptCount val="1"/>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Sheet2!$P$5:$P$20</c15:sqref>
                        </c15:formulaRef>
                      </c:ext>
                    </c:extLst>
                    <c:numCache>
                      <c:formatCode>0%</c:formatCode>
                      <c:ptCount val="16"/>
                      <c:pt idx="0">
                        <c:v>0.26</c:v>
                      </c:pt>
                      <c:pt idx="1">
                        <c:v>0.30000000000000004</c:v>
                      </c:pt>
                      <c:pt idx="2">
                        <c:v>0.32</c:v>
                      </c:pt>
                    </c:numCache>
                  </c:numRef>
                </c:val>
                <c:smooth val="0"/>
                <c:extLst xmlns:c15="http://schemas.microsoft.com/office/drawing/2012/chart">
                  <c:ext xmlns:c16="http://schemas.microsoft.com/office/drawing/2014/chart" uri="{C3380CC4-5D6E-409C-BE32-E72D297353CC}">
                    <c16:uniqueId val="{00000014-825A-4D8A-A8FE-5F0DED163FC8}"/>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Sheet2!$Q$4</c15:sqref>
                        </c15:formulaRef>
                      </c:ext>
                    </c:extLst>
                    <c:strCache>
                      <c:ptCount val="1"/>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Sheet2!$Q$5:$Q$20</c15:sqref>
                        </c15:formulaRef>
                      </c:ext>
                    </c:extLst>
                    <c:numCache>
                      <c:formatCode>0%</c:formatCode>
                      <c:ptCount val="16"/>
                      <c:pt idx="0">
                        <c:v>0.25</c:v>
                      </c:pt>
                      <c:pt idx="1">
                        <c:v>0.33</c:v>
                      </c:pt>
                    </c:numCache>
                  </c:numRef>
                </c:val>
                <c:smooth val="0"/>
                <c:extLst xmlns:c15="http://schemas.microsoft.com/office/drawing/2012/chart">
                  <c:ext xmlns:c16="http://schemas.microsoft.com/office/drawing/2014/chart" uri="{C3380CC4-5D6E-409C-BE32-E72D297353CC}">
                    <c16:uniqueId val="{00000015-825A-4D8A-A8FE-5F0DED163FC8}"/>
                  </c:ext>
                </c:extLst>
              </c15:ser>
            </c15:filteredLineSeries>
          </c:ext>
        </c:extLst>
      </c:lineChart>
      <c:catAx>
        <c:axId val="32195416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Advertiser Age(QTRS)</a:t>
                </a:r>
              </a:p>
            </c:rich>
          </c:tx>
          <c:layout>
            <c:manualLayout>
              <c:xMode val="edge"/>
              <c:yMode val="edge"/>
              <c:x val="0.33138542578011082"/>
              <c:y val="0.7968863201046937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3328"/>
        <c:crosses val="autoZero"/>
        <c:auto val="1"/>
        <c:lblAlgn val="ctr"/>
        <c:lblOffset val="100"/>
        <c:noMultiLvlLbl val="0"/>
      </c:catAx>
      <c:valAx>
        <c:axId val="32195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a:t>% of Revenue</a:t>
                </a:r>
              </a:p>
              <a:p>
                <a:pPr>
                  <a:defRPr/>
                </a:pPr>
                <a:endParaRPr lang="en-US" sz="20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of Feature Z by Age of advertise</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465464090173973"/>
          <c:y val="0.16104020293581719"/>
          <c:w val="0.47989311804284546"/>
          <c:h val="0.52748553180836877"/>
        </c:manualLayout>
      </c:layout>
      <c:lineChart>
        <c:grouping val="standard"/>
        <c:varyColors val="0"/>
        <c:ser>
          <c:idx val="0"/>
          <c:order val="0"/>
          <c:tx>
            <c:strRef>
              <c:f>Sheet2!$B$4</c:f>
              <c:strCache>
                <c:ptCount val="1"/>
                <c:pt idx="0">
                  <c:v>2015</c:v>
                </c:pt>
              </c:strCache>
            </c:strRef>
          </c:tx>
          <c:spPr>
            <a:ln w="28575" cap="rnd">
              <a:solidFill>
                <a:srgbClr val="F9CA12"/>
              </a:solidFill>
              <a:round/>
            </a:ln>
            <a:effectLst/>
          </c:spPr>
          <c:marker>
            <c:symbol val="none"/>
          </c:marker>
          <c:dLbls>
            <c:dLbl>
              <c:idx val="14"/>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52-4392-A6C7-6111C8153D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Sheet2!$D$5:$D$20</c:f>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c:ext xmlns:c16="http://schemas.microsoft.com/office/drawing/2014/chart" uri="{C3380CC4-5D6E-409C-BE32-E72D297353CC}">
              <c16:uniqueId val="{00000001-9052-4392-A6C7-6111C8153D9C}"/>
            </c:ext>
          </c:extLst>
        </c:ser>
        <c:ser>
          <c:idx val="4"/>
          <c:order val="4"/>
          <c:tx>
            <c:strRef>
              <c:f>Sheet2!$F$4</c:f>
              <c:strCache>
                <c:ptCount val="1"/>
                <c:pt idx="0">
                  <c:v>2016</c:v>
                </c:pt>
              </c:strCache>
            </c:strRef>
          </c:tx>
          <c:spPr>
            <a:ln w="28575" cap="rnd">
              <a:solidFill>
                <a:srgbClr val="344CA1"/>
              </a:solidFill>
              <a:round/>
            </a:ln>
            <a:effectLst/>
          </c:spPr>
          <c:marker>
            <c:symbol val="none"/>
          </c:marker>
          <c:dPt>
            <c:idx val="9"/>
            <c:marker>
              <c:symbol val="none"/>
            </c:marker>
            <c:bubble3D val="0"/>
            <c:spPr>
              <a:ln w="28575" cap="rnd">
                <a:solidFill>
                  <a:srgbClr val="8EB8E5">
                    <a:lumMod val="50000"/>
                  </a:srgbClr>
                </a:solidFill>
                <a:round/>
              </a:ln>
              <a:effectLst/>
            </c:spPr>
            <c:extLst>
              <c:ext xmlns:c16="http://schemas.microsoft.com/office/drawing/2014/chart" uri="{C3380CC4-5D6E-409C-BE32-E72D297353CC}">
                <c16:uniqueId val="{00000003-9052-4392-A6C7-6111C8153D9C}"/>
              </c:ext>
            </c:extLst>
          </c:dPt>
          <c:dLbls>
            <c:dLbl>
              <c:idx val="10"/>
              <c:tx>
                <c:rich>
                  <a:bodyPr/>
                  <a:lstStyle/>
                  <a:p>
                    <a:r>
                      <a:rPr lang="en-US"/>
                      <a:t>2016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052-4392-A6C7-6111C8153D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Sheet2!$H$5:$H$20</c:f>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c:ext xmlns:c16="http://schemas.microsoft.com/office/drawing/2014/chart" uri="{C3380CC4-5D6E-409C-BE32-E72D297353CC}">
              <c16:uniqueId val="{00000005-9052-4392-A6C7-6111C8153D9C}"/>
            </c:ext>
          </c:extLst>
        </c:ser>
        <c:ser>
          <c:idx val="8"/>
          <c:order val="8"/>
          <c:tx>
            <c:strRef>
              <c:f>Sheet2!$J$4</c:f>
              <c:strCache>
                <c:ptCount val="1"/>
                <c:pt idx="0">
                  <c:v>2017</c:v>
                </c:pt>
              </c:strCache>
            </c:strRef>
          </c:tx>
          <c:spPr>
            <a:ln w="28575" cap="rnd">
              <a:solidFill>
                <a:schemeClr val="accent1"/>
              </a:solidFill>
              <a:round/>
            </a:ln>
            <a:effectLst/>
          </c:spPr>
          <c:marker>
            <c:symbol val="none"/>
          </c:marker>
          <c:dLbls>
            <c:dLbl>
              <c:idx val="6"/>
              <c:tx>
                <c:rich>
                  <a:bodyPr/>
                  <a:lstStyle/>
                  <a:p>
                    <a:r>
                      <a:rPr lang="en-US"/>
                      <a:t>2017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052-4392-A6C7-6111C8153D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Sheet2!$L$5:$L$20</c:f>
              <c:numCache>
                <c:formatCode>0%</c:formatCode>
                <c:ptCount val="16"/>
                <c:pt idx="0">
                  <c:v>0.24</c:v>
                </c:pt>
                <c:pt idx="1">
                  <c:v>0.26</c:v>
                </c:pt>
                <c:pt idx="2">
                  <c:v>0.22999999999999998</c:v>
                </c:pt>
                <c:pt idx="3">
                  <c:v>0.27</c:v>
                </c:pt>
                <c:pt idx="4">
                  <c:v>0.29000000000000004</c:v>
                </c:pt>
                <c:pt idx="5">
                  <c:v>0.33</c:v>
                </c:pt>
                <c:pt idx="6">
                  <c:v>0.34</c:v>
                </c:pt>
              </c:numCache>
            </c:numRef>
          </c:val>
          <c:smooth val="0"/>
          <c:extLst>
            <c:ext xmlns:c16="http://schemas.microsoft.com/office/drawing/2014/chart" uri="{C3380CC4-5D6E-409C-BE32-E72D297353CC}">
              <c16:uniqueId val="{00000007-9052-4392-A6C7-6111C8153D9C}"/>
            </c:ext>
          </c:extLst>
        </c:ser>
        <c:ser>
          <c:idx val="12"/>
          <c:order val="12"/>
          <c:tx>
            <c:strRef>
              <c:f>Sheet2!$N$4</c:f>
              <c:strCache>
                <c:ptCount val="1"/>
                <c:pt idx="0">
                  <c:v>2018</c:v>
                </c:pt>
              </c:strCache>
            </c:strRef>
          </c:tx>
          <c:spPr>
            <a:ln w="28575" cap="rnd">
              <a:solidFill>
                <a:schemeClr val="accent1">
                  <a:lumMod val="80000"/>
                  <a:lumOff val="20000"/>
                </a:schemeClr>
              </a:solidFill>
              <a:round/>
            </a:ln>
            <a:effectLst/>
          </c:spPr>
          <c:marker>
            <c:symbol val="none"/>
          </c:marker>
          <c:dLbls>
            <c:dLbl>
              <c:idx val="2"/>
              <c:tx>
                <c:rich>
                  <a:bodyPr/>
                  <a:lstStyle/>
                  <a:p>
                    <a:r>
                      <a:rPr lang="en-US"/>
                      <a:t>2018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052-4392-A6C7-6111C8153D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Sheet2!$P$5:$P$20</c:f>
              <c:numCache>
                <c:formatCode>0%</c:formatCode>
                <c:ptCount val="16"/>
                <c:pt idx="0">
                  <c:v>0.26</c:v>
                </c:pt>
                <c:pt idx="1">
                  <c:v>0.30000000000000004</c:v>
                </c:pt>
                <c:pt idx="2">
                  <c:v>0.32</c:v>
                </c:pt>
              </c:numCache>
            </c:numRef>
          </c:val>
          <c:smooth val="0"/>
          <c:extLst>
            <c:ext xmlns:c16="http://schemas.microsoft.com/office/drawing/2014/chart" uri="{C3380CC4-5D6E-409C-BE32-E72D297353CC}">
              <c16:uniqueId val="{00000009-9052-4392-A6C7-6111C8153D9C}"/>
            </c:ext>
          </c:extLst>
        </c:ser>
        <c:ser>
          <c:idx val="16"/>
          <c:order val="16"/>
          <c:tx>
            <c:strRef>
              <c:f>Sheet2!$R$4</c:f>
              <c:strCache>
                <c:ptCount val="1"/>
                <c:pt idx="0">
                  <c:v>2019</c:v>
                </c:pt>
              </c:strCache>
            </c:strRef>
          </c:tx>
          <c:spPr>
            <a:ln w="31750" cap="rnd">
              <a:solidFill>
                <a:schemeClr val="accent1"/>
              </a:solidFill>
              <a:round/>
              <a:tailEnd w="lg" len="lg"/>
            </a:ln>
            <a:effectLst>
              <a:glow rad="127000">
                <a:schemeClr val="accent1"/>
              </a:glow>
            </a:effectLst>
          </c:spPr>
          <c:marker>
            <c:symbol val="none"/>
          </c:marker>
          <c:dLbls>
            <c:dLbl>
              <c:idx val="0"/>
              <c:layout>
                <c:manualLayout>
                  <c:x val="-1.1036036404417686E-2"/>
                  <c:y val="-1.3888977881613312E-2"/>
                </c:manualLayout>
              </c:layout>
              <c:tx>
                <c:rich>
                  <a:bodyPr/>
                  <a:lstStyle/>
                  <a:p>
                    <a:r>
                      <a:rPr lang="en-US" sz="1200" b="1">
                        <a:solidFill>
                          <a:schemeClr val="accent1"/>
                        </a:solidFill>
                      </a:rPr>
                      <a:t>o</a:t>
                    </a:r>
                    <a:r>
                      <a:rPr lang="en-US"/>
                      <a:t>2019</a:t>
                    </a:r>
                  </a:p>
                </c:rich>
              </c:tx>
              <c:showLegendKey val="0"/>
              <c:showVal val="1"/>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9052-4392-A6C7-6111C8153D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Sheet2!$R$5</c:f>
              <c:numCache>
                <c:formatCode>0%</c:formatCode>
                <c:ptCount val="1"/>
                <c:pt idx="0">
                  <c:v>0.28000000000000003</c:v>
                </c:pt>
              </c:numCache>
            </c:numRef>
          </c:val>
          <c:smooth val="0"/>
          <c:extLst>
            <c:ext xmlns:c16="http://schemas.microsoft.com/office/drawing/2014/chart" uri="{C3380CC4-5D6E-409C-BE32-E72D297353CC}">
              <c16:uniqueId val="{0000000B-9052-4392-A6C7-6111C8153D9C}"/>
            </c:ext>
          </c:extLst>
        </c:ser>
        <c:dLbls>
          <c:showLegendKey val="0"/>
          <c:showVal val="0"/>
          <c:showCatName val="0"/>
          <c:showSerName val="0"/>
          <c:showPercent val="0"/>
          <c:showBubbleSize val="0"/>
        </c:dLbls>
        <c:smooth val="0"/>
        <c:axId val="321954160"/>
        <c:axId val="321953328"/>
        <c:extLst>
          <c:ext xmlns:c15="http://schemas.microsoft.com/office/drawing/2012/chart" uri="{02D57815-91ED-43cb-92C2-25804820EDAC}">
            <c15:filteredLineSeries>
              <c15:ser>
                <c:idx val="1"/>
                <c:order val="1"/>
                <c:tx>
                  <c:strRef>
                    <c:extLst>
                      <c:ext uri="{02D57815-91ED-43cb-92C2-25804820EDAC}">
                        <c15:formulaRef>
                          <c15:sqref>Sheet2!$C$4</c15:sqref>
                        </c15:formulaRef>
                      </c:ext>
                    </c:extLst>
                    <c:strCache>
                      <c:ptCount val="1"/>
                    </c:strCache>
                  </c:strRef>
                </c:tx>
                <c:spPr>
                  <a:ln w="28575" cap="rnd">
                    <a:solidFill>
                      <a:schemeClr val="accent2"/>
                    </a:solidFill>
                    <a:round/>
                  </a:ln>
                  <a:effectLst/>
                </c:spPr>
                <c:marker>
                  <c:symbol val="none"/>
                </c:marker>
                <c:cat>
                  <c:numRef>
                    <c:extLst>
                      <c:ex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c:ext uri="{02D57815-91ED-43cb-92C2-25804820EDAC}">
                        <c15:formulaRef>
                          <c15:sqref>Sheet2!$C$5:$C$20</c15:sqref>
                        </c15:formulaRef>
                      </c:ext>
                    </c:extLst>
                    <c:numCache>
                      <c:formatCode>0%</c:formatCode>
                      <c:ptCount val="16"/>
                      <c:pt idx="0">
                        <c:v>0.16999999999999998</c:v>
                      </c:pt>
                      <c:pt idx="1">
                        <c:v>0.18</c:v>
                      </c:pt>
                      <c:pt idx="2">
                        <c:v>0.19999999999999998</c:v>
                      </c:pt>
                      <c:pt idx="3">
                        <c:v>0.27</c:v>
                      </c:pt>
                      <c:pt idx="4">
                        <c:v>0.26</c:v>
                      </c:pt>
                      <c:pt idx="5">
                        <c:v>0.33</c:v>
                      </c:pt>
                      <c:pt idx="6">
                        <c:v>0.35000000000000003</c:v>
                      </c:pt>
                      <c:pt idx="7">
                        <c:v>0.35000000000000003</c:v>
                      </c:pt>
                      <c:pt idx="8">
                        <c:v>0.37</c:v>
                      </c:pt>
                      <c:pt idx="9">
                        <c:v>0.38</c:v>
                      </c:pt>
                      <c:pt idx="10">
                        <c:v>0.38</c:v>
                      </c:pt>
                      <c:pt idx="11">
                        <c:v>0.41000000000000003</c:v>
                      </c:pt>
                      <c:pt idx="12">
                        <c:v>0.43</c:v>
                      </c:pt>
                      <c:pt idx="13">
                        <c:v>0.46</c:v>
                      </c:pt>
                      <c:pt idx="14">
                        <c:v>0.47000000000000003</c:v>
                      </c:pt>
                      <c:pt idx="15">
                        <c:v>0.49</c:v>
                      </c:pt>
                    </c:numCache>
                  </c:numRef>
                </c:val>
                <c:smooth val="0"/>
                <c:extLst>
                  <c:ext xmlns:c16="http://schemas.microsoft.com/office/drawing/2014/chart" uri="{C3380CC4-5D6E-409C-BE32-E72D297353CC}">
                    <c16:uniqueId val="{0000000C-9052-4392-A6C7-6111C8153D9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Sheet2!$D$4</c15:sqref>
                        </c15:formulaRef>
                      </c:ext>
                    </c:extLst>
                    <c:strCache>
                      <c:ptCount val="1"/>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Sheet2!$D$5:$D$20</c15:sqref>
                        </c15:formulaRef>
                      </c:ext>
                    </c:extLst>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xmlns:c15="http://schemas.microsoft.com/office/drawing/2012/chart">
                  <c:ext xmlns:c16="http://schemas.microsoft.com/office/drawing/2014/chart" uri="{C3380CC4-5D6E-409C-BE32-E72D297353CC}">
                    <c16:uniqueId val="{0000000D-9052-4392-A6C7-6111C8153D9C}"/>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Sheet2!$E$4</c15:sqref>
                        </c15:formulaRef>
                      </c:ext>
                    </c:extLst>
                    <c:strCache>
                      <c:ptCount val="1"/>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Sheet2!$E$5:$E$20</c15:sqref>
                        </c15:formulaRef>
                      </c:ext>
                    </c:extLst>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xmlns:c15="http://schemas.microsoft.com/office/drawing/2012/chart">
                  <c:ext xmlns:c16="http://schemas.microsoft.com/office/drawing/2014/chart" uri="{C3380CC4-5D6E-409C-BE32-E72D297353CC}">
                    <c16:uniqueId val="{0000000E-9052-4392-A6C7-6111C8153D9C}"/>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Sheet2!$G$4</c15:sqref>
                        </c15:formulaRef>
                      </c:ext>
                    </c:extLst>
                    <c:strCache>
                      <c:ptCount val="1"/>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Sheet2!$G$5:$G$20</c15:sqref>
                        </c15:formulaRef>
                      </c:ext>
                    </c:extLst>
                    <c:numCache>
                      <c:formatCode>0%</c:formatCode>
                      <c:ptCount val="16"/>
                      <c:pt idx="0">
                        <c:v>0.18</c:v>
                      </c:pt>
                      <c:pt idx="1">
                        <c:v>0.21</c:v>
                      </c:pt>
                      <c:pt idx="2">
                        <c:v>0.22</c:v>
                      </c:pt>
                      <c:pt idx="3">
                        <c:v>0.24</c:v>
                      </c:pt>
                      <c:pt idx="4">
                        <c:v>0.24</c:v>
                      </c:pt>
                      <c:pt idx="5">
                        <c:v>0.25</c:v>
                      </c:pt>
                      <c:pt idx="6">
                        <c:v>0.25</c:v>
                      </c:pt>
                      <c:pt idx="7">
                        <c:v>0.30000000000000004</c:v>
                      </c:pt>
                      <c:pt idx="8">
                        <c:v>0.32</c:v>
                      </c:pt>
                      <c:pt idx="9">
                        <c:v>0.32</c:v>
                      </c:pt>
                      <c:pt idx="10">
                        <c:v>0.35000000000000003</c:v>
                      </c:pt>
                      <c:pt idx="11">
                        <c:v>0.4</c:v>
                      </c:pt>
                    </c:numCache>
                  </c:numRef>
                </c:val>
                <c:smooth val="0"/>
                <c:extLst xmlns:c15="http://schemas.microsoft.com/office/drawing/2012/chart">
                  <c:ext xmlns:c16="http://schemas.microsoft.com/office/drawing/2014/chart" uri="{C3380CC4-5D6E-409C-BE32-E72D297353CC}">
                    <c16:uniqueId val="{0000000F-9052-4392-A6C7-6111C8153D9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Sheet2!$H$4</c15:sqref>
                        </c15:formulaRef>
                      </c:ext>
                    </c:extLst>
                    <c:strCache>
                      <c:ptCount val="1"/>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Sheet2!$H$5:$H$20</c15:sqref>
                        </c15:formulaRef>
                      </c:ext>
                    </c:extLst>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xmlns:c15="http://schemas.microsoft.com/office/drawing/2012/chart">
                  <c:ext xmlns:c16="http://schemas.microsoft.com/office/drawing/2014/chart" uri="{C3380CC4-5D6E-409C-BE32-E72D297353CC}">
                    <c16:uniqueId val="{00000010-9052-4392-A6C7-6111C8153D9C}"/>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Sheet2!$I$4</c15:sqref>
                        </c15:formulaRef>
                      </c:ext>
                    </c:extLst>
                    <c:strCache>
                      <c:ptCount val="1"/>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Sheet2!$I$5:$I$20</c15:sqref>
                        </c15:formulaRef>
                      </c:ext>
                    </c:extLst>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xmlns:c15="http://schemas.microsoft.com/office/drawing/2012/chart">
                  <c:ext xmlns:c16="http://schemas.microsoft.com/office/drawing/2014/chart" uri="{C3380CC4-5D6E-409C-BE32-E72D297353CC}">
                    <c16:uniqueId val="{00000011-9052-4392-A6C7-6111C8153D9C}"/>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Sheet2!$K$4</c15:sqref>
                        </c15:formulaRef>
                      </c:ext>
                    </c:extLst>
                    <c:strCache>
                      <c:ptCount val="1"/>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Sheet2!$K$5:$K$20</c15:sqref>
                        </c15:formulaRef>
                      </c:ext>
                    </c:extLst>
                    <c:numCache>
                      <c:formatCode>0%</c:formatCode>
                      <c:ptCount val="16"/>
                      <c:pt idx="0">
                        <c:v>0.22</c:v>
                      </c:pt>
                      <c:pt idx="1">
                        <c:v>0.25</c:v>
                      </c:pt>
                      <c:pt idx="2">
                        <c:v>0.22</c:v>
                      </c:pt>
                      <c:pt idx="3">
                        <c:v>0.24</c:v>
                      </c:pt>
                      <c:pt idx="4">
                        <c:v>0.28000000000000003</c:v>
                      </c:pt>
                      <c:pt idx="5">
                        <c:v>0.29000000000000004</c:v>
                      </c:pt>
                      <c:pt idx="6">
                        <c:v>0.31</c:v>
                      </c:pt>
                      <c:pt idx="7">
                        <c:v>0.33</c:v>
                      </c:pt>
                    </c:numCache>
                  </c:numRef>
                </c:val>
                <c:smooth val="0"/>
                <c:extLst xmlns:c15="http://schemas.microsoft.com/office/drawing/2012/chart">
                  <c:ext xmlns:c16="http://schemas.microsoft.com/office/drawing/2014/chart" uri="{C3380CC4-5D6E-409C-BE32-E72D297353CC}">
                    <c16:uniqueId val="{00000012-9052-4392-A6C7-6111C8153D9C}"/>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Sheet2!$L$4</c15:sqref>
                        </c15:formulaRef>
                      </c:ext>
                    </c:extLst>
                    <c:strCache>
                      <c:ptCount val="1"/>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Sheet2!$L$5:$L$20</c15:sqref>
                        </c15:formulaRef>
                      </c:ext>
                    </c:extLst>
                    <c:numCache>
                      <c:formatCode>0%</c:formatCode>
                      <c:ptCount val="16"/>
                      <c:pt idx="0">
                        <c:v>0.24</c:v>
                      </c:pt>
                      <c:pt idx="1">
                        <c:v>0.26</c:v>
                      </c:pt>
                      <c:pt idx="2">
                        <c:v>0.22999999999999998</c:v>
                      </c:pt>
                      <c:pt idx="3">
                        <c:v>0.27</c:v>
                      </c:pt>
                      <c:pt idx="4">
                        <c:v>0.29000000000000004</c:v>
                      </c:pt>
                      <c:pt idx="5">
                        <c:v>0.33</c:v>
                      </c:pt>
                      <c:pt idx="6">
                        <c:v>0.34</c:v>
                      </c:pt>
                    </c:numCache>
                  </c:numRef>
                </c:val>
                <c:smooth val="0"/>
                <c:extLst xmlns:c15="http://schemas.microsoft.com/office/drawing/2012/chart">
                  <c:ext xmlns:c16="http://schemas.microsoft.com/office/drawing/2014/chart" uri="{C3380CC4-5D6E-409C-BE32-E72D297353CC}">
                    <c16:uniqueId val="{00000013-9052-4392-A6C7-6111C8153D9C}"/>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Sheet2!$M$4</c15:sqref>
                        </c15:formulaRef>
                      </c:ext>
                    </c:extLst>
                    <c:strCache>
                      <c:ptCount val="1"/>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Sheet2!$M$5:$M$20</c15:sqref>
                        </c15:formulaRef>
                      </c:ext>
                    </c:extLst>
                    <c:numCache>
                      <c:formatCode>0%</c:formatCode>
                      <c:ptCount val="16"/>
                      <c:pt idx="0">
                        <c:v>0.23</c:v>
                      </c:pt>
                      <c:pt idx="1">
                        <c:v>0.22999999999999998</c:v>
                      </c:pt>
                      <c:pt idx="2">
                        <c:v>0.25</c:v>
                      </c:pt>
                      <c:pt idx="3">
                        <c:v>0.27</c:v>
                      </c:pt>
                      <c:pt idx="4">
                        <c:v>0.30000000000000004</c:v>
                      </c:pt>
                      <c:pt idx="5">
                        <c:v>0.32</c:v>
                      </c:pt>
                    </c:numCache>
                  </c:numRef>
                </c:val>
                <c:smooth val="0"/>
                <c:extLst xmlns:c15="http://schemas.microsoft.com/office/drawing/2012/chart">
                  <c:ext xmlns:c16="http://schemas.microsoft.com/office/drawing/2014/chart" uri="{C3380CC4-5D6E-409C-BE32-E72D297353CC}">
                    <c16:uniqueId val="{00000014-9052-4392-A6C7-6111C8153D9C}"/>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Sheet2!$O$4</c15:sqref>
                        </c15:formulaRef>
                      </c:ext>
                    </c:extLst>
                    <c:strCache>
                      <c:ptCount val="1"/>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Sheet2!$O$5:$O$20</c15:sqref>
                        </c15:formulaRef>
                      </c:ext>
                    </c:extLst>
                    <c:numCache>
                      <c:formatCode>0%</c:formatCode>
                      <c:ptCount val="16"/>
                      <c:pt idx="0">
                        <c:v>0.25</c:v>
                      </c:pt>
                      <c:pt idx="1">
                        <c:v>0.31</c:v>
                      </c:pt>
                      <c:pt idx="2">
                        <c:v>0.31</c:v>
                      </c:pt>
                      <c:pt idx="3">
                        <c:v>0.34</c:v>
                      </c:pt>
                    </c:numCache>
                  </c:numRef>
                </c:val>
                <c:smooth val="0"/>
                <c:extLst xmlns:c15="http://schemas.microsoft.com/office/drawing/2012/chart">
                  <c:ext xmlns:c16="http://schemas.microsoft.com/office/drawing/2014/chart" uri="{C3380CC4-5D6E-409C-BE32-E72D297353CC}">
                    <c16:uniqueId val="{00000015-9052-4392-A6C7-6111C8153D9C}"/>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Sheet2!$P$4</c15:sqref>
                        </c15:formulaRef>
                      </c:ext>
                    </c:extLst>
                    <c:strCache>
                      <c:ptCount val="1"/>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Sheet2!$P$5:$P$20</c15:sqref>
                        </c15:formulaRef>
                      </c:ext>
                    </c:extLst>
                    <c:numCache>
                      <c:formatCode>0%</c:formatCode>
                      <c:ptCount val="16"/>
                      <c:pt idx="0">
                        <c:v>0.26</c:v>
                      </c:pt>
                      <c:pt idx="1">
                        <c:v>0.30000000000000004</c:v>
                      </c:pt>
                      <c:pt idx="2">
                        <c:v>0.32</c:v>
                      </c:pt>
                    </c:numCache>
                  </c:numRef>
                </c:val>
                <c:smooth val="0"/>
                <c:extLst xmlns:c15="http://schemas.microsoft.com/office/drawing/2012/chart">
                  <c:ext xmlns:c16="http://schemas.microsoft.com/office/drawing/2014/chart" uri="{C3380CC4-5D6E-409C-BE32-E72D297353CC}">
                    <c16:uniqueId val="{00000016-9052-4392-A6C7-6111C8153D9C}"/>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Sheet2!$Q$4</c15:sqref>
                        </c15:formulaRef>
                      </c:ext>
                    </c:extLst>
                    <c:strCache>
                      <c:ptCount val="1"/>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Sheet2!$Q$5:$Q$20</c15:sqref>
                        </c15:formulaRef>
                      </c:ext>
                    </c:extLst>
                    <c:numCache>
                      <c:formatCode>0%</c:formatCode>
                      <c:ptCount val="16"/>
                      <c:pt idx="0">
                        <c:v>0.25</c:v>
                      </c:pt>
                      <c:pt idx="1">
                        <c:v>0.33</c:v>
                      </c:pt>
                    </c:numCache>
                  </c:numRef>
                </c:val>
                <c:smooth val="0"/>
                <c:extLst xmlns:c15="http://schemas.microsoft.com/office/drawing/2012/chart">
                  <c:ext xmlns:c16="http://schemas.microsoft.com/office/drawing/2014/chart" uri="{C3380CC4-5D6E-409C-BE32-E72D297353CC}">
                    <c16:uniqueId val="{00000017-9052-4392-A6C7-6111C8153D9C}"/>
                  </c:ext>
                </c:extLst>
              </c15:ser>
            </c15:filteredLineSeries>
          </c:ext>
        </c:extLst>
      </c:lineChart>
      <c:catAx>
        <c:axId val="32195416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Advertiser Age(QTRS)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3328"/>
        <c:crosses val="autoZero"/>
        <c:auto val="1"/>
        <c:lblAlgn val="ctr"/>
        <c:lblOffset val="100"/>
        <c:noMultiLvlLbl val="0"/>
      </c:catAx>
      <c:valAx>
        <c:axId val="32195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 of Revenue</a:t>
                </a:r>
              </a:p>
              <a:p>
                <a:pPr>
                  <a:defRPr sz="1800"/>
                </a:pP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of Feature Z by Age of advertise</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1780949256343"/>
          <c:y val="0.17290692963196613"/>
          <c:w val="0.57818860984817699"/>
          <c:h val="0.56396395639999708"/>
        </c:manualLayout>
      </c:layout>
      <c:lineChart>
        <c:grouping val="standard"/>
        <c:varyColors val="0"/>
        <c:ser>
          <c:idx val="0"/>
          <c:order val="0"/>
          <c:tx>
            <c:strRef>
              <c:f>Sheet2!$B$4</c:f>
              <c:strCache>
                <c:ptCount val="1"/>
                <c:pt idx="0">
                  <c:v>2015</c:v>
                </c:pt>
              </c:strCache>
            </c:strRef>
          </c:tx>
          <c:spPr>
            <a:ln w="28575" cap="rnd">
              <a:solidFill>
                <a:schemeClr val="accent5"/>
              </a:solidFill>
              <a:round/>
            </a:ln>
            <a:effectLst/>
          </c:spPr>
          <c:marker>
            <c:symbol val="none"/>
          </c:marker>
          <c:dLbls>
            <c:dLbl>
              <c:idx val="13"/>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991-4AC0-A199-940055DBF1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Sheet2!$E$5:$E$20</c:f>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c:ext xmlns:c16="http://schemas.microsoft.com/office/drawing/2014/chart" uri="{C3380CC4-5D6E-409C-BE32-E72D297353CC}">
              <c16:uniqueId val="{00000001-1991-4AC0-A199-940055DBF194}"/>
            </c:ext>
          </c:extLst>
        </c:ser>
        <c:ser>
          <c:idx val="4"/>
          <c:order val="4"/>
          <c:tx>
            <c:strRef>
              <c:f>Sheet2!$F$4</c:f>
              <c:strCache>
                <c:ptCount val="1"/>
                <c:pt idx="0">
                  <c:v>2016</c:v>
                </c:pt>
              </c:strCache>
            </c:strRef>
          </c:tx>
          <c:spPr>
            <a:ln w="28575" cap="rnd">
              <a:solidFill>
                <a:schemeClr val="accent1"/>
              </a:solidFill>
              <a:round/>
            </a:ln>
            <a:effectLst/>
          </c:spPr>
          <c:marker>
            <c:symbol val="none"/>
          </c:marker>
          <c:dLbls>
            <c:dLbl>
              <c:idx val="9"/>
              <c:tx>
                <c:rich>
                  <a:bodyPr/>
                  <a:lstStyle/>
                  <a:p>
                    <a:r>
                      <a:rPr lang="en-US"/>
                      <a:t>2016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991-4AC0-A199-940055DBF1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Sheet2!$I$5:$I$20</c:f>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c:ext xmlns:c16="http://schemas.microsoft.com/office/drawing/2014/chart" uri="{C3380CC4-5D6E-409C-BE32-E72D297353CC}">
              <c16:uniqueId val="{00000003-1991-4AC0-A199-940055DBF194}"/>
            </c:ext>
          </c:extLst>
        </c:ser>
        <c:ser>
          <c:idx val="8"/>
          <c:order val="8"/>
          <c:tx>
            <c:strRef>
              <c:f>Sheet2!$J$4</c:f>
              <c:strCache>
                <c:ptCount val="1"/>
                <c:pt idx="0">
                  <c:v>2017</c:v>
                </c:pt>
              </c:strCache>
            </c:strRef>
          </c:tx>
          <c:spPr>
            <a:ln w="28575" cap="rnd">
              <a:solidFill>
                <a:schemeClr val="accent1"/>
              </a:solidFill>
              <a:round/>
            </a:ln>
            <a:effectLst/>
          </c:spPr>
          <c:marker>
            <c:symbol val="none"/>
          </c:marker>
          <c:dLbls>
            <c:dLbl>
              <c:idx val="5"/>
              <c:tx>
                <c:rich>
                  <a:bodyPr/>
                  <a:lstStyle/>
                  <a:p>
                    <a:r>
                      <a:rPr lang="en-US"/>
                      <a:t>2017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991-4AC0-A199-940055DBF1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Sheet2!$M$5:$M$20</c:f>
              <c:numCache>
                <c:formatCode>0%</c:formatCode>
                <c:ptCount val="16"/>
                <c:pt idx="0">
                  <c:v>0.23</c:v>
                </c:pt>
                <c:pt idx="1">
                  <c:v>0.22999999999999998</c:v>
                </c:pt>
                <c:pt idx="2">
                  <c:v>0.25</c:v>
                </c:pt>
                <c:pt idx="3">
                  <c:v>0.27</c:v>
                </c:pt>
                <c:pt idx="4">
                  <c:v>0.30000000000000004</c:v>
                </c:pt>
                <c:pt idx="5">
                  <c:v>0.32</c:v>
                </c:pt>
              </c:numCache>
            </c:numRef>
          </c:val>
          <c:smooth val="0"/>
          <c:extLst>
            <c:ext xmlns:c16="http://schemas.microsoft.com/office/drawing/2014/chart" uri="{C3380CC4-5D6E-409C-BE32-E72D297353CC}">
              <c16:uniqueId val="{00000005-1991-4AC0-A199-940055DBF194}"/>
            </c:ext>
          </c:extLst>
        </c:ser>
        <c:ser>
          <c:idx val="12"/>
          <c:order val="12"/>
          <c:tx>
            <c:strRef>
              <c:f>Sheet2!$N$4</c:f>
              <c:strCache>
                <c:ptCount val="1"/>
                <c:pt idx="0">
                  <c:v>2018</c:v>
                </c:pt>
              </c:strCache>
            </c:strRef>
          </c:tx>
          <c:spPr>
            <a:ln w="28575" cap="rnd">
              <a:solidFill>
                <a:schemeClr val="accent1">
                  <a:lumMod val="80000"/>
                  <a:lumOff val="20000"/>
                </a:schemeClr>
              </a:solidFill>
              <a:round/>
            </a:ln>
            <a:effectLst/>
          </c:spPr>
          <c:marker>
            <c:symbol val="none"/>
          </c:marker>
          <c:dLbls>
            <c:dLbl>
              <c:idx val="1"/>
              <c:tx>
                <c:rich>
                  <a:bodyPr/>
                  <a:lstStyle/>
                  <a:p>
                    <a:r>
                      <a:rPr lang="en-US"/>
                      <a:t>2018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991-4AC0-A199-940055DBF1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Sheet2!$Q$5:$Q$20</c:f>
              <c:numCache>
                <c:formatCode>0%</c:formatCode>
                <c:ptCount val="16"/>
                <c:pt idx="0">
                  <c:v>0.25</c:v>
                </c:pt>
                <c:pt idx="1">
                  <c:v>0.33</c:v>
                </c:pt>
              </c:numCache>
            </c:numRef>
          </c:val>
          <c:smooth val="0"/>
          <c:extLst>
            <c:ext xmlns:c16="http://schemas.microsoft.com/office/drawing/2014/chart" uri="{C3380CC4-5D6E-409C-BE32-E72D297353CC}">
              <c16:uniqueId val="{00000007-1991-4AC0-A199-940055DBF194}"/>
            </c:ext>
          </c:extLst>
        </c:ser>
        <c:ser>
          <c:idx val="16"/>
          <c:order val="16"/>
          <c:tx>
            <c:strRef>
              <c:f>Sheet2!$R$4</c:f>
              <c:strCache>
                <c:ptCount val="1"/>
                <c:pt idx="0">
                  <c:v>2019</c:v>
                </c:pt>
              </c:strCache>
            </c:strRef>
          </c:tx>
          <c:spPr>
            <a:ln w="31750" cap="rnd">
              <a:solidFill>
                <a:schemeClr val="accent1"/>
              </a:solidFill>
              <a:round/>
              <a:tailEnd w="lg" len="lg"/>
            </a:ln>
            <a:effectLst>
              <a:glow rad="127000">
                <a:schemeClr val="accent1"/>
              </a:glow>
            </a:effectLst>
          </c:spPr>
          <c:marker>
            <c:symbol val="none"/>
          </c:marker>
          <c:dLbls>
            <c:dLbl>
              <c:idx val="0"/>
              <c:layout>
                <c:manualLayout>
                  <c:x val="-1.3228710994459027E-2"/>
                  <c:y val="-1.6695010542507698E-2"/>
                </c:manualLayout>
              </c:layout>
              <c:tx>
                <c:rich>
                  <a:bodyPr/>
                  <a:lstStyle/>
                  <a:p>
                    <a:r>
                      <a:rPr lang="en-US" sz="1200" b="1">
                        <a:solidFill>
                          <a:schemeClr val="accent1"/>
                        </a:solidFill>
                      </a:rPr>
                      <a:t>o</a:t>
                    </a:r>
                    <a:r>
                      <a:rPr lang="en-US"/>
                      <a:t>2019</a:t>
                    </a:r>
                  </a:p>
                </c:rich>
              </c:tx>
              <c:showLegendKey val="0"/>
              <c:showVal val="1"/>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991-4AC0-A199-940055DBF1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Sheet2!$A$5:$A$20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Sheet2!$R$5</c:f>
              <c:numCache>
                <c:formatCode>0%</c:formatCode>
                <c:ptCount val="1"/>
                <c:pt idx="0">
                  <c:v>0.28000000000000003</c:v>
                </c:pt>
              </c:numCache>
            </c:numRef>
          </c:val>
          <c:smooth val="0"/>
          <c:extLst>
            <c:ext xmlns:c16="http://schemas.microsoft.com/office/drawing/2014/chart" uri="{C3380CC4-5D6E-409C-BE32-E72D297353CC}">
              <c16:uniqueId val="{00000009-1991-4AC0-A199-940055DBF194}"/>
            </c:ext>
          </c:extLst>
        </c:ser>
        <c:dLbls>
          <c:showLegendKey val="0"/>
          <c:showVal val="0"/>
          <c:showCatName val="0"/>
          <c:showSerName val="0"/>
          <c:showPercent val="0"/>
          <c:showBubbleSize val="0"/>
        </c:dLbls>
        <c:smooth val="0"/>
        <c:axId val="321954160"/>
        <c:axId val="321953328"/>
        <c:extLst>
          <c:ext xmlns:c15="http://schemas.microsoft.com/office/drawing/2012/chart" uri="{02D57815-91ED-43cb-92C2-25804820EDAC}">
            <c15:filteredLineSeries>
              <c15:ser>
                <c:idx val="1"/>
                <c:order val="1"/>
                <c:tx>
                  <c:strRef>
                    <c:extLst>
                      <c:ext uri="{02D57815-91ED-43cb-92C2-25804820EDAC}">
                        <c15:formulaRef>
                          <c15:sqref>Sheet2!$C$4</c15:sqref>
                        </c15:formulaRef>
                      </c:ext>
                    </c:extLst>
                    <c:strCache>
                      <c:ptCount val="1"/>
                    </c:strCache>
                  </c:strRef>
                </c:tx>
                <c:spPr>
                  <a:ln w="28575" cap="rnd">
                    <a:solidFill>
                      <a:schemeClr val="accent2"/>
                    </a:solidFill>
                    <a:round/>
                  </a:ln>
                  <a:effectLst/>
                </c:spPr>
                <c:marker>
                  <c:symbol val="none"/>
                </c:marker>
                <c:cat>
                  <c:numRef>
                    <c:extLst>
                      <c:ex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c:ext uri="{02D57815-91ED-43cb-92C2-25804820EDAC}">
                        <c15:formulaRef>
                          <c15:sqref>Sheet2!$C$5:$C$20</c15:sqref>
                        </c15:formulaRef>
                      </c:ext>
                    </c:extLst>
                    <c:numCache>
                      <c:formatCode>0%</c:formatCode>
                      <c:ptCount val="16"/>
                      <c:pt idx="0">
                        <c:v>0.16999999999999998</c:v>
                      </c:pt>
                      <c:pt idx="1">
                        <c:v>0.18</c:v>
                      </c:pt>
                      <c:pt idx="2">
                        <c:v>0.19999999999999998</c:v>
                      </c:pt>
                      <c:pt idx="3">
                        <c:v>0.27</c:v>
                      </c:pt>
                      <c:pt idx="4">
                        <c:v>0.26</c:v>
                      </c:pt>
                      <c:pt idx="5">
                        <c:v>0.33</c:v>
                      </c:pt>
                      <c:pt idx="6">
                        <c:v>0.35000000000000003</c:v>
                      </c:pt>
                      <c:pt idx="7">
                        <c:v>0.35000000000000003</c:v>
                      </c:pt>
                      <c:pt idx="8">
                        <c:v>0.37</c:v>
                      </c:pt>
                      <c:pt idx="9">
                        <c:v>0.38</c:v>
                      </c:pt>
                      <c:pt idx="10">
                        <c:v>0.38</c:v>
                      </c:pt>
                      <c:pt idx="11">
                        <c:v>0.41000000000000003</c:v>
                      </c:pt>
                      <c:pt idx="12">
                        <c:v>0.43</c:v>
                      </c:pt>
                      <c:pt idx="13">
                        <c:v>0.46</c:v>
                      </c:pt>
                      <c:pt idx="14">
                        <c:v>0.47000000000000003</c:v>
                      </c:pt>
                      <c:pt idx="15">
                        <c:v>0.49</c:v>
                      </c:pt>
                    </c:numCache>
                  </c:numRef>
                </c:val>
                <c:smooth val="0"/>
                <c:extLst>
                  <c:ext xmlns:c16="http://schemas.microsoft.com/office/drawing/2014/chart" uri="{C3380CC4-5D6E-409C-BE32-E72D297353CC}">
                    <c16:uniqueId val="{0000000A-1991-4AC0-A199-940055DBF194}"/>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Sheet2!$D$4</c15:sqref>
                        </c15:formulaRef>
                      </c:ext>
                    </c:extLst>
                    <c:strCache>
                      <c:ptCount val="1"/>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Sheet2!$D$5:$D$20</c15:sqref>
                        </c15:formulaRef>
                      </c:ext>
                    </c:extLst>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xmlns:c15="http://schemas.microsoft.com/office/drawing/2012/chart">
                  <c:ext xmlns:c16="http://schemas.microsoft.com/office/drawing/2014/chart" uri="{C3380CC4-5D6E-409C-BE32-E72D297353CC}">
                    <c16:uniqueId val="{0000000B-1991-4AC0-A199-940055DBF194}"/>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Sheet2!$E$4</c15:sqref>
                        </c15:formulaRef>
                      </c:ext>
                    </c:extLst>
                    <c:strCache>
                      <c:ptCount val="1"/>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Sheet2!$E$5:$E$20</c15:sqref>
                        </c15:formulaRef>
                      </c:ext>
                    </c:extLst>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xmlns:c15="http://schemas.microsoft.com/office/drawing/2012/chart">
                  <c:ext xmlns:c16="http://schemas.microsoft.com/office/drawing/2014/chart" uri="{C3380CC4-5D6E-409C-BE32-E72D297353CC}">
                    <c16:uniqueId val="{0000000C-1991-4AC0-A199-940055DBF194}"/>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Sheet2!$G$4</c15:sqref>
                        </c15:formulaRef>
                      </c:ext>
                    </c:extLst>
                    <c:strCache>
                      <c:ptCount val="1"/>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Sheet2!$G$5:$G$20</c15:sqref>
                        </c15:formulaRef>
                      </c:ext>
                    </c:extLst>
                    <c:numCache>
                      <c:formatCode>0%</c:formatCode>
                      <c:ptCount val="16"/>
                      <c:pt idx="0">
                        <c:v>0.18</c:v>
                      </c:pt>
                      <c:pt idx="1">
                        <c:v>0.21</c:v>
                      </c:pt>
                      <c:pt idx="2">
                        <c:v>0.22</c:v>
                      </c:pt>
                      <c:pt idx="3">
                        <c:v>0.24</c:v>
                      </c:pt>
                      <c:pt idx="4">
                        <c:v>0.24</c:v>
                      </c:pt>
                      <c:pt idx="5">
                        <c:v>0.25</c:v>
                      </c:pt>
                      <c:pt idx="6">
                        <c:v>0.25</c:v>
                      </c:pt>
                      <c:pt idx="7">
                        <c:v>0.30000000000000004</c:v>
                      </c:pt>
                      <c:pt idx="8">
                        <c:v>0.32</c:v>
                      </c:pt>
                      <c:pt idx="9">
                        <c:v>0.32</c:v>
                      </c:pt>
                      <c:pt idx="10">
                        <c:v>0.35000000000000003</c:v>
                      </c:pt>
                      <c:pt idx="11">
                        <c:v>0.4</c:v>
                      </c:pt>
                    </c:numCache>
                  </c:numRef>
                </c:val>
                <c:smooth val="0"/>
                <c:extLst xmlns:c15="http://schemas.microsoft.com/office/drawing/2012/chart">
                  <c:ext xmlns:c16="http://schemas.microsoft.com/office/drawing/2014/chart" uri="{C3380CC4-5D6E-409C-BE32-E72D297353CC}">
                    <c16:uniqueId val="{0000000D-1991-4AC0-A199-940055DBF19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Sheet2!$H$4</c15:sqref>
                        </c15:formulaRef>
                      </c:ext>
                    </c:extLst>
                    <c:strCache>
                      <c:ptCount val="1"/>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Sheet2!$H$5:$H$20</c15:sqref>
                        </c15:formulaRef>
                      </c:ext>
                    </c:extLst>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xmlns:c15="http://schemas.microsoft.com/office/drawing/2012/chart">
                  <c:ext xmlns:c16="http://schemas.microsoft.com/office/drawing/2014/chart" uri="{C3380CC4-5D6E-409C-BE32-E72D297353CC}">
                    <c16:uniqueId val="{0000000E-1991-4AC0-A199-940055DBF194}"/>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Sheet2!$I$4</c15:sqref>
                        </c15:formulaRef>
                      </c:ext>
                    </c:extLst>
                    <c:strCache>
                      <c:ptCount val="1"/>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Sheet2!$I$5:$I$20</c15:sqref>
                        </c15:formulaRef>
                      </c:ext>
                    </c:extLst>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xmlns:c15="http://schemas.microsoft.com/office/drawing/2012/chart">
                  <c:ext xmlns:c16="http://schemas.microsoft.com/office/drawing/2014/chart" uri="{C3380CC4-5D6E-409C-BE32-E72D297353CC}">
                    <c16:uniqueId val="{0000000F-1991-4AC0-A199-940055DBF194}"/>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Sheet2!$K$4</c15:sqref>
                        </c15:formulaRef>
                      </c:ext>
                    </c:extLst>
                    <c:strCache>
                      <c:ptCount val="1"/>
                    </c:strCache>
                  </c:strRef>
                </c:tx>
                <c:spPr>
                  <a:ln w="28575" cap="rnd">
                    <a:solidFill>
                      <a:schemeClr val="accent1"/>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Sheet2!$K$5:$K$20</c15:sqref>
                        </c15:formulaRef>
                      </c:ext>
                    </c:extLst>
                    <c:numCache>
                      <c:formatCode>0%</c:formatCode>
                      <c:ptCount val="16"/>
                      <c:pt idx="0">
                        <c:v>0.22</c:v>
                      </c:pt>
                      <c:pt idx="1">
                        <c:v>0.25</c:v>
                      </c:pt>
                      <c:pt idx="2">
                        <c:v>0.22</c:v>
                      </c:pt>
                      <c:pt idx="3">
                        <c:v>0.24</c:v>
                      </c:pt>
                      <c:pt idx="4">
                        <c:v>0.28000000000000003</c:v>
                      </c:pt>
                      <c:pt idx="5">
                        <c:v>0.29000000000000004</c:v>
                      </c:pt>
                      <c:pt idx="6">
                        <c:v>0.31</c:v>
                      </c:pt>
                      <c:pt idx="7">
                        <c:v>0.33</c:v>
                      </c:pt>
                    </c:numCache>
                  </c:numRef>
                </c:val>
                <c:smooth val="0"/>
                <c:extLst xmlns:c15="http://schemas.microsoft.com/office/drawing/2012/chart">
                  <c:ext xmlns:c16="http://schemas.microsoft.com/office/drawing/2014/chart" uri="{C3380CC4-5D6E-409C-BE32-E72D297353CC}">
                    <c16:uniqueId val="{00000010-1991-4AC0-A199-940055DBF194}"/>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Sheet2!$L$4</c15:sqref>
                        </c15:formulaRef>
                      </c:ext>
                    </c:extLst>
                    <c:strCache>
                      <c:ptCount val="1"/>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Sheet2!$L$5:$L$20</c15:sqref>
                        </c15:formulaRef>
                      </c:ext>
                    </c:extLst>
                    <c:numCache>
                      <c:formatCode>0%</c:formatCode>
                      <c:ptCount val="16"/>
                      <c:pt idx="0">
                        <c:v>0.24</c:v>
                      </c:pt>
                      <c:pt idx="1">
                        <c:v>0.26</c:v>
                      </c:pt>
                      <c:pt idx="2">
                        <c:v>0.22999999999999998</c:v>
                      </c:pt>
                      <c:pt idx="3">
                        <c:v>0.27</c:v>
                      </c:pt>
                      <c:pt idx="4">
                        <c:v>0.29000000000000004</c:v>
                      </c:pt>
                      <c:pt idx="5">
                        <c:v>0.33</c:v>
                      </c:pt>
                      <c:pt idx="6">
                        <c:v>0.34</c:v>
                      </c:pt>
                    </c:numCache>
                  </c:numRef>
                </c:val>
                <c:smooth val="0"/>
                <c:extLst xmlns:c15="http://schemas.microsoft.com/office/drawing/2012/chart">
                  <c:ext xmlns:c16="http://schemas.microsoft.com/office/drawing/2014/chart" uri="{C3380CC4-5D6E-409C-BE32-E72D297353CC}">
                    <c16:uniqueId val="{00000011-1991-4AC0-A199-940055DBF194}"/>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Sheet2!$M$4</c15:sqref>
                        </c15:formulaRef>
                      </c:ext>
                    </c:extLst>
                    <c:strCache>
                      <c:ptCount val="1"/>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Sheet2!$M$5:$M$20</c15:sqref>
                        </c15:formulaRef>
                      </c:ext>
                    </c:extLst>
                    <c:numCache>
                      <c:formatCode>0%</c:formatCode>
                      <c:ptCount val="16"/>
                      <c:pt idx="0">
                        <c:v>0.23</c:v>
                      </c:pt>
                      <c:pt idx="1">
                        <c:v>0.22999999999999998</c:v>
                      </c:pt>
                      <c:pt idx="2">
                        <c:v>0.25</c:v>
                      </c:pt>
                      <c:pt idx="3">
                        <c:v>0.27</c:v>
                      </c:pt>
                      <c:pt idx="4">
                        <c:v>0.30000000000000004</c:v>
                      </c:pt>
                      <c:pt idx="5">
                        <c:v>0.32</c:v>
                      </c:pt>
                    </c:numCache>
                  </c:numRef>
                </c:val>
                <c:smooth val="0"/>
                <c:extLst xmlns:c15="http://schemas.microsoft.com/office/drawing/2012/chart">
                  <c:ext xmlns:c16="http://schemas.microsoft.com/office/drawing/2014/chart" uri="{C3380CC4-5D6E-409C-BE32-E72D297353CC}">
                    <c16:uniqueId val="{00000012-1991-4AC0-A199-940055DBF194}"/>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Sheet2!$O$4</c15:sqref>
                        </c15:formulaRef>
                      </c:ext>
                    </c:extLst>
                    <c:strCache>
                      <c:ptCount val="1"/>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Sheet2!$O$5:$O$20</c15:sqref>
                        </c15:formulaRef>
                      </c:ext>
                    </c:extLst>
                    <c:numCache>
                      <c:formatCode>0%</c:formatCode>
                      <c:ptCount val="16"/>
                      <c:pt idx="0">
                        <c:v>0.25</c:v>
                      </c:pt>
                      <c:pt idx="1">
                        <c:v>0.31</c:v>
                      </c:pt>
                      <c:pt idx="2">
                        <c:v>0.31</c:v>
                      </c:pt>
                      <c:pt idx="3">
                        <c:v>0.34</c:v>
                      </c:pt>
                    </c:numCache>
                  </c:numRef>
                </c:val>
                <c:smooth val="0"/>
                <c:extLst xmlns:c15="http://schemas.microsoft.com/office/drawing/2012/chart">
                  <c:ext xmlns:c16="http://schemas.microsoft.com/office/drawing/2014/chart" uri="{C3380CC4-5D6E-409C-BE32-E72D297353CC}">
                    <c16:uniqueId val="{00000013-1991-4AC0-A199-940055DBF194}"/>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Sheet2!$P$4</c15:sqref>
                        </c15:formulaRef>
                      </c:ext>
                    </c:extLst>
                    <c:strCache>
                      <c:ptCount val="1"/>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Sheet2!$P$5:$P$20</c15:sqref>
                        </c15:formulaRef>
                      </c:ext>
                    </c:extLst>
                    <c:numCache>
                      <c:formatCode>0%</c:formatCode>
                      <c:ptCount val="16"/>
                      <c:pt idx="0">
                        <c:v>0.26</c:v>
                      </c:pt>
                      <c:pt idx="1">
                        <c:v>0.30000000000000004</c:v>
                      </c:pt>
                      <c:pt idx="2">
                        <c:v>0.32</c:v>
                      </c:pt>
                    </c:numCache>
                  </c:numRef>
                </c:val>
                <c:smooth val="0"/>
                <c:extLst xmlns:c15="http://schemas.microsoft.com/office/drawing/2012/chart">
                  <c:ext xmlns:c16="http://schemas.microsoft.com/office/drawing/2014/chart" uri="{C3380CC4-5D6E-409C-BE32-E72D297353CC}">
                    <c16:uniqueId val="{00000014-1991-4AC0-A199-940055DBF194}"/>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Sheet2!$Q$4</c15:sqref>
                        </c15:formulaRef>
                      </c:ext>
                    </c:extLst>
                    <c:strCache>
                      <c:ptCount val="1"/>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Sheet2!$A$5:$A$20</c15:sqref>
                        </c15:formulaRef>
                      </c:ext>
                    </c:extLst>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extLst xmlns:c15="http://schemas.microsoft.com/office/drawing/2012/chart">
                      <c:ext xmlns:c15="http://schemas.microsoft.com/office/drawing/2012/chart" uri="{02D57815-91ED-43cb-92C2-25804820EDAC}">
                        <c15:formulaRef>
                          <c15:sqref>Sheet2!$Q$5:$Q$20</c15:sqref>
                        </c15:formulaRef>
                      </c:ext>
                    </c:extLst>
                    <c:numCache>
                      <c:formatCode>0%</c:formatCode>
                      <c:ptCount val="16"/>
                      <c:pt idx="0">
                        <c:v>0.25</c:v>
                      </c:pt>
                      <c:pt idx="1">
                        <c:v>0.33</c:v>
                      </c:pt>
                    </c:numCache>
                  </c:numRef>
                </c:val>
                <c:smooth val="0"/>
                <c:extLst xmlns:c15="http://schemas.microsoft.com/office/drawing/2012/chart">
                  <c:ext xmlns:c16="http://schemas.microsoft.com/office/drawing/2014/chart" uri="{C3380CC4-5D6E-409C-BE32-E72D297353CC}">
                    <c16:uniqueId val="{00000015-1991-4AC0-A199-940055DBF194}"/>
                  </c:ext>
                </c:extLst>
              </c15:ser>
            </c15:filteredLineSeries>
          </c:ext>
        </c:extLst>
      </c:lineChart>
      <c:catAx>
        <c:axId val="32195416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Advertiser Age(QTRS)</a:t>
                </a:r>
              </a:p>
            </c:rich>
          </c:tx>
          <c:layout>
            <c:manualLayout>
              <c:xMode val="edge"/>
              <c:yMode val="edge"/>
              <c:x val="0.43497265966754156"/>
              <c:y val="0.8092142434865695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3328"/>
        <c:crosses val="autoZero"/>
        <c:auto val="1"/>
        <c:lblAlgn val="ctr"/>
        <c:lblOffset val="100"/>
        <c:noMultiLvlLbl val="0"/>
      </c:catAx>
      <c:valAx>
        <c:axId val="32195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 of Revenue</a:t>
                </a:r>
              </a:p>
            </c:rich>
          </c:tx>
          <c:layout>
            <c:manualLayout>
              <c:xMode val="edge"/>
              <c:yMode val="edge"/>
              <c:x val="0.10563402230971129"/>
              <c:y val="0.2422995945835173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5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0.78697</cdr:x>
      <cdr:y>0.18558</cdr:y>
    </cdr:from>
    <cdr:to>
      <cdr:x>1</cdr:x>
      <cdr:y>0.60474</cdr:y>
    </cdr:to>
    <cdr:sp macro="" textlink="">
      <cdr:nvSpPr>
        <cdr:cNvPr id="3" name="TextBox 1">
          <a:extLst xmlns:a="http://schemas.openxmlformats.org/drawingml/2006/main">
            <a:ext uri="{FF2B5EF4-FFF2-40B4-BE49-F238E27FC236}">
              <a16:creationId xmlns:a16="http://schemas.microsoft.com/office/drawing/2014/main" id="{83106314-0310-44D1-8CE6-79D70C1A12E3}"/>
            </a:ext>
          </a:extLst>
        </cdr:cNvPr>
        <cdr:cNvSpPr txBox="1"/>
      </cdr:nvSpPr>
      <cdr:spPr>
        <a:xfrm xmlns:a="http://schemas.openxmlformats.org/drawingml/2006/main">
          <a:off x="5989216" y="827554"/>
          <a:ext cx="1621259" cy="1869141"/>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bg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800" dirty="0">
              <a:solidFill>
                <a:schemeClr val="tx2"/>
              </a:solidFill>
            </a:rPr>
            <a:t>The more</a:t>
          </a:r>
          <a:r>
            <a:rPr lang="en-US" sz="1800" baseline="0" dirty="0">
              <a:solidFill>
                <a:schemeClr val="tx2"/>
              </a:solidFill>
            </a:rPr>
            <a:t> time </a:t>
          </a:r>
          <a:r>
            <a:rPr lang="en-US" sz="2000" baseline="0" dirty="0">
              <a:solidFill>
                <a:schemeClr val="tx2"/>
              </a:solidFill>
            </a:rPr>
            <a:t>utilize</a:t>
          </a:r>
          <a:r>
            <a:rPr lang="en-US" sz="1800" baseline="0" dirty="0">
              <a:solidFill>
                <a:schemeClr val="tx2"/>
              </a:solidFill>
            </a:rPr>
            <a:t> feature Z the more Revenue gained</a:t>
          </a:r>
          <a:endParaRPr lang="en-US" sz="1800" dirty="0">
            <a:solidFill>
              <a:schemeClr val="tx2"/>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0.78697</cdr:x>
      <cdr:y>0.18558</cdr:y>
    </cdr:from>
    <cdr:to>
      <cdr:x>1</cdr:x>
      <cdr:y>0.60474</cdr:y>
    </cdr:to>
    <cdr:sp macro="" textlink="">
      <cdr:nvSpPr>
        <cdr:cNvPr id="3" name="TextBox 1">
          <a:extLst xmlns:a="http://schemas.openxmlformats.org/drawingml/2006/main">
            <a:ext uri="{FF2B5EF4-FFF2-40B4-BE49-F238E27FC236}">
              <a16:creationId xmlns:a16="http://schemas.microsoft.com/office/drawing/2014/main" id="{83106314-0310-44D1-8CE6-79D70C1A12E3}"/>
            </a:ext>
          </a:extLst>
        </cdr:cNvPr>
        <cdr:cNvSpPr txBox="1"/>
      </cdr:nvSpPr>
      <cdr:spPr>
        <a:xfrm xmlns:a="http://schemas.openxmlformats.org/drawingml/2006/main">
          <a:off x="5989216" y="827554"/>
          <a:ext cx="1621259" cy="1869141"/>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bg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800" dirty="0">
              <a:solidFill>
                <a:schemeClr val="tx2"/>
              </a:solidFill>
            </a:rPr>
            <a:t>The more</a:t>
          </a:r>
          <a:r>
            <a:rPr lang="en-US" sz="1800" baseline="0" dirty="0">
              <a:solidFill>
                <a:schemeClr val="tx2"/>
              </a:solidFill>
            </a:rPr>
            <a:t> time </a:t>
          </a:r>
          <a:r>
            <a:rPr lang="en-US" sz="2000" baseline="0" dirty="0">
              <a:solidFill>
                <a:schemeClr val="tx2"/>
              </a:solidFill>
            </a:rPr>
            <a:t>utilize</a:t>
          </a:r>
          <a:r>
            <a:rPr lang="en-US" sz="1800" baseline="0" dirty="0">
              <a:solidFill>
                <a:schemeClr val="tx2"/>
              </a:solidFill>
            </a:rPr>
            <a:t> feature Z the more Revenue gained</a:t>
          </a:r>
          <a:endParaRPr lang="en-US" sz="1800" dirty="0">
            <a:solidFill>
              <a:schemeClr val="tx2"/>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0.74808</cdr:x>
      <cdr:y>0.29092</cdr:y>
    </cdr:from>
    <cdr:to>
      <cdr:x>0.87856</cdr:x>
      <cdr:y>0.70908</cdr:y>
    </cdr:to>
    <cdr:sp macro="" textlink="">
      <cdr:nvSpPr>
        <cdr:cNvPr id="3" name="TextBox 1">
          <a:extLst xmlns:a="http://schemas.openxmlformats.org/drawingml/2006/main">
            <a:ext uri="{FF2B5EF4-FFF2-40B4-BE49-F238E27FC236}">
              <a16:creationId xmlns:a16="http://schemas.microsoft.com/office/drawing/2014/main" id="{83106314-0310-44D1-8CE6-79D70C1A12E3}"/>
            </a:ext>
          </a:extLst>
        </cdr:cNvPr>
        <cdr:cNvSpPr txBox="1"/>
      </cdr:nvSpPr>
      <cdr:spPr>
        <a:xfrm xmlns:a="http://schemas.openxmlformats.org/drawingml/2006/main">
          <a:off x="8232627" y="1316693"/>
          <a:ext cx="1435981" cy="1892576"/>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bg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800" dirty="0"/>
            <a:t>The more</a:t>
          </a:r>
          <a:r>
            <a:rPr lang="en-US" sz="1800" baseline="0" dirty="0"/>
            <a:t> time utilize feature Z the more Revenue gained</a:t>
          </a:r>
          <a:endParaRPr lang="en-US" sz="1800" dirty="0"/>
        </a:p>
      </cdr:txBody>
    </cdr:sp>
  </cdr:relSizeAnchor>
  <cdr:relSizeAnchor xmlns:cdr="http://schemas.openxmlformats.org/drawingml/2006/chartDrawing">
    <cdr:from>
      <cdr:x>0.03782</cdr:x>
      <cdr:y>0.75588</cdr:y>
    </cdr:from>
    <cdr:to>
      <cdr:x>0.26891</cdr:x>
      <cdr:y>1</cdr:y>
    </cdr:to>
    <cdr:sp macro="" textlink="">
      <cdr:nvSpPr>
        <cdr:cNvPr id="4" name="TextBox 3">
          <a:extLst xmlns:a="http://schemas.openxmlformats.org/drawingml/2006/main">
            <a:ext uri="{FF2B5EF4-FFF2-40B4-BE49-F238E27FC236}">
              <a16:creationId xmlns:a16="http://schemas.microsoft.com/office/drawing/2014/main" id="{4A488A54-32EF-4957-BB1F-AD883CE1DA1F}"/>
            </a:ext>
          </a:extLst>
        </cdr:cNvPr>
        <cdr:cNvSpPr txBox="1"/>
      </cdr:nvSpPr>
      <cdr:spPr>
        <a:xfrm xmlns:a="http://schemas.openxmlformats.org/drawingml/2006/main">
          <a:off x="416169" y="3822455"/>
          <a:ext cx="2543175" cy="1104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0.0482</cdr:x>
      <cdr:y>0.80247</cdr:y>
    </cdr:from>
    <cdr:to>
      <cdr:x>0.4022</cdr:x>
      <cdr:y>0.95821</cdr:y>
    </cdr:to>
    <cdr:sp macro="" textlink="">
      <cdr:nvSpPr>
        <cdr:cNvPr id="5" name="TextBox 4">
          <a:extLst xmlns:a="http://schemas.openxmlformats.org/drawingml/2006/main">
            <a:ext uri="{FF2B5EF4-FFF2-40B4-BE49-F238E27FC236}">
              <a16:creationId xmlns:a16="http://schemas.microsoft.com/office/drawing/2014/main" id="{CCFB554D-BF56-4E13-9BF9-2504B2D878D0}"/>
            </a:ext>
          </a:extLst>
        </cdr:cNvPr>
        <cdr:cNvSpPr txBox="1"/>
      </cdr:nvSpPr>
      <cdr:spPr>
        <a:xfrm xmlns:a="http://schemas.openxmlformats.org/drawingml/2006/main">
          <a:off x="530468" y="3631955"/>
          <a:ext cx="3895725" cy="7048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400" dirty="0">
            <a:solidFill>
              <a:srgbClr val="FFFF00"/>
            </a:solidFill>
            <a:highlight>
              <a:srgbClr val="000000"/>
            </a:highlight>
          </a:endParaRPr>
        </a:p>
      </cdr:txBody>
    </cdr:sp>
  </cdr:relSizeAnchor>
  <cdr:relSizeAnchor xmlns:cdr="http://schemas.openxmlformats.org/drawingml/2006/chartDrawing">
    <cdr:from>
      <cdr:x>0.02397</cdr:x>
      <cdr:y>0.73577</cdr:y>
    </cdr:from>
    <cdr:to>
      <cdr:x>0.26977</cdr:x>
      <cdr:y>1</cdr:y>
    </cdr:to>
    <cdr:sp macro="" textlink="">
      <cdr:nvSpPr>
        <cdr:cNvPr id="6" name="TextBox 5">
          <a:extLst xmlns:a="http://schemas.openxmlformats.org/drawingml/2006/main">
            <a:ext uri="{FF2B5EF4-FFF2-40B4-BE49-F238E27FC236}">
              <a16:creationId xmlns:a16="http://schemas.microsoft.com/office/drawing/2014/main" id="{E1112796-D34E-4639-8C16-77E974755BE0}"/>
            </a:ext>
          </a:extLst>
        </cdr:cNvPr>
        <cdr:cNvSpPr txBox="1"/>
      </cdr:nvSpPr>
      <cdr:spPr>
        <a:xfrm xmlns:a="http://schemas.openxmlformats.org/drawingml/2006/main">
          <a:off x="263769" y="3593855"/>
          <a:ext cx="2705100" cy="119587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0.75668</cdr:x>
      <cdr:y>0.26808</cdr:y>
    </cdr:from>
    <cdr:to>
      <cdr:x>0.89583</cdr:x>
      <cdr:y>0.68795</cdr:y>
    </cdr:to>
    <cdr:sp macro="" textlink="">
      <cdr:nvSpPr>
        <cdr:cNvPr id="3" name="TextBox 1">
          <a:extLst xmlns:a="http://schemas.openxmlformats.org/drawingml/2006/main">
            <a:ext uri="{FF2B5EF4-FFF2-40B4-BE49-F238E27FC236}">
              <a16:creationId xmlns:a16="http://schemas.microsoft.com/office/drawing/2014/main" id="{83106314-0310-44D1-8CE6-79D70C1A12E3}"/>
            </a:ext>
          </a:extLst>
        </cdr:cNvPr>
        <cdr:cNvSpPr txBox="1"/>
      </cdr:nvSpPr>
      <cdr:spPr>
        <a:xfrm xmlns:a="http://schemas.openxmlformats.org/drawingml/2006/main">
          <a:off x="8302951" y="1213339"/>
          <a:ext cx="1526849" cy="1900301"/>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bg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800" dirty="0"/>
            <a:t>The more</a:t>
          </a:r>
          <a:r>
            <a:rPr lang="en-US" sz="1800" baseline="0" dirty="0"/>
            <a:t> time utilize feature Z the more Revenue gained</a:t>
          </a:r>
          <a:endParaRPr lang="en-US" sz="18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E43-DDC3-4DD7-B9AA-B2C495235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DBA99A-3148-4886-BDFD-AED653E10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1C972-4A80-4455-B815-90A8389AD857}"/>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4F873CE6-3131-495A-A92A-14C07D331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B18E9-8274-46C1-8F07-873079A542F5}"/>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329066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5F52-AAB0-44D0-8271-135854C7D2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A46F5E-E613-4A9F-A6DC-410C2BEA4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2051E-9544-41D6-94EF-068536590016}"/>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8531E4B5-1166-4787-91B7-A81E5BB3F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C0353-8479-4F6C-B267-E9A45D130990}"/>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420758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B20D0-6DFD-4E00-9754-4C7A3A1A1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F9F5B-8A8F-4C8A-95E9-41A01C94E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7F3D6-88F6-440B-A51B-D93590B7359A}"/>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4B318E7C-6D42-47CA-AD62-553CBE3E8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64415-A79F-48D5-B604-2CC021A26B02}"/>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67175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D357-D2FE-4DE1-9E47-B177A0357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1D25A-EBD6-4032-9177-6C944DC9C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5928B-688A-4499-86C3-A537D6DD689D}"/>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37E60EDE-A1BD-48DC-B9CD-ABB6F55A3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A393E-C9BC-44D0-A712-666A94156F7F}"/>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383011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ED9A-67C1-411E-A279-A3BD5C4EC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F284E-7026-4427-B52B-F90992C62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B5A9D-BC3B-43EB-B8FF-4CFF6589523C}"/>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E31890F5-9F5C-4F68-9B9D-E63CF47B2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90F94-FD09-4B09-8A97-7E35A0AC6D81}"/>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272269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706-6589-4F96-B28A-697834B55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A2DB5-17D8-4D88-AF8F-FA70222D7A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AC62B-9300-4117-A5BF-A02995CA0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5BB41-2462-4747-8F9A-CF60E9761E8D}"/>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6" name="Footer Placeholder 5">
            <a:extLst>
              <a:ext uri="{FF2B5EF4-FFF2-40B4-BE49-F238E27FC236}">
                <a16:creationId xmlns:a16="http://schemas.microsoft.com/office/drawing/2014/main" id="{8D157C83-24F4-47AC-8721-FBB2B4847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EA2B8-0188-4B36-918E-1B611582DD9B}"/>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12618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4DA2-05E2-4ADD-A88A-E90DFFC89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A3E0AA-DE4A-4175-AA6B-B79BC695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792F8-3DBB-47EA-AAC1-C555DCEC9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FE24B0-FA25-41D9-8D99-BA4D283E5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62BA-06A6-40E8-B411-06C9DD84C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3DBA62-858E-4B8B-9DEB-5B468277AFD1}"/>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8" name="Footer Placeholder 7">
            <a:extLst>
              <a:ext uri="{FF2B5EF4-FFF2-40B4-BE49-F238E27FC236}">
                <a16:creationId xmlns:a16="http://schemas.microsoft.com/office/drawing/2014/main" id="{B3E32664-6FDC-4830-AD9A-35B59C3AE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8ECBD-945A-439C-83B9-96AF174595E4}"/>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177641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90E2-C1A3-4245-AB5E-15739906F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6F43F5-96C7-43FA-BDCE-446282E52A2C}"/>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4" name="Footer Placeholder 3">
            <a:extLst>
              <a:ext uri="{FF2B5EF4-FFF2-40B4-BE49-F238E27FC236}">
                <a16:creationId xmlns:a16="http://schemas.microsoft.com/office/drawing/2014/main" id="{105066D0-7236-429A-9536-47F035D129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3E6EB7-ABC6-4D0B-A20E-9A471EB9A23C}"/>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215975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4879F-3BEF-4DA8-A644-1434E0305F7F}"/>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3" name="Footer Placeholder 2">
            <a:extLst>
              <a:ext uri="{FF2B5EF4-FFF2-40B4-BE49-F238E27FC236}">
                <a16:creationId xmlns:a16="http://schemas.microsoft.com/office/drawing/2014/main" id="{798D9BD1-56BB-4810-9F30-42912C7A7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3CD7E-0254-4E27-A784-310BADA37BE1}"/>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91455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07CE-0DD7-4A58-9018-A33EDF244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7039A-BB34-4174-93F2-62233C110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83FE39-A013-4DB5-92F0-13C9D1FD0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C7F14-D095-4B3B-8AD7-6E82D83BC090}"/>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6" name="Footer Placeholder 5">
            <a:extLst>
              <a:ext uri="{FF2B5EF4-FFF2-40B4-BE49-F238E27FC236}">
                <a16:creationId xmlns:a16="http://schemas.microsoft.com/office/drawing/2014/main" id="{185D7E1B-043B-4EE9-8864-C95394E6B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0B124-AC36-41A6-8A78-79205BFDDA78}"/>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69869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B93B-0C91-4B2D-8FBF-7856F6002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D4CBC-FACF-4FA5-8EF2-F7F422135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8E9E1-857B-4CE4-AA36-59B327C9B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5E185-4FF0-4A90-99B1-5DBD98CFDEE0}"/>
              </a:ext>
            </a:extLst>
          </p:cNvPr>
          <p:cNvSpPr>
            <a:spLocks noGrp="1"/>
          </p:cNvSpPr>
          <p:nvPr>
            <p:ph type="dt" sz="half" idx="10"/>
          </p:nvPr>
        </p:nvSpPr>
        <p:spPr/>
        <p:txBody>
          <a:bodyPr/>
          <a:lstStyle/>
          <a:p>
            <a:fld id="{5D8FA0C5-DD5E-41AA-B386-9E28735BE99A}" type="datetimeFigureOut">
              <a:rPr lang="en-US" smtClean="0"/>
              <a:t>4/23/2021</a:t>
            </a:fld>
            <a:endParaRPr lang="en-US"/>
          </a:p>
        </p:txBody>
      </p:sp>
      <p:sp>
        <p:nvSpPr>
          <p:cNvPr id="6" name="Footer Placeholder 5">
            <a:extLst>
              <a:ext uri="{FF2B5EF4-FFF2-40B4-BE49-F238E27FC236}">
                <a16:creationId xmlns:a16="http://schemas.microsoft.com/office/drawing/2014/main" id="{E58F51EC-C592-40CD-A5E8-35EC3193A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EC3E0-08F7-4B50-B0C9-53000F935923}"/>
              </a:ext>
            </a:extLst>
          </p:cNvPr>
          <p:cNvSpPr>
            <a:spLocks noGrp="1"/>
          </p:cNvSpPr>
          <p:nvPr>
            <p:ph type="sldNum" sz="quarter" idx="12"/>
          </p:nvPr>
        </p:nvSpPr>
        <p:spPr/>
        <p:txBody>
          <a:bodyPr/>
          <a:lstStyle/>
          <a:p>
            <a:fld id="{D391E603-F427-4E25-8501-BFC94F3FCB39}" type="slidenum">
              <a:rPr lang="en-US" smtClean="0"/>
              <a:t>‹#›</a:t>
            </a:fld>
            <a:endParaRPr lang="en-US"/>
          </a:p>
        </p:txBody>
      </p:sp>
    </p:spTree>
    <p:extLst>
      <p:ext uri="{BB962C8B-B14F-4D97-AF65-F5344CB8AC3E}">
        <p14:creationId xmlns:p14="http://schemas.microsoft.com/office/powerpoint/2010/main" val="293667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10ACD-52C0-412B-B742-4AD1D928C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574C6-172F-4F48-BF20-C034B9D1B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A2BF3-0248-4503-A896-1F8B01BAB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FA0C5-DD5E-41AA-B386-9E28735BE99A}" type="datetimeFigureOut">
              <a:rPr lang="en-US" smtClean="0"/>
              <a:t>4/23/2021</a:t>
            </a:fld>
            <a:endParaRPr lang="en-US"/>
          </a:p>
        </p:txBody>
      </p:sp>
      <p:sp>
        <p:nvSpPr>
          <p:cNvPr id="5" name="Footer Placeholder 4">
            <a:extLst>
              <a:ext uri="{FF2B5EF4-FFF2-40B4-BE49-F238E27FC236}">
                <a16:creationId xmlns:a16="http://schemas.microsoft.com/office/drawing/2014/main" id="{9A70AC18-AEAE-49ED-BC35-105531A94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7D6342-1529-4F0F-A6CE-0797DA811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1E603-F427-4E25-8501-BFC94F3FCB39}" type="slidenum">
              <a:rPr lang="en-US" smtClean="0"/>
              <a:t>‹#›</a:t>
            </a:fld>
            <a:endParaRPr lang="en-US"/>
          </a:p>
        </p:txBody>
      </p:sp>
    </p:spTree>
    <p:extLst>
      <p:ext uri="{BB962C8B-B14F-4D97-AF65-F5344CB8AC3E}">
        <p14:creationId xmlns:p14="http://schemas.microsoft.com/office/powerpoint/2010/main" val="38073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353B-26E4-46D0-954A-2FDA3BC40D8A}"/>
              </a:ext>
            </a:extLst>
          </p:cNvPr>
          <p:cNvSpPr>
            <a:spLocks noGrp="1"/>
          </p:cNvSpPr>
          <p:nvPr>
            <p:ph type="ctrTitle"/>
          </p:nvPr>
        </p:nvSpPr>
        <p:spPr>
          <a:xfrm>
            <a:off x="1568726" y="1589225"/>
            <a:ext cx="9144000" cy="1124572"/>
          </a:xfrm>
        </p:spPr>
        <p:txBody>
          <a:bodyPr/>
          <a:lstStyle/>
          <a:p>
            <a:r>
              <a:rPr lang="en-US" dirty="0"/>
              <a:t>New Advertiser Revenue</a:t>
            </a:r>
          </a:p>
        </p:txBody>
      </p:sp>
      <p:sp>
        <p:nvSpPr>
          <p:cNvPr id="3" name="Subtitle 2">
            <a:extLst>
              <a:ext uri="{FF2B5EF4-FFF2-40B4-BE49-F238E27FC236}">
                <a16:creationId xmlns:a16="http://schemas.microsoft.com/office/drawing/2014/main" id="{D04067FB-1FD9-492B-834E-8EFC85780984}"/>
              </a:ext>
            </a:extLst>
          </p:cNvPr>
          <p:cNvSpPr>
            <a:spLocks noGrp="1"/>
          </p:cNvSpPr>
          <p:nvPr>
            <p:ph type="subTitle" idx="1"/>
          </p:nvPr>
        </p:nvSpPr>
        <p:spPr>
          <a:xfrm>
            <a:off x="1524000" y="3602038"/>
            <a:ext cx="9144000" cy="931862"/>
          </a:xfrm>
        </p:spPr>
        <p:txBody>
          <a:bodyPr/>
          <a:lstStyle/>
          <a:p>
            <a:r>
              <a:rPr lang="en-US" dirty="0"/>
              <a:t>Allen Ansari</a:t>
            </a:r>
          </a:p>
          <a:p>
            <a:pPr algn="ctr"/>
            <a:r>
              <a:rPr lang="en-US" dirty="0"/>
              <a:t>Storytelling project</a:t>
            </a:r>
          </a:p>
          <a:p>
            <a:endParaRPr lang="en-US" dirty="0"/>
          </a:p>
        </p:txBody>
      </p:sp>
      <p:pic>
        <p:nvPicPr>
          <p:cNvPr id="4" name="Picture 3" descr="Logo&#10;&#10;Description automatically generated">
            <a:extLst>
              <a:ext uri="{FF2B5EF4-FFF2-40B4-BE49-F238E27FC236}">
                <a16:creationId xmlns:a16="http://schemas.microsoft.com/office/drawing/2014/main" id="{21BEEBEE-FEFF-4A36-B01F-89F8803A7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787" y="4697275"/>
            <a:ext cx="2638425" cy="571500"/>
          </a:xfrm>
          <a:prstGeom prst="rect">
            <a:avLst/>
          </a:prstGeom>
        </p:spPr>
      </p:pic>
    </p:spTree>
    <p:extLst>
      <p:ext uri="{BB962C8B-B14F-4D97-AF65-F5344CB8AC3E}">
        <p14:creationId xmlns:p14="http://schemas.microsoft.com/office/powerpoint/2010/main" val="327317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111-5C71-4ACF-A224-291FBADC3F3C}"/>
              </a:ext>
            </a:extLst>
          </p:cNvPr>
          <p:cNvSpPr>
            <a:spLocks noGrp="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4DCF2CC8-D78D-46A7-B800-9ABD54C3D750}"/>
              </a:ext>
            </a:extLst>
          </p:cNvPr>
          <p:cNvSpPr>
            <a:spLocks noGrp="1"/>
          </p:cNvSpPr>
          <p:nvPr>
            <p:ph idx="1"/>
          </p:nvPr>
        </p:nvSpPr>
        <p:spPr>
          <a:xfrm>
            <a:off x="4965431" y="2438400"/>
            <a:ext cx="6586489" cy="3785419"/>
          </a:xfrm>
        </p:spPr>
        <p:txBody>
          <a:bodyPr>
            <a:normAutofit/>
          </a:bodyPr>
          <a:lstStyle/>
          <a:p>
            <a:r>
              <a:rPr lang="en-US" sz="1600"/>
              <a:t>Imagine you are an analyst at a digital marketing company. A new feature was recently rolled out that allows your company’s clients to create better ads and will introduce a new revenue stream for your platform. The challenge is that the feature has a steep learning curve, and client adoption levels are currently low. Overall, you have seen improvement over time, in terms of clients using the feature and increased revenue from it. The head of client support wants to know what the feature’s adoption level looks like for new advertisers specifically (First time advertisers on your platform.)  Your colleague put together a heatmap as a first look at the data. Complete the following steps:</a:t>
            </a:r>
          </a:p>
          <a:p>
            <a:r>
              <a:rPr lang="en-US" sz="1600"/>
              <a:t>1) Review the heatmap and reflect on what you like about the current visual by writing a few sentences about its positive points.</a:t>
            </a:r>
          </a:p>
          <a:p>
            <a:r>
              <a:rPr lang="en-US" sz="1600"/>
              <a:t>2) Make a list about what is not ideal about the current visual.</a:t>
            </a:r>
          </a:p>
          <a:p>
            <a:r>
              <a:rPr lang="en-US" sz="1600"/>
              <a:t>3) How would you show the data? Use the data and iterate in the tool of your choice to create your preferred view.</a:t>
            </a:r>
          </a:p>
          <a:p>
            <a:pPr marL="0" indent="0">
              <a:buNone/>
            </a:pPr>
            <a:endParaRPr lang="en-US" sz="1600"/>
          </a:p>
        </p:txBody>
      </p:sp>
      <p:pic>
        <p:nvPicPr>
          <p:cNvPr id="5" name="Picture 4" descr="Graph on document with pen">
            <a:extLst>
              <a:ext uri="{FF2B5EF4-FFF2-40B4-BE49-F238E27FC236}">
                <a16:creationId xmlns:a16="http://schemas.microsoft.com/office/drawing/2014/main" id="{24E00C50-3C5B-4842-BAA9-DEB399C4F259}"/>
              </a:ext>
            </a:extLst>
          </p:cNvPr>
          <p:cNvPicPr>
            <a:picLocks noChangeAspect="1"/>
          </p:cNvPicPr>
          <p:nvPr/>
        </p:nvPicPr>
        <p:blipFill rotWithShape="1">
          <a:blip r:embed="rId2"/>
          <a:srcRect l="34302" r="2057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33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682F3E0-12D7-42FD-904C-49B7ED0E7B54}"/>
              </a:ext>
            </a:extLst>
          </p:cNvPr>
          <p:cNvPicPr>
            <a:picLocks noGrp="1" noChangeAspect="1"/>
          </p:cNvPicPr>
          <p:nvPr>
            <p:ph idx="1"/>
          </p:nvPr>
        </p:nvPicPr>
        <p:blipFill>
          <a:blip r:embed="rId2"/>
          <a:stretch>
            <a:fillRect/>
          </a:stretch>
        </p:blipFill>
        <p:spPr>
          <a:xfrm>
            <a:off x="905200" y="643467"/>
            <a:ext cx="1038160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2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4A77-E9C3-4061-A9C8-62076B9EDF72}"/>
              </a:ext>
            </a:extLst>
          </p:cNvPr>
          <p:cNvSpPr>
            <a:spLocks noGrp="1"/>
          </p:cNvSpPr>
          <p:nvPr>
            <p:ph type="title"/>
          </p:nvPr>
        </p:nvSpPr>
        <p:spPr>
          <a:xfrm>
            <a:off x="4965430" y="629268"/>
            <a:ext cx="6586491" cy="1286160"/>
          </a:xfrm>
        </p:spPr>
        <p:txBody>
          <a:bodyPr anchor="b">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Heatmap pros and cons</a:t>
            </a:r>
            <a:endParaRPr lang="en-US" dirty="0"/>
          </a:p>
        </p:txBody>
      </p:sp>
      <p:sp>
        <p:nvSpPr>
          <p:cNvPr id="3" name="Content Placeholder 2">
            <a:extLst>
              <a:ext uri="{FF2B5EF4-FFF2-40B4-BE49-F238E27FC236}">
                <a16:creationId xmlns:a16="http://schemas.microsoft.com/office/drawing/2014/main" id="{52E74D35-B479-4DD3-8016-1E9348802CAD}"/>
              </a:ext>
            </a:extLst>
          </p:cNvPr>
          <p:cNvSpPr>
            <a:spLocks noGrp="1"/>
          </p:cNvSpPr>
          <p:nvPr>
            <p:ph idx="1"/>
          </p:nvPr>
        </p:nvSpPr>
        <p:spPr>
          <a:xfrm>
            <a:off x="4965431" y="2438400"/>
            <a:ext cx="6586489" cy="3785419"/>
          </a:xfrm>
        </p:spPr>
        <p:txBody>
          <a:bodyPr>
            <a:normAutofit/>
          </a:bodyPr>
          <a:lstStyle/>
          <a:p>
            <a:pPr marL="342900" marR="0" lvl="0" indent="-342900" rtl="0">
              <a:spcBef>
                <a:spcPts val="0"/>
              </a:spcBef>
              <a:spcAft>
                <a:spcPts val="0"/>
              </a:spcAft>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Heat maps might be good for quick glance and see a general pattern for positive and negative sides.</a:t>
            </a:r>
          </a:p>
          <a:p>
            <a:pPr marL="342900" marR="0" lvl="0" indent="-342900">
              <a:spcBef>
                <a:spcPts val="0"/>
              </a:spcBef>
              <a:spcAft>
                <a:spcPts val="800"/>
              </a:spcAft>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y-axis of advertiser ages is clear. </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5" name="Picture 4" descr="Arrows pointing towards light">
            <a:extLst>
              <a:ext uri="{FF2B5EF4-FFF2-40B4-BE49-F238E27FC236}">
                <a16:creationId xmlns:a16="http://schemas.microsoft.com/office/drawing/2014/main" id="{FE60F186-73C1-4B60-9D58-A7888E703FDB}"/>
              </a:ext>
            </a:extLst>
          </p:cNvPr>
          <p:cNvPicPr>
            <a:picLocks noChangeAspect="1"/>
          </p:cNvPicPr>
          <p:nvPr/>
        </p:nvPicPr>
        <p:blipFill rotWithShape="1">
          <a:blip r:embed="rId2"/>
          <a:srcRect l="7577" r="4730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EF8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3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E4CF8-4F4F-4D0D-BF9D-7582D639A3B2}"/>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Heatmap pros and cons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08FFAA8-D133-4F4D-AC6C-39AD07A64AC3}"/>
              </a:ext>
            </a:extLst>
          </p:cNvPr>
          <p:cNvSpPr>
            <a:spLocks noGrp="1"/>
          </p:cNvSpPr>
          <p:nvPr>
            <p:ph idx="1"/>
          </p:nvPr>
        </p:nvSpPr>
        <p:spPr>
          <a:xfrm>
            <a:off x="4447308" y="591344"/>
            <a:ext cx="6906491" cy="5585619"/>
          </a:xfrm>
        </p:spPr>
        <p:txBody>
          <a:bodyPr anchor="ctr">
            <a:normAutofit/>
          </a:bodyPr>
          <a:lstStyle/>
          <a:p>
            <a:pPr marL="342900" marR="0" lvl="0" indent="-342900" rtl="0">
              <a:spcBef>
                <a:spcPts val="0"/>
              </a:spcBef>
              <a:spcAft>
                <a:spcPts val="0"/>
              </a:spcAft>
              <a:buFont typeface="Arial" panose="020B0604020202020204" pitchFamily="34" charset="0"/>
              <a:buChar char="•"/>
              <a:tabLst>
                <a:tab pos="457200" algn="l"/>
              </a:tabLst>
            </a:pPr>
            <a:r>
              <a:rPr lang="en-US">
                <a:effectLst/>
                <a:latin typeface="Calibri" panose="020F0502020204030204" pitchFamily="34" charset="0"/>
                <a:ea typeface="Calibri" panose="020F0502020204030204" pitchFamily="34" charset="0"/>
                <a:cs typeface="Times New Roman" panose="02020603050405020304" pitchFamily="18" charset="0"/>
              </a:rPr>
              <a:t>There are some data points that are not following patterns of learning rate for new tool from 2015-2019 but it is hard to catch them in the heat map.</a:t>
            </a:r>
          </a:p>
          <a:p>
            <a:pPr marL="342900" marR="0" lvl="0" indent="-342900">
              <a:spcBef>
                <a:spcPts val="0"/>
              </a:spcBef>
              <a:spcAft>
                <a:spcPts val="0"/>
              </a:spcAft>
              <a:buFont typeface="Arial" panose="020B0604020202020204" pitchFamily="34" charset="0"/>
              <a:buChar char="•"/>
              <a:tabLst>
                <a:tab pos="457200" algn="l"/>
              </a:tabLst>
            </a:pPr>
            <a:r>
              <a:rPr lang="en-US">
                <a:effectLst/>
                <a:latin typeface="Calibri" panose="020F0502020204030204" pitchFamily="34" charset="0"/>
                <a:ea typeface="Calibri" panose="020F0502020204030204" pitchFamily="34" charset="0"/>
                <a:cs typeface="Times New Roman" panose="02020603050405020304" pitchFamily="18" charset="0"/>
              </a:rPr>
              <a:t>It is hard to see how much percentage changes over time from begging to end point over the times in each row.</a:t>
            </a:r>
          </a:p>
          <a:p>
            <a:pPr marL="342900" marR="0" lvl="0" indent="-342900">
              <a:spcBef>
                <a:spcPts val="0"/>
              </a:spcBef>
              <a:spcAft>
                <a:spcPts val="800"/>
              </a:spcAft>
              <a:buFont typeface="Arial" panose="020B0604020202020204" pitchFamily="34" charset="0"/>
              <a:buChar char="•"/>
              <a:tabLst>
                <a:tab pos="457200" algn="l"/>
              </a:tabLst>
            </a:pPr>
            <a:r>
              <a:rPr lang="en-US">
                <a:effectLst/>
                <a:latin typeface="Calibri" panose="020F0502020204030204" pitchFamily="34" charset="0"/>
                <a:ea typeface="Calibri" panose="020F0502020204030204" pitchFamily="34" charset="0"/>
                <a:cs typeface="Times New Roman" panose="02020603050405020304" pitchFamily="18" charset="0"/>
              </a:rPr>
              <a:t>It is hard to see ups and downs or any breaking or critical points in heat map.</a:t>
            </a:r>
          </a:p>
          <a:p>
            <a:endParaRPr lang="en-US" dirty="0"/>
          </a:p>
        </p:txBody>
      </p:sp>
    </p:spTree>
    <p:extLst>
      <p:ext uri="{BB962C8B-B14F-4D97-AF65-F5344CB8AC3E}">
        <p14:creationId xmlns:p14="http://schemas.microsoft.com/office/powerpoint/2010/main" val="83284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AB795BA-32A8-4A3B-AA5D-29B72D13649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QTR-1 Revenue</a:t>
            </a:r>
          </a:p>
        </p:txBody>
      </p:sp>
      <p:sp>
        <p:nvSpPr>
          <p:cNvPr id="6" name="TextBox 5">
            <a:extLst>
              <a:ext uri="{FF2B5EF4-FFF2-40B4-BE49-F238E27FC236}">
                <a16:creationId xmlns:a16="http://schemas.microsoft.com/office/drawing/2014/main" id="{C3B5EF2B-EA3F-4499-BCE3-596B68CF0421}"/>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There are meaningful and considerable increase of Revenue after using this feature for first time.</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We will follow up with </a:t>
            </a:r>
            <a:r>
              <a:rPr lang="en-US" sz="2000" dirty="0">
                <a:solidFill>
                  <a:srgbClr val="FFFF00"/>
                </a:solidFill>
                <a:highlight>
                  <a:srgbClr val="000000"/>
                </a:highlight>
              </a:rPr>
              <a:t>2015</a:t>
            </a:r>
            <a:r>
              <a:rPr lang="en-US" sz="2000" dirty="0"/>
              <a:t> as an example</a:t>
            </a:r>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3" descr="nm,n,n,nm">
            <a:extLst>
              <a:ext uri="{FF2B5EF4-FFF2-40B4-BE49-F238E27FC236}">
                <a16:creationId xmlns:a16="http://schemas.microsoft.com/office/drawing/2014/main" id="{0D2B9BC3-2B8D-4102-A2B4-9A62FD781620}"/>
              </a:ext>
            </a:extLst>
          </p:cNvPr>
          <p:cNvGraphicFramePr>
            <a:graphicFrameLocks noGrp="1"/>
          </p:cNvGraphicFramePr>
          <p:nvPr>
            <p:ph idx="1"/>
            <p:extLst>
              <p:ext uri="{D42A27DB-BD31-4B8C-83A1-F6EECF244321}">
                <p14:modId xmlns:p14="http://schemas.microsoft.com/office/powerpoint/2010/main" val="1828004971"/>
              </p:ext>
            </p:extLst>
          </p:nvPr>
        </p:nvGraphicFramePr>
        <p:xfrm>
          <a:off x="5295320" y="1782981"/>
          <a:ext cx="6253212" cy="4361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98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E3DD05-4659-4B89-9CC7-D34C5253853D}"/>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QTR-1 Revenue</a:t>
            </a:r>
          </a:p>
        </p:txBody>
      </p:sp>
      <p:sp>
        <p:nvSpPr>
          <p:cNvPr id="9" name="TextBox 8">
            <a:extLst>
              <a:ext uri="{FF2B5EF4-FFF2-40B4-BE49-F238E27FC236}">
                <a16:creationId xmlns:a16="http://schemas.microsoft.com/office/drawing/2014/main" id="{EDFADF04-E81E-4B11-8075-A704561E06C4}"/>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There are meaningful and considerable increase of Revenue after using this feature for first time.</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We will follow up with </a:t>
            </a:r>
            <a:r>
              <a:rPr lang="en-US" sz="2000" dirty="0">
                <a:solidFill>
                  <a:srgbClr val="FFFF00"/>
                </a:solidFill>
                <a:highlight>
                  <a:srgbClr val="000000"/>
                </a:highlight>
              </a:rPr>
              <a:t>2015</a:t>
            </a:r>
            <a:r>
              <a:rPr lang="en-US" sz="2000" dirty="0">
                <a:solidFill>
                  <a:srgbClr val="FFFF00"/>
                </a:solidFill>
              </a:rPr>
              <a:t> </a:t>
            </a:r>
            <a:r>
              <a:rPr lang="en-US" sz="2000" dirty="0"/>
              <a:t>as an example</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descr="nm,n,n,nm">
            <a:extLst>
              <a:ext uri="{FF2B5EF4-FFF2-40B4-BE49-F238E27FC236}">
                <a16:creationId xmlns:a16="http://schemas.microsoft.com/office/drawing/2014/main" id="{9403B776-670E-42A3-A8FE-BAB2217756C3}"/>
              </a:ext>
            </a:extLst>
          </p:cNvPr>
          <p:cNvGraphicFramePr>
            <a:graphicFrameLocks noGrp="1"/>
          </p:cNvGraphicFramePr>
          <p:nvPr>
            <p:ph idx="1"/>
            <p:extLst>
              <p:ext uri="{D42A27DB-BD31-4B8C-83A1-F6EECF244321}">
                <p14:modId xmlns:p14="http://schemas.microsoft.com/office/powerpoint/2010/main" val="3473457433"/>
              </p:ext>
            </p:extLst>
          </p:nvPr>
        </p:nvGraphicFramePr>
        <p:xfrm>
          <a:off x="5405862" y="807593"/>
          <a:ext cx="6019331" cy="52395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533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D151FEB-1F30-47B1-9DCC-9D8487DD6847}"/>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kern="1200">
                <a:solidFill>
                  <a:schemeClr val="tx1"/>
                </a:solidFill>
                <a:latin typeface="+mj-lt"/>
                <a:ea typeface="+mj-ea"/>
                <a:cs typeface="+mj-cs"/>
              </a:rPr>
              <a:t>QTR-3 Revenue</a:t>
            </a:r>
          </a:p>
        </p:txBody>
      </p:sp>
      <p:sp>
        <p:nvSpPr>
          <p:cNvPr id="6" name="TextBox 5">
            <a:extLst>
              <a:ext uri="{FF2B5EF4-FFF2-40B4-BE49-F238E27FC236}">
                <a16:creationId xmlns:a16="http://schemas.microsoft.com/office/drawing/2014/main" id="{4B696F54-A140-4316-A777-35E8DF3BF68A}"/>
              </a:ext>
            </a:extLst>
          </p:cNvPr>
          <p:cNvSpPr txBox="1"/>
          <p:nvPr/>
        </p:nvSpPr>
        <p:spPr>
          <a:xfrm>
            <a:off x="643468" y="1782981"/>
            <a:ext cx="4970877"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Same pattern of increase between 3-7 QTRS of age of Ad can be observed in 3</a:t>
            </a:r>
            <a:r>
              <a:rPr lang="en-US" sz="2000" baseline="30000" dirty="0"/>
              <a:t>rd</a:t>
            </a:r>
            <a:r>
              <a:rPr lang="en-US" sz="2000" dirty="0"/>
              <a:t> quarter of </a:t>
            </a:r>
            <a:r>
              <a:rPr lang="en-US" sz="2000" dirty="0">
                <a:solidFill>
                  <a:srgbClr val="FFFF00"/>
                </a:solidFill>
                <a:highlight>
                  <a:srgbClr val="000000"/>
                </a:highlight>
              </a:rPr>
              <a:t>2015.</a:t>
            </a:r>
          </a:p>
          <a:p>
            <a:pPr marL="285750" indent="-228600">
              <a:lnSpc>
                <a:spcPct val="90000"/>
              </a:lnSpc>
              <a:spcAft>
                <a:spcPts val="600"/>
              </a:spcAft>
              <a:buFont typeface="Arial" panose="020B0604020202020204" pitchFamily="34" charset="0"/>
              <a:buChar char="•"/>
            </a:pPr>
            <a:endParaRPr lang="en-US" sz="2000" dirty="0"/>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7">
            <a:extLst>
              <a:ext uri="{FF2B5EF4-FFF2-40B4-BE49-F238E27FC236}">
                <a16:creationId xmlns:a16="http://schemas.microsoft.com/office/drawing/2014/main" id="{4EB17F3A-8A2E-4044-9F44-DA7ADE5C7626}"/>
              </a:ext>
            </a:extLst>
          </p:cNvPr>
          <p:cNvGraphicFramePr>
            <a:graphicFrameLocks noGrp="1"/>
          </p:cNvGraphicFramePr>
          <p:nvPr>
            <p:ph idx="1"/>
            <p:extLst>
              <p:ext uri="{D42A27DB-BD31-4B8C-83A1-F6EECF244321}">
                <p14:modId xmlns:p14="http://schemas.microsoft.com/office/powerpoint/2010/main" val="566879202"/>
              </p:ext>
            </p:extLst>
          </p:nvPr>
        </p:nvGraphicFramePr>
        <p:xfrm>
          <a:off x="6257813" y="713127"/>
          <a:ext cx="5290720" cy="5431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051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1D63AC-BBBA-4F5C-97A8-B31BA4BE6296}"/>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QTR-4 Revenue</a:t>
            </a:r>
          </a:p>
        </p:txBody>
      </p:sp>
      <p:sp>
        <p:nvSpPr>
          <p:cNvPr id="6" name="TextBox 5">
            <a:extLst>
              <a:ext uri="{FF2B5EF4-FFF2-40B4-BE49-F238E27FC236}">
                <a16:creationId xmlns:a16="http://schemas.microsoft.com/office/drawing/2014/main" id="{B4CF52CD-752C-4760-A232-65F12E7AE844}"/>
              </a:ext>
            </a:extLst>
          </p:cNvPr>
          <p:cNvSpPr txBox="1"/>
          <p:nvPr/>
        </p:nvSpPr>
        <p:spPr>
          <a:xfrm>
            <a:off x="648931" y="2438401"/>
            <a:ext cx="3505494" cy="11811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These four graphs proves the longer utilizing the Feature Z the more Revenue is gained.</a:t>
            </a:r>
          </a:p>
          <a:p>
            <a:pPr marL="285750" indent="-228600">
              <a:lnSpc>
                <a:spcPct val="90000"/>
              </a:lnSpc>
              <a:spcAft>
                <a:spcPts val="600"/>
              </a:spcAft>
              <a:buFont typeface="Arial" panose="020B0604020202020204" pitchFamily="34" charset="0"/>
              <a:buChar char="•"/>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3">
            <a:extLst>
              <a:ext uri="{FF2B5EF4-FFF2-40B4-BE49-F238E27FC236}">
                <a16:creationId xmlns:a16="http://schemas.microsoft.com/office/drawing/2014/main" id="{A57EEE7A-0AB3-4EC5-BBF9-BDAEEFC472F9}"/>
              </a:ext>
            </a:extLst>
          </p:cNvPr>
          <p:cNvGraphicFramePr>
            <a:graphicFrameLocks noGrp="1"/>
          </p:cNvGraphicFramePr>
          <p:nvPr>
            <p:ph idx="1"/>
            <p:extLst>
              <p:ext uri="{D42A27DB-BD31-4B8C-83A1-F6EECF244321}">
                <p14:modId xmlns:p14="http://schemas.microsoft.com/office/powerpoint/2010/main" val="1363264228"/>
              </p:ext>
            </p:extLst>
          </p:nvPr>
        </p:nvGraphicFramePr>
        <p:xfrm>
          <a:off x="5405862" y="807593"/>
          <a:ext cx="6019331" cy="52395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7325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TotalTime>
  <Words>523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New Advertiser Revenue</vt:lpstr>
      <vt:lpstr>Overview</vt:lpstr>
      <vt:lpstr>PowerPoint Presentation</vt:lpstr>
      <vt:lpstr>Heatmap pros and cons</vt:lpstr>
      <vt:lpstr>Heatmap pros and cons</vt:lpstr>
      <vt:lpstr>QTR-1 Revenue</vt:lpstr>
      <vt:lpstr>QTR-1 Revenue</vt:lpstr>
      <vt:lpstr>QTR-3 Revenue</vt:lpstr>
      <vt:lpstr>QTR-4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Advertiser Revenue</dc:title>
  <dc:creator>Allen Ansari</dc:creator>
  <cp:lastModifiedBy>Allen Ansari</cp:lastModifiedBy>
  <cp:revision>2</cp:revision>
  <dcterms:created xsi:type="dcterms:W3CDTF">2021-04-23T17:02:10Z</dcterms:created>
  <dcterms:modified xsi:type="dcterms:W3CDTF">2021-04-23T17:11:28Z</dcterms:modified>
</cp:coreProperties>
</file>