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</p:sldMasterIdLst>
  <p:notesMasterIdLst>
    <p:notesMasterId r:id="rId28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82" r:id="rId12"/>
    <p:sldId id="281" r:id="rId13"/>
    <p:sldId id="269" r:id="rId14"/>
    <p:sldId id="270" r:id="rId15"/>
    <p:sldId id="271" r:id="rId16"/>
    <p:sldId id="28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8" r:id="rId26"/>
    <p:sldId id="25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61"/>
            <p14:sldId id="282"/>
            <p14:sldId id="269"/>
            <p14:sldId id="271"/>
            <p14:sldId id="28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8"/>
            <p14:sldId id="257"/>
            <p14:sldId id="262"/>
            <p14:sldId id="281"/>
            <p14:sldId id="263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5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 smtClean="0"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智、王总辉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3000" b="1" dirty="0" err="1" smtClean="0">
                <a:latin typeface="+mj-lt"/>
                <a:ea typeface="楷体_GB2312" pitchFamily="49" charset="-122"/>
              </a:rPr>
              <a:t>chenwz</a:t>
            </a:r>
            <a:r>
              <a:rPr lang="en-US" altLang="zh-CN" sz="3000" b="1" dirty="0" smtClean="0">
                <a:latin typeface="+mj-lt"/>
                <a:ea typeface="楷体_GB2312" pitchFamily="49" charset="-122"/>
              </a:rPr>
              <a:t>, </a:t>
            </a:r>
            <a:r>
              <a:rPr lang="en-US" altLang="zh-CN" sz="3000" b="1" dirty="0" err="1" smtClean="0">
                <a:latin typeface="+mj-lt"/>
                <a:ea typeface="楷体_GB2312" pitchFamily="49" charset="-122"/>
              </a:rPr>
              <a:t>zhwang</a:t>
            </a:r>
            <a:r>
              <a:rPr lang="en-US" altLang="zh-CN" sz="3000" b="1" dirty="0" smtClean="0">
                <a:latin typeface="+mj-lt"/>
                <a:ea typeface="楷体_GB2312" pitchFamily="49" charset="-122"/>
              </a:rPr>
              <a:t>}@zju.edu.cn</a:t>
            </a:r>
            <a:endParaRPr lang="en-US" altLang="zh-CN" sz="3000" b="1" dirty="0">
              <a:latin typeface="+mj-lt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Topic 6.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Pipelined CPU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supporting </a:t>
            </a:r>
            <a:endParaRPr lang="en-US" altLang="zh-CN" sz="3600" b="1" dirty="0" smtClean="0">
              <a:solidFill>
                <a:schemeClr val="accent5">
                  <a:lumMod val="75000"/>
                </a:schemeClr>
              </a:solidFill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31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MIPS Instructions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Instr.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Mem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.(1)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0 : 3c010000;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(00) main: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lui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$1, 0 # address of data[0]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 : 34240050;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(04)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ori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$4, $1, 80 # address of data[0]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 : 0c00001b;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(08) call: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jal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sum # call function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3 : 20050004;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(0c) dslot1: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addi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$5, $0, 4 # 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counter,</a:t>
            </a:r>
            <a:r>
              <a:rPr lang="en-US" altLang="zh-CN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DELYED</a:t>
            </a:r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SLOT(DS</a:t>
            </a:r>
            <a:r>
              <a:rPr lang="en-US" altLang="zh-CN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)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4 : ac820000;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(10) return: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sw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$2, 0($4) # store result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5 : 8c890000;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(14)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lw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$9, 0($4) # check 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sw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6 : 01244022;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(18)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sub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$8, $9, $4 # sub: $8 &lt;- $9 - $4 %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7 : 20050003;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(1c)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addi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$5, $0, 3 # counter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8 : 20a5ffff;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(20) loop2: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addi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$5, $5, -1 # counter - 1 %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9 : 34a8ffff;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(24)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ori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$8, $5, 0xffff # zero-extend: 0000ffff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 : 39085555;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(28)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xori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$8, $8, 0x5555 </a:t>
            </a: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# </a:t>
            </a:r>
            <a:r>
              <a:rPr lang="en-US" altLang="zh-CN" sz="1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zero-extend: 0000aaaa </a:t>
            </a:r>
            <a:r>
              <a:rPr lang="en-US" altLang="zh-CN" sz="2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%</a:t>
            </a:r>
            <a:endParaRPr lang="en-US" altLang="zh-CN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B : 2009ffff;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(2c)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addi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$9, $0, -1 # sign-extend: 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ffffffff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Instr. Mem.(2)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: 312affff;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(30)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andi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$10, $9, 0xffff # </a:t>
            </a:r>
            <a:r>
              <a:rPr lang="en-US" altLang="zh-CN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zero-extend: 0000ffff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D : 01493025;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(34)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or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$6, $10, $9 # or: 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ffffffff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 : 01494026;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(38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)		 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xor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$8, $10, $9 # 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xor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: ffff0000 %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F : 01463824;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(3c)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and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$7, $10, $6 # and: 0000ffff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10 : 10a00003;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(40)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beq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$5, $0, shift # if $5 = 0, 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goto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shift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11 : 00000000;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(44)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dslot2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nop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# DS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12 : 08000008;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(48)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j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loop2 # jump loop2 %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13 : 00000000;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(4c) dslot3: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nop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# DS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14 : 2005ffff;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(50) shift: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addi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$5, $0, -1 # $5 = 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ffffffff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15 : 000543c0;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(54)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sll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$8, $5, 15 # &lt;&lt;15 = ffff8000 %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16 : 00084400;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(58)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sll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$8, $8, 16 # &lt;&lt;16 = 80000000 %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17 : 00084403;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(5c)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sra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$8, $8, 16 # &gt;&gt;16 = ffff8000 (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arith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Instr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. Mem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.(3)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18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: 000843c2;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(60)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srl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$8, $8, 15 # &gt;&gt;15 = 0001ffff (logic)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19 : 08000019;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(64) finish: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j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finish # dead loop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1A : 00000000;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(68) dslot4: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nop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# DS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1B : 00004020;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(6c) sum: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add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$8, $0, $0 # sum function entry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1C : 8c890000;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(70) loop: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lw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$9, 0($4) # load data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1D : 01094020;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(74)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add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$8, $8, $9 # sum, PIPELINE STALLS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1E : 20a5ffff;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(78)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addi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$5, $5, -1 # counter - 1 %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1F : 14a0fffc;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(7c)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bne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$5, $0, loop # finish?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20 : 20840004;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(80) dslot5: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addi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$4, $4, 4 # address + 4, DS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21 : 03e00008;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(84)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jr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ra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# return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22 : 00081000;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(88) dslot6: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sll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$2, $8, 0 # move result to $v0, DS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Data Mem. 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0 :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 BF800000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1 01111111 00..0 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fp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-1 %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14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: 000000A3;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(50) data[0]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15 : 00000027;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(54) data[1]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16 : 00000079;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(58) data[2]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17 : 00000115;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	% 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(5C) data[3] %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(1)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050" name="Picture 2" descr="F:\Univ Doc\计算机体系结构\2015-2016\arch_exps\exp6\sim\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96099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(2)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4" name="Picture 2" descr="F:\Univ Doc\计算机体系结构\2015-2016\arch_exps\exp6\sim\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86762"/>
            <a:ext cx="8928992" cy="50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(3)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4098" name="Picture 2" descr="F:\Univ Doc\计算机体系结构\2015-2016\arch_exps\exp6\sim\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338803"/>
            <a:ext cx="8964488" cy="504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(4)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5122" name="Picture 2" descr="F:\Univ Doc\计算机体系结构\2015-2016\arch_exps\exp6\sim\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0" y="1309836"/>
            <a:ext cx="8887972" cy="499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(5)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6146" name="Picture 2" descr="F:\Univ Doc\计算机体系结构\2015-2016\arch_exps\exp6\sim\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9"/>
            <a:ext cx="8928992" cy="50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(6)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Picture 2" descr="F:\Univ Doc\计算机体系结构\2015-2016\arch_exps\exp6\sim\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928992" cy="50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3600" b="1" dirty="0" smtClean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Basic Principle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Operating Procedures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Precaution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/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(7)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Picture 2" descr="F:\Univ Doc\计算机体系结构\2015-2016\arch_exps\exp6\sim\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928992" cy="50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(8)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9218" name="Picture 2" descr="C:\Users\wzh\AppData\Local\Temp\Rar$DIa0.946\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61225"/>
            <a:ext cx="8784976" cy="473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1:  </a:t>
            </a:r>
            <a:endParaRPr lang="en-US" altLang="zh-CN" sz="28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Waveform Simulation of </a:t>
            </a: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the 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Pipelined CPU with the verification program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2: </a:t>
            </a:r>
            <a:endParaRPr lang="en-US" altLang="zh-CN" sz="28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FPGA 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Implementation of </a:t>
            </a: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the 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Pipelined CPU </a:t>
            </a: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with the verification program</a:t>
            </a: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Understand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31 MIPS instructions.</a:t>
            </a:r>
            <a:endParaRPr lang="en-US" altLang="zh-CN" sz="2800" dirty="0" smtClean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Master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the design methods of pipelined CPU 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executing 31 MIPS instructions.</a:t>
            </a: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master methods of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program verification of Pipelined CPU 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executing 31 MIPS instructions</a:t>
            </a: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Design of Pipelined CPU executing 31 MIPS instructions.</a:t>
            </a: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70"/>
              </a:spcBef>
              <a:buFontTx/>
              <a:buChar char="–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Design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datapath</a:t>
            </a: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70"/>
              </a:spcBef>
              <a:buFontTx/>
              <a:buChar char="–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Design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CPU Controller</a:t>
            </a: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Verify the Pipelined CPU with program</a:t>
            </a: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 and observe the execution of program</a:t>
            </a: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19A1FD"/>
                </a:solidFill>
                <a:ea typeface="宋体" panose="02010600030101010101" pitchFamily="2" charset="-122"/>
              </a:rPr>
              <a:t>Pipelined CPU supporting execution of 31 MIPS instructions</a:t>
            </a:r>
            <a:endParaRPr lang="zh-CN" altLang="en-US" sz="2800" dirty="0" smtClean="0">
              <a:solidFill>
                <a:srgbClr val="19A1FD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6322" name="Group 1154"/>
          <p:cNvGraphicFramePr>
            <a:graphicFrameLocks noGrp="1"/>
          </p:cNvGraphicFramePr>
          <p:nvPr>
            <p:ph idx="1"/>
          </p:nvPr>
        </p:nvGraphicFramePr>
        <p:xfrm>
          <a:off x="252413" y="889000"/>
          <a:ext cx="8640762" cy="5567785"/>
        </p:xfrm>
        <a:graphic>
          <a:graphicData uri="http://schemas.openxmlformats.org/drawingml/2006/table">
            <a:tbl>
              <a:tblPr/>
              <a:tblGrid>
                <a:gridCol w="712787"/>
                <a:gridCol w="730250"/>
                <a:gridCol w="657225"/>
                <a:gridCol w="654050"/>
                <a:gridCol w="654050"/>
                <a:gridCol w="655638"/>
                <a:gridCol w="730250"/>
                <a:gridCol w="3282950"/>
                <a:gridCol w="563562"/>
              </a:tblGrid>
              <a:tr h="250825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MIPS Instructions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Bit #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31..26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25..21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20..16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15..11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10..6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5..0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Operations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R-type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add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rs + rt;  with overflow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addu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100001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rs + rt;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without overflow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sub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100010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rs - rt;  with overflow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subu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100011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rs - rt;  without overflow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and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rs &amp; rt;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or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100101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rs | rt;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xor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100110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rs ^ rt;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nor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100111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~(rs | rt);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slt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if(rs &lt; rt)rd = 1; else rd = 0;  &lt;(signed)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sltu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if(rs &lt; rt)rd = 1; else rd = 0;  &lt;(unsigned)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sll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rt &lt;&lt; sa;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srl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rt &gt;&gt; sa (logical);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sra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000011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rt &gt;&gt; sa (arithmetic);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sllv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rt &lt;&lt; rs;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srlv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rt &gt;&gt; rs (logical);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srav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 = rt &gt;&gt; rs(arithmetic); 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jr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001000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PC=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19A1FD"/>
                </a:solidFill>
                <a:ea typeface="宋体" panose="02010600030101010101" pitchFamily="2" charset="-122"/>
              </a:rPr>
              <a:t>Pipelined CPU supporting execution of 31 MIPS instructions</a:t>
            </a:r>
            <a:endParaRPr lang="zh-CN" altLang="en-US" sz="2800" dirty="0" smtClean="0">
              <a:solidFill>
                <a:srgbClr val="19A1FD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6322" name="Group 1154"/>
          <p:cNvGraphicFramePr>
            <a:graphicFrameLocks noGrp="1"/>
          </p:cNvGraphicFramePr>
          <p:nvPr>
            <p:ph idx="1"/>
          </p:nvPr>
        </p:nvGraphicFramePr>
        <p:xfrm>
          <a:off x="252413" y="889000"/>
          <a:ext cx="8640762" cy="5387981"/>
        </p:xfrm>
        <a:graphic>
          <a:graphicData uri="http://schemas.openxmlformats.org/drawingml/2006/table">
            <a:tbl>
              <a:tblPr/>
              <a:tblGrid>
                <a:gridCol w="712787"/>
                <a:gridCol w="730250"/>
                <a:gridCol w="657225"/>
                <a:gridCol w="654050"/>
                <a:gridCol w="654050"/>
                <a:gridCol w="655638"/>
                <a:gridCol w="676275"/>
                <a:gridCol w="3336925"/>
                <a:gridCol w="563562"/>
              </a:tblGrid>
              <a:tr h="250837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MIPS Instructions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Bit #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31..26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25..21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20..16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15..11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10..6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5..0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Operations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cPr/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I-type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immediate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001000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 with overflow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addiu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imm;without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overflow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andi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001100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&amp;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ori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001101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|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xori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001110 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^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lui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001111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 65536;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lw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100011 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memory[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];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sw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101011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memory[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 &lt;--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beq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000100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PC+=4 +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&lt;&lt;2;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bne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000101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!=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PC+=4 +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&lt;&lt;2;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slti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001010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sign_extend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=1 else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0;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less than signed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sltiu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001011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zero_extend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=1 else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less than unsigned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PC+=4 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J-type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ranklin Gothic Demi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j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000010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 = (PC+4)[31..28],address&lt;&lt;2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79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jal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000011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 = (PC+4)[31..28],address&lt;&lt;2 ; $31 = PC+4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344816" cy="95436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dirty="0" err="1" smtClean="0">
                <a:solidFill>
                  <a:srgbClr val="19A1FD"/>
                </a:solidFill>
                <a:ea typeface="宋体" panose="02010600030101010101" pitchFamily="2" charset="-122"/>
              </a:rPr>
              <a:t>Datapath</a:t>
            </a:r>
            <a:r>
              <a:rPr lang="en-US" altLang="zh-CN" sz="3200" dirty="0" smtClean="0">
                <a:solidFill>
                  <a:srgbClr val="19A1FD"/>
                </a:solidFill>
                <a:ea typeface="宋体" panose="02010600030101010101" pitchFamily="2" charset="-122"/>
              </a:rPr>
              <a:t> of CPU supporting 31 MIPS Instr.</a:t>
            </a:r>
            <a:endParaRPr lang="en-US" altLang="zh-CN" sz="3200" dirty="0" smtClean="0">
              <a:solidFill>
                <a:srgbClr val="19A1FD"/>
              </a:solidFill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3" y="1340768"/>
            <a:ext cx="8394491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signed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and unsigned type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 err="1" smtClean="0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 and wire are unsigned type in Default</a:t>
            </a:r>
            <a:endParaRPr lang="en-US" altLang="zh-CN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Signed Type:</a:t>
            </a: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signed</a:t>
            </a: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wire signed</a:t>
            </a: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Type Conversion Function</a:t>
            </a: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$signed()</a:t>
            </a: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$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unsiged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()</a:t>
            </a: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ALU</a:t>
            </a:r>
            <a:endParaRPr lang="en-US" altLang="zh-CN" sz="4400" dirty="0" smtClean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412776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smtClean="0"/>
              <a:t>case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oper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0000"/>
                </a:solidFill>
              </a:rPr>
              <a:t>EXE_ALU_SLT</a:t>
            </a:r>
            <a:r>
              <a:rPr lang="en-US" altLang="zh-CN" sz="2000" dirty="0"/>
              <a:t>: begin</a:t>
            </a:r>
            <a:endParaRPr lang="en-US" altLang="zh-CN" sz="2000" dirty="0"/>
          </a:p>
          <a:p>
            <a:r>
              <a:rPr lang="en-US" altLang="zh-CN" sz="2000" dirty="0"/>
              <a:t>			if (sign)</a:t>
            </a:r>
            <a:endParaRPr lang="en-US" altLang="zh-CN" sz="2000" dirty="0"/>
          </a:p>
          <a:p>
            <a:r>
              <a:rPr lang="en-US" altLang="zh-CN" sz="2000" dirty="0"/>
              <a:t>				result = $signed(a) &lt; $signed(b);</a:t>
            </a:r>
            <a:endParaRPr lang="en-US" altLang="zh-CN" sz="2000" dirty="0"/>
          </a:p>
          <a:p>
            <a:r>
              <a:rPr lang="en-US" altLang="zh-CN" sz="2000" dirty="0"/>
              <a:t>			else</a:t>
            </a:r>
            <a:endParaRPr lang="en-US" altLang="zh-CN" sz="2000" dirty="0"/>
          </a:p>
          <a:p>
            <a:r>
              <a:rPr lang="en-US" altLang="zh-CN" sz="2000" dirty="0"/>
              <a:t>				result = </a:t>
            </a:r>
            <a:r>
              <a:rPr lang="en-US" altLang="zh-CN" sz="2000" dirty="0" smtClean="0"/>
              <a:t>……</a:t>
            </a:r>
            <a:endParaRPr lang="en-US" altLang="zh-CN" sz="2000" dirty="0" smtClean="0"/>
          </a:p>
          <a:p>
            <a:r>
              <a:rPr lang="en-US" altLang="zh-CN" sz="2000" dirty="0"/>
              <a:t>		</a:t>
            </a:r>
            <a:r>
              <a:rPr lang="en-US" altLang="zh-CN" sz="2000" dirty="0" smtClean="0">
                <a:solidFill>
                  <a:srgbClr val="FF0000"/>
                </a:solidFill>
              </a:rPr>
              <a:t>EXE_ALU_LUI</a:t>
            </a:r>
            <a:r>
              <a:rPr lang="en-US" altLang="zh-CN" sz="2000" dirty="0"/>
              <a:t>: begin</a:t>
            </a:r>
            <a:endParaRPr lang="en-US" altLang="zh-CN" sz="2000" dirty="0"/>
          </a:p>
          <a:p>
            <a:r>
              <a:rPr lang="en-US" altLang="zh-CN" sz="2000" dirty="0"/>
              <a:t>			result = </a:t>
            </a:r>
            <a:r>
              <a:rPr lang="en-US" altLang="zh-CN" sz="2000" dirty="0" smtClean="0"/>
              <a:t>……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end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……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EXE_ALU_SR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begin</a:t>
            </a:r>
            <a:endParaRPr lang="en-US" altLang="zh-CN" sz="2000" dirty="0" smtClean="0"/>
          </a:p>
          <a:p>
            <a:r>
              <a:rPr lang="en-US" altLang="zh-CN" sz="2000" dirty="0"/>
              <a:t>			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(sign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	……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else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	……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endcase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6459</Words>
  <Application>WPS 演示</Application>
  <PresentationFormat>全屏显示(4:3)</PresentationFormat>
  <Paragraphs>822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楷体</vt:lpstr>
      <vt:lpstr>Courier New</vt:lpstr>
      <vt:lpstr>Times New Roman</vt:lpstr>
      <vt:lpstr>Franklin Gothic Demi</vt:lpstr>
      <vt:lpstr>Calibri</vt:lpstr>
      <vt:lpstr>新宋体</vt:lpstr>
      <vt:lpstr>GENISO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Pipelined CPU supporting execution of 31 MIPS instructions</vt:lpstr>
      <vt:lpstr>Pipelined CPU supporting execution of 31 MIPS instructions</vt:lpstr>
      <vt:lpstr>Datapath of CPU supporting 31 MIPS Instr.</vt:lpstr>
      <vt:lpstr>signed and unsigned type</vt:lpstr>
      <vt:lpstr>ALU</vt:lpstr>
      <vt:lpstr>Instr. Mem.(1)</vt:lpstr>
      <vt:lpstr>Instr. Mem.(2)</vt:lpstr>
      <vt:lpstr>Instr. Mem.(3)</vt:lpstr>
      <vt:lpstr>Data Mem.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Simulation (8)</vt:lpstr>
      <vt:lpstr>Checkpoints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asus</cp:lastModifiedBy>
  <cp:revision>145</cp:revision>
  <dcterms:created xsi:type="dcterms:W3CDTF">2011-08-03T07:44:00Z</dcterms:created>
  <dcterms:modified xsi:type="dcterms:W3CDTF">2016-12-02T10:34:15Z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