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7.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9.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4"/>
  </p:sldMasterIdLst>
  <p:notesMasterIdLst>
    <p:notesMasterId r:id="rId25"/>
  </p:notesMasterIdLst>
  <p:sldIdLst>
    <p:sldId id="328" r:id="rId5"/>
    <p:sldId id="330" r:id="rId6"/>
    <p:sldId id="331" r:id="rId7"/>
    <p:sldId id="332" r:id="rId8"/>
    <p:sldId id="333" r:id="rId9"/>
    <p:sldId id="334" r:id="rId10"/>
    <p:sldId id="335" r:id="rId11"/>
    <p:sldId id="336" r:id="rId12"/>
    <p:sldId id="339" r:id="rId13"/>
    <p:sldId id="354" r:id="rId14"/>
    <p:sldId id="337" r:id="rId15"/>
    <p:sldId id="349" r:id="rId16"/>
    <p:sldId id="350" r:id="rId17"/>
    <p:sldId id="341" r:id="rId18"/>
    <p:sldId id="343" r:id="rId19"/>
    <p:sldId id="345" r:id="rId20"/>
    <p:sldId id="347" r:id="rId21"/>
    <p:sldId id="351" r:id="rId22"/>
    <p:sldId id="352" r:id="rId23"/>
    <p:sldId id="353" r:id="rId24"/>
  </p:sldIdLst>
  <p:sldSz cx="12188825" cy="6858000"/>
  <p:notesSz cx="7010400" cy="92964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TCA" initials="C"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E75"/>
    <a:srgbClr val="FFCC29"/>
    <a:srgbClr val="F434EB"/>
    <a:srgbClr val="E20CD8"/>
    <a:srgbClr val="0000FF"/>
    <a:srgbClr val="245D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55" autoAdjust="0"/>
    <p:restoredTop sz="50000" autoAdjust="0"/>
  </p:normalViewPr>
  <p:slideViewPr>
    <p:cSldViewPr snapToGrid="0" snapToObjects="1">
      <p:cViewPr varScale="1">
        <p:scale>
          <a:sx n="114" d="100"/>
          <a:sy n="114" d="100"/>
        </p:scale>
        <p:origin x="126" y="84"/>
      </p:cViewPr>
      <p:guideLst>
        <p:guide orient="horz" pos="2160"/>
        <p:guide pos="3839"/>
      </p:guideLst>
    </p:cSldViewPr>
  </p:slideViewPr>
  <p:notesTextViewPr>
    <p:cViewPr>
      <p:scale>
        <a:sx n="1" d="1"/>
        <a:sy n="1" d="1"/>
      </p:scale>
      <p:origin x="0" y="0"/>
    </p:cViewPr>
  </p:notesTextViewPr>
  <p:sorterViewPr>
    <p:cViewPr>
      <p:scale>
        <a:sx n="128" d="100"/>
        <a:sy n="12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ovnas001p\corp$\Finance\GLCommon\Common%20Drive\Enterprise%20Analytics\PROJECTS\Predictive_Modeling\Cancellations\EDA_Funnel_Data_Pull___analysis_begun_on_09-14-18.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ovnas001p\corp$\Finance\GLCommon\Common%20Drive\Enterprise%20Analytics\PROJECTS\Predictive_Modeling\Cancellations\MEAN_and_MEDIAN_stats.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ovnas001p\corp$\Finance\GLCommon\Common%20Drive\Enterprise%20Analytics\PROJECTS\Predictive_Modeling\Cancellations\MEAN_and_MEDIAN_stat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ovnas001p\corp$\Finance\GLCommon\Common%20Drive\Enterprise%20Analytics\PROJECTS\Predictive_Modeling\Cancellations\EDA_Funnel_Data_Pull___analysis_begun_on_09-14-18.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ovnas001p\corp$\Finance\GLCommon\Common%20Drive\Enterprise%20Analytics\PROJECTS\Predictive_Modeling\Cancellations\EDA_Funnel_Data_Pull___analysis_begun_on_09-14-18.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ovnas001p\corp$\Finance\GLCommon\Common%20Drive\Enterprise%20Analytics\PROJECTS\Predictive_Modeling\Cancellations\EDA_Funnel_Data_Pull___analysis_begun_on_09-1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ovnas001p\corp$\Finance\GLCommon\Common%20Drive\Enterprise%20Analytics\PROJECTS\Predictive_Modeling\Cancellations\EDA_Funnel_Data_Pull___analysis_begun_on_09-14-18.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ovnas001p\corp$\Finance\GLCommon\Common%20Drive\Enterprise%20Analytics\PROJECTS\Predictive_Modeling\Cancellations\EDA_Funnel_Data_Pull___analysis_begun_on_09-14-18.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ovnas001p\corp$\Finance\GLCommon\Common%20Drive\Enterprise%20Analytics\PROJECTS\Predictive_Modeling\Cancellations\EDA_Funnel_Data_Pull___analysis_begun_on_09-14-18.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ovnas001p\corp$\Finance\GLCommon\Common%20Drive\Enterprise%20Analytics\PROJECTS\Predictive_Modeling\Cancellations\MEAN_and_MEDIAN_stat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ovnas001p\corp$\Finance\GLCommon\Common%20Drive\Enterprise%20Analytics\PROJECTS\Predictive_Modeling\Cancellations\MEAN_and_MEDIAN_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all" spc="120" normalizeH="0" baseline="0">
                <a:solidFill>
                  <a:schemeClr val="tx1">
                    <a:lumMod val="65000"/>
                    <a:lumOff val="35000"/>
                  </a:schemeClr>
                </a:solidFill>
                <a:latin typeface="+mn-lt"/>
                <a:ea typeface="+mn-ea"/>
                <a:cs typeface="+mn-cs"/>
              </a:defRPr>
            </a:pPr>
            <a:r>
              <a:rPr lang="en-US" sz="1400" dirty="0"/>
              <a:t>% of Appointments Kept by 3 Hospitals</a:t>
            </a:r>
          </a:p>
        </c:rich>
      </c:tx>
      <c:layout>
        <c:manualLayout>
          <c:xMode val="edge"/>
          <c:yMode val="edge"/>
          <c:x val="0.12143192488262911"/>
          <c:y val="1.9020444131863497E-2"/>
        </c:manualLayout>
      </c:layout>
      <c:overlay val="0"/>
      <c:spPr>
        <a:noFill/>
        <a:ln>
          <a:noFill/>
        </a:ln>
        <a:effectLst/>
      </c:spPr>
      <c:txPr>
        <a:bodyPr rot="0" spcFirstLastPara="1" vertOverflow="ellipsis" vert="horz" wrap="square" anchor="ctr" anchorCtr="1"/>
        <a:lstStyle/>
        <a:p>
          <a:pPr>
            <a:defRPr sz="14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108387859968213E-2"/>
          <c:y val="0.18293863166026311"/>
          <c:w val="0.890154522938154"/>
          <c:h val="0.74830860326139215"/>
        </c:manualLayout>
      </c:layout>
      <c:lineChart>
        <c:grouping val="standard"/>
        <c:varyColors val="0"/>
        <c:ser>
          <c:idx val="1"/>
          <c:order val="0"/>
          <c:tx>
            <c:strRef>
              <c:f>Pivot_1!$A$28</c:f>
              <c:strCache>
                <c:ptCount val="1"/>
                <c:pt idx="0">
                  <c:v>MRMC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Pivot_1!$C$28:$L$28</c:f>
              <c:numCache>
                <c:formatCode>0.0%</c:formatCode>
                <c:ptCount val="10"/>
                <c:pt idx="0">
                  <c:v>0.82627118644067798</c:v>
                </c:pt>
                <c:pt idx="1">
                  <c:v>0.8133971291866029</c:v>
                </c:pt>
                <c:pt idx="2">
                  <c:v>0.72641509433962259</c:v>
                </c:pt>
                <c:pt idx="3">
                  <c:v>0.68</c:v>
                </c:pt>
                <c:pt idx="4">
                  <c:v>0.65841584158415845</c:v>
                </c:pt>
                <c:pt idx="5">
                  <c:v>0.71647509578544066</c:v>
                </c:pt>
                <c:pt idx="6">
                  <c:v>0.7269076305220884</c:v>
                </c:pt>
                <c:pt idx="7">
                  <c:v>0.7661290322580645</c:v>
                </c:pt>
                <c:pt idx="8">
                  <c:v>0.76446280991735538</c:v>
                </c:pt>
                <c:pt idx="9">
                  <c:v>0.7032520325203252</c:v>
                </c:pt>
              </c:numCache>
            </c:numRef>
          </c:val>
          <c:smooth val="0"/>
          <c:extLst>
            <c:ext xmlns:c16="http://schemas.microsoft.com/office/drawing/2014/chart" uri="{C3380CC4-5D6E-409C-BE32-E72D297353CC}">
              <c16:uniqueId val="{00000000-7C8C-402B-AEEF-CF277772BDA8}"/>
            </c:ext>
          </c:extLst>
        </c:ser>
        <c:ser>
          <c:idx val="2"/>
          <c:order val="1"/>
          <c:tx>
            <c:strRef>
              <c:f>Pivot_1!$A$29</c:f>
              <c:strCache>
                <c:ptCount val="1"/>
                <c:pt idx="0">
                  <c:v>SERMC</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Pivot_1!$C$29:$L$29</c:f>
              <c:numCache>
                <c:formatCode>0.0%</c:formatCode>
                <c:ptCount val="10"/>
                <c:pt idx="0">
                  <c:v>0.8125</c:v>
                </c:pt>
                <c:pt idx="1">
                  <c:v>0.79522184300341292</c:v>
                </c:pt>
                <c:pt idx="2">
                  <c:v>0.7303370786516854</c:v>
                </c:pt>
                <c:pt idx="3">
                  <c:v>0.68518518518518523</c:v>
                </c:pt>
                <c:pt idx="4">
                  <c:v>0.7142857142857143</c:v>
                </c:pt>
                <c:pt idx="5">
                  <c:v>0.72435897435897434</c:v>
                </c:pt>
                <c:pt idx="6">
                  <c:v>0.75666666666666671</c:v>
                </c:pt>
                <c:pt idx="7">
                  <c:v>0.74350649350649356</c:v>
                </c:pt>
                <c:pt idx="8">
                  <c:v>0.74377224199288261</c:v>
                </c:pt>
                <c:pt idx="9">
                  <c:v>0.67307692307692313</c:v>
                </c:pt>
              </c:numCache>
            </c:numRef>
          </c:val>
          <c:smooth val="0"/>
          <c:extLst>
            <c:ext xmlns:c16="http://schemas.microsoft.com/office/drawing/2014/chart" uri="{C3380CC4-5D6E-409C-BE32-E72D297353CC}">
              <c16:uniqueId val="{00000001-7C8C-402B-AEEF-CF277772BDA8}"/>
            </c:ext>
          </c:extLst>
        </c:ser>
        <c:ser>
          <c:idx val="4"/>
          <c:order val="2"/>
          <c:tx>
            <c:strRef>
              <c:f>Pivot_1!$A$31</c:f>
              <c:strCache>
                <c:ptCount val="1"/>
                <c:pt idx="0">
                  <c:v>WRMC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Pivot_1!$C$31:$L$31</c:f>
              <c:numCache>
                <c:formatCode>0.0%</c:formatCode>
                <c:ptCount val="10"/>
                <c:pt idx="0">
                  <c:v>0.8</c:v>
                </c:pt>
                <c:pt idx="1">
                  <c:v>0.78846153846153844</c:v>
                </c:pt>
                <c:pt idx="2">
                  <c:v>0.73873873873873874</c:v>
                </c:pt>
                <c:pt idx="3">
                  <c:v>0.66666666666666663</c:v>
                </c:pt>
                <c:pt idx="4">
                  <c:v>0.75</c:v>
                </c:pt>
                <c:pt idx="5">
                  <c:v>0.69523809523809521</c:v>
                </c:pt>
                <c:pt idx="6">
                  <c:v>0.72093023255813948</c:v>
                </c:pt>
                <c:pt idx="7">
                  <c:v>0.71287128712871284</c:v>
                </c:pt>
                <c:pt idx="8">
                  <c:v>0.74712643678160917</c:v>
                </c:pt>
                <c:pt idx="9">
                  <c:v>0.64948453608247425</c:v>
                </c:pt>
              </c:numCache>
            </c:numRef>
          </c:val>
          <c:smooth val="0"/>
          <c:extLst>
            <c:ext xmlns:c16="http://schemas.microsoft.com/office/drawing/2014/chart" uri="{C3380CC4-5D6E-409C-BE32-E72D297353CC}">
              <c16:uniqueId val="{00000002-7C8C-402B-AEEF-CF277772BDA8}"/>
            </c:ext>
          </c:extLst>
        </c:ser>
        <c:ser>
          <c:idx val="0"/>
          <c:order val="3"/>
          <c:tx>
            <c:strRef>
              <c:f>Pivot_1!$A$34</c:f>
              <c:strCache>
                <c:ptCount val="1"/>
                <c:pt idx="0">
                  <c:v>Wtd Avg (MRMC, SERMC, WRMC)</c:v>
                </c:pt>
              </c:strCache>
            </c:strRef>
          </c:tx>
          <c:spPr>
            <a:ln w="25400" cap="rnd" cmpd="dbl">
              <a:solidFill>
                <a:srgbClr val="00B050"/>
              </a:solidFill>
              <a:prstDash val="sysDash"/>
              <a:round/>
            </a:ln>
            <a:effectLst/>
          </c:spPr>
          <c:marker>
            <c:symbol val="none"/>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Pivot_1!$C$34:$L$34</c:f>
              <c:numCache>
                <c:formatCode>0.0%</c:formatCode>
                <c:ptCount val="10"/>
                <c:pt idx="0">
                  <c:v>0.81570512820512819</c:v>
                </c:pt>
                <c:pt idx="1">
                  <c:v>0.8003300330033003</c:v>
                </c:pt>
                <c:pt idx="2">
                  <c:v>0.73050847457627122</c:v>
                </c:pt>
                <c:pt idx="3">
                  <c:v>0.68026315789473679</c:v>
                </c:pt>
                <c:pt idx="4">
                  <c:v>0.70118845500848892</c:v>
                </c:pt>
                <c:pt idx="5">
                  <c:v>0.7168141592920354</c:v>
                </c:pt>
                <c:pt idx="6">
                  <c:v>0.74015748031496065</c:v>
                </c:pt>
                <c:pt idx="7">
                  <c:v>0.74733637747336379</c:v>
                </c:pt>
                <c:pt idx="8">
                  <c:v>0.75245901639344259</c:v>
                </c:pt>
                <c:pt idx="9">
                  <c:v>0.68091603053435112</c:v>
                </c:pt>
              </c:numCache>
            </c:numRef>
          </c:val>
          <c:smooth val="0"/>
          <c:extLst>
            <c:ext xmlns:c16="http://schemas.microsoft.com/office/drawing/2014/chart" uri="{C3380CC4-5D6E-409C-BE32-E72D297353CC}">
              <c16:uniqueId val="{00000003-7C8C-402B-AEEF-CF277772BDA8}"/>
            </c:ext>
          </c:extLst>
        </c:ser>
        <c:dLbls>
          <c:showLegendKey val="0"/>
          <c:showVal val="0"/>
          <c:showCatName val="0"/>
          <c:showSerName val="0"/>
          <c:showPercent val="0"/>
          <c:showBubbleSize val="0"/>
        </c:dLbls>
        <c:marker val="1"/>
        <c:smooth val="0"/>
        <c:axId val="1040966303"/>
        <c:axId val="1086322495"/>
      </c:lineChart>
      <c:catAx>
        <c:axId val="1040966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86322495"/>
        <c:crosses val="autoZero"/>
        <c:auto val="1"/>
        <c:lblAlgn val="ctr"/>
        <c:lblOffset val="100"/>
        <c:noMultiLvlLbl val="0"/>
      </c:catAx>
      <c:valAx>
        <c:axId val="1086322495"/>
        <c:scaling>
          <c:orientation val="minMax"/>
        </c:scaling>
        <c:delete val="0"/>
        <c:axPos val="l"/>
        <c:majorGridlines>
          <c:spPr>
            <a:ln w="9525" cap="flat" cmpd="sng" algn="ctr">
              <a:solidFill>
                <a:schemeClr val="tx1">
                  <a:lumMod val="15000"/>
                  <a:lumOff val="85000"/>
                </a:schemeClr>
              </a:solidFill>
              <a:prstDash val="sysDash"/>
              <a:round/>
            </a:ln>
            <a:effectLst/>
          </c:spPr>
        </c:majorGridlines>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966303"/>
        <c:crosses val="autoZero"/>
        <c:crossBetween val="between"/>
      </c:valAx>
      <c:spPr>
        <a:noFill/>
        <a:ln>
          <a:noFill/>
        </a:ln>
        <a:effectLst/>
      </c:spPr>
    </c:plotArea>
    <c:legend>
      <c:legendPos val="t"/>
      <c:layout>
        <c:manualLayout>
          <c:xMode val="edge"/>
          <c:yMode val="edge"/>
          <c:x val="0.10845920668367158"/>
          <c:y val="0.10092247656366773"/>
          <c:w val="0.85539591882000665"/>
          <c:h val="6.419444824686919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a:t>MEAN number of Days</a:t>
            </a:r>
            <a:r>
              <a:rPr lang="en-US" sz="1100" baseline="0"/>
              <a:t> Between Scheduled &amp; Appt</a:t>
            </a:r>
            <a:endParaRPr lang="en-US" sz="1100"/>
          </a:p>
        </c:rich>
      </c:tx>
      <c:layout>
        <c:manualLayout>
          <c:xMode val="edge"/>
          <c:yMode val="edge"/>
          <c:x val="5.8882153893548103E-2"/>
          <c:y val="2.6666666666666668E-2"/>
        </c:manualLayout>
      </c:layout>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'ERMC(Govt)'!$C$3</c:f>
              <c:strCache>
                <c:ptCount val="1"/>
                <c:pt idx="0">
                  <c:v>0</c:v>
                </c:pt>
              </c:strCache>
            </c:strRef>
          </c:tx>
          <c:spPr>
            <a:ln w="28575" cap="rnd" cmpd="dbl">
              <a:solidFill>
                <a:schemeClr val="accent2">
                  <a:lumMod val="75000"/>
                </a:schemeClr>
              </a:solidFill>
              <a:round/>
            </a:ln>
            <a:effectLst/>
          </c:spPr>
          <c:marker>
            <c:symbol val="diamond"/>
            <c:size val="7"/>
            <c:spPr>
              <a:noFill/>
              <a:ln w="9525">
                <a:solidFill>
                  <a:schemeClr val="accent2">
                    <a:lumMod val="75000"/>
                  </a:schemeClr>
                </a:solidFill>
              </a:ln>
              <a:effectLst/>
            </c:spPr>
          </c:marker>
          <c:cat>
            <c:strRef>
              <c:f>'ERMC(Govt)'!$D$2:$M$2</c:f>
              <c:strCache>
                <c:ptCount val="10"/>
                <c:pt idx="0">
                  <c:v>Oct</c:v>
                </c:pt>
                <c:pt idx="1">
                  <c:v>Nov</c:v>
                </c:pt>
                <c:pt idx="2">
                  <c:v>Dec</c:v>
                </c:pt>
                <c:pt idx="3">
                  <c:v>Jan</c:v>
                </c:pt>
                <c:pt idx="4">
                  <c:v>Feb</c:v>
                </c:pt>
                <c:pt idx="5">
                  <c:v>Mar</c:v>
                </c:pt>
                <c:pt idx="6">
                  <c:v>Apr</c:v>
                </c:pt>
                <c:pt idx="7">
                  <c:v>May</c:v>
                </c:pt>
                <c:pt idx="8">
                  <c:v>Jun</c:v>
                </c:pt>
                <c:pt idx="9">
                  <c:v>Jul</c:v>
                </c:pt>
              </c:strCache>
            </c:strRef>
          </c:cat>
          <c:val>
            <c:numRef>
              <c:f>'ERMC(Govt)'!$D$3:$M$3</c:f>
              <c:numCache>
                <c:formatCode>0.0</c:formatCode>
                <c:ptCount val="10"/>
                <c:pt idx="0">
                  <c:v>12</c:v>
                </c:pt>
                <c:pt idx="1">
                  <c:v>15.076923076923077</c:v>
                </c:pt>
                <c:pt idx="2">
                  <c:v>18.352941176470587</c:v>
                </c:pt>
                <c:pt idx="3">
                  <c:v>16.5</c:v>
                </c:pt>
                <c:pt idx="4">
                  <c:v>15.92</c:v>
                </c:pt>
                <c:pt idx="5">
                  <c:v>17.96</c:v>
                </c:pt>
                <c:pt idx="6">
                  <c:v>18.432432432432432</c:v>
                </c:pt>
                <c:pt idx="7">
                  <c:v>18.310344827586206</c:v>
                </c:pt>
                <c:pt idx="8">
                  <c:v>17.785714285714285</c:v>
                </c:pt>
                <c:pt idx="9">
                  <c:v>17.5</c:v>
                </c:pt>
              </c:numCache>
            </c:numRef>
          </c:val>
          <c:smooth val="0"/>
          <c:extLst>
            <c:ext xmlns:c16="http://schemas.microsoft.com/office/drawing/2014/chart" uri="{C3380CC4-5D6E-409C-BE32-E72D297353CC}">
              <c16:uniqueId val="{00000000-DFFD-4657-B851-F7F2C4B8A0FF}"/>
            </c:ext>
          </c:extLst>
        </c:ser>
        <c:ser>
          <c:idx val="1"/>
          <c:order val="1"/>
          <c:tx>
            <c:strRef>
              <c:f>'ERMC(Govt)'!$C$4</c:f>
              <c:strCache>
                <c:ptCount val="1"/>
                <c:pt idx="0">
                  <c:v>1</c:v>
                </c:pt>
              </c:strCache>
            </c:strRef>
          </c:tx>
          <c:spPr>
            <a:ln w="28575" cap="rnd" cmpd="dbl">
              <a:solidFill>
                <a:srgbClr val="0070C0"/>
              </a:solidFill>
              <a:round/>
            </a:ln>
            <a:effectLst/>
          </c:spPr>
          <c:marker>
            <c:symbol val="diamond"/>
            <c:size val="7"/>
            <c:spPr>
              <a:noFill/>
              <a:ln w="9525">
                <a:solidFill>
                  <a:srgbClr val="0070C0"/>
                </a:solidFill>
              </a:ln>
              <a:effectLst/>
            </c:spPr>
          </c:marker>
          <c:cat>
            <c:strRef>
              <c:f>'ERMC(Govt)'!$D$2:$M$2</c:f>
              <c:strCache>
                <c:ptCount val="10"/>
                <c:pt idx="0">
                  <c:v>Oct</c:v>
                </c:pt>
                <c:pt idx="1">
                  <c:v>Nov</c:v>
                </c:pt>
                <c:pt idx="2">
                  <c:v>Dec</c:v>
                </c:pt>
                <c:pt idx="3">
                  <c:v>Jan</c:v>
                </c:pt>
                <c:pt idx="4">
                  <c:v>Feb</c:v>
                </c:pt>
                <c:pt idx="5">
                  <c:v>Mar</c:v>
                </c:pt>
                <c:pt idx="6">
                  <c:v>Apr</c:v>
                </c:pt>
                <c:pt idx="7">
                  <c:v>May</c:v>
                </c:pt>
                <c:pt idx="8">
                  <c:v>Jun</c:v>
                </c:pt>
                <c:pt idx="9">
                  <c:v>Jul</c:v>
                </c:pt>
              </c:strCache>
            </c:strRef>
          </c:cat>
          <c:val>
            <c:numRef>
              <c:f>'ERMC(Govt)'!$D$4:$M$4</c:f>
              <c:numCache>
                <c:formatCode>0.0</c:formatCode>
                <c:ptCount val="10"/>
                <c:pt idx="0">
                  <c:v>14.5625</c:v>
                </c:pt>
                <c:pt idx="1">
                  <c:v>15.904761904761905</c:v>
                </c:pt>
                <c:pt idx="2">
                  <c:v>19.875</c:v>
                </c:pt>
                <c:pt idx="3">
                  <c:v>14.473684210526315</c:v>
                </c:pt>
                <c:pt idx="4">
                  <c:v>14.125</c:v>
                </c:pt>
                <c:pt idx="5">
                  <c:v>16.074999999999999</c:v>
                </c:pt>
                <c:pt idx="6">
                  <c:v>17.649999999999999</c:v>
                </c:pt>
                <c:pt idx="7">
                  <c:v>15.517241379310345</c:v>
                </c:pt>
                <c:pt idx="8">
                  <c:v>14.153846153846153</c:v>
                </c:pt>
                <c:pt idx="9">
                  <c:v>9.9259259259259256</c:v>
                </c:pt>
              </c:numCache>
            </c:numRef>
          </c:val>
          <c:smooth val="0"/>
          <c:extLst>
            <c:ext xmlns:c16="http://schemas.microsoft.com/office/drawing/2014/chart" uri="{C3380CC4-5D6E-409C-BE32-E72D297353CC}">
              <c16:uniqueId val="{00000001-DFFD-4657-B851-F7F2C4B8A0FF}"/>
            </c:ext>
          </c:extLst>
        </c:ser>
        <c:dLbls>
          <c:showLegendKey val="0"/>
          <c:showVal val="0"/>
          <c:showCatName val="0"/>
          <c:showSerName val="0"/>
          <c:showPercent val="0"/>
          <c:showBubbleSize val="0"/>
        </c:dLbls>
        <c:marker val="1"/>
        <c:smooth val="0"/>
        <c:axId val="1037782447"/>
        <c:axId val="935935359"/>
      </c:lineChart>
      <c:catAx>
        <c:axId val="1037782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935359"/>
        <c:crosses val="autoZero"/>
        <c:auto val="1"/>
        <c:lblAlgn val="ctr"/>
        <c:lblOffset val="100"/>
        <c:noMultiLvlLbl val="0"/>
      </c:catAx>
      <c:valAx>
        <c:axId val="935935359"/>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782447"/>
        <c:crosses val="autoZero"/>
        <c:crossBetween val="between"/>
      </c:valAx>
      <c:spPr>
        <a:noFill/>
        <a:ln>
          <a:noFill/>
        </a:ln>
        <a:effectLst/>
      </c:spPr>
    </c:plotArea>
    <c:legend>
      <c:legendPos val="b"/>
      <c:layout>
        <c:manualLayout>
          <c:xMode val="edge"/>
          <c:yMode val="edge"/>
          <c:x val="5.056524048709838E-2"/>
          <c:y val="0.89833280839895013"/>
          <c:w val="0.31939842537640911"/>
          <c:h val="7.006970221177585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a:t>MEDIAN number of Days</a:t>
            </a:r>
            <a:r>
              <a:rPr lang="en-US" sz="1100" baseline="0"/>
              <a:t> Between Scheduled &amp; Appt</a:t>
            </a:r>
            <a:endParaRPr lang="en-US" sz="1100"/>
          </a:p>
        </c:rich>
      </c:tx>
      <c:layout>
        <c:manualLayout>
          <c:xMode val="edge"/>
          <c:yMode val="edge"/>
          <c:x val="5.8882153893548103E-2"/>
          <c:y val="2.6666666666666668E-2"/>
        </c:manualLayout>
      </c:layout>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'ERMC(Govt)'!$C$7</c:f>
              <c:strCache>
                <c:ptCount val="1"/>
                <c:pt idx="0">
                  <c:v>0</c:v>
                </c:pt>
              </c:strCache>
            </c:strRef>
          </c:tx>
          <c:spPr>
            <a:ln w="28575" cap="rnd" cmpd="dbl">
              <a:solidFill>
                <a:schemeClr val="accent2">
                  <a:lumMod val="75000"/>
                </a:schemeClr>
              </a:solidFill>
              <a:round/>
            </a:ln>
            <a:effectLst/>
          </c:spPr>
          <c:marker>
            <c:symbol val="diamond"/>
            <c:size val="7"/>
            <c:spPr>
              <a:noFill/>
              <a:ln w="9525">
                <a:solidFill>
                  <a:schemeClr val="accent2">
                    <a:lumMod val="75000"/>
                  </a:schemeClr>
                </a:solidFill>
              </a:ln>
              <a:effectLst/>
            </c:spPr>
          </c:marker>
          <c:cat>
            <c:strRef>
              <c:f>'ERMC(Govt)'!$D$2:$M$2</c:f>
              <c:strCache>
                <c:ptCount val="10"/>
                <c:pt idx="0">
                  <c:v>Oct</c:v>
                </c:pt>
                <c:pt idx="1">
                  <c:v>Nov</c:v>
                </c:pt>
                <c:pt idx="2">
                  <c:v>Dec</c:v>
                </c:pt>
                <c:pt idx="3">
                  <c:v>Jan</c:v>
                </c:pt>
                <c:pt idx="4">
                  <c:v>Feb</c:v>
                </c:pt>
                <c:pt idx="5">
                  <c:v>Mar</c:v>
                </c:pt>
                <c:pt idx="6">
                  <c:v>Apr</c:v>
                </c:pt>
                <c:pt idx="7">
                  <c:v>May</c:v>
                </c:pt>
                <c:pt idx="8">
                  <c:v>Jun</c:v>
                </c:pt>
                <c:pt idx="9">
                  <c:v>Jul</c:v>
                </c:pt>
              </c:strCache>
            </c:strRef>
          </c:cat>
          <c:val>
            <c:numRef>
              <c:f>'ERMC(Govt)'!$D$7:$M$7</c:f>
              <c:numCache>
                <c:formatCode>0.0</c:formatCode>
                <c:ptCount val="10"/>
                <c:pt idx="0">
                  <c:v>11</c:v>
                </c:pt>
                <c:pt idx="1">
                  <c:v>13</c:v>
                </c:pt>
                <c:pt idx="2">
                  <c:v>17</c:v>
                </c:pt>
                <c:pt idx="3">
                  <c:v>14</c:v>
                </c:pt>
                <c:pt idx="4">
                  <c:v>12</c:v>
                </c:pt>
                <c:pt idx="5">
                  <c:v>17</c:v>
                </c:pt>
                <c:pt idx="6">
                  <c:v>16</c:v>
                </c:pt>
                <c:pt idx="7">
                  <c:v>18</c:v>
                </c:pt>
                <c:pt idx="8">
                  <c:v>16.5</c:v>
                </c:pt>
                <c:pt idx="9">
                  <c:v>13.5</c:v>
                </c:pt>
              </c:numCache>
            </c:numRef>
          </c:val>
          <c:smooth val="0"/>
          <c:extLst>
            <c:ext xmlns:c16="http://schemas.microsoft.com/office/drawing/2014/chart" uri="{C3380CC4-5D6E-409C-BE32-E72D297353CC}">
              <c16:uniqueId val="{00000000-6326-48EA-997C-5A732CD69F45}"/>
            </c:ext>
          </c:extLst>
        </c:ser>
        <c:ser>
          <c:idx val="1"/>
          <c:order val="1"/>
          <c:tx>
            <c:strRef>
              <c:f>'ERMC(Govt)'!$C$8</c:f>
              <c:strCache>
                <c:ptCount val="1"/>
                <c:pt idx="0">
                  <c:v>1</c:v>
                </c:pt>
              </c:strCache>
            </c:strRef>
          </c:tx>
          <c:spPr>
            <a:ln w="28575" cap="rnd" cmpd="dbl">
              <a:solidFill>
                <a:srgbClr val="0070C0"/>
              </a:solidFill>
              <a:round/>
            </a:ln>
            <a:effectLst/>
          </c:spPr>
          <c:marker>
            <c:symbol val="diamond"/>
            <c:size val="7"/>
            <c:spPr>
              <a:noFill/>
              <a:ln w="9525">
                <a:solidFill>
                  <a:srgbClr val="0070C0"/>
                </a:solidFill>
              </a:ln>
              <a:effectLst/>
            </c:spPr>
          </c:marker>
          <c:cat>
            <c:strRef>
              <c:f>'ERMC(Govt)'!$D$2:$M$2</c:f>
              <c:strCache>
                <c:ptCount val="10"/>
                <c:pt idx="0">
                  <c:v>Oct</c:v>
                </c:pt>
                <c:pt idx="1">
                  <c:v>Nov</c:v>
                </c:pt>
                <c:pt idx="2">
                  <c:v>Dec</c:v>
                </c:pt>
                <c:pt idx="3">
                  <c:v>Jan</c:v>
                </c:pt>
                <c:pt idx="4">
                  <c:v>Feb</c:v>
                </c:pt>
                <c:pt idx="5">
                  <c:v>Mar</c:v>
                </c:pt>
                <c:pt idx="6">
                  <c:v>Apr</c:v>
                </c:pt>
                <c:pt idx="7">
                  <c:v>May</c:v>
                </c:pt>
                <c:pt idx="8">
                  <c:v>Jun</c:v>
                </c:pt>
                <c:pt idx="9">
                  <c:v>Jul</c:v>
                </c:pt>
              </c:strCache>
            </c:strRef>
          </c:cat>
          <c:val>
            <c:numRef>
              <c:f>'ERMC(Govt)'!$D$8:$M$8</c:f>
              <c:numCache>
                <c:formatCode>0.0</c:formatCode>
                <c:ptCount val="10"/>
                <c:pt idx="0">
                  <c:v>12.5</c:v>
                </c:pt>
                <c:pt idx="1">
                  <c:v>16</c:v>
                </c:pt>
                <c:pt idx="2">
                  <c:v>18.5</c:v>
                </c:pt>
                <c:pt idx="3">
                  <c:v>13</c:v>
                </c:pt>
                <c:pt idx="4">
                  <c:v>13</c:v>
                </c:pt>
                <c:pt idx="5">
                  <c:v>14</c:v>
                </c:pt>
                <c:pt idx="6">
                  <c:v>14.5</c:v>
                </c:pt>
                <c:pt idx="7">
                  <c:v>14</c:v>
                </c:pt>
                <c:pt idx="8">
                  <c:v>12.5</c:v>
                </c:pt>
                <c:pt idx="9">
                  <c:v>11</c:v>
                </c:pt>
              </c:numCache>
            </c:numRef>
          </c:val>
          <c:smooth val="0"/>
          <c:extLst>
            <c:ext xmlns:c16="http://schemas.microsoft.com/office/drawing/2014/chart" uri="{C3380CC4-5D6E-409C-BE32-E72D297353CC}">
              <c16:uniqueId val="{00000001-6326-48EA-997C-5A732CD69F45}"/>
            </c:ext>
          </c:extLst>
        </c:ser>
        <c:dLbls>
          <c:showLegendKey val="0"/>
          <c:showVal val="0"/>
          <c:showCatName val="0"/>
          <c:showSerName val="0"/>
          <c:showPercent val="0"/>
          <c:showBubbleSize val="0"/>
        </c:dLbls>
        <c:marker val="1"/>
        <c:smooth val="0"/>
        <c:axId val="1037782447"/>
        <c:axId val="935935359"/>
      </c:lineChart>
      <c:catAx>
        <c:axId val="1037782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935359"/>
        <c:crosses val="autoZero"/>
        <c:auto val="1"/>
        <c:lblAlgn val="ctr"/>
        <c:lblOffset val="100"/>
        <c:noMultiLvlLbl val="0"/>
      </c:catAx>
      <c:valAx>
        <c:axId val="935935359"/>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782447"/>
        <c:crosses val="autoZero"/>
        <c:crossBetween val="between"/>
      </c:valAx>
      <c:spPr>
        <a:noFill/>
        <a:ln>
          <a:noFill/>
        </a:ln>
        <a:effectLst/>
      </c:spPr>
    </c:plotArea>
    <c:legend>
      <c:legendPos val="b"/>
      <c:layout>
        <c:manualLayout>
          <c:xMode val="edge"/>
          <c:yMode val="edge"/>
          <c:x val="5.056524048709838E-2"/>
          <c:y val="0.89833280839895013"/>
          <c:w val="0.23064206200457055"/>
          <c:h val="7.5000524934383209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all" spc="120" normalizeH="0" baseline="0">
                <a:solidFill>
                  <a:schemeClr val="tx1">
                    <a:lumMod val="65000"/>
                    <a:lumOff val="35000"/>
                  </a:schemeClr>
                </a:solidFill>
                <a:latin typeface="+mn-lt"/>
                <a:ea typeface="+mn-ea"/>
                <a:cs typeface="+mn-cs"/>
              </a:defRPr>
            </a:pPr>
            <a:r>
              <a:rPr lang="en-US" sz="1400"/>
              <a:t>% of Appointments Kept by Hospital</a:t>
            </a:r>
          </a:p>
        </c:rich>
      </c:tx>
      <c:layout>
        <c:manualLayout>
          <c:xMode val="edge"/>
          <c:yMode val="edge"/>
          <c:x val="0.12143192488262911"/>
          <c:y val="1.9020444131863497E-2"/>
        </c:manualLayout>
      </c:layout>
      <c:overlay val="0"/>
      <c:spPr>
        <a:noFill/>
        <a:ln>
          <a:noFill/>
        </a:ln>
        <a:effectLst/>
      </c:spPr>
      <c:txPr>
        <a:bodyPr rot="0" spcFirstLastPara="1" vertOverflow="ellipsis" vert="horz" wrap="square" anchor="ctr" anchorCtr="1"/>
        <a:lstStyle/>
        <a:p>
          <a:pPr>
            <a:defRPr sz="14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108387859968213E-2"/>
          <c:y val="0.18293863166026311"/>
          <c:w val="0.890154522938154"/>
          <c:h val="0.74830860326139215"/>
        </c:manualLayout>
      </c:layout>
      <c:lineChart>
        <c:grouping val="standard"/>
        <c:varyColors val="0"/>
        <c:ser>
          <c:idx val="0"/>
          <c:order val="0"/>
          <c:tx>
            <c:strRef>
              <c:f>Pivot_1!$A$27</c:f>
              <c:strCache>
                <c:ptCount val="1"/>
                <c:pt idx="0">
                  <c:v>ERMC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Pivot_1!$C$27:$L$27</c:f>
              <c:numCache>
                <c:formatCode>0.0%</c:formatCode>
                <c:ptCount val="10"/>
                <c:pt idx="0">
                  <c:v>0.81308411214953269</c:v>
                </c:pt>
                <c:pt idx="1">
                  <c:v>0.78378378378378377</c:v>
                </c:pt>
                <c:pt idx="2">
                  <c:v>0.66942148760330578</c:v>
                </c:pt>
                <c:pt idx="3">
                  <c:v>0.6858974358974359</c:v>
                </c:pt>
                <c:pt idx="4">
                  <c:v>0.66141732283464572</c:v>
                </c:pt>
                <c:pt idx="5">
                  <c:v>0.65248226950354615</c:v>
                </c:pt>
                <c:pt idx="6">
                  <c:v>0.59060402684563762</c:v>
                </c:pt>
                <c:pt idx="7">
                  <c:v>0.59829059829059827</c:v>
                </c:pt>
                <c:pt idx="8">
                  <c:v>0.61157024793388426</c:v>
                </c:pt>
                <c:pt idx="9">
                  <c:v>0.60869565217391308</c:v>
                </c:pt>
              </c:numCache>
            </c:numRef>
          </c:val>
          <c:smooth val="0"/>
          <c:extLst>
            <c:ext xmlns:c16="http://schemas.microsoft.com/office/drawing/2014/chart" uri="{C3380CC4-5D6E-409C-BE32-E72D297353CC}">
              <c16:uniqueId val="{00000000-7FD4-4727-915B-B8420D4D9D6E}"/>
            </c:ext>
          </c:extLst>
        </c:ser>
        <c:ser>
          <c:idx val="1"/>
          <c:order val="1"/>
          <c:tx>
            <c:strRef>
              <c:f>Pivot_1!$A$28</c:f>
              <c:strCache>
                <c:ptCount val="1"/>
                <c:pt idx="0">
                  <c:v>MRMC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Pivot_1!$C$28:$L$28</c:f>
              <c:numCache>
                <c:formatCode>0.0%</c:formatCode>
                <c:ptCount val="10"/>
                <c:pt idx="0">
                  <c:v>0.82627118644067798</c:v>
                </c:pt>
                <c:pt idx="1">
                  <c:v>0.8133971291866029</c:v>
                </c:pt>
                <c:pt idx="2">
                  <c:v>0.72641509433962259</c:v>
                </c:pt>
                <c:pt idx="3">
                  <c:v>0.68</c:v>
                </c:pt>
                <c:pt idx="4">
                  <c:v>0.65841584158415845</c:v>
                </c:pt>
                <c:pt idx="5">
                  <c:v>0.71647509578544066</c:v>
                </c:pt>
                <c:pt idx="6">
                  <c:v>0.7269076305220884</c:v>
                </c:pt>
                <c:pt idx="7">
                  <c:v>0.7661290322580645</c:v>
                </c:pt>
                <c:pt idx="8">
                  <c:v>0.76446280991735538</c:v>
                </c:pt>
                <c:pt idx="9">
                  <c:v>0.7032520325203252</c:v>
                </c:pt>
              </c:numCache>
            </c:numRef>
          </c:val>
          <c:smooth val="0"/>
          <c:extLst>
            <c:ext xmlns:c16="http://schemas.microsoft.com/office/drawing/2014/chart" uri="{C3380CC4-5D6E-409C-BE32-E72D297353CC}">
              <c16:uniqueId val="{00000001-7FD4-4727-915B-B8420D4D9D6E}"/>
            </c:ext>
          </c:extLst>
        </c:ser>
        <c:ser>
          <c:idx val="2"/>
          <c:order val="2"/>
          <c:tx>
            <c:strRef>
              <c:f>Pivot_1!$A$29</c:f>
              <c:strCache>
                <c:ptCount val="1"/>
                <c:pt idx="0">
                  <c:v>SERMC</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Pivot_1!$C$29:$L$29</c:f>
              <c:numCache>
                <c:formatCode>0.0%</c:formatCode>
                <c:ptCount val="10"/>
                <c:pt idx="0">
                  <c:v>0.8125</c:v>
                </c:pt>
                <c:pt idx="1">
                  <c:v>0.79522184300341292</c:v>
                </c:pt>
                <c:pt idx="2">
                  <c:v>0.7303370786516854</c:v>
                </c:pt>
                <c:pt idx="3">
                  <c:v>0.68518518518518523</c:v>
                </c:pt>
                <c:pt idx="4">
                  <c:v>0.7142857142857143</c:v>
                </c:pt>
                <c:pt idx="5">
                  <c:v>0.72435897435897434</c:v>
                </c:pt>
                <c:pt idx="6">
                  <c:v>0.75666666666666671</c:v>
                </c:pt>
                <c:pt idx="7">
                  <c:v>0.74350649350649356</c:v>
                </c:pt>
                <c:pt idx="8">
                  <c:v>0.74377224199288261</c:v>
                </c:pt>
                <c:pt idx="9">
                  <c:v>0.67307692307692313</c:v>
                </c:pt>
              </c:numCache>
            </c:numRef>
          </c:val>
          <c:smooth val="0"/>
          <c:extLst>
            <c:ext xmlns:c16="http://schemas.microsoft.com/office/drawing/2014/chart" uri="{C3380CC4-5D6E-409C-BE32-E72D297353CC}">
              <c16:uniqueId val="{00000002-7FD4-4727-915B-B8420D4D9D6E}"/>
            </c:ext>
          </c:extLst>
        </c:ser>
        <c:ser>
          <c:idx val="3"/>
          <c:order val="3"/>
          <c:tx>
            <c:strRef>
              <c:f>Pivot_1!$A$30</c:f>
              <c:strCache>
                <c:ptCount val="1"/>
                <c:pt idx="0">
                  <c:v>SRMC</c:v>
                </c:pt>
              </c:strCache>
            </c:strRef>
          </c:tx>
          <c:spPr>
            <a:ln w="22225" cap="rnd">
              <a:solidFill>
                <a:schemeClr val="accent4"/>
              </a:solidFill>
              <a:round/>
            </a:ln>
            <a:effectLst/>
          </c:spPr>
          <c:marker>
            <c:symbol val="x"/>
            <c:size val="6"/>
            <c:spPr>
              <a:noFill/>
              <a:ln w="9525">
                <a:solidFill>
                  <a:schemeClr val="accent4"/>
                </a:solidFill>
                <a:round/>
              </a:ln>
              <a:effectLst/>
            </c:spPr>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Pivot_1!$C$30:$L$30</c:f>
              <c:numCache>
                <c:formatCode>0.0%</c:formatCode>
                <c:ptCount val="10"/>
                <c:pt idx="0">
                  <c:v>0.90816326530612246</c:v>
                </c:pt>
                <c:pt idx="1">
                  <c:v>0.91089108910891092</c:v>
                </c:pt>
                <c:pt idx="2">
                  <c:v>0.77941176470588236</c:v>
                </c:pt>
                <c:pt idx="3">
                  <c:v>0.77124183006535951</c:v>
                </c:pt>
                <c:pt idx="4">
                  <c:v>0.74814814814814812</c:v>
                </c:pt>
                <c:pt idx="5">
                  <c:v>0.79856115107913672</c:v>
                </c:pt>
                <c:pt idx="6">
                  <c:v>0.77852348993288589</c:v>
                </c:pt>
                <c:pt idx="7">
                  <c:v>0.84027777777777779</c:v>
                </c:pt>
                <c:pt idx="8">
                  <c:v>0.87878787878787878</c:v>
                </c:pt>
                <c:pt idx="9">
                  <c:v>0.70503597122302153</c:v>
                </c:pt>
              </c:numCache>
            </c:numRef>
          </c:val>
          <c:smooth val="0"/>
          <c:extLst>
            <c:ext xmlns:c16="http://schemas.microsoft.com/office/drawing/2014/chart" uri="{C3380CC4-5D6E-409C-BE32-E72D297353CC}">
              <c16:uniqueId val="{00000003-7FD4-4727-915B-B8420D4D9D6E}"/>
            </c:ext>
          </c:extLst>
        </c:ser>
        <c:ser>
          <c:idx val="4"/>
          <c:order val="4"/>
          <c:tx>
            <c:strRef>
              <c:f>Pivot_1!$A$31</c:f>
              <c:strCache>
                <c:ptCount val="1"/>
                <c:pt idx="0">
                  <c:v>WRMC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Pivot_1!$C$31:$L$31</c:f>
              <c:numCache>
                <c:formatCode>0.0%</c:formatCode>
                <c:ptCount val="10"/>
                <c:pt idx="0">
                  <c:v>0.8</c:v>
                </c:pt>
                <c:pt idx="1">
                  <c:v>0.78846153846153844</c:v>
                </c:pt>
                <c:pt idx="2">
                  <c:v>0.73873873873873874</c:v>
                </c:pt>
                <c:pt idx="3">
                  <c:v>0.66666666666666663</c:v>
                </c:pt>
                <c:pt idx="4">
                  <c:v>0.75</c:v>
                </c:pt>
                <c:pt idx="5">
                  <c:v>0.69523809523809521</c:v>
                </c:pt>
                <c:pt idx="6">
                  <c:v>0.72093023255813948</c:v>
                </c:pt>
                <c:pt idx="7">
                  <c:v>0.71287128712871284</c:v>
                </c:pt>
                <c:pt idx="8">
                  <c:v>0.74712643678160917</c:v>
                </c:pt>
                <c:pt idx="9">
                  <c:v>0.64948453608247425</c:v>
                </c:pt>
              </c:numCache>
            </c:numRef>
          </c:val>
          <c:smooth val="0"/>
          <c:extLst>
            <c:ext xmlns:c16="http://schemas.microsoft.com/office/drawing/2014/chart" uri="{C3380CC4-5D6E-409C-BE32-E72D297353CC}">
              <c16:uniqueId val="{00000004-7FD4-4727-915B-B8420D4D9D6E}"/>
            </c:ext>
          </c:extLst>
        </c:ser>
        <c:dLbls>
          <c:showLegendKey val="0"/>
          <c:showVal val="0"/>
          <c:showCatName val="0"/>
          <c:showSerName val="0"/>
          <c:showPercent val="0"/>
          <c:showBubbleSize val="0"/>
        </c:dLbls>
        <c:marker val="1"/>
        <c:smooth val="0"/>
        <c:axId val="1040966303"/>
        <c:axId val="1086322495"/>
      </c:lineChart>
      <c:catAx>
        <c:axId val="1040966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86322495"/>
        <c:crosses val="autoZero"/>
        <c:auto val="1"/>
        <c:lblAlgn val="ctr"/>
        <c:lblOffset val="100"/>
        <c:noMultiLvlLbl val="0"/>
      </c:catAx>
      <c:valAx>
        <c:axId val="1086322495"/>
        <c:scaling>
          <c:orientation val="minMax"/>
          <c:min val="0.5"/>
        </c:scaling>
        <c:delete val="0"/>
        <c:axPos val="l"/>
        <c:majorGridlines>
          <c:spPr>
            <a:ln w="9525" cap="flat" cmpd="sng" algn="ctr">
              <a:solidFill>
                <a:schemeClr val="tx1">
                  <a:lumMod val="15000"/>
                  <a:lumOff val="85000"/>
                </a:schemeClr>
              </a:solidFill>
              <a:prstDash val="sysDash"/>
              <a:round/>
            </a:ln>
            <a:effectLst/>
          </c:spPr>
        </c:majorGridlines>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966303"/>
        <c:crosses val="autoZero"/>
        <c:crossBetween val="between"/>
      </c:valAx>
      <c:spPr>
        <a:noFill/>
        <a:ln>
          <a:noFill/>
        </a:ln>
        <a:effectLst/>
      </c:spPr>
    </c:plotArea>
    <c:legend>
      <c:legendPos val="t"/>
      <c:layout>
        <c:manualLayout>
          <c:xMode val="edge"/>
          <c:yMode val="edge"/>
          <c:x val="0.16244981701231009"/>
          <c:y val="0.10092247656366773"/>
          <c:w val="0.67510036597537981"/>
          <c:h val="6.419444824686919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all" spc="120" normalizeH="0" baseline="0">
                <a:solidFill>
                  <a:schemeClr val="tx1">
                    <a:lumMod val="65000"/>
                    <a:lumOff val="35000"/>
                  </a:schemeClr>
                </a:solidFill>
                <a:latin typeface="+mn-lt"/>
                <a:ea typeface="+mn-ea"/>
                <a:cs typeface="+mn-cs"/>
              </a:defRPr>
            </a:pPr>
            <a:r>
              <a:rPr lang="en-US" sz="1400"/>
              <a:t>% of Appointments Kept by Hospital</a:t>
            </a:r>
          </a:p>
        </c:rich>
      </c:tx>
      <c:layout>
        <c:manualLayout>
          <c:xMode val="edge"/>
          <c:yMode val="edge"/>
          <c:x val="0.12143192488262911"/>
          <c:y val="1.9020444131863497E-2"/>
        </c:manualLayout>
      </c:layout>
      <c:overlay val="0"/>
      <c:spPr>
        <a:noFill/>
        <a:ln>
          <a:noFill/>
        </a:ln>
        <a:effectLst/>
      </c:spPr>
      <c:txPr>
        <a:bodyPr rot="0" spcFirstLastPara="1" vertOverflow="ellipsis" vert="horz" wrap="square" anchor="ctr" anchorCtr="1"/>
        <a:lstStyle/>
        <a:p>
          <a:pPr>
            <a:defRPr sz="14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108387859968213E-2"/>
          <c:y val="0.18293863166026311"/>
          <c:w val="0.890154522938154"/>
          <c:h val="0.74830860326139215"/>
        </c:manualLayout>
      </c:layout>
      <c:lineChart>
        <c:grouping val="standard"/>
        <c:varyColors val="0"/>
        <c:ser>
          <c:idx val="0"/>
          <c:order val="0"/>
          <c:tx>
            <c:strRef>
              <c:f>Pivot_1!$A$27</c:f>
              <c:strCache>
                <c:ptCount val="1"/>
                <c:pt idx="0">
                  <c:v>ERMC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Pivot_1!$C$27:$L$27</c:f>
              <c:numCache>
                <c:formatCode>0.0%</c:formatCode>
                <c:ptCount val="10"/>
                <c:pt idx="0">
                  <c:v>0.81308411214953269</c:v>
                </c:pt>
                <c:pt idx="1">
                  <c:v>0.78378378378378377</c:v>
                </c:pt>
                <c:pt idx="2">
                  <c:v>0.66942148760330578</c:v>
                </c:pt>
                <c:pt idx="3">
                  <c:v>0.6858974358974359</c:v>
                </c:pt>
                <c:pt idx="4">
                  <c:v>0.66141732283464572</c:v>
                </c:pt>
                <c:pt idx="5">
                  <c:v>0.65248226950354615</c:v>
                </c:pt>
                <c:pt idx="6">
                  <c:v>0.59060402684563762</c:v>
                </c:pt>
                <c:pt idx="7">
                  <c:v>0.59829059829059827</c:v>
                </c:pt>
                <c:pt idx="8">
                  <c:v>0.61157024793388426</c:v>
                </c:pt>
                <c:pt idx="9">
                  <c:v>0.60869565217391308</c:v>
                </c:pt>
              </c:numCache>
            </c:numRef>
          </c:val>
          <c:smooth val="0"/>
          <c:extLst>
            <c:ext xmlns:c16="http://schemas.microsoft.com/office/drawing/2014/chart" uri="{C3380CC4-5D6E-409C-BE32-E72D297353CC}">
              <c16:uniqueId val="{00000000-CBDC-4AE7-9268-C823011D3570}"/>
            </c:ext>
          </c:extLst>
        </c:ser>
        <c:ser>
          <c:idx val="3"/>
          <c:order val="1"/>
          <c:tx>
            <c:strRef>
              <c:f>Pivot_1!$A$30</c:f>
              <c:strCache>
                <c:ptCount val="1"/>
                <c:pt idx="0">
                  <c:v>SRMC</c:v>
                </c:pt>
              </c:strCache>
            </c:strRef>
          </c:tx>
          <c:spPr>
            <a:ln w="22225" cap="rnd">
              <a:solidFill>
                <a:schemeClr val="accent4"/>
              </a:solidFill>
              <a:round/>
            </a:ln>
            <a:effectLst/>
          </c:spPr>
          <c:marker>
            <c:symbol val="x"/>
            <c:size val="6"/>
            <c:spPr>
              <a:noFill/>
              <a:ln w="9525">
                <a:solidFill>
                  <a:schemeClr val="accent4"/>
                </a:solidFill>
                <a:round/>
              </a:ln>
              <a:effectLst/>
            </c:spPr>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Pivot_1!$C$30:$L$30</c:f>
              <c:numCache>
                <c:formatCode>0.0%</c:formatCode>
                <c:ptCount val="10"/>
                <c:pt idx="0">
                  <c:v>0.90816326530612246</c:v>
                </c:pt>
                <c:pt idx="1">
                  <c:v>0.91089108910891092</c:v>
                </c:pt>
                <c:pt idx="2">
                  <c:v>0.77941176470588236</c:v>
                </c:pt>
                <c:pt idx="3">
                  <c:v>0.77124183006535951</c:v>
                </c:pt>
                <c:pt idx="4">
                  <c:v>0.74814814814814812</c:v>
                </c:pt>
                <c:pt idx="5">
                  <c:v>0.79856115107913672</c:v>
                </c:pt>
                <c:pt idx="6">
                  <c:v>0.77852348993288589</c:v>
                </c:pt>
                <c:pt idx="7">
                  <c:v>0.84027777777777779</c:v>
                </c:pt>
                <c:pt idx="8">
                  <c:v>0.87878787878787878</c:v>
                </c:pt>
                <c:pt idx="9">
                  <c:v>0.70503597122302153</c:v>
                </c:pt>
              </c:numCache>
            </c:numRef>
          </c:val>
          <c:smooth val="0"/>
          <c:extLst>
            <c:ext xmlns:c16="http://schemas.microsoft.com/office/drawing/2014/chart" uri="{C3380CC4-5D6E-409C-BE32-E72D297353CC}">
              <c16:uniqueId val="{00000001-CBDC-4AE7-9268-C823011D3570}"/>
            </c:ext>
          </c:extLst>
        </c:ser>
        <c:ser>
          <c:idx val="1"/>
          <c:order val="2"/>
          <c:tx>
            <c:strRef>
              <c:f>Pivot_1!$A$34</c:f>
              <c:strCache>
                <c:ptCount val="1"/>
                <c:pt idx="0">
                  <c:v>Wtd Avg (MRMC, SERMC, WRMC)</c:v>
                </c:pt>
              </c:strCache>
            </c:strRef>
          </c:tx>
          <c:spPr>
            <a:ln w="25400" cap="rnd" cmpd="dbl">
              <a:solidFill>
                <a:srgbClr val="00B050"/>
              </a:solidFill>
              <a:prstDash val="sysDash"/>
              <a:round/>
            </a:ln>
            <a:effectLst/>
          </c:spPr>
          <c:marker>
            <c:symbol val="none"/>
          </c:marker>
          <c:cat>
            <c:strRef>
              <c:f>Pivot_1!$C$26:$L$26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Pivot_1!$C$34:$L$34</c:f>
              <c:numCache>
                <c:formatCode>0.0%</c:formatCode>
                <c:ptCount val="10"/>
                <c:pt idx="0">
                  <c:v>0.81570512820512819</c:v>
                </c:pt>
                <c:pt idx="1">
                  <c:v>0.8003300330033003</c:v>
                </c:pt>
                <c:pt idx="2">
                  <c:v>0.73050847457627122</c:v>
                </c:pt>
                <c:pt idx="3">
                  <c:v>0.68026315789473679</c:v>
                </c:pt>
                <c:pt idx="4">
                  <c:v>0.70118845500848892</c:v>
                </c:pt>
                <c:pt idx="5">
                  <c:v>0.7168141592920354</c:v>
                </c:pt>
                <c:pt idx="6">
                  <c:v>0.74015748031496065</c:v>
                </c:pt>
                <c:pt idx="7">
                  <c:v>0.74733637747336379</c:v>
                </c:pt>
                <c:pt idx="8">
                  <c:v>0.75245901639344259</c:v>
                </c:pt>
                <c:pt idx="9">
                  <c:v>0.68091603053435112</c:v>
                </c:pt>
              </c:numCache>
            </c:numRef>
          </c:val>
          <c:smooth val="0"/>
          <c:extLst>
            <c:ext xmlns:c16="http://schemas.microsoft.com/office/drawing/2014/chart" uri="{C3380CC4-5D6E-409C-BE32-E72D297353CC}">
              <c16:uniqueId val="{00000002-CBDC-4AE7-9268-C823011D3570}"/>
            </c:ext>
          </c:extLst>
        </c:ser>
        <c:dLbls>
          <c:showLegendKey val="0"/>
          <c:showVal val="0"/>
          <c:showCatName val="0"/>
          <c:showSerName val="0"/>
          <c:showPercent val="0"/>
          <c:showBubbleSize val="0"/>
        </c:dLbls>
        <c:marker val="1"/>
        <c:smooth val="0"/>
        <c:axId val="1040966303"/>
        <c:axId val="1086322495"/>
      </c:lineChart>
      <c:catAx>
        <c:axId val="1040966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86322495"/>
        <c:crosses val="autoZero"/>
        <c:auto val="1"/>
        <c:lblAlgn val="ctr"/>
        <c:lblOffset val="100"/>
        <c:noMultiLvlLbl val="0"/>
      </c:catAx>
      <c:valAx>
        <c:axId val="1086322495"/>
        <c:scaling>
          <c:orientation val="minMax"/>
          <c:min val="0.5"/>
        </c:scaling>
        <c:delete val="0"/>
        <c:axPos val="l"/>
        <c:majorGridlines>
          <c:spPr>
            <a:ln w="9525" cap="flat" cmpd="sng" algn="ctr">
              <a:solidFill>
                <a:schemeClr val="tx1">
                  <a:lumMod val="15000"/>
                  <a:lumOff val="85000"/>
                </a:schemeClr>
              </a:solidFill>
              <a:prstDash val="sysDash"/>
              <a:round/>
            </a:ln>
            <a:effectLst/>
          </c:spPr>
        </c:majorGridlines>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966303"/>
        <c:crosses val="autoZero"/>
        <c:crossBetween val="between"/>
      </c:valAx>
      <c:spPr>
        <a:noFill/>
        <a:ln>
          <a:noFill/>
        </a:ln>
        <a:effectLst/>
      </c:spPr>
    </c:plotArea>
    <c:legend>
      <c:legendPos val="t"/>
      <c:layout>
        <c:manualLayout>
          <c:xMode val="edge"/>
          <c:yMode val="edge"/>
          <c:x val="0.16244981701231009"/>
          <c:y val="0.10092247656366773"/>
          <c:w val="0.73665077076633023"/>
          <c:h val="6.419444824686919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mn-lt"/>
                <a:ea typeface="+mn-ea"/>
                <a:cs typeface="+mn-cs"/>
              </a:defRPr>
            </a:pPr>
            <a:r>
              <a:rPr lang="en-US" sz="1000"/>
              <a:t>% of Appts Kept insurance</a:t>
            </a:r>
            <a:r>
              <a:rPr lang="en-US" sz="1000" baseline="0"/>
              <a:t> type</a:t>
            </a:r>
            <a:endParaRPr lang="en-US" sz="1000"/>
          </a:p>
        </c:rich>
      </c:tx>
      <c:layout>
        <c:manualLayout>
          <c:xMode val="edge"/>
          <c:yMode val="edge"/>
          <c:x val="0.14920904411088953"/>
          <c:y val="2.5576142011443342E-2"/>
        </c:manualLayout>
      </c:layout>
      <c:overlay val="0"/>
      <c:spPr>
        <a:noFill/>
        <a:ln>
          <a:noFill/>
        </a:ln>
        <a:effectLst/>
      </c:spPr>
      <c:txPr>
        <a:bodyPr rot="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108387859968213E-2"/>
          <c:y val="0.18293863166026311"/>
          <c:w val="0.890154522938154"/>
          <c:h val="0.70241730831573057"/>
        </c:manualLayout>
      </c:layout>
      <c:lineChart>
        <c:grouping val="standard"/>
        <c:varyColors val="0"/>
        <c:ser>
          <c:idx val="0"/>
          <c:order val="0"/>
          <c:tx>
            <c:strRef>
              <c:f>Pivot_2!$A$55</c:f>
              <c:strCache>
                <c:ptCount val="1"/>
                <c:pt idx="0">
                  <c:v>Comm INN</c:v>
                </c:pt>
              </c:strCache>
            </c:strRef>
          </c:tx>
          <c:spPr>
            <a:ln w="22225" cap="rnd" cmpd="dbl">
              <a:solidFill>
                <a:schemeClr val="accent1"/>
              </a:solidFill>
              <a:round/>
            </a:ln>
            <a:effectLst/>
          </c:spPr>
          <c:marker>
            <c:symbol val="diamond"/>
            <c:size val="6"/>
            <c:spPr>
              <a:noFill/>
              <a:ln w="9525">
                <a:solidFill>
                  <a:schemeClr val="accent1"/>
                </a:solidFill>
                <a:round/>
              </a:ln>
              <a:effectLst/>
            </c:spPr>
          </c:marker>
          <c:cat>
            <c:strRef>
              <c:f>Pivot_2!$C$26:$L$26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Pivot_2!$C$55:$L$55</c:f>
              <c:numCache>
                <c:formatCode>0.0%</c:formatCode>
                <c:ptCount val="10"/>
                <c:pt idx="0">
                  <c:v>0.8203125</c:v>
                </c:pt>
                <c:pt idx="1">
                  <c:v>0.84615384615384615</c:v>
                </c:pt>
                <c:pt idx="2">
                  <c:v>0.74827586206896557</c:v>
                </c:pt>
                <c:pt idx="3">
                  <c:v>0.77506112469437649</c:v>
                </c:pt>
                <c:pt idx="4">
                  <c:v>0.74712643678160917</c:v>
                </c:pt>
                <c:pt idx="5">
                  <c:v>0.74809160305343514</c:v>
                </c:pt>
                <c:pt idx="6">
                  <c:v>0.73614775725593673</c:v>
                </c:pt>
                <c:pt idx="7">
                  <c:v>0.79733333333333334</c:v>
                </c:pt>
                <c:pt idx="8">
                  <c:v>0.80059523809523814</c:v>
                </c:pt>
                <c:pt idx="9">
                  <c:v>0.68489583333333337</c:v>
                </c:pt>
              </c:numCache>
            </c:numRef>
          </c:val>
          <c:smooth val="0"/>
          <c:extLst>
            <c:ext xmlns:c16="http://schemas.microsoft.com/office/drawing/2014/chart" uri="{C3380CC4-5D6E-409C-BE32-E72D297353CC}">
              <c16:uniqueId val="{00000000-623F-4AFA-9B07-D79841A96276}"/>
            </c:ext>
          </c:extLst>
        </c:ser>
        <c:ser>
          <c:idx val="1"/>
          <c:order val="1"/>
          <c:tx>
            <c:strRef>
              <c:f>Pivot_2!$A$56</c:f>
              <c:strCache>
                <c:ptCount val="1"/>
                <c:pt idx="0">
                  <c:v>Comm OON/Other</c:v>
                </c:pt>
              </c:strCache>
            </c:strRef>
          </c:tx>
          <c:spPr>
            <a:ln w="22225" cap="rnd" cmpd="dbl">
              <a:solidFill>
                <a:schemeClr val="accent2"/>
              </a:solidFill>
              <a:round/>
            </a:ln>
            <a:effectLst/>
          </c:spPr>
          <c:marker>
            <c:symbol val="diamond"/>
            <c:size val="6"/>
            <c:spPr>
              <a:noFill/>
              <a:ln w="9525">
                <a:solidFill>
                  <a:schemeClr val="accent2"/>
                </a:solidFill>
                <a:round/>
              </a:ln>
              <a:effectLst/>
            </c:spPr>
          </c:marker>
          <c:cat>
            <c:strRef>
              <c:f>Pivot_2!$C$26:$L$26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Pivot_2!$C$56:$L$56</c:f>
              <c:numCache>
                <c:formatCode>0.0%</c:formatCode>
                <c:ptCount val="10"/>
                <c:pt idx="0">
                  <c:v>0.84313725490196079</c:v>
                </c:pt>
                <c:pt idx="1">
                  <c:v>0.81215469613259672</c:v>
                </c:pt>
                <c:pt idx="2">
                  <c:v>0.80107526881720426</c:v>
                </c:pt>
                <c:pt idx="3">
                  <c:v>0.68859649122807021</c:v>
                </c:pt>
                <c:pt idx="4">
                  <c:v>0.68911917098445596</c:v>
                </c:pt>
                <c:pt idx="5">
                  <c:v>0.72115384615384615</c:v>
                </c:pt>
                <c:pt idx="6">
                  <c:v>0.71921182266009853</c:v>
                </c:pt>
                <c:pt idx="7">
                  <c:v>0.74611398963730569</c:v>
                </c:pt>
                <c:pt idx="8">
                  <c:v>0.7640449438202247</c:v>
                </c:pt>
                <c:pt idx="9">
                  <c:v>0.62244897959183676</c:v>
                </c:pt>
              </c:numCache>
            </c:numRef>
          </c:val>
          <c:smooth val="0"/>
          <c:extLst>
            <c:ext xmlns:c16="http://schemas.microsoft.com/office/drawing/2014/chart" uri="{C3380CC4-5D6E-409C-BE32-E72D297353CC}">
              <c16:uniqueId val="{00000001-623F-4AFA-9B07-D79841A96276}"/>
            </c:ext>
          </c:extLst>
        </c:ser>
        <c:ser>
          <c:idx val="2"/>
          <c:order val="2"/>
          <c:tx>
            <c:strRef>
              <c:f>Pivot_2!$A$57</c:f>
              <c:strCache>
                <c:ptCount val="1"/>
                <c:pt idx="0">
                  <c:v>Govt</c:v>
                </c:pt>
              </c:strCache>
            </c:strRef>
          </c:tx>
          <c:spPr>
            <a:ln w="22225" cap="rnd" cmpd="dbl">
              <a:solidFill>
                <a:schemeClr val="accent3"/>
              </a:solidFill>
              <a:round/>
            </a:ln>
            <a:effectLst/>
          </c:spPr>
          <c:marker>
            <c:symbol val="diamond"/>
            <c:size val="6"/>
            <c:spPr>
              <a:noFill/>
              <a:ln w="9525">
                <a:solidFill>
                  <a:schemeClr val="accent3"/>
                </a:solidFill>
                <a:round/>
              </a:ln>
              <a:effectLst/>
            </c:spPr>
          </c:marker>
          <c:cat>
            <c:strRef>
              <c:f>Pivot_2!$C$26:$L$26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Pivot_2!$C$57:$L$57</c:f>
              <c:numCache>
                <c:formatCode>0.0%</c:formatCode>
                <c:ptCount val="10"/>
                <c:pt idx="0">
                  <c:v>0.79090909090909089</c:v>
                </c:pt>
                <c:pt idx="1">
                  <c:v>0.75392670157068065</c:v>
                </c:pt>
                <c:pt idx="2">
                  <c:v>0.71111111111111114</c:v>
                </c:pt>
                <c:pt idx="3">
                  <c:v>0.59247648902821315</c:v>
                </c:pt>
                <c:pt idx="4">
                  <c:v>0.64529914529914534</c:v>
                </c:pt>
                <c:pt idx="5">
                  <c:v>0.69675090252707583</c:v>
                </c:pt>
                <c:pt idx="6">
                  <c:v>0.70279720279720281</c:v>
                </c:pt>
                <c:pt idx="7">
                  <c:v>0.7021276595744681</c:v>
                </c:pt>
                <c:pt idx="8">
                  <c:v>0.69204152249134943</c:v>
                </c:pt>
                <c:pt idx="9">
                  <c:v>0.68214285714285716</c:v>
                </c:pt>
              </c:numCache>
            </c:numRef>
          </c:val>
          <c:smooth val="0"/>
          <c:extLst>
            <c:ext xmlns:c16="http://schemas.microsoft.com/office/drawing/2014/chart" uri="{C3380CC4-5D6E-409C-BE32-E72D297353CC}">
              <c16:uniqueId val="{00000002-623F-4AFA-9B07-D79841A96276}"/>
            </c:ext>
          </c:extLst>
        </c:ser>
        <c:dLbls>
          <c:showLegendKey val="0"/>
          <c:showVal val="0"/>
          <c:showCatName val="0"/>
          <c:showSerName val="0"/>
          <c:showPercent val="0"/>
          <c:showBubbleSize val="0"/>
        </c:dLbls>
        <c:marker val="1"/>
        <c:smooth val="0"/>
        <c:axId val="1040966303"/>
        <c:axId val="1086322495"/>
      </c:lineChart>
      <c:catAx>
        <c:axId val="10409663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cap="all" spc="120" normalizeH="0" baseline="0">
                <a:solidFill>
                  <a:schemeClr val="tx1">
                    <a:lumMod val="65000"/>
                    <a:lumOff val="35000"/>
                  </a:schemeClr>
                </a:solidFill>
                <a:latin typeface="+mn-lt"/>
                <a:ea typeface="+mn-ea"/>
                <a:cs typeface="+mn-cs"/>
              </a:defRPr>
            </a:pPr>
            <a:endParaRPr lang="en-US"/>
          </a:p>
        </c:txPr>
        <c:crossAx val="1086322495"/>
        <c:crosses val="autoZero"/>
        <c:auto val="1"/>
        <c:lblAlgn val="ctr"/>
        <c:lblOffset val="100"/>
        <c:noMultiLvlLbl val="0"/>
      </c:catAx>
      <c:valAx>
        <c:axId val="1086322495"/>
        <c:scaling>
          <c:orientation val="minMax"/>
          <c:max val="1"/>
        </c:scaling>
        <c:delete val="0"/>
        <c:axPos val="l"/>
        <c:majorGridlines>
          <c:spPr>
            <a:ln w="9525" cap="flat" cmpd="sng" algn="ctr">
              <a:solidFill>
                <a:schemeClr val="tx1">
                  <a:lumMod val="15000"/>
                  <a:lumOff val="85000"/>
                </a:schemeClr>
              </a:solidFill>
              <a:prstDash val="sysDash"/>
              <a:round/>
            </a:ln>
            <a:effectLst/>
          </c:spPr>
        </c:majorGridlines>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040966303"/>
        <c:crosses val="autoZero"/>
        <c:crossBetween val="between"/>
      </c:valAx>
      <c:spPr>
        <a:noFill/>
        <a:ln>
          <a:noFill/>
        </a:ln>
        <a:effectLst/>
      </c:spPr>
    </c:plotArea>
    <c:legend>
      <c:legendPos val="t"/>
      <c:layout>
        <c:manualLayout>
          <c:xMode val="edge"/>
          <c:yMode val="edge"/>
          <c:x val="0.16244981701231009"/>
          <c:y val="0.10092247656366773"/>
          <c:w val="0.67510036597537981"/>
          <c:h val="6.419444824686919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50" b="1" i="0" u="none" strike="noStrike" kern="1200" cap="all" spc="120" normalizeH="0" baseline="0">
                <a:solidFill>
                  <a:schemeClr val="tx1">
                    <a:lumMod val="65000"/>
                    <a:lumOff val="35000"/>
                  </a:schemeClr>
                </a:solidFill>
                <a:latin typeface="+mn-lt"/>
                <a:ea typeface="+mn-ea"/>
                <a:cs typeface="+mn-cs"/>
              </a:defRPr>
            </a:pPr>
            <a:r>
              <a:rPr lang="en-US" sz="1050"/>
              <a:t>% of comm inn Appts Kept by Hospital</a:t>
            </a:r>
          </a:p>
        </c:rich>
      </c:tx>
      <c:layout>
        <c:manualLayout>
          <c:xMode val="edge"/>
          <c:yMode val="edge"/>
          <c:x val="0.14014177464703662"/>
          <c:y val="1.9020327451276124E-2"/>
        </c:manualLayout>
      </c:layout>
      <c:overlay val="0"/>
      <c:spPr>
        <a:noFill/>
        <a:ln>
          <a:noFill/>
        </a:ln>
        <a:effectLst/>
      </c:spPr>
      <c:txPr>
        <a:bodyPr rot="0" spcFirstLastPara="1" vertOverflow="ellipsis" vert="horz" wrap="square" anchor="ctr" anchorCtr="1"/>
        <a:lstStyle/>
        <a:p>
          <a:pPr>
            <a:defRPr sz="105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108387859968213E-2"/>
          <c:y val="0.18293842015112577"/>
          <c:w val="0.890154522938154"/>
          <c:h val="0.7320628228137569"/>
        </c:manualLayout>
      </c:layout>
      <c:lineChart>
        <c:grouping val="standard"/>
        <c:varyColors val="0"/>
        <c:ser>
          <c:idx val="0"/>
          <c:order val="0"/>
          <c:tx>
            <c:strRef>
              <c:f>Pivot_2!$A$27</c:f>
              <c:strCache>
                <c:ptCount val="1"/>
                <c:pt idx="0">
                  <c:v>ERMC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Pivot_2!$C$26:$L$26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Pivot_2!$C$27:$L$27</c:f>
              <c:numCache>
                <c:formatCode>0.0%</c:formatCode>
                <c:ptCount val="10"/>
                <c:pt idx="0">
                  <c:v>0.73333333333333328</c:v>
                </c:pt>
                <c:pt idx="1">
                  <c:v>0.9285714285714286</c:v>
                </c:pt>
                <c:pt idx="2">
                  <c:v>0.8</c:v>
                </c:pt>
                <c:pt idx="3">
                  <c:v>0.87096774193548387</c:v>
                </c:pt>
                <c:pt idx="4">
                  <c:v>0.79166666666666663</c:v>
                </c:pt>
                <c:pt idx="5">
                  <c:v>0.73076923076923073</c:v>
                </c:pt>
                <c:pt idx="6">
                  <c:v>0.82758620689655171</c:v>
                </c:pt>
                <c:pt idx="7">
                  <c:v>0.68</c:v>
                </c:pt>
                <c:pt idx="8">
                  <c:v>0.6785714285714286</c:v>
                </c:pt>
                <c:pt idx="9">
                  <c:v>0.69230769230769229</c:v>
                </c:pt>
              </c:numCache>
            </c:numRef>
          </c:val>
          <c:smooth val="0"/>
          <c:extLst>
            <c:ext xmlns:c16="http://schemas.microsoft.com/office/drawing/2014/chart" uri="{C3380CC4-5D6E-409C-BE32-E72D297353CC}">
              <c16:uniqueId val="{00000000-8C5E-4D0B-B60E-6F19DED705BB}"/>
            </c:ext>
          </c:extLst>
        </c:ser>
        <c:ser>
          <c:idx val="1"/>
          <c:order val="1"/>
          <c:tx>
            <c:strRef>
              <c:f>Pivot_2!$A$28</c:f>
              <c:strCache>
                <c:ptCount val="1"/>
                <c:pt idx="0">
                  <c:v>MRMC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Pivot_2!$C$26:$L$26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Pivot_2!$C$28:$L$28</c:f>
              <c:numCache>
                <c:formatCode>0.0%</c:formatCode>
                <c:ptCount val="10"/>
                <c:pt idx="0">
                  <c:v>0.85245901639344257</c:v>
                </c:pt>
                <c:pt idx="1">
                  <c:v>0.78217821782178221</c:v>
                </c:pt>
                <c:pt idx="2">
                  <c:v>0.73493975903614461</c:v>
                </c:pt>
                <c:pt idx="3">
                  <c:v>0.73553719008264462</c:v>
                </c:pt>
                <c:pt idx="4">
                  <c:v>0.73394495412844041</c:v>
                </c:pt>
                <c:pt idx="5">
                  <c:v>0.75757575757575757</c:v>
                </c:pt>
                <c:pt idx="6">
                  <c:v>0.68595041322314054</c:v>
                </c:pt>
                <c:pt idx="7">
                  <c:v>0.82170542635658916</c:v>
                </c:pt>
                <c:pt idx="8">
                  <c:v>0.80172413793103448</c:v>
                </c:pt>
                <c:pt idx="9">
                  <c:v>0.68852459016393441</c:v>
                </c:pt>
              </c:numCache>
            </c:numRef>
          </c:val>
          <c:smooth val="0"/>
          <c:extLst>
            <c:ext xmlns:c16="http://schemas.microsoft.com/office/drawing/2014/chart" uri="{C3380CC4-5D6E-409C-BE32-E72D297353CC}">
              <c16:uniqueId val="{00000001-8C5E-4D0B-B60E-6F19DED705BB}"/>
            </c:ext>
          </c:extLst>
        </c:ser>
        <c:ser>
          <c:idx val="2"/>
          <c:order val="2"/>
          <c:tx>
            <c:strRef>
              <c:f>Pivot_2!$A$29</c:f>
              <c:strCache>
                <c:ptCount val="1"/>
                <c:pt idx="0">
                  <c:v>SERMC</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Pivot_2!$C$26:$L$26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Pivot_2!$C$29:$L$29</c:f>
              <c:numCache>
                <c:formatCode>0.0%</c:formatCode>
                <c:ptCount val="10"/>
                <c:pt idx="0">
                  <c:v>0.81333333333333335</c:v>
                </c:pt>
                <c:pt idx="1">
                  <c:v>0.87704918032786883</c:v>
                </c:pt>
                <c:pt idx="2">
                  <c:v>0.73529411764705888</c:v>
                </c:pt>
                <c:pt idx="3">
                  <c:v>0.77987421383647804</c:v>
                </c:pt>
                <c:pt idx="4">
                  <c:v>0.75939849624060152</c:v>
                </c:pt>
                <c:pt idx="5">
                  <c:v>0.76100628930817615</c:v>
                </c:pt>
                <c:pt idx="6">
                  <c:v>0.75838926174496646</c:v>
                </c:pt>
                <c:pt idx="7">
                  <c:v>0.78807947019867552</c:v>
                </c:pt>
                <c:pt idx="8">
                  <c:v>0.82499999999999996</c:v>
                </c:pt>
                <c:pt idx="9">
                  <c:v>0.6560509554140127</c:v>
                </c:pt>
              </c:numCache>
            </c:numRef>
          </c:val>
          <c:smooth val="0"/>
          <c:extLst>
            <c:ext xmlns:c16="http://schemas.microsoft.com/office/drawing/2014/chart" uri="{C3380CC4-5D6E-409C-BE32-E72D297353CC}">
              <c16:uniqueId val="{00000002-8C5E-4D0B-B60E-6F19DED705BB}"/>
            </c:ext>
          </c:extLst>
        </c:ser>
        <c:ser>
          <c:idx val="3"/>
          <c:order val="3"/>
          <c:tx>
            <c:strRef>
              <c:f>Pivot_2!$A$30</c:f>
              <c:strCache>
                <c:ptCount val="1"/>
                <c:pt idx="0">
                  <c:v>SRMC</c:v>
                </c:pt>
              </c:strCache>
            </c:strRef>
          </c:tx>
          <c:spPr>
            <a:ln w="22225" cap="rnd">
              <a:solidFill>
                <a:schemeClr val="accent4"/>
              </a:solidFill>
              <a:round/>
            </a:ln>
            <a:effectLst/>
          </c:spPr>
          <c:marker>
            <c:symbol val="x"/>
            <c:size val="6"/>
            <c:spPr>
              <a:noFill/>
              <a:ln w="9525">
                <a:solidFill>
                  <a:schemeClr val="accent4"/>
                </a:solidFill>
                <a:round/>
              </a:ln>
              <a:effectLst/>
            </c:spPr>
          </c:marker>
          <c:cat>
            <c:strRef>
              <c:f>Pivot_2!$C$26:$L$26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Pivot_2!$C$30:$L$30</c:f>
              <c:numCache>
                <c:formatCode>0.0%</c:formatCode>
                <c:ptCount val="10"/>
                <c:pt idx="0">
                  <c:v>0.9</c:v>
                </c:pt>
                <c:pt idx="1">
                  <c:v>0.94736842105263153</c:v>
                </c:pt>
                <c:pt idx="2">
                  <c:v>0.88461538461538458</c:v>
                </c:pt>
                <c:pt idx="3">
                  <c:v>0.82608695652173914</c:v>
                </c:pt>
                <c:pt idx="4">
                  <c:v>0.77777777777777779</c:v>
                </c:pt>
                <c:pt idx="5">
                  <c:v>0.84210526315789469</c:v>
                </c:pt>
                <c:pt idx="6">
                  <c:v>0.77777777777777779</c:v>
                </c:pt>
                <c:pt idx="7">
                  <c:v>0.93333333333333335</c:v>
                </c:pt>
                <c:pt idx="8">
                  <c:v>0.93333333333333335</c:v>
                </c:pt>
                <c:pt idx="9">
                  <c:v>0.6875</c:v>
                </c:pt>
              </c:numCache>
            </c:numRef>
          </c:val>
          <c:smooth val="0"/>
          <c:extLst>
            <c:ext xmlns:c16="http://schemas.microsoft.com/office/drawing/2014/chart" uri="{C3380CC4-5D6E-409C-BE32-E72D297353CC}">
              <c16:uniqueId val="{00000003-8C5E-4D0B-B60E-6F19DED705BB}"/>
            </c:ext>
          </c:extLst>
        </c:ser>
        <c:ser>
          <c:idx val="4"/>
          <c:order val="4"/>
          <c:tx>
            <c:strRef>
              <c:f>Pivot_2!$A$31</c:f>
              <c:strCache>
                <c:ptCount val="1"/>
                <c:pt idx="0">
                  <c:v>WRMC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Pivot_2!$C$26:$L$26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Pivot_2!$C$31:$L$31</c:f>
              <c:numCache>
                <c:formatCode>0.0%</c:formatCode>
                <c:ptCount val="10"/>
                <c:pt idx="0">
                  <c:v>0.79032258064516125</c:v>
                </c:pt>
                <c:pt idx="1">
                  <c:v>0.81818181818181823</c:v>
                </c:pt>
                <c:pt idx="2">
                  <c:v>0.71186440677966101</c:v>
                </c:pt>
                <c:pt idx="3">
                  <c:v>0.77333333333333332</c:v>
                </c:pt>
                <c:pt idx="4">
                  <c:v>0.71875</c:v>
                </c:pt>
                <c:pt idx="5">
                  <c:v>0.66666666666666663</c:v>
                </c:pt>
                <c:pt idx="6">
                  <c:v>0.71698113207547165</c:v>
                </c:pt>
                <c:pt idx="7">
                  <c:v>0.78181818181818186</c:v>
                </c:pt>
                <c:pt idx="8">
                  <c:v>0.77192982456140347</c:v>
                </c:pt>
                <c:pt idx="9">
                  <c:v>0.74603174603174605</c:v>
                </c:pt>
              </c:numCache>
            </c:numRef>
          </c:val>
          <c:smooth val="0"/>
          <c:extLst>
            <c:ext xmlns:c16="http://schemas.microsoft.com/office/drawing/2014/chart" uri="{C3380CC4-5D6E-409C-BE32-E72D297353CC}">
              <c16:uniqueId val="{00000004-8C5E-4D0B-B60E-6F19DED705BB}"/>
            </c:ext>
          </c:extLst>
        </c:ser>
        <c:dLbls>
          <c:showLegendKey val="0"/>
          <c:showVal val="0"/>
          <c:showCatName val="0"/>
          <c:showSerName val="0"/>
          <c:showPercent val="0"/>
          <c:showBubbleSize val="0"/>
        </c:dLbls>
        <c:marker val="1"/>
        <c:smooth val="0"/>
        <c:axId val="1040966303"/>
        <c:axId val="1086322495"/>
      </c:lineChart>
      <c:catAx>
        <c:axId val="1040966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86322495"/>
        <c:crosses val="autoZero"/>
        <c:auto val="1"/>
        <c:lblAlgn val="ctr"/>
        <c:lblOffset val="100"/>
        <c:noMultiLvlLbl val="0"/>
      </c:catAx>
      <c:valAx>
        <c:axId val="1086322495"/>
        <c:scaling>
          <c:orientation val="minMax"/>
          <c:max val="1"/>
        </c:scaling>
        <c:delete val="0"/>
        <c:axPos val="l"/>
        <c:majorGridlines>
          <c:spPr>
            <a:ln w="9525" cap="flat" cmpd="sng" algn="ctr">
              <a:solidFill>
                <a:schemeClr val="tx1">
                  <a:lumMod val="15000"/>
                  <a:lumOff val="85000"/>
                </a:schemeClr>
              </a:solidFill>
              <a:prstDash val="sysDash"/>
              <a:round/>
            </a:ln>
            <a:effectLst/>
          </c:spPr>
        </c:majorGridlines>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966303"/>
        <c:crosses val="autoZero"/>
        <c:crossBetween val="between"/>
      </c:valAx>
      <c:spPr>
        <a:noFill/>
        <a:ln>
          <a:noFill/>
        </a:ln>
        <a:effectLst/>
      </c:spPr>
    </c:plotArea>
    <c:legend>
      <c:legendPos val="t"/>
      <c:layout>
        <c:manualLayout>
          <c:xMode val="edge"/>
          <c:yMode val="edge"/>
          <c:x val="0.16244981701231009"/>
          <c:y val="0.10092247656366773"/>
          <c:w val="0.67510036597537981"/>
          <c:h val="6.419444824686919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mn-lt"/>
                <a:ea typeface="+mn-ea"/>
                <a:cs typeface="+mn-cs"/>
              </a:defRPr>
            </a:pPr>
            <a:r>
              <a:rPr lang="en-US" sz="1000"/>
              <a:t>% of comm other</a:t>
            </a:r>
            <a:r>
              <a:rPr lang="en-US" sz="1000" baseline="0"/>
              <a:t> </a:t>
            </a:r>
            <a:r>
              <a:rPr lang="en-US" sz="1000"/>
              <a:t>Appts Kept by Hospital</a:t>
            </a:r>
          </a:p>
        </c:rich>
      </c:tx>
      <c:layout>
        <c:manualLayout>
          <c:xMode val="edge"/>
          <c:yMode val="edge"/>
          <c:x val="0.13546432357059673"/>
          <c:y val="1.9020327451276124E-2"/>
        </c:manualLayout>
      </c:layout>
      <c:overlay val="0"/>
      <c:spPr>
        <a:noFill/>
        <a:ln>
          <a:noFill/>
        </a:ln>
        <a:effectLst/>
      </c:spPr>
      <c:txPr>
        <a:bodyPr rot="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108387859968213E-2"/>
          <c:y val="0.1829387620142017"/>
          <c:w val="0.890154522938154"/>
          <c:h val="0.73793987439303921"/>
        </c:manualLayout>
      </c:layout>
      <c:lineChart>
        <c:grouping val="standard"/>
        <c:varyColors val="0"/>
        <c:ser>
          <c:idx val="0"/>
          <c:order val="0"/>
          <c:tx>
            <c:strRef>
              <c:f>Pivot_3!$A$27</c:f>
              <c:strCache>
                <c:ptCount val="1"/>
                <c:pt idx="0">
                  <c:v>ERMC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Pivot_3!$C$26:$L$26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Pivot_3!$C$27:$L$27</c:f>
              <c:numCache>
                <c:formatCode>0.0%</c:formatCode>
                <c:ptCount val="10"/>
                <c:pt idx="0">
                  <c:v>0.92105263157894735</c:v>
                </c:pt>
                <c:pt idx="1">
                  <c:v>0.8666666666666667</c:v>
                </c:pt>
                <c:pt idx="2">
                  <c:v>0.75</c:v>
                </c:pt>
                <c:pt idx="3">
                  <c:v>0.74468085106382975</c:v>
                </c:pt>
                <c:pt idx="4">
                  <c:v>0.6875</c:v>
                </c:pt>
                <c:pt idx="5">
                  <c:v>0.67500000000000004</c:v>
                </c:pt>
                <c:pt idx="6">
                  <c:v>0.60606060606060608</c:v>
                </c:pt>
                <c:pt idx="7">
                  <c:v>0.66666666666666663</c:v>
                </c:pt>
                <c:pt idx="8">
                  <c:v>0.7</c:v>
                </c:pt>
                <c:pt idx="9">
                  <c:v>0.71875</c:v>
                </c:pt>
              </c:numCache>
            </c:numRef>
          </c:val>
          <c:smooth val="0"/>
          <c:extLst>
            <c:ext xmlns:c16="http://schemas.microsoft.com/office/drawing/2014/chart" uri="{C3380CC4-5D6E-409C-BE32-E72D297353CC}">
              <c16:uniqueId val="{00000000-92F6-43D3-9005-22AF1FE79EFE}"/>
            </c:ext>
          </c:extLst>
        </c:ser>
        <c:ser>
          <c:idx val="1"/>
          <c:order val="1"/>
          <c:tx>
            <c:strRef>
              <c:f>Pivot_3!$A$28</c:f>
              <c:strCache>
                <c:ptCount val="1"/>
                <c:pt idx="0">
                  <c:v>MRMC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Pivot_3!$C$26:$L$26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Pivot_3!$C$28:$L$28</c:f>
              <c:numCache>
                <c:formatCode>0.0%</c:formatCode>
                <c:ptCount val="10"/>
                <c:pt idx="0">
                  <c:v>0.80851063829787229</c:v>
                </c:pt>
                <c:pt idx="1">
                  <c:v>0.83783783783783783</c:v>
                </c:pt>
                <c:pt idx="2">
                  <c:v>0.8214285714285714</c:v>
                </c:pt>
                <c:pt idx="3">
                  <c:v>0.58695652173913049</c:v>
                </c:pt>
                <c:pt idx="4">
                  <c:v>0.67741935483870963</c:v>
                </c:pt>
                <c:pt idx="5">
                  <c:v>0.73913043478260865</c:v>
                </c:pt>
                <c:pt idx="6">
                  <c:v>0.79166666666666663</c:v>
                </c:pt>
                <c:pt idx="7">
                  <c:v>0.76744186046511631</c:v>
                </c:pt>
                <c:pt idx="8">
                  <c:v>0.80434782608695654</c:v>
                </c:pt>
                <c:pt idx="9">
                  <c:v>0.62745098039215685</c:v>
                </c:pt>
              </c:numCache>
            </c:numRef>
          </c:val>
          <c:smooth val="0"/>
          <c:extLst>
            <c:ext xmlns:c16="http://schemas.microsoft.com/office/drawing/2014/chart" uri="{C3380CC4-5D6E-409C-BE32-E72D297353CC}">
              <c16:uniqueId val="{00000001-92F6-43D3-9005-22AF1FE79EFE}"/>
            </c:ext>
          </c:extLst>
        </c:ser>
        <c:ser>
          <c:idx val="2"/>
          <c:order val="2"/>
          <c:tx>
            <c:strRef>
              <c:f>Pivot_3!$A$29</c:f>
              <c:strCache>
                <c:ptCount val="1"/>
                <c:pt idx="0">
                  <c:v>SERMC</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Pivot_3!$C$26:$L$26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Pivot_3!$C$29:$L$29</c:f>
              <c:numCache>
                <c:formatCode>0.0%</c:formatCode>
                <c:ptCount val="10"/>
                <c:pt idx="0">
                  <c:v>0.8214285714285714</c:v>
                </c:pt>
                <c:pt idx="1">
                  <c:v>0.75</c:v>
                </c:pt>
                <c:pt idx="2">
                  <c:v>0.76315789473684215</c:v>
                </c:pt>
                <c:pt idx="3">
                  <c:v>0.68085106382978722</c:v>
                </c:pt>
                <c:pt idx="4">
                  <c:v>0.58823529411764708</c:v>
                </c:pt>
                <c:pt idx="5">
                  <c:v>0.58974358974358976</c:v>
                </c:pt>
                <c:pt idx="6">
                  <c:v>0.78431372549019607</c:v>
                </c:pt>
                <c:pt idx="7">
                  <c:v>0.76190476190476186</c:v>
                </c:pt>
                <c:pt idx="8">
                  <c:v>0.6875</c:v>
                </c:pt>
                <c:pt idx="9">
                  <c:v>0.5714285714285714</c:v>
                </c:pt>
              </c:numCache>
            </c:numRef>
          </c:val>
          <c:smooth val="0"/>
          <c:extLst>
            <c:ext xmlns:c16="http://schemas.microsoft.com/office/drawing/2014/chart" uri="{C3380CC4-5D6E-409C-BE32-E72D297353CC}">
              <c16:uniqueId val="{00000002-92F6-43D3-9005-22AF1FE79EFE}"/>
            </c:ext>
          </c:extLst>
        </c:ser>
        <c:ser>
          <c:idx val="3"/>
          <c:order val="3"/>
          <c:tx>
            <c:strRef>
              <c:f>Pivot_3!$A$30</c:f>
              <c:strCache>
                <c:ptCount val="1"/>
                <c:pt idx="0">
                  <c:v>SRMC</c:v>
                </c:pt>
              </c:strCache>
            </c:strRef>
          </c:tx>
          <c:spPr>
            <a:ln w="22225" cap="rnd">
              <a:solidFill>
                <a:schemeClr val="accent4"/>
              </a:solidFill>
              <a:round/>
            </a:ln>
            <a:effectLst/>
          </c:spPr>
          <c:marker>
            <c:symbol val="x"/>
            <c:size val="6"/>
            <c:spPr>
              <a:noFill/>
              <a:ln w="9525">
                <a:solidFill>
                  <a:schemeClr val="accent4"/>
                </a:solidFill>
                <a:round/>
              </a:ln>
              <a:effectLst/>
            </c:spPr>
          </c:marker>
          <c:cat>
            <c:strRef>
              <c:f>Pivot_3!$C$26:$L$26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Pivot_3!$C$30:$L$30</c:f>
              <c:numCache>
                <c:formatCode>0.0%</c:formatCode>
                <c:ptCount val="10"/>
                <c:pt idx="0">
                  <c:v>0.84210526315789469</c:v>
                </c:pt>
                <c:pt idx="1">
                  <c:v>0.84210526315789469</c:v>
                </c:pt>
                <c:pt idx="2">
                  <c:v>0.8529411764705882</c:v>
                </c:pt>
                <c:pt idx="3">
                  <c:v>0.875</c:v>
                </c:pt>
                <c:pt idx="4">
                  <c:v>0.73469387755102045</c:v>
                </c:pt>
                <c:pt idx="5">
                  <c:v>0.80487804878048785</c:v>
                </c:pt>
                <c:pt idx="6">
                  <c:v>0.62790697674418605</c:v>
                </c:pt>
                <c:pt idx="7">
                  <c:v>0.78723404255319152</c:v>
                </c:pt>
                <c:pt idx="8">
                  <c:v>0.96666666666666667</c:v>
                </c:pt>
                <c:pt idx="9">
                  <c:v>0.72093023255813948</c:v>
                </c:pt>
              </c:numCache>
            </c:numRef>
          </c:val>
          <c:smooth val="0"/>
          <c:extLst>
            <c:ext xmlns:c16="http://schemas.microsoft.com/office/drawing/2014/chart" uri="{C3380CC4-5D6E-409C-BE32-E72D297353CC}">
              <c16:uniqueId val="{00000003-92F6-43D3-9005-22AF1FE79EFE}"/>
            </c:ext>
          </c:extLst>
        </c:ser>
        <c:ser>
          <c:idx val="4"/>
          <c:order val="4"/>
          <c:tx>
            <c:strRef>
              <c:f>Pivot_3!$A$31</c:f>
              <c:strCache>
                <c:ptCount val="1"/>
                <c:pt idx="0">
                  <c:v>WRMC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Pivot_3!$C$26:$L$26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Pivot_3!$C$31:$L$31</c:f>
              <c:numCache>
                <c:formatCode>0.0%</c:formatCode>
                <c:ptCount val="10"/>
                <c:pt idx="0">
                  <c:v>0.84</c:v>
                </c:pt>
                <c:pt idx="1">
                  <c:v>0.77777777777777779</c:v>
                </c:pt>
                <c:pt idx="2">
                  <c:v>0.83333333333333337</c:v>
                </c:pt>
                <c:pt idx="3">
                  <c:v>0.52500000000000002</c:v>
                </c:pt>
                <c:pt idx="4">
                  <c:v>0.8</c:v>
                </c:pt>
                <c:pt idx="5">
                  <c:v>0.7857142857142857</c:v>
                </c:pt>
                <c:pt idx="6">
                  <c:v>0.75</c:v>
                </c:pt>
                <c:pt idx="7">
                  <c:v>0.70588235294117652</c:v>
                </c:pt>
                <c:pt idx="8">
                  <c:v>0.66666666666666663</c:v>
                </c:pt>
                <c:pt idx="9">
                  <c:v>0.42857142857142855</c:v>
                </c:pt>
              </c:numCache>
            </c:numRef>
          </c:val>
          <c:smooth val="0"/>
          <c:extLst>
            <c:ext xmlns:c16="http://schemas.microsoft.com/office/drawing/2014/chart" uri="{C3380CC4-5D6E-409C-BE32-E72D297353CC}">
              <c16:uniqueId val="{00000004-92F6-43D3-9005-22AF1FE79EFE}"/>
            </c:ext>
          </c:extLst>
        </c:ser>
        <c:dLbls>
          <c:showLegendKey val="0"/>
          <c:showVal val="0"/>
          <c:showCatName val="0"/>
          <c:showSerName val="0"/>
          <c:showPercent val="0"/>
          <c:showBubbleSize val="0"/>
        </c:dLbls>
        <c:marker val="1"/>
        <c:smooth val="0"/>
        <c:axId val="1040966303"/>
        <c:axId val="1086322495"/>
      </c:lineChart>
      <c:catAx>
        <c:axId val="1040966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86322495"/>
        <c:crosses val="autoZero"/>
        <c:auto val="1"/>
        <c:lblAlgn val="ctr"/>
        <c:lblOffset val="100"/>
        <c:noMultiLvlLbl val="0"/>
      </c:catAx>
      <c:valAx>
        <c:axId val="1086322495"/>
        <c:scaling>
          <c:orientation val="minMax"/>
          <c:max val="1"/>
        </c:scaling>
        <c:delete val="0"/>
        <c:axPos val="l"/>
        <c:majorGridlines>
          <c:spPr>
            <a:ln w="9525" cap="flat" cmpd="sng" algn="ctr">
              <a:solidFill>
                <a:schemeClr val="tx1">
                  <a:lumMod val="15000"/>
                  <a:lumOff val="85000"/>
                </a:schemeClr>
              </a:solidFill>
              <a:prstDash val="sysDash"/>
              <a:round/>
            </a:ln>
            <a:effectLst/>
          </c:spPr>
        </c:majorGridlines>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966303"/>
        <c:crosses val="autoZero"/>
        <c:crossBetween val="between"/>
      </c:valAx>
      <c:spPr>
        <a:noFill/>
        <a:ln>
          <a:noFill/>
        </a:ln>
        <a:effectLst/>
      </c:spPr>
    </c:plotArea>
    <c:legend>
      <c:legendPos val="t"/>
      <c:layout>
        <c:manualLayout>
          <c:xMode val="edge"/>
          <c:yMode val="edge"/>
          <c:x val="0.16244981701231009"/>
          <c:y val="0.10092247656366773"/>
          <c:w val="0.67510036597537981"/>
          <c:h val="6.419444824686919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mn-lt"/>
                <a:ea typeface="+mn-ea"/>
                <a:cs typeface="+mn-cs"/>
              </a:defRPr>
            </a:pPr>
            <a:r>
              <a:rPr lang="en-US" sz="1000"/>
              <a:t>% of govt Appts Kept by Hospital</a:t>
            </a:r>
          </a:p>
        </c:rich>
      </c:tx>
      <c:layout>
        <c:manualLayout>
          <c:xMode val="edge"/>
          <c:yMode val="edge"/>
          <c:x val="0.21498099187007441"/>
          <c:y val="1.9020327451276124E-2"/>
        </c:manualLayout>
      </c:layout>
      <c:overlay val="0"/>
      <c:spPr>
        <a:noFill/>
        <a:ln>
          <a:noFill/>
        </a:ln>
        <a:effectLst/>
      </c:spPr>
      <c:txPr>
        <a:bodyPr rot="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108387859968213E-2"/>
          <c:y val="0.18293863166026311"/>
          <c:w val="0.890154522938154"/>
          <c:h val="0.73194450529013932"/>
        </c:manualLayout>
      </c:layout>
      <c:lineChart>
        <c:grouping val="standard"/>
        <c:varyColors val="0"/>
        <c:ser>
          <c:idx val="0"/>
          <c:order val="0"/>
          <c:tx>
            <c:strRef>
              <c:f>Pivot_4!$A$27</c:f>
              <c:strCache>
                <c:ptCount val="1"/>
                <c:pt idx="0">
                  <c:v>ERMC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Pivot_4!$C$26:$L$26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Pivot_4!$C$27:$L$27</c:f>
              <c:numCache>
                <c:formatCode>0.0%</c:formatCode>
                <c:ptCount val="10"/>
                <c:pt idx="0">
                  <c:v>0.66666666666666663</c:v>
                </c:pt>
                <c:pt idx="1">
                  <c:v>0.61764705882352944</c:v>
                </c:pt>
                <c:pt idx="2">
                  <c:v>0.58536585365853655</c:v>
                </c:pt>
                <c:pt idx="3">
                  <c:v>0.5757575757575758</c:v>
                </c:pt>
                <c:pt idx="4">
                  <c:v>0.61538461538461542</c:v>
                </c:pt>
                <c:pt idx="5">
                  <c:v>0.62121212121212122</c:v>
                </c:pt>
                <c:pt idx="6">
                  <c:v>0.51948051948051943</c:v>
                </c:pt>
                <c:pt idx="7">
                  <c:v>0.5</c:v>
                </c:pt>
                <c:pt idx="8">
                  <c:v>0.48148148148148145</c:v>
                </c:pt>
                <c:pt idx="9">
                  <c:v>0.50943396226415094</c:v>
                </c:pt>
              </c:numCache>
            </c:numRef>
          </c:val>
          <c:smooth val="0"/>
          <c:extLst>
            <c:ext xmlns:c16="http://schemas.microsoft.com/office/drawing/2014/chart" uri="{C3380CC4-5D6E-409C-BE32-E72D297353CC}">
              <c16:uniqueId val="{00000000-5BE7-4FC4-95AE-9ABA4111805F}"/>
            </c:ext>
          </c:extLst>
        </c:ser>
        <c:ser>
          <c:idx val="1"/>
          <c:order val="1"/>
          <c:tx>
            <c:strRef>
              <c:f>Pivot_4!$A$28</c:f>
              <c:strCache>
                <c:ptCount val="1"/>
                <c:pt idx="0">
                  <c:v>MRMC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Pivot_4!$C$26:$L$26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Pivot_4!$C$28:$L$28</c:f>
              <c:numCache>
                <c:formatCode>0.0%</c:formatCode>
                <c:ptCount val="10"/>
                <c:pt idx="0">
                  <c:v>0.77419354838709675</c:v>
                </c:pt>
                <c:pt idx="1">
                  <c:v>0.78723404255319152</c:v>
                </c:pt>
                <c:pt idx="2">
                  <c:v>0.73684210526315785</c:v>
                </c:pt>
                <c:pt idx="3">
                  <c:v>0.5901639344262295</c:v>
                </c:pt>
                <c:pt idx="4">
                  <c:v>0.52173913043478259</c:v>
                </c:pt>
                <c:pt idx="5">
                  <c:v>0.66666666666666663</c:v>
                </c:pt>
                <c:pt idx="6">
                  <c:v>0.73239436619718312</c:v>
                </c:pt>
                <c:pt idx="7">
                  <c:v>0.68421052631578949</c:v>
                </c:pt>
                <c:pt idx="8">
                  <c:v>0.65217391304347827</c:v>
                </c:pt>
                <c:pt idx="9">
                  <c:v>0.77777777777777779</c:v>
                </c:pt>
              </c:numCache>
            </c:numRef>
          </c:val>
          <c:smooth val="0"/>
          <c:extLst>
            <c:ext xmlns:c16="http://schemas.microsoft.com/office/drawing/2014/chart" uri="{C3380CC4-5D6E-409C-BE32-E72D297353CC}">
              <c16:uniqueId val="{00000001-5BE7-4FC4-95AE-9ABA4111805F}"/>
            </c:ext>
          </c:extLst>
        </c:ser>
        <c:ser>
          <c:idx val="2"/>
          <c:order val="2"/>
          <c:tx>
            <c:strRef>
              <c:f>Pivot_4!$A$29</c:f>
              <c:strCache>
                <c:ptCount val="1"/>
                <c:pt idx="0">
                  <c:v>SERMC</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Pivot_4!$C$26:$L$26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Pivot_4!$C$29:$L$29</c:f>
              <c:numCache>
                <c:formatCode>0.0%</c:formatCode>
                <c:ptCount val="10"/>
                <c:pt idx="0">
                  <c:v>0.75</c:v>
                </c:pt>
                <c:pt idx="1">
                  <c:v>0.69863013698630139</c:v>
                </c:pt>
                <c:pt idx="2">
                  <c:v>0.69117647058823528</c:v>
                </c:pt>
                <c:pt idx="3">
                  <c:v>0.51694915254237284</c:v>
                </c:pt>
                <c:pt idx="4">
                  <c:v>0.65</c:v>
                </c:pt>
                <c:pt idx="5">
                  <c:v>0.69565217391304346</c:v>
                </c:pt>
                <c:pt idx="6">
                  <c:v>0.70967741935483875</c:v>
                </c:pt>
                <c:pt idx="7">
                  <c:v>0.70454545454545459</c:v>
                </c:pt>
                <c:pt idx="8">
                  <c:v>0.70930232558139539</c:v>
                </c:pt>
                <c:pt idx="9">
                  <c:v>0.7142857142857143</c:v>
                </c:pt>
              </c:numCache>
            </c:numRef>
          </c:val>
          <c:smooth val="0"/>
          <c:extLst>
            <c:ext xmlns:c16="http://schemas.microsoft.com/office/drawing/2014/chart" uri="{C3380CC4-5D6E-409C-BE32-E72D297353CC}">
              <c16:uniqueId val="{00000002-5BE7-4FC4-95AE-9ABA4111805F}"/>
            </c:ext>
          </c:extLst>
        </c:ser>
        <c:ser>
          <c:idx val="3"/>
          <c:order val="3"/>
          <c:tx>
            <c:strRef>
              <c:f>Pivot_4!$A$30</c:f>
              <c:strCache>
                <c:ptCount val="1"/>
                <c:pt idx="0">
                  <c:v>SRMC</c:v>
                </c:pt>
              </c:strCache>
            </c:strRef>
          </c:tx>
          <c:spPr>
            <a:ln w="22225" cap="rnd">
              <a:solidFill>
                <a:schemeClr val="accent4"/>
              </a:solidFill>
              <a:round/>
            </a:ln>
            <a:effectLst/>
          </c:spPr>
          <c:marker>
            <c:symbol val="x"/>
            <c:size val="6"/>
            <c:spPr>
              <a:noFill/>
              <a:ln w="9525">
                <a:solidFill>
                  <a:schemeClr val="accent4"/>
                </a:solidFill>
                <a:round/>
              </a:ln>
              <a:effectLst/>
            </c:spPr>
          </c:marker>
          <c:cat>
            <c:strRef>
              <c:f>Pivot_4!$C$26:$L$26</c:f>
              <c:strCache>
                <c:ptCount val="10"/>
                <c:pt idx="0">
                  <c:v>Oct, 17</c:v>
                </c:pt>
                <c:pt idx="1">
                  <c:v>Nov</c:v>
                </c:pt>
                <c:pt idx="2">
                  <c:v>Dec</c:v>
                </c:pt>
                <c:pt idx="3">
                  <c:v>Jan, 18</c:v>
                </c:pt>
                <c:pt idx="4">
                  <c:v>Feb</c:v>
                </c:pt>
                <c:pt idx="5">
                  <c:v>Mar</c:v>
                </c:pt>
                <c:pt idx="6">
                  <c:v>Apr</c:v>
                </c:pt>
                <c:pt idx="7">
                  <c:v>May</c:v>
                </c:pt>
                <c:pt idx="8">
                  <c:v>Jun</c:v>
                </c:pt>
                <c:pt idx="9">
                  <c:v>Jul</c:v>
                </c:pt>
              </c:strCache>
            </c:strRef>
          </c:cat>
          <c:val>
            <c:numRef>
              <c:f>Pivot_4!$C$30:$L$30</c:f>
              <c:numCache>
                <c:formatCode>0.0%</c:formatCode>
                <c:ptCount val="10"/>
                <c:pt idx="0">
                  <c:v>0.96296296296296291</c:v>
                </c:pt>
                <c:pt idx="1">
                  <c:v>0.94444444444444442</c:v>
                </c:pt>
                <c:pt idx="2">
                  <c:v>0.79661016949152541</c:v>
                </c:pt>
                <c:pt idx="3">
                  <c:v>0.72602739726027399</c:v>
                </c:pt>
                <c:pt idx="4">
                  <c:v>0.76190476190476186</c:v>
                </c:pt>
                <c:pt idx="5">
                  <c:v>0.79452054794520544</c:v>
                </c:pt>
                <c:pt idx="6">
                  <c:v>0.85526315789473684</c:v>
                </c:pt>
                <c:pt idx="7">
                  <c:v>0.86842105263157898</c:v>
                </c:pt>
                <c:pt idx="8">
                  <c:v>0.84810126582278478</c:v>
                </c:pt>
                <c:pt idx="9">
                  <c:v>0.69736842105263153</c:v>
                </c:pt>
              </c:numCache>
            </c:numRef>
          </c:val>
          <c:smooth val="0"/>
          <c:extLst>
            <c:ext xmlns:c16="http://schemas.microsoft.com/office/drawing/2014/chart" uri="{C3380CC4-5D6E-409C-BE32-E72D297353CC}">
              <c16:uniqueId val="{00000003-5BE7-4FC4-95AE-9ABA4111805F}"/>
            </c:ext>
          </c:extLst>
        </c:ser>
        <c:dLbls>
          <c:showLegendKey val="0"/>
          <c:showVal val="0"/>
          <c:showCatName val="0"/>
          <c:showSerName val="0"/>
          <c:showPercent val="0"/>
          <c:showBubbleSize val="0"/>
        </c:dLbls>
        <c:marker val="1"/>
        <c:smooth val="0"/>
        <c:axId val="1040966303"/>
        <c:axId val="1086322495"/>
      </c:lineChart>
      <c:catAx>
        <c:axId val="1040966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86322495"/>
        <c:crosses val="autoZero"/>
        <c:auto val="1"/>
        <c:lblAlgn val="ctr"/>
        <c:lblOffset val="100"/>
        <c:noMultiLvlLbl val="0"/>
      </c:catAx>
      <c:valAx>
        <c:axId val="1086322495"/>
        <c:scaling>
          <c:orientation val="minMax"/>
          <c:max val="1"/>
        </c:scaling>
        <c:delete val="0"/>
        <c:axPos val="l"/>
        <c:majorGridlines>
          <c:spPr>
            <a:ln w="9525" cap="flat" cmpd="sng" algn="ctr">
              <a:solidFill>
                <a:schemeClr val="tx1">
                  <a:lumMod val="15000"/>
                  <a:lumOff val="85000"/>
                </a:schemeClr>
              </a:solidFill>
              <a:prstDash val="sysDash"/>
              <a:round/>
            </a:ln>
            <a:effectLst/>
          </c:spPr>
        </c:majorGridlines>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0966303"/>
        <c:crosses val="autoZero"/>
        <c:crossBetween val="between"/>
      </c:valAx>
      <c:spPr>
        <a:noFill/>
        <a:ln>
          <a:noFill/>
        </a:ln>
        <a:effectLst/>
      </c:spPr>
    </c:plotArea>
    <c:legend>
      <c:legendPos val="t"/>
      <c:layout>
        <c:manualLayout>
          <c:xMode val="edge"/>
          <c:yMode val="edge"/>
          <c:x val="0.16244981701231009"/>
          <c:y val="0.10092247656366773"/>
          <c:w val="0.67510036597537981"/>
          <c:h val="6.419444824686919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en-US" sz="1050"/>
              <a:t>MEAN number of Days</a:t>
            </a:r>
            <a:r>
              <a:rPr lang="en-US" sz="1050" baseline="0"/>
              <a:t> Between Scheduled &amp; Appt</a:t>
            </a:r>
            <a:endParaRPr lang="en-US" sz="1050"/>
          </a:p>
        </c:rich>
      </c:tx>
      <c:layout>
        <c:manualLayout>
          <c:xMode val="edge"/>
          <c:yMode val="edge"/>
          <c:x val="5.8882153893548103E-2"/>
          <c:y val="2.6666666666666668E-2"/>
        </c:manualLayout>
      </c:layout>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ERMC!$C$3</c:f>
              <c:strCache>
                <c:ptCount val="1"/>
                <c:pt idx="0">
                  <c:v>0</c:v>
                </c:pt>
              </c:strCache>
            </c:strRef>
          </c:tx>
          <c:spPr>
            <a:ln w="28575" cap="rnd" cmpd="dbl">
              <a:solidFill>
                <a:schemeClr val="accent2">
                  <a:lumMod val="75000"/>
                </a:schemeClr>
              </a:solidFill>
              <a:round/>
            </a:ln>
            <a:effectLst/>
          </c:spPr>
          <c:marker>
            <c:symbol val="diamond"/>
            <c:size val="7"/>
            <c:spPr>
              <a:noFill/>
              <a:ln w="9525">
                <a:solidFill>
                  <a:schemeClr val="accent2">
                    <a:lumMod val="75000"/>
                  </a:schemeClr>
                </a:solidFill>
              </a:ln>
              <a:effectLst/>
            </c:spPr>
          </c:marker>
          <c:cat>
            <c:strRef>
              <c:f>ERMC!$D$2:$M$2</c:f>
              <c:strCache>
                <c:ptCount val="10"/>
                <c:pt idx="0">
                  <c:v>Oct</c:v>
                </c:pt>
                <c:pt idx="1">
                  <c:v>Nov</c:v>
                </c:pt>
                <c:pt idx="2">
                  <c:v>Dec</c:v>
                </c:pt>
                <c:pt idx="3">
                  <c:v>Jan</c:v>
                </c:pt>
                <c:pt idx="4">
                  <c:v>Feb</c:v>
                </c:pt>
                <c:pt idx="5">
                  <c:v>Mar</c:v>
                </c:pt>
                <c:pt idx="6">
                  <c:v>Apr</c:v>
                </c:pt>
                <c:pt idx="7">
                  <c:v>May</c:v>
                </c:pt>
                <c:pt idx="8">
                  <c:v>Jun</c:v>
                </c:pt>
                <c:pt idx="9">
                  <c:v>Jul</c:v>
                </c:pt>
              </c:strCache>
            </c:strRef>
          </c:cat>
          <c:val>
            <c:numRef>
              <c:f>ERMC!$D$3:$M$3</c:f>
              <c:numCache>
                <c:formatCode>0.0</c:formatCode>
                <c:ptCount val="10"/>
                <c:pt idx="0">
                  <c:v>11.842105263157896</c:v>
                </c:pt>
                <c:pt idx="1">
                  <c:v>14.473684210526315</c:v>
                </c:pt>
                <c:pt idx="2">
                  <c:v>15.625</c:v>
                </c:pt>
                <c:pt idx="3">
                  <c:v>15.727272727272727</c:v>
                </c:pt>
                <c:pt idx="4">
                  <c:v>15.35</c:v>
                </c:pt>
                <c:pt idx="5">
                  <c:v>15.755555555555556</c:v>
                </c:pt>
                <c:pt idx="6">
                  <c:v>16.181818181818183</c:v>
                </c:pt>
                <c:pt idx="7">
                  <c:v>16.652173913043477</c:v>
                </c:pt>
                <c:pt idx="8">
                  <c:v>16.760869565217391</c:v>
                </c:pt>
                <c:pt idx="9">
                  <c:v>14.767441860465116</c:v>
                </c:pt>
              </c:numCache>
            </c:numRef>
          </c:val>
          <c:smooth val="0"/>
          <c:extLst>
            <c:ext xmlns:c16="http://schemas.microsoft.com/office/drawing/2014/chart" uri="{C3380CC4-5D6E-409C-BE32-E72D297353CC}">
              <c16:uniqueId val="{00000000-1F72-43EB-9AF9-29AF8D768391}"/>
            </c:ext>
          </c:extLst>
        </c:ser>
        <c:ser>
          <c:idx val="1"/>
          <c:order val="1"/>
          <c:tx>
            <c:strRef>
              <c:f>ERMC!$C$4</c:f>
              <c:strCache>
                <c:ptCount val="1"/>
                <c:pt idx="0">
                  <c:v>1</c:v>
                </c:pt>
              </c:strCache>
            </c:strRef>
          </c:tx>
          <c:spPr>
            <a:ln w="28575" cap="rnd" cmpd="dbl">
              <a:solidFill>
                <a:srgbClr val="0070C0"/>
              </a:solidFill>
              <a:round/>
            </a:ln>
            <a:effectLst/>
          </c:spPr>
          <c:marker>
            <c:symbol val="diamond"/>
            <c:size val="7"/>
            <c:spPr>
              <a:noFill/>
              <a:ln w="9525">
                <a:solidFill>
                  <a:srgbClr val="0070C0"/>
                </a:solidFill>
              </a:ln>
              <a:effectLst/>
            </c:spPr>
          </c:marker>
          <c:cat>
            <c:strRef>
              <c:f>ERMC!$D$2:$M$2</c:f>
              <c:strCache>
                <c:ptCount val="10"/>
                <c:pt idx="0">
                  <c:v>Oct</c:v>
                </c:pt>
                <c:pt idx="1">
                  <c:v>Nov</c:v>
                </c:pt>
                <c:pt idx="2">
                  <c:v>Dec</c:v>
                </c:pt>
                <c:pt idx="3">
                  <c:v>Jan</c:v>
                </c:pt>
                <c:pt idx="4">
                  <c:v>Feb</c:v>
                </c:pt>
                <c:pt idx="5">
                  <c:v>Mar</c:v>
                </c:pt>
                <c:pt idx="6">
                  <c:v>Apr</c:v>
                </c:pt>
                <c:pt idx="7">
                  <c:v>May</c:v>
                </c:pt>
                <c:pt idx="8">
                  <c:v>Jun</c:v>
                </c:pt>
                <c:pt idx="9">
                  <c:v>Jul</c:v>
                </c:pt>
              </c:strCache>
            </c:strRef>
          </c:cat>
          <c:val>
            <c:numRef>
              <c:f>ERMC!$D$4:$M$4</c:f>
              <c:numCache>
                <c:formatCode>0.0</c:formatCode>
                <c:ptCount val="10"/>
                <c:pt idx="0">
                  <c:v>9.9726027397260282</c:v>
                </c:pt>
                <c:pt idx="1">
                  <c:v>12.315068493150685</c:v>
                </c:pt>
                <c:pt idx="2">
                  <c:v>14.191780821917808</c:v>
                </c:pt>
                <c:pt idx="3">
                  <c:v>11.61</c:v>
                </c:pt>
                <c:pt idx="4">
                  <c:v>10.975308641975309</c:v>
                </c:pt>
                <c:pt idx="5">
                  <c:v>13.104651162790697</c:v>
                </c:pt>
                <c:pt idx="6">
                  <c:v>13.428571428571429</c:v>
                </c:pt>
                <c:pt idx="7">
                  <c:v>12.359375</c:v>
                </c:pt>
                <c:pt idx="8">
                  <c:v>10.909090909090908</c:v>
                </c:pt>
                <c:pt idx="9">
                  <c:v>9.8382352941176467</c:v>
                </c:pt>
              </c:numCache>
            </c:numRef>
          </c:val>
          <c:smooth val="0"/>
          <c:extLst>
            <c:ext xmlns:c16="http://schemas.microsoft.com/office/drawing/2014/chart" uri="{C3380CC4-5D6E-409C-BE32-E72D297353CC}">
              <c16:uniqueId val="{00000001-1F72-43EB-9AF9-29AF8D768391}"/>
            </c:ext>
          </c:extLst>
        </c:ser>
        <c:dLbls>
          <c:showLegendKey val="0"/>
          <c:showVal val="0"/>
          <c:showCatName val="0"/>
          <c:showSerName val="0"/>
          <c:showPercent val="0"/>
          <c:showBubbleSize val="0"/>
        </c:dLbls>
        <c:marker val="1"/>
        <c:smooth val="0"/>
        <c:axId val="1037782447"/>
        <c:axId val="935935359"/>
      </c:lineChart>
      <c:catAx>
        <c:axId val="1037782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935359"/>
        <c:crosses val="autoZero"/>
        <c:auto val="1"/>
        <c:lblAlgn val="ctr"/>
        <c:lblOffset val="100"/>
        <c:noMultiLvlLbl val="0"/>
      </c:catAx>
      <c:valAx>
        <c:axId val="935935359"/>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782447"/>
        <c:crosses val="autoZero"/>
        <c:crossBetween val="between"/>
      </c:valAx>
      <c:spPr>
        <a:noFill/>
        <a:ln>
          <a:noFill/>
        </a:ln>
        <a:effectLst/>
      </c:spPr>
    </c:plotArea>
    <c:legend>
      <c:legendPos val="b"/>
      <c:layout>
        <c:manualLayout>
          <c:xMode val="edge"/>
          <c:yMode val="edge"/>
          <c:x val="5.056524048709838E-2"/>
          <c:y val="0.89833280839895013"/>
          <c:w val="0.16994365653306803"/>
          <c:h val="7.006970221177585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en-US" sz="1050"/>
              <a:t>MEDIAN number of Days</a:t>
            </a:r>
            <a:r>
              <a:rPr lang="en-US" sz="1050" baseline="0"/>
              <a:t> Between Scheduled &amp; Appt</a:t>
            </a:r>
            <a:endParaRPr lang="en-US" sz="1050"/>
          </a:p>
        </c:rich>
      </c:tx>
      <c:layout>
        <c:manualLayout>
          <c:xMode val="edge"/>
          <c:yMode val="edge"/>
          <c:x val="5.8882153893548103E-2"/>
          <c:y val="2.6666666666666668E-2"/>
        </c:manualLayout>
      </c:layout>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ERMC!$C$7</c:f>
              <c:strCache>
                <c:ptCount val="1"/>
                <c:pt idx="0">
                  <c:v>0</c:v>
                </c:pt>
              </c:strCache>
            </c:strRef>
          </c:tx>
          <c:spPr>
            <a:ln w="28575" cap="rnd" cmpd="dbl">
              <a:solidFill>
                <a:schemeClr val="accent2">
                  <a:lumMod val="75000"/>
                </a:schemeClr>
              </a:solidFill>
              <a:round/>
            </a:ln>
            <a:effectLst/>
          </c:spPr>
          <c:marker>
            <c:symbol val="diamond"/>
            <c:size val="7"/>
            <c:spPr>
              <a:noFill/>
              <a:ln w="9525">
                <a:solidFill>
                  <a:schemeClr val="accent2">
                    <a:lumMod val="75000"/>
                  </a:schemeClr>
                </a:solidFill>
              </a:ln>
              <a:effectLst/>
            </c:spPr>
          </c:marker>
          <c:cat>
            <c:strRef>
              <c:f>ERMC!$D$2:$M$2</c:f>
              <c:strCache>
                <c:ptCount val="10"/>
                <c:pt idx="0">
                  <c:v>Oct</c:v>
                </c:pt>
                <c:pt idx="1">
                  <c:v>Nov</c:v>
                </c:pt>
                <c:pt idx="2">
                  <c:v>Dec</c:v>
                </c:pt>
                <c:pt idx="3">
                  <c:v>Jan</c:v>
                </c:pt>
                <c:pt idx="4">
                  <c:v>Feb</c:v>
                </c:pt>
                <c:pt idx="5">
                  <c:v>Mar</c:v>
                </c:pt>
                <c:pt idx="6">
                  <c:v>Apr</c:v>
                </c:pt>
                <c:pt idx="7">
                  <c:v>May</c:v>
                </c:pt>
                <c:pt idx="8">
                  <c:v>Jun</c:v>
                </c:pt>
                <c:pt idx="9">
                  <c:v>Jul</c:v>
                </c:pt>
              </c:strCache>
            </c:strRef>
          </c:cat>
          <c:val>
            <c:numRef>
              <c:f>ERMC!$D$7:$M$7</c:f>
              <c:numCache>
                <c:formatCode>0.0</c:formatCode>
                <c:ptCount val="10"/>
                <c:pt idx="0">
                  <c:v>11</c:v>
                </c:pt>
                <c:pt idx="1">
                  <c:v>13</c:v>
                </c:pt>
                <c:pt idx="2">
                  <c:v>15</c:v>
                </c:pt>
                <c:pt idx="3">
                  <c:v>14</c:v>
                </c:pt>
                <c:pt idx="4">
                  <c:v>11.5</c:v>
                </c:pt>
                <c:pt idx="5">
                  <c:v>13</c:v>
                </c:pt>
                <c:pt idx="6">
                  <c:v>14</c:v>
                </c:pt>
                <c:pt idx="7">
                  <c:v>14.5</c:v>
                </c:pt>
                <c:pt idx="8">
                  <c:v>14.5</c:v>
                </c:pt>
                <c:pt idx="9">
                  <c:v>12</c:v>
                </c:pt>
              </c:numCache>
            </c:numRef>
          </c:val>
          <c:smooth val="0"/>
          <c:extLst>
            <c:ext xmlns:c16="http://schemas.microsoft.com/office/drawing/2014/chart" uri="{C3380CC4-5D6E-409C-BE32-E72D297353CC}">
              <c16:uniqueId val="{00000000-19AD-4559-A37C-172EA1E8C394}"/>
            </c:ext>
          </c:extLst>
        </c:ser>
        <c:ser>
          <c:idx val="1"/>
          <c:order val="1"/>
          <c:tx>
            <c:strRef>
              <c:f>ERMC!$C$8</c:f>
              <c:strCache>
                <c:ptCount val="1"/>
                <c:pt idx="0">
                  <c:v>1</c:v>
                </c:pt>
              </c:strCache>
            </c:strRef>
          </c:tx>
          <c:spPr>
            <a:ln w="28575" cap="rnd" cmpd="dbl">
              <a:solidFill>
                <a:srgbClr val="0070C0"/>
              </a:solidFill>
              <a:round/>
            </a:ln>
            <a:effectLst/>
          </c:spPr>
          <c:marker>
            <c:symbol val="diamond"/>
            <c:size val="7"/>
            <c:spPr>
              <a:noFill/>
              <a:ln w="9525">
                <a:solidFill>
                  <a:srgbClr val="0070C0"/>
                </a:solidFill>
              </a:ln>
              <a:effectLst/>
            </c:spPr>
          </c:marker>
          <c:cat>
            <c:strRef>
              <c:f>ERMC!$D$2:$M$2</c:f>
              <c:strCache>
                <c:ptCount val="10"/>
                <c:pt idx="0">
                  <c:v>Oct</c:v>
                </c:pt>
                <c:pt idx="1">
                  <c:v>Nov</c:v>
                </c:pt>
                <c:pt idx="2">
                  <c:v>Dec</c:v>
                </c:pt>
                <c:pt idx="3">
                  <c:v>Jan</c:v>
                </c:pt>
                <c:pt idx="4">
                  <c:v>Feb</c:v>
                </c:pt>
                <c:pt idx="5">
                  <c:v>Mar</c:v>
                </c:pt>
                <c:pt idx="6">
                  <c:v>Apr</c:v>
                </c:pt>
                <c:pt idx="7">
                  <c:v>May</c:v>
                </c:pt>
                <c:pt idx="8">
                  <c:v>Jun</c:v>
                </c:pt>
                <c:pt idx="9">
                  <c:v>Jul</c:v>
                </c:pt>
              </c:strCache>
            </c:strRef>
          </c:cat>
          <c:val>
            <c:numRef>
              <c:f>ERMC!$D$8:$M$8</c:f>
              <c:numCache>
                <c:formatCode>0.0</c:formatCode>
                <c:ptCount val="10"/>
                <c:pt idx="0">
                  <c:v>9</c:v>
                </c:pt>
                <c:pt idx="1">
                  <c:v>11</c:v>
                </c:pt>
                <c:pt idx="2">
                  <c:v>12</c:v>
                </c:pt>
                <c:pt idx="3">
                  <c:v>12</c:v>
                </c:pt>
                <c:pt idx="4">
                  <c:v>10</c:v>
                </c:pt>
                <c:pt idx="5">
                  <c:v>12</c:v>
                </c:pt>
                <c:pt idx="6">
                  <c:v>12</c:v>
                </c:pt>
                <c:pt idx="7">
                  <c:v>8</c:v>
                </c:pt>
                <c:pt idx="8">
                  <c:v>8</c:v>
                </c:pt>
                <c:pt idx="9">
                  <c:v>8.5</c:v>
                </c:pt>
              </c:numCache>
            </c:numRef>
          </c:val>
          <c:smooth val="0"/>
          <c:extLst>
            <c:ext xmlns:c16="http://schemas.microsoft.com/office/drawing/2014/chart" uri="{C3380CC4-5D6E-409C-BE32-E72D297353CC}">
              <c16:uniqueId val="{00000001-19AD-4559-A37C-172EA1E8C394}"/>
            </c:ext>
          </c:extLst>
        </c:ser>
        <c:dLbls>
          <c:showLegendKey val="0"/>
          <c:showVal val="0"/>
          <c:showCatName val="0"/>
          <c:showSerName val="0"/>
          <c:showPercent val="0"/>
          <c:showBubbleSize val="0"/>
        </c:dLbls>
        <c:marker val="1"/>
        <c:smooth val="0"/>
        <c:axId val="1037782447"/>
        <c:axId val="935935359"/>
      </c:lineChart>
      <c:catAx>
        <c:axId val="1037782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5935359"/>
        <c:crosses val="autoZero"/>
        <c:auto val="1"/>
        <c:lblAlgn val="ctr"/>
        <c:lblOffset val="100"/>
        <c:noMultiLvlLbl val="0"/>
      </c:catAx>
      <c:valAx>
        <c:axId val="935935359"/>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782447"/>
        <c:crosses val="autoZero"/>
        <c:crossBetween val="between"/>
      </c:valAx>
      <c:spPr>
        <a:noFill/>
        <a:ln>
          <a:noFill/>
        </a:ln>
        <a:effectLst/>
      </c:spPr>
    </c:plotArea>
    <c:legend>
      <c:legendPos val="b"/>
      <c:layout>
        <c:manualLayout>
          <c:xMode val="edge"/>
          <c:yMode val="edge"/>
          <c:x val="5.056524048709838E-2"/>
          <c:y val="0.89833280839895013"/>
          <c:w val="0.16994365653306803"/>
          <c:h val="7.500052493438320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108850" tIns="54425" rIns="108850" bIns="54425" rtlCol="0"/>
          <a:lstStyle>
            <a:lvl1pPr algn="l">
              <a:defRPr sz="1400"/>
            </a:lvl1pPr>
          </a:lstStyle>
          <a:p>
            <a:endParaRPr lang="en-US"/>
          </a:p>
        </p:txBody>
      </p:sp>
      <p:sp>
        <p:nvSpPr>
          <p:cNvPr id="3" name="Date Placeholder 2"/>
          <p:cNvSpPr>
            <a:spLocks noGrp="1"/>
          </p:cNvSpPr>
          <p:nvPr>
            <p:ph type="dt" idx="1"/>
          </p:nvPr>
        </p:nvSpPr>
        <p:spPr>
          <a:xfrm>
            <a:off x="3970938" y="0"/>
            <a:ext cx="3037840" cy="466435"/>
          </a:xfrm>
          <a:prstGeom prst="rect">
            <a:avLst/>
          </a:prstGeom>
        </p:spPr>
        <p:txBody>
          <a:bodyPr vert="horz" lIns="108850" tIns="54425" rIns="108850" bIns="54425" rtlCol="0"/>
          <a:lstStyle>
            <a:lvl1pPr algn="r">
              <a:defRPr sz="1400"/>
            </a:lvl1pPr>
          </a:lstStyle>
          <a:p>
            <a:fld id="{E7A9BF23-6714-9F4B-9A24-D3E27A51F417}" type="datetimeFigureOut">
              <a:rPr lang="en-US" smtClean="0"/>
              <a:t>9/28/2018</a:t>
            </a:fld>
            <a:endParaRPr lang="en-US"/>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108850" tIns="54425" rIns="108850" bIns="54425"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108850" tIns="54425" rIns="108850" bIns="544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108850" tIns="54425" rIns="108850" bIns="54425" rtlCol="0" anchor="b"/>
          <a:lstStyle>
            <a:lvl1pPr algn="l">
              <a:defRPr sz="1400"/>
            </a:lvl1pPr>
          </a:lstStyle>
          <a:p>
            <a:endParaRPr lang="en-US"/>
          </a:p>
        </p:txBody>
      </p:sp>
      <p:sp>
        <p:nvSpPr>
          <p:cNvPr id="7" name="Slide Number Placeholder 6"/>
          <p:cNvSpPr>
            <a:spLocks noGrp="1"/>
          </p:cNvSpPr>
          <p:nvPr>
            <p:ph type="sldNum" sz="quarter" idx="5"/>
          </p:nvPr>
        </p:nvSpPr>
        <p:spPr>
          <a:xfrm>
            <a:off x="3970938" y="8829967"/>
            <a:ext cx="3037840" cy="466434"/>
          </a:xfrm>
          <a:prstGeom prst="rect">
            <a:avLst/>
          </a:prstGeom>
        </p:spPr>
        <p:txBody>
          <a:bodyPr vert="horz" lIns="108850" tIns="54425" rIns="108850" bIns="54425" rtlCol="0" anchor="b"/>
          <a:lstStyle>
            <a:lvl1pPr algn="r">
              <a:defRPr sz="1400"/>
            </a:lvl1pPr>
          </a:lstStyle>
          <a:p>
            <a:fld id="{1FEAEEBB-84EB-F948-8CA9-75E108C781FC}" type="slidenum">
              <a:rPr lang="en-US" smtClean="0"/>
              <a:t>‹#›</a:t>
            </a:fld>
            <a:endParaRPr lang="en-US"/>
          </a:p>
        </p:txBody>
      </p:sp>
    </p:spTree>
    <p:extLst>
      <p:ext uri="{BB962C8B-B14F-4D97-AF65-F5344CB8AC3E}">
        <p14:creationId xmlns:p14="http://schemas.microsoft.com/office/powerpoint/2010/main" val="87429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jpg"/><Relationship Id="rId11" Type="http://schemas.openxmlformats.org/officeDocument/2006/relationships/image" Target="../media/image13.jpe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3"/>
          <p:cNvSpPr>
            <a:spLocks noGrp="1" noRot="1" noMove="1" noResize="1"/>
          </p:cNvSpPr>
          <p:nvPr>
            <p:ph type="body" sz="quarter" idx="10" hasCustomPrompt="1"/>
          </p:nvPr>
        </p:nvSpPr>
        <p:spPr>
          <a:xfrm>
            <a:off x="304721" y="5135564"/>
            <a:ext cx="10157353" cy="1100480"/>
          </a:xfrm>
          <a:prstGeom prst="rect">
            <a:avLst/>
          </a:prstGeom>
        </p:spPr>
        <p:txBody>
          <a:bodyPr lIns="137160"/>
          <a:lstStyle>
            <a:lvl1pPr marL="0" indent="0">
              <a:buNone/>
              <a:defRPr/>
            </a:lvl1pPr>
          </a:lstStyle>
          <a:p>
            <a:pPr lvl="0"/>
            <a:r>
              <a:rPr lang="en-US" dirty="0"/>
              <a:t>Purpose</a:t>
            </a:r>
            <a:br>
              <a:rPr lang="en-US" dirty="0"/>
            </a:br>
            <a:r>
              <a:rPr lang="en-US" dirty="0"/>
              <a:t>Location</a:t>
            </a:r>
            <a:br>
              <a:rPr lang="en-US" dirty="0"/>
            </a:br>
            <a:r>
              <a:rPr lang="en-US" dirty="0"/>
              <a:t>Date</a:t>
            </a:r>
          </a:p>
        </p:txBody>
      </p:sp>
      <p:sp>
        <p:nvSpPr>
          <p:cNvPr id="8" name="Rectangle 7"/>
          <p:cNvSpPr>
            <a:spLocks noSelect="1"/>
          </p:cNvSpPr>
          <p:nvPr userDrawn="1"/>
        </p:nvSpPr>
        <p:spPr>
          <a:xfrm>
            <a:off x="2" y="1529542"/>
            <a:ext cx="4943820" cy="119122"/>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p:cNvSpPr>
            <a:spLocks noSelect="1"/>
          </p:cNvSpPr>
          <p:nvPr userDrawn="1"/>
        </p:nvSpPr>
        <p:spPr>
          <a:xfrm>
            <a:off x="4943823" y="1529542"/>
            <a:ext cx="7245003" cy="11912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a:spLocks noSelect="1"/>
          </p:cNvSpPr>
          <p:nvPr userDrawn="1"/>
        </p:nvSpPr>
        <p:spPr>
          <a:xfrm>
            <a:off x="2" y="4714233"/>
            <a:ext cx="4943820" cy="119122"/>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ectangle 11"/>
          <p:cNvSpPr>
            <a:spLocks noSelect="1"/>
          </p:cNvSpPr>
          <p:nvPr userDrawn="1"/>
        </p:nvSpPr>
        <p:spPr>
          <a:xfrm>
            <a:off x="4943823" y="4714233"/>
            <a:ext cx="7245003" cy="11912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3" name="Picture 12"/>
          <p:cNvPicPr>
            <a:picLocks noSelect="1"/>
          </p:cNvPicPr>
          <p:nvPr userDrawn="1"/>
        </p:nvPicPr>
        <p:blipFill>
          <a:blip r:embed="rId2" cstate="print">
            <a:extLst>
              <a:ext uri="{28A0092B-C50C-407E-A947-70E740481C1C}">
                <a14:useLocalDpi xmlns:a14="http://schemas.microsoft.com/office/drawing/2010/main"/>
              </a:ext>
            </a:extLst>
          </a:blip>
          <a:stretch>
            <a:fillRect/>
          </a:stretch>
        </p:blipFill>
        <p:spPr>
          <a:xfrm>
            <a:off x="238743" y="1735928"/>
            <a:ext cx="2239959" cy="2895050"/>
          </a:xfrm>
          <a:prstGeom prst="rect">
            <a:avLst/>
          </a:prstGeom>
        </p:spPr>
      </p:pic>
      <p:pic>
        <p:nvPicPr>
          <p:cNvPr id="14" name="Picture 13"/>
          <p:cNvPicPr>
            <a:picLocks noSelect="1"/>
          </p:cNvPicPr>
          <p:nvPr userDrawn="1"/>
        </p:nvPicPr>
        <p:blipFill rotWithShape="1">
          <a:blip r:embed="rId3" cstate="print">
            <a:extLst>
              <a:ext uri="{28A0092B-C50C-407E-A947-70E740481C1C}">
                <a14:useLocalDpi xmlns:a14="http://schemas.microsoft.com/office/drawing/2010/main"/>
              </a:ext>
            </a:extLst>
          </a:blip>
          <a:srcRect/>
          <a:stretch/>
        </p:blipFill>
        <p:spPr>
          <a:xfrm>
            <a:off x="2604784" y="1732335"/>
            <a:ext cx="2246460" cy="2898233"/>
          </a:xfrm>
          <a:prstGeom prst="rect">
            <a:avLst/>
          </a:prstGeom>
        </p:spPr>
      </p:pic>
      <p:pic>
        <p:nvPicPr>
          <p:cNvPr id="15" name="Picture 14"/>
          <p:cNvPicPr>
            <a:picLocks noSelect="1"/>
          </p:cNvPicPr>
          <p:nvPr userDrawn="1"/>
        </p:nvPicPr>
        <p:blipFill>
          <a:blip r:embed="rId4" cstate="print">
            <a:extLst>
              <a:ext uri="{28A0092B-C50C-407E-A947-70E740481C1C}">
                <a14:useLocalDpi xmlns:a14="http://schemas.microsoft.com/office/drawing/2010/main"/>
              </a:ext>
            </a:extLst>
          </a:blip>
          <a:stretch>
            <a:fillRect/>
          </a:stretch>
        </p:blipFill>
        <p:spPr>
          <a:xfrm>
            <a:off x="7348868" y="1735929"/>
            <a:ext cx="2239961" cy="2895050"/>
          </a:xfrm>
          <a:prstGeom prst="rect">
            <a:avLst/>
          </a:prstGeom>
        </p:spPr>
      </p:pic>
      <p:pic>
        <p:nvPicPr>
          <p:cNvPr id="16" name="Picture 15"/>
          <p:cNvPicPr>
            <a:picLocks noSelect="1"/>
          </p:cNvPicPr>
          <p:nvPr userDrawn="1"/>
        </p:nvPicPr>
        <p:blipFill>
          <a:blip r:embed="rId5" cstate="print">
            <a:extLst>
              <a:ext uri="{28A0092B-C50C-407E-A947-70E740481C1C}">
                <a14:useLocalDpi xmlns:a14="http://schemas.microsoft.com/office/drawing/2010/main"/>
              </a:ext>
            </a:extLst>
          </a:blip>
          <a:stretch>
            <a:fillRect/>
          </a:stretch>
        </p:blipFill>
        <p:spPr>
          <a:xfrm>
            <a:off x="9717628" y="1735928"/>
            <a:ext cx="2241623" cy="2897200"/>
          </a:xfrm>
          <a:prstGeom prst="rect">
            <a:avLst/>
          </a:prstGeom>
        </p:spPr>
      </p:pic>
      <p:pic>
        <p:nvPicPr>
          <p:cNvPr id="17" name="Picture 16"/>
          <p:cNvPicPr>
            <a:picLocks noSelect="1"/>
          </p:cNvPicPr>
          <p:nvPr userDrawn="1"/>
        </p:nvPicPr>
        <p:blipFill>
          <a:blip r:embed="rId6">
            <a:extLst>
              <a:ext uri="{28A0092B-C50C-407E-A947-70E740481C1C}">
                <a14:useLocalDpi xmlns:a14="http://schemas.microsoft.com/office/drawing/2010/main"/>
              </a:ext>
            </a:extLst>
          </a:blip>
          <a:stretch>
            <a:fillRect/>
          </a:stretch>
        </p:blipFill>
        <p:spPr>
          <a:xfrm>
            <a:off x="4980042" y="1732745"/>
            <a:ext cx="2242742" cy="2897820"/>
          </a:xfrm>
          <a:prstGeom prst="rect">
            <a:avLst/>
          </a:prstGeom>
        </p:spPr>
      </p:pic>
      <p:sp>
        <p:nvSpPr>
          <p:cNvPr id="18" name="Rectangle 17"/>
          <p:cNvSpPr>
            <a:spLocks noSelect="1"/>
          </p:cNvSpPr>
          <p:nvPr userDrawn="1"/>
        </p:nvSpPr>
        <p:spPr>
          <a:xfrm>
            <a:off x="0" y="6236046"/>
            <a:ext cx="12188825" cy="621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itle 20"/>
          <p:cNvSpPr>
            <a:spLocks noGrp="1"/>
          </p:cNvSpPr>
          <p:nvPr>
            <p:ph type="title"/>
          </p:nvPr>
        </p:nvSpPr>
        <p:spPr>
          <a:xfrm>
            <a:off x="304723" y="299810"/>
            <a:ext cx="10157353" cy="937986"/>
          </a:xfrm>
        </p:spPr>
        <p:txBody>
          <a:bodyPr lIns="137160" anchor="ctr">
            <a:normAutofit/>
          </a:bodyPr>
          <a:lstStyle>
            <a:lvl1pPr>
              <a:defRPr sz="3600"/>
            </a:lvl1pPr>
          </a:lstStyle>
          <a:p>
            <a:r>
              <a:rPr lang="en-US"/>
              <a:t>Click to edit Master title style</a:t>
            </a:r>
            <a:endParaRPr lang="en-US" dirty="0"/>
          </a:p>
        </p:txBody>
      </p:sp>
      <p:sp>
        <p:nvSpPr>
          <p:cNvPr id="30" name="Rectangle 29"/>
          <p:cNvSpPr/>
          <p:nvPr userDrawn="1"/>
        </p:nvSpPr>
        <p:spPr>
          <a:xfrm>
            <a:off x="189186" y="1680193"/>
            <a:ext cx="11830444" cy="3015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F53A61A-4CE8-44EF-9562-1BC048E68311}"/>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154101" y="1755551"/>
            <a:ext cx="2377440" cy="2816450"/>
          </a:xfrm>
          <a:prstGeom prst="rect">
            <a:avLst/>
          </a:prstGeom>
          <a:ln w="57150">
            <a:solidFill>
              <a:schemeClr val="bg1"/>
            </a:solidFill>
          </a:ln>
        </p:spPr>
      </p:pic>
      <p:pic>
        <p:nvPicPr>
          <p:cNvPr id="24" name="Picture 23">
            <a:extLst>
              <a:ext uri="{FF2B5EF4-FFF2-40B4-BE49-F238E27FC236}">
                <a16:creationId xmlns:a16="http://schemas.microsoft.com/office/drawing/2014/main" id="{F40FA9AE-5B4C-486C-8C39-557423B1055B}"/>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7269885" y="1755548"/>
            <a:ext cx="2374556" cy="2816454"/>
          </a:xfrm>
          <a:prstGeom prst="rect">
            <a:avLst/>
          </a:prstGeom>
          <a:ln w="57150">
            <a:solidFill>
              <a:schemeClr val="bg1"/>
            </a:solidFill>
          </a:ln>
        </p:spPr>
      </p:pic>
      <p:pic>
        <p:nvPicPr>
          <p:cNvPr id="31" name="Picture 30">
            <a:extLst>
              <a:ext uri="{FF2B5EF4-FFF2-40B4-BE49-F238E27FC236}">
                <a16:creationId xmlns:a16="http://schemas.microsoft.com/office/drawing/2014/main" id="{1AE545BD-9531-433C-B44D-1ED0EC6DB88E}"/>
              </a:ext>
            </a:extLst>
          </p:cNvPr>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9644441" y="1755547"/>
            <a:ext cx="2390283" cy="2816456"/>
          </a:xfrm>
          <a:prstGeom prst="rect">
            <a:avLst/>
          </a:prstGeom>
          <a:ln w="57150">
            <a:solidFill>
              <a:schemeClr val="bg1"/>
            </a:solidFill>
          </a:ln>
        </p:spPr>
      </p:pic>
      <p:pic>
        <p:nvPicPr>
          <p:cNvPr id="32" name="Picture 31">
            <a:extLst>
              <a:ext uri="{FF2B5EF4-FFF2-40B4-BE49-F238E27FC236}">
                <a16:creationId xmlns:a16="http://schemas.microsoft.com/office/drawing/2014/main" id="{39A3E51E-F6FA-4817-80B3-D60592324A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3226" y="1755551"/>
            <a:ext cx="2373412" cy="2816450"/>
          </a:xfrm>
          <a:prstGeom prst="rect">
            <a:avLst/>
          </a:prstGeom>
          <a:ln w="57150">
            <a:solidFill>
              <a:schemeClr val="bg1"/>
            </a:solidFill>
          </a:ln>
        </p:spPr>
      </p:pic>
      <p:pic>
        <p:nvPicPr>
          <p:cNvPr id="33" name="Picture 32">
            <a:extLst>
              <a:ext uri="{FF2B5EF4-FFF2-40B4-BE49-F238E27FC236}">
                <a16:creationId xmlns:a16="http://schemas.microsoft.com/office/drawing/2014/main" id="{E367D097-BED0-459C-BBB6-B233AA7C5067}"/>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4895768" y="1755551"/>
            <a:ext cx="2377440" cy="2816449"/>
          </a:xfrm>
          <a:prstGeom prst="rect">
            <a:avLst/>
          </a:prstGeom>
          <a:ln w="57150">
            <a:solidFill>
              <a:schemeClr val="bg1"/>
            </a:solidFill>
          </a:ln>
        </p:spPr>
      </p:pic>
    </p:spTree>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7D98C5-2B95-4D4C-98AF-6BB69B56A06D}"/>
              </a:ext>
            </a:extLst>
          </p:cNvPr>
          <p:cNvGraphicFramePr>
            <a:graphicFrameLocks noChangeAspect="1"/>
          </p:cNvGraphicFramePr>
          <p:nvPr userDrawn="1">
            <p:custDataLst>
              <p:tags r:id="rId2"/>
            </p:custDataLst>
            <p:extLst>
              <p:ext uri="{D42A27DB-BD31-4B8C-83A1-F6EECF244321}">
                <p14:modId xmlns:p14="http://schemas.microsoft.com/office/powerpoint/2010/main" val="41783288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41" name="think-cell Slide" r:id="rId4" imgW="532" imgH="530" progId="TCLayout.ActiveDocument.1">
                  <p:embed/>
                </p:oleObj>
              </mc:Choice>
              <mc:Fallback>
                <p:oleObj name="think-cell Slide" r:id="rId4" imgW="532" imgH="53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Content Placeholder 2"/>
          <p:cNvSpPr>
            <a:spLocks noGrp="1" noRot="1" noMove="1" noResize="1"/>
          </p:cNvSpPr>
          <p:nvPr>
            <p:ph idx="1" hasCustomPrompt="1"/>
          </p:nvPr>
        </p:nvSpPr>
        <p:spPr>
          <a:xfrm>
            <a:off x="304721" y="1507527"/>
            <a:ext cx="11579384" cy="4669439"/>
          </a:xfrm>
          <a:prstGeom prst="rect">
            <a:avLst/>
          </a:prstGeom>
        </p:spPr>
        <p:txBody>
          <a:bodyPr lIns="137160"/>
          <a:lstStyle>
            <a:lvl1pPr>
              <a:defRPr/>
            </a:lvl1pPr>
            <a:lvl2pPr>
              <a:defRPr/>
            </a:lvl2pPr>
            <a:lvl3pPr>
              <a:defRPr/>
            </a:lvl3pPr>
            <a:lvl4pPr marL="463558" indent="-111127">
              <a:buSzPct val="75000"/>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4"/>
          <p:cNvSpPr>
            <a:spLocks noGrp="1"/>
          </p:cNvSpPr>
          <p:nvPr>
            <p:ph type="sldNum" sz="quarter" idx="4"/>
          </p:nvPr>
        </p:nvSpPr>
        <p:spPr>
          <a:xfrm>
            <a:off x="11324527" y="6574942"/>
            <a:ext cx="721197" cy="365125"/>
          </a:xfrm>
          <a:prstGeom prst="rect">
            <a:avLst/>
          </a:prstGeom>
        </p:spPr>
        <p:txBody>
          <a:bodyPr vert="horz" lIns="91440" tIns="45720" rIns="91440" bIns="45720" rtlCol="0" anchor="ctr"/>
          <a:lstStyle>
            <a:lvl1pPr algn="r">
              <a:defRPr sz="1200" b="1">
                <a:solidFill>
                  <a:schemeClr val="bg1"/>
                </a:solidFill>
              </a:defRPr>
            </a:lvl1pPr>
          </a:lstStyle>
          <a:p>
            <a:fld id="{9CF9FE2A-431C-7D47-B61C-ECB3D80A5A45}" type="slidenum">
              <a:rPr lang="en-US" smtClean="0"/>
              <a:pPr/>
              <a:t>‹#›</a:t>
            </a:fld>
            <a:endParaRPr lang="en-US" dirty="0"/>
          </a:p>
        </p:txBody>
      </p:sp>
      <p:sp>
        <p:nvSpPr>
          <p:cNvPr id="9" name="Footer Placeholder 14"/>
          <p:cNvSpPr>
            <a:spLocks noGrp="1"/>
          </p:cNvSpPr>
          <p:nvPr>
            <p:ph type="ftr" sz="quarter" idx="3"/>
          </p:nvPr>
        </p:nvSpPr>
        <p:spPr>
          <a:xfrm>
            <a:off x="304723" y="6483762"/>
            <a:ext cx="7737727" cy="166301"/>
          </a:xfrm>
          <a:prstGeom prst="rect">
            <a:avLst/>
          </a:prstGeom>
        </p:spPr>
        <p:txBody>
          <a:bodyPr vert="horz" lIns="137160" tIns="0" rIns="0" bIns="91440" rtlCol="0" anchor="b"/>
          <a:lstStyle>
            <a:lvl1pPr marL="400057" indent="-390532" algn="l">
              <a:tabLst/>
              <a:defRPr sz="800">
                <a:solidFill>
                  <a:schemeClr val="tx1"/>
                </a:solidFill>
              </a:defRPr>
            </a:lvl1pPr>
          </a:lstStyle>
          <a:p>
            <a:r>
              <a:rPr lang="en-US"/>
              <a:t>Source: </a:t>
            </a:r>
            <a:endParaRPr lang="en-US" dirty="0"/>
          </a:p>
        </p:txBody>
      </p:sp>
      <p:sp>
        <p:nvSpPr>
          <p:cNvPr id="2" name="Title 1"/>
          <p:cNvSpPr>
            <a:spLocks noGrp="1"/>
          </p:cNvSpPr>
          <p:nvPr>
            <p:ph type="title"/>
          </p:nvPr>
        </p:nvSpPr>
        <p:spPr/>
        <p:txBody>
          <a:bodyPr lIns="137160"/>
          <a:lstStyle/>
          <a:p>
            <a:r>
              <a:rPr lang="en-US"/>
              <a:t>Click to edit Master title style</a:t>
            </a:r>
          </a:p>
        </p:txBody>
      </p:sp>
    </p:spTree>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Numbered List">
    <p:spTree>
      <p:nvGrpSpPr>
        <p:cNvPr id="1" name=""/>
        <p:cNvGrpSpPr/>
        <p:nvPr/>
      </p:nvGrpSpPr>
      <p:grpSpPr>
        <a:xfrm>
          <a:off x="0" y="0"/>
          <a:ext cx="0" cy="0"/>
          <a:chOff x="0" y="0"/>
          <a:chExt cx="0" cy="0"/>
        </a:xfrm>
      </p:grpSpPr>
      <p:sp>
        <p:nvSpPr>
          <p:cNvPr id="3" name="Content Placeholder 2"/>
          <p:cNvSpPr>
            <a:spLocks noGrp="1" noRot="1" noMove="1" noResize="1"/>
          </p:cNvSpPr>
          <p:nvPr>
            <p:ph idx="1" hasCustomPrompt="1"/>
          </p:nvPr>
        </p:nvSpPr>
        <p:spPr>
          <a:xfrm>
            <a:off x="304721" y="1507527"/>
            <a:ext cx="11579384" cy="4669439"/>
          </a:xfrm>
          <a:prstGeom prst="rect">
            <a:avLst/>
          </a:prstGeom>
        </p:spPr>
        <p:txBody>
          <a:bodyPr lIns="137160"/>
          <a:lstStyle>
            <a:lvl1pPr marL="231779" indent="-241304">
              <a:buFont typeface="+mj-lt"/>
              <a:buAutoNum type="arabicPeriod"/>
              <a:tabLst/>
              <a:defRPr/>
            </a:lvl1pPr>
            <a:lvl2pPr marL="517534" indent="-231779">
              <a:buFont typeface="+mj-lt"/>
              <a:buAutoNum type="alphaLcPeriod"/>
              <a:tabLst/>
              <a:defRPr/>
            </a:lvl2pPr>
            <a:lvl3pPr marL="695336" indent="-177803">
              <a:buSzPct val="100000"/>
              <a:buFont typeface="+mj-lt"/>
              <a:buAutoNum type="romanLcPeriod"/>
              <a:tabLst/>
              <a:defRPr/>
            </a:lvl3pPr>
            <a:lvl4pPr marL="971566" indent="-276230">
              <a:buSzPct val="100000"/>
              <a:buFont typeface="+mj-lt"/>
              <a:buAutoNum type="alphaLcParenR"/>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4"/>
          <p:cNvSpPr>
            <a:spLocks noGrp="1"/>
          </p:cNvSpPr>
          <p:nvPr>
            <p:ph type="sldNum" sz="quarter" idx="4"/>
          </p:nvPr>
        </p:nvSpPr>
        <p:spPr>
          <a:xfrm>
            <a:off x="11324527" y="6574942"/>
            <a:ext cx="721197" cy="365125"/>
          </a:xfrm>
          <a:prstGeom prst="rect">
            <a:avLst/>
          </a:prstGeom>
        </p:spPr>
        <p:txBody>
          <a:bodyPr vert="horz" lIns="91440" tIns="45720" rIns="91440" bIns="45720" rtlCol="0" anchor="ctr"/>
          <a:lstStyle>
            <a:lvl1pPr algn="r">
              <a:defRPr sz="1200" b="1">
                <a:solidFill>
                  <a:schemeClr val="bg1"/>
                </a:solidFill>
              </a:defRPr>
            </a:lvl1pPr>
          </a:lstStyle>
          <a:p>
            <a:fld id="{9CF9FE2A-431C-7D47-B61C-ECB3D80A5A45}" type="slidenum">
              <a:rPr lang="en-US" smtClean="0"/>
              <a:pPr/>
              <a:t>‹#›</a:t>
            </a:fld>
            <a:endParaRPr lang="en-US" dirty="0"/>
          </a:p>
        </p:txBody>
      </p:sp>
      <p:sp>
        <p:nvSpPr>
          <p:cNvPr id="7" name="Footer Placeholder 14"/>
          <p:cNvSpPr>
            <a:spLocks noGrp="1"/>
          </p:cNvSpPr>
          <p:nvPr>
            <p:ph type="ftr" sz="quarter" idx="3"/>
          </p:nvPr>
        </p:nvSpPr>
        <p:spPr>
          <a:xfrm>
            <a:off x="304723" y="6483762"/>
            <a:ext cx="7737727" cy="166301"/>
          </a:xfrm>
          <a:prstGeom prst="rect">
            <a:avLst/>
          </a:prstGeom>
        </p:spPr>
        <p:txBody>
          <a:bodyPr vert="horz" lIns="137160" tIns="0" rIns="0" bIns="91440" rtlCol="0" anchor="b"/>
          <a:lstStyle>
            <a:lvl1pPr marL="400057" indent="-390532" algn="l">
              <a:tabLst/>
              <a:defRPr sz="800">
                <a:solidFill>
                  <a:schemeClr val="tx1"/>
                </a:solidFill>
              </a:defRPr>
            </a:lvl1pPr>
          </a:lstStyle>
          <a:p>
            <a:r>
              <a:rPr lang="en-US"/>
              <a:t>Source: </a:t>
            </a:r>
            <a:endParaRPr lang="en-US" dirty="0"/>
          </a:p>
        </p:txBody>
      </p:sp>
      <p:sp>
        <p:nvSpPr>
          <p:cNvPr id="5" name="Title 4"/>
          <p:cNvSpPr>
            <a:spLocks noGrp="1"/>
          </p:cNvSpPr>
          <p:nvPr>
            <p:ph type="title"/>
          </p:nvPr>
        </p:nvSpPr>
        <p:spPr/>
        <p:txBody>
          <a:bodyPr/>
          <a:lstStyle/>
          <a:p>
            <a:r>
              <a:rPr lang="en-US"/>
              <a:t>Click to edit Master title style</a:t>
            </a:r>
          </a:p>
        </p:txBody>
      </p:sp>
    </p:spTree>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noRot="1" noMove="1" noResize="1"/>
          </p:cNvSpPr>
          <p:nvPr>
            <p:ph sz="half" idx="1" hasCustomPrompt="1"/>
          </p:nvPr>
        </p:nvSpPr>
        <p:spPr>
          <a:xfrm>
            <a:off x="304720" y="1507526"/>
            <a:ext cx="5713512" cy="4669439"/>
          </a:xfrm>
          <a:prstGeom prst="rect">
            <a:avLst/>
          </a:prstGeom>
        </p:spPr>
        <p:txBody>
          <a:bodyPr lIns="137160"/>
          <a:lstStyle>
            <a:lvl4pPr>
              <a:buSzPct val="75000"/>
              <a:defRPr/>
            </a:lvl4pPr>
            <a:lvl5pPr marL="573097" indent="-10954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noRot="1" noMove="1" noResize="1"/>
          </p:cNvSpPr>
          <p:nvPr>
            <p:ph sz="half" idx="2" hasCustomPrompt="1"/>
          </p:nvPr>
        </p:nvSpPr>
        <p:spPr>
          <a:xfrm>
            <a:off x="6170591" y="1507526"/>
            <a:ext cx="5716559" cy="4669439"/>
          </a:xfrm>
          <a:prstGeom prst="rect">
            <a:avLst/>
          </a:prstGeom>
        </p:spPr>
        <p:txBody>
          <a:bodyPr lIns="137160"/>
          <a:lstStyle>
            <a:lvl1pPr>
              <a:defRPr>
                <a:solidFill>
                  <a:schemeClr val="tx1"/>
                </a:solidFill>
              </a:defRPr>
            </a:lvl1pPr>
            <a:lvl2pPr>
              <a:defRPr>
                <a:solidFill>
                  <a:schemeClr val="tx1"/>
                </a:solidFill>
              </a:defRPr>
            </a:lvl2pPr>
            <a:lvl3pPr>
              <a:defRPr>
                <a:solidFill>
                  <a:schemeClr val="tx1"/>
                </a:solidFill>
              </a:defRPr>
            </a:lvl3pPr>
            <a:lvl4pPr>
              <a:buSzPct val="75000"/>
              <a:defRPr>
                <a:solidFill>
                  <a:schemeClr val="tx1"/>
                </a:solidFill>
              </a:defRPr>
            </a:lvl4pPr>
            <a:lvl5pPr marL="573097" indent="-109540">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4"/>
          <p:cNvSpPr>
            <a:spLocks noGrp="1"/>
          </p:cNvSpPr>
          <p:nvPr>
            <p:ph type="sldNum" sz="quarter" idx="4"/>
          </p:nvPr>
        </p:nvSpPr>
        <p:spPr>
          <a:xfrm>
            <a:off x="11324527" y="6574942"/>
            <a:ext cx="721197" cy="365125"/>
          </a:xfrm>
          <a:prstGeom prst="rect">
            <a:avLst/>
          </a:prstGeom>
        </p:spPr>
        <p:txBody>
          <a:bodyPr vert="horz" lIns="91440" tIns="45720" rIns="91440" bIns="45720" rtlCol="0" anchor="ctr"/>
          <a:lstStyle>
            <a:lvl1pPr algn="r">
              <a:defRPr sz="1200" b="1">
                <a:solidFill>
                  <a:schemeClr val="bg1"/>
                </a:solidFill>
              </a:defRPr>
            </a:lvl1pPr>
          </a:lstStyle>
          <a:p>
            <a:fld id="{9CF9FE2A-431C-7D47-B61C-ECB3D80A5A45}" type="slidenum">
              <a:rPr lang="en-US" smtClean="0"/>
              <a:pPr/>
              <a:t>‹#›</a:t>
            </a:fld>
            <a:endParaRPr lang="en-US" dirty="0"/>
          </a:p>
        </p:txBody>
      </p:sp>
      <p:sp>
        <p:nvSpPr>
          <p:cNvPr id="8" name="Footer Placeholder 14"/>
          <p:cNvSpPr>
            <a:spLocks noGrp="1"/>
          </p:cNvSpPr>
          <p:nvPr>
            <p:ph type="ftr" sz="quarter" idx="3"/>
          </p:nvPr>
        </p:nvSpPr>
        <p:spPr>
          <a:xfrm>
            <a:off x="304723" y="6483762"/>
            <a:ext cx="7737727" cy="166301"/>
          </a:xfrm>
          <a:prstGeom prst="rect">
            <a:avLst/>
          </a:prstGeom>
        </p:spPr>
        <p:txBody>
          <a:bodyPr vert="horz" lIns="137160" tIns="0" rIns="0" bIns="91440" rtlCol="0" anchor="b"/>
          <a:lstStyle>
            <a:lvl1pPr marL="400057" indent="-390532" algn="l">
              <a:tabLst/>
              <a:defRPr sz="800">
                <a:solidFill>
                  <a:schemeClr val="tx1"/>
                </a:solidFill>
              </a:defRPr>
            </a:lvl1pPr>
          </a:lstStyle>
          <a:p>
            <a:r>
              <a:rPr lang="en-US"/>
              <a:t>Source: </a:t>
            </a:r>
            <a:endParaRPr lang="en-US" dirty="0"/>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noRot="1" noMove="1" noResize="1"/>
          </p:cNvSpPr>
          <p:nvPr>
            <p:ph type="body" idx="1" hasCustomPrompt="1"/>
          </p:nvPr>
        </p:nvSpPr>
        <p:spPr>
          <a:xfrm>
            <a:off x="304723" y="1507525"/>
            <a:ext cx="5710199" cy="476867"/>
          </a:xfrm>
          <a:prstGeom prst="rect">
            <a:avLst/>
          </a:prstGeom>
        </p:spPr>
        <p:txBody>
          <a:bodyPr lIns="137160" anchor="t" anchorCtr="0"/>
          <a:lstStyle>
            <a:lvl1pPr marL="0" indent="0">
              <a:buNone/>
              <a:defRPr sz="1800" b="1"/>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Click to edit Master text styles</a:t>
            </a:r>
          </a:p>
        </p:txBody>
      </p:sp>
      <p:sp>
        <p:nvSpPr>
          <p:cNvPr id="4" name="Content Placeholder 3"/>
          <p:cNvSpPr>
            <a:spLocks noGrp="1" noRot="1" noMove="1" noResize="1"/>
          </p:cNvSpPr>
          <p:nvPr>
            <p:ph sz="half" idx="2" hasCustomPrompt="1"/>
          </p:nvPr>
        </p:nvSpPr>
        <p:spPr>
          <a:xfrm>
            <a:off x="304721" y="2158033"/>
            <a:ext cx="5710199" cy="4018933"/>
          </a:xfrm>
          <a:prstGeom prst="rect">
            <a:avLst/>
          </a:prstGeom>
        </p:spPr>
        <p:txBody>
          <a:bodyPr lIns="137160"/>
          <a:lstStyle>
            <a:lvl4pPr>
              <a:buSzPct val="75000"/>
              <a:defRPr/>
            </a:lvl4pPr>
            <a:lvl5pPr marL="573097" indent="-10954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noRot="1" noMove="1" noResize="1"/>
          </p:cNvSpPr>
          <p:nvPr>
            <p:ph type="body" sz="quarter" idx="3" hasCustomPrompt="1"/>
          </p:nvPr>
        </p:nvSpPr>
        <p:spPr>
          <a:xfrm>
            <a:off x="6170594" y="1507525"/>
            <a:ext cx="5713512" cy="476867"/>
          </a:xfrm>
          <a:prstGeom prst="rect">
            <a:avLst/>
          </a:prstGeom>
        </p:spPr>
        <p:txBody>
          <a:bodyPr lIns="137160" anchor="t" anchorCtr="0"/>
          <a:lstStyle>
            <a:lvl1pPr marL="0" indent="0">
              <a:buNone/>
              <a:defRPr sz="1800" b="1"/>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Click to edit Master text styles</a:t>
            </a:r>
          </a:p>
        </p:txBody>
      </p:sp>
      <p:sp>
        <p:nvSpPr>
          <p:cNvPr id="6" name="Content Placeholder 5"/>
          <p:cNvSpPr>
            <a:spLocks noGrp="1" noRot="1" noMove="1" noResize="1"/>
          </p:cNvSpPr>
          <p:nvPr>
            <p:ph sz="quarter" idx="4" hasCustomPrompt="1"/>
          </p:nvPr>
        </p:nvSpPr>
        <p:spPr>
          <a:xfrm>
            <a:off x="6170593" y="2158033"/>
            <a:ext cx="5713512" cy="4018933"/>
          </a:xfrm>
          <a:prstGeom prst="rect">
            <a:avLst/>
          </a:prstGeom>
        </p:spPr>
        <p:txBody>
          <a:bodyPr lIns="137160"/>
          <a:lstStyle>
            <a:lvl1pPr>
              <a:defRPr>
                <a:solidFill>
                  <a:schemeClr val="tx1"/>
                </a:solidFill>
              </a:defRPr>
            </a:lvl1pPr>
            <a:lvl2pPr>
              <a:defRPr>
                <a:solidFill>
                  <a:schemeClr val="tx1"/>
                </a:solidFill>
              </a:defRPr>
            </a:lvl2pPr>
            <a:lvl3pPr>
              <a:defRPr>
                <a:solidFill>
                  <a:schemeClr val="tx1"/>
                </a:solidFill>
              </a:defRPr>
            </a:lvl3pPr>
            <a:lvl4pPr>
              <a:buSzPct val="75000"/>
              <a:defRPr>
                <a:solidFill>
                  <a:schemeClr val="tx1"/>
                </a:solidFill>
              </a:defRPr>
            </a:lvl4pPr>
            <a:lvl5pPr marL="573097" indent="-109540">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13"/>
          </p:nvPr>
        </p:nvSpPr>
        <p:spPr>
          <a:xfrm>
            <a:off x="11324527" y="6574942"/>
            <a:ext cx="721197" cy="365125"/>
          </a:xfrm>
          <a:prstGeom prst="rect">
            <a:avLst/>
          </a:prstGeom>
        </p:spPr>
        <p:txBody>
          <a:bodyPr vert="horz" lIns="91440" tIns="45720" rIns="91440" bIns="45720" rtlCol="0" anchor="ctr"/>
          <a:lstStyle>
            <a:lvl1pPr algn="r">
              <a:defRPr sz="1200" b="1">
                <a:solidFill>
                  <a:schemeClr val="bg1"/>
                </a:solidFill>
              </a:defRPr>
            </a:lvl1pPr>
          </a:lstStyle>
          <a:p>
            <a:fld id="{9CF9FE2A-431C-7D47-B61C-ECB3D80A5A45}" type="slidenum">
              <a:rPr lang="en-US" smtClean="0"/>
              <a:pPr/>
              <a:t>‹#›</a:t>
            </a:fld>
            <a:endParaRPr lang="en-US" dirty="0"/>
          </a:p>
        </p:txBody>
      </p:sp>
      <p:sp>
        <p:nvSpPr>
          <p:cNvPr id="10" name="Footer Placeholder 14"/>
          <p:cNvSpPr>
            <a:spLocks noGrp="1"/>
          </p:cNvSpPr>
          <p:nvPr>
            <p:ph type="ftr" sz="quarter" idx="14"/>
          </p:nvPr>
        </p:nvSpPr>
        <p:spPr>
          <a:xfrm>
            <a:off x="304723" y="6483762"/>
            <a:ext cx="7737727" cy="166301"/>
          </a:xfrm>
          <a:prstGeom prst="rect">
            <a:avLst/>
          </a:prstGeom>
        </p:spPr>
        <p:txBody>
          <a:bodyPr vert="horz" lIns="137160" tIns="0" rIns="0" bIns="91440" rtlCol="0" anchor="b"/>
          <a:lstStyle>
            <a:lvl1pPr marL="400057" indent="-390532" algn="l">
              <a:tabLst/>
              <a:defRPr sz="800">
                <a:solidFill>
                  <a:schemeClr val="tx1"/>
                </a:solidFill>
              </a:defRPr>
            </a:lvl1pPr>
          </a:lstStyle>
          <a:p>
            <a:r>
              <a:rPr lang="en-US"/>
              <a:t>Source: </a:t>
            </a:r>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2ABC08F-2069-4359-A0CC-5E87E61FBCFF}"/>
              </a:ext>
            </a:extLst>
          </p:cNvPr>
          <p:cNvGraphicFramePr>
            <a:graphicFrameLocks noChangeAspect="1"/>
          </p:cNvGraphicFramePr>
          <p:nvPr userDrawn="1">
            <p:custDataLst>
              <p:tags r:id="rId2"/>
            </p:custDataLst>
            <p:extLst>
              <p:ext uri="{D42A27DB-BD31-4B8C-83A1-F6EECF244321}">
                <p14:modId xmlns:p14="http://schemas.microsoft.com/office/powerpoint/2010/main" val="15639092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49" name="think-cell Slide" r:id="rId4" imgW="532" imgH="530" progId="TCLayout.ActiveDocument.1">
                  <p:embed/>
                </p:oleObj>
              </mc:Choice>
              <mc:Fallback>
                <p:oleObj name="think-cell Slide" r:id="rId4" imgW="532" imgH="53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Slide Number Placeholder 4"/>
          <p:cNvSpPr>
            <a:spLocks noGrp="1"/>
          </p:cNvSpPr>
          <p:nvPr>
            <p:ph type="sldNum" sz="quarter" idx="4"/>
          </p:nvPr>
        </p:nvSpPr>
        <p:spPr>
          <a:xfrm>
            <a:off x="11324527" y="6574942"/>
            <a:ext cx="721197" cy="365125"/>
          </a:xfrm>
          <a:prstGeom prst="rect">
            <a:avLst/>
          </a:prstGeom>
        </p:spPr>
        <p:txBody>
          <a:bodyPr vert="horz" lIns="91440" tIns="45720" rIns="91440" bIns="45720" rtlCol="0" anchor="ctr"/>
          <a:lstStyle>
            <a:lvl1pPr algn="r">
              <a:defRPr sz="1200" b="1">
                <a:solidFill>
                  <a:schemeClr val="bg1"/>
                </a:solidFill>
              </a:defRPr>
            </a:lvl1pPr>
          </a:lstStyle>
          <a:p>
            <a:fld id="{9CF9FE2A-431C-7D47-B61C-ECB3D80A5A45}" type="slidenum">
              <a:rPr lang="en-US" smtClean="0"/>
              <a:pPr/>
              <a:t>‹#›</a:t>
            </a:fld>
            <a:endParaRPr lang="en-US" dirty="0"/>
          </a:p>
        </p:txBody>
      </p:sp>
      <p:sp>
        <p:nvSpPr>
          <p:cNvPr id="6" name="Footer Placeholder 14"/>
          <p:cNvSpPr>
            <a:spLocks noGrp="1"/>
          </p:cNvSpPr>
          <p:nvPr>
            <p:ph type="ftr" sz="quarter" idx="3"/>
          </p:nvPr>
        </p:nvSpPr>
        <p:spPr>
          <a:xfrm>
            <a:off x="304723" y="6483762"/>
            <a:ext cx="7737727" cy="166301"/>
          </a:xfrm>
          <a:prstGeom prst="rect">
            <a:avLst/>
          </a:prstGeom>
        </p:spPr>
        <p:txBody>
          <a:bodyPr vert="horz" lIns="137160" tIns="0" rIns="0" bIns="91440" rtlCol="0" anchor="b"/>
          <a:lstStyle>
            <a:lvl1pPr marL="400057" indent="-390532" algn="l">
              <a:tabLst/>
              <a:defRPr sz="800">
                <a:solidFill>
                  <a:schemeClr val="tx1"/>
                </a:solidFill>
              </a:defRPr>
            </a:lvl1pPr>
          </a:lstStyle>
          <a:p>
            <a:r>
              <a:rPr lang="en-US"/>
              <a:t>Source: </a:t>
            </a:r>
            <a:endParaRPr lang="en-US" dirty="0"/>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985290-A977-46E9-8EC2-35FDF713C1E0}"/>
              </a:ext>
            </a:extLst>
          </p:cNvPr>
          <p:cNvGraphicFramePr>
            <a:graphicFrameLocks noChangeAspect="1"/>
          </p:cNvGraphicFramePr>
          <p:nvPr userDrawn="1">
            <p:custDataLst>
              <p:tags r:id="rId2"/>
            </p:custDataLst>
            <p:extLst>
              <p:ext uri="{D42A27DB-BD31-4B8C-83A1-F6EECF244321}">
                <p14:modId xmlns:p14="http://schemas.microsoft.com/office/powerpoint/2010/main" val="1216508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13" name="think-cell Slide" r:id="rId4" imgW="532" imgH="530" progId="TCLayout.ActiveDocument.1">
                  <p:embed/>
                </p:oleObj>
              </mc:Choice>
              <mc:Fallback>
                <p:oleObj name="think-cell Slide" r:id="rId4" imgW="532" imgH="53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Slide Number Placeholder 4"/>
          <p:cNvSpPr>
            <a:spLocks noGrp="1"/>
          </p:cNvSpPr>
          <p:nvPr>
            <p:ph type="sldNum" sz="quarter" idx="4"/>
          </p:nvPr>
        </p:nvSpPr>
        <p:spPr>
          <a:xfrm>
            <a:off x="11324527" y="6574942"/>
            <a:ext cx="721197" cy="365125"/>
          </a:xfrm>
          <a:prstGeom prst="rect">
            <a:avLst/>
          </a:prstGeom>
        </p:spPr>
        <p:txBody>
          <a:bodyPr vert="horz" lIns="91440" tIns="45720" rIns="91440" bIns="45720" rtlCol="0" anchor="ctr"/>
          <a:lstStyle>
            <a:lvl1pPr algn="r">
              <a:defRPr sz="1200" b="1">
                <a:solidFill>
                  <a:schemeClr val="bg1"/>
                </a:solidFill>
              </a:defRPr>
            </a:lvl1pPr>
          </a:lstStyle>
          <a:p>
            <a:fld id="{9CF9FE2A-431C-7D47-B61C-ECB3D80A5A45}" type="slidenum">
              <a:rPr lang="en-US" smtClean="0"/>
              <a:pPr/>
              <a:t>‹#›</a:t>
            </a:fld>
            <a:endParaRPr lang="en-US" dirty="0"/>
          </a:p>
        </p:txBody>
      </p:sp>
      <p:sp>
        <p:nvSpPr>
          <p:cNvPr id="5" name="Footer Placeholder 14"/>
          <p:cNvSpPr>
            <a:spLocks noGrp="1"/>
          </p:cNvSpPr>
          <p:nvPr>
            <p:ph type="ftr" sz="quarter" idx="3"/>
          </p:nvPr>
        </p:nvSpPr>
        <p:spPr>
          <a:xfrm>
            <a:off x="304723" y="6483762"/>
            <a:ext cx="7737727" cy="166301"/>
          </a:xfrm>
          <a:prstGeom prst="rect">
            <a:avLst/>
          </a:prstGeom>
        </p:spPr>
        <p:txBody>
          <a:bodyPr vert="horz" lIns="137160" tIns="0" rIns="0" bIns="91440" rtlCol="0" anchor="b"/>
          <a:lstStyle>
            <a:lvl1pPr marL="400057" indent="-390532" algn="l">
              <a:tabLst/>
              <a:defRPr sz="800">
                <a:solidFill>
                  <a:schemeClr val="tx1"/>
                </a:solidFill>
              </a:defRPr>
            </a:lvl1pPr>
          </a:lstStyle>
          <a:p>
            <a:r>
              <a:rPr lang="en-US"/>
              <a:t>Source: </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722" y="299830"/>
            <a:ext cx="3931213" cy="1600200"/>
          </a:xfrm>
          <a:prstGeom prst="rect">
            <a:avLst/>
          </a:prstGeom>
        </p:spPr>
        <p:txBody>
          <a:bodyPr lIns="137160" anchor="t" anchorCtr="0"/>
          <a:lstStyle>
            <a:lvl1pPr>
              <a:defRPr sz="2400"/>
            </a:lvl1pPr>
          </a:lstStyle>
          <a:p>
            <a:r>
              <a:rPr lang="en-US"/>
              <a:t>Click to edit Master title style</a:t>
            </a:r>
            <a:endParaRPr lang="en-US" dirty="0"/>
          </a:p>
        </p:txBody>
      </p:sp>
      <p:sp>
        <p:nvSpPr>
          <p:cNvPr id="3" name="Content Placeholder 2"/>
          <p:cNvSpPr>
            <a:spLocks noGrp="1" noRot="1" noMove="1" noResize="1"/>
          </p:cNvSpPr>
          <p:nvPr>
            <p:ph idx="1" hasCustomPrompt="1"/>
          </p:nvPr>
        </p:nvSpPr>
        <p:spPr>
          <a:xfrm>
            <a:off x="4610555" y="299833"/>
            <a:ext cx="6014921" cy="5561221"/>
          </a:xfrm>
          <a:prstGeom prst="rect">
            <a:avLst/>
          </a:prstGeom>
        </p:spPr>
        <p:txBody>
          <a:bodyPr lIns="137160" tIns="45720"/>
          <a:lstStyle>
            <a:lvl1pPr>
              <a:defRPr sz="1800"/>
            </a:lvl1pPr>
            <a:lvl2pPr>
              <a:defRPr sz="1800"/>
            </a:lvl2pPr>
            <a:lvl3pPr>
              <a:defRPr sz="1800"/>
            </a:lvl3pPr>
            <a:lvl4pPr>
              <a:buSzPct val="75000"/>
              <a:defRPr sz="1800"/>
            </a:lvl4pPr>
            <a:lvl5pPr marL="573097" indent="-109540">
              <a:tabLst/>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noRot="1" noMove="1" noResize="1"/>
          </p:cNvSpPr>
          <p:nvPr>
            <p:ph type="body" sz="half" idx="2" hasCustomPrompt="1"/>
          </p:nvPr>
        </p:nvSpPr>
        <p:spPr>
          <a:xfrm>
            <a:off x="304722" y="2057400"/>
            <a:ext cx="3931213" cy="3811588"/>
          </a:xfrm>
          <a:prstGeom prst="rect">
            <a:avLst/>
          </a:prstGeom>
        </p:spPr>
        <p:txBody>
          <a:bodyPr lIns="137160"/>
          <a:lstStyle>
            <a:lvl1pPr marL="0" indent="0">
              <a:buNone/>
              <a:defRPr sz="1600"/>
            </a:lvl1pPr>
            <a:lvl2pPr marL="457208" indent="0">
              <a:buNone/>
              <a:defRPr sz="1400"/>
            </a:lvl2pPr>
            <a:lvl3pPr marL="914415" indent="0">
              <a:buNone/>
              <a:defRPr sz="1200"/>
            </a:lvl3pPr>
            <a:lvl4pPr marL="1371623" indent="0">
              <a:buNone/>
              <a:defRPr sz="1000"/>
            </a:lvl4pPr>
            <a:lvl5pPr marL="1828830" indent="0">
              <a:buNone/>
              <a:defRPr sz="1000"/>
            </a:lvl5pPr>
            <a:lvl6pPr marL="2286038" indent="0">
              <a:buNone/>
              <a:defRPr sz="1000"/>
            </a:lvl6pPr>
            <a:lvl7pPr marL="2743246" indent="0">
              <a:buNone/>
              <a:defRPr sz="1000"/>
            </a:lvl7pPr>
            <a:lvl8pPr marL="3200453" indent="0">
              <a:buNone/>
              <a:defRPr sz="1000"/>
            </a:lvl8pPr>
            <a:lvl9pPr marL="3657661" indent="0">
              <a:buNone/>
              <a:defRPr sz="1000"/>
            </a:lvl9pPr>
          </a:lstStyle>
          <a:p>
            <a:pPr lvl="0"/>
            <a:r>
              <a:rPr lang="en-US" dirty="0"/>
              <a:t>Click to edit Master text styles</a:t>
            </a:r>
          </a:p>
        </p:txBody>
      </p:sp>
      <p:sp>
        <p:nvSpPr>
          <p:cNvPr id="7" name="Slide Number Placeholder 4"/>
          <p:cNvSpPr>
            <a:spLocks noGrp="1"/>
          </p:cNvSpPr>
          <p:nvPr>
            <p:ph type="sldNum" sz="quarter" idx="4"/>
          </p:nvPr>
        </p:nvSpPr>
        <p:spPr>
          <a:xfrm>
            <a:off x="11324527" y="6574942"/>
            <a:ext cx="721197" cy="365125"/>
          </a:xfrm>
          <a:prstGeom prst="rect">
            <a:avLst/>
          </a:prstGeom>
        </p:spPr>
        <p:txBody>
          <a:bodyPr vert="horz" lIns="91440" tIns="45720" rIns="91440" bIns="45720" rtlCol="0" anchor="ctr"/>
          <a:lstStyle>
            <a:lvl1pPr algn="r">
              <a:defRPr sz="1200" b="1">
                <a:solidFill>
                  <a:schemeClr val="bg1"/>
                </a:solidFill>
              </a:defRPr>
            </a:lvl1pPr>
          </a:lstStyle>
          <a:p>
            <a:fld id="{9CF9FE2A-431C-7D47-B61C-ECB3D80A5A45}" type="slidenum">
              <a:rPr lang="en-US" smtClean="0"/>
              <a:pPr/>
              <a:t>‹#›</a:t>
            </a:fld>
            <a:endParaRPr lang="en-US" dirty="0"/>
          </a:p>
        </p:txBody>
      </p:sp>
      <p:sp>
        <p:nvSpPr>
          <p:cNvPr id="8" name="Footer Placeholder 14"/>
          <p:cNvSpPr>
            <a:spLocks noGrp="1"/>
          </p:cNvSpPr>
          <p:nvPr>
            <p:ph type="ftr" sz="quarter" idx="3"/>
          </p:nvPr>
        </p:nvSpPr>
        <p:spPr>
          <a:xfrm>
            <a:off x="304723" y="6483762"/>
            <a:ext cx="7737727" cy="166301"/>
          </a:xfrm>
          <a:prstGeom prst="rect">
            <a:avLst/>
          </a:prstGeom>
        </p:spPr>
        <p:txBody>
          <a:bodyPr vert="horz" lIns="137160" tIns="0" rIns="0" bIns="91440" rtlCol="0" anchor="b"/>
          <a:lstStyle>
            <a:lvl1pPr marL="400057" indent="-390532" algn="l">
              <a:tabLst/>
              <a:defRPr sz="800">
                <a:solidFill>
                  <a:schemeClr val="tx1"/>
                </a:solidFill>
              </a:defRPr>
            </a:lvl1pPr>
          </a:lstStyle>
          <a:p>
            <a:r>
              <a:rPr lang="en-US"/>
              <a:t>Source: </a:t>
            </a:r>
            <a:endParaRPr lang="en-US" dirty="0"/>
          </a:p>
        </p:txBody>
      </p:sp>
    </p:spTree>
  </p:cSld>
  <p:clrMapOvr>
    <a:masterClrMapping/>
  </p:clrMapOvr>
  <p:extLst mod="1">
    <p:ext uri="{DCECCB84-F9BA-43D5-87BE-67443E8EF086}">
      <p15:sldGuideLst xmlns:p15="http://schemas.microsoft.com/office/powerpoint/2012/main">
        <p15:guide id="1" orient="horz" pos="2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722" y="299830"/>
            <a:ext cx="3931213" cy="1600200"/>
          </a:xfrm>
          <a:prstGeom prst="rect">
            <a:avLst/>
          </a:prstGeom>
        </p:spPr>
        <p:txBody>
          <a:bodyPr lIns="137160" anchor="t" anchorCtr="0"/>
          <a:lstStyle>
            <a:lvl1pPr>
              <a:defRPr sz="2400"/>
            </a:lvl1pPr>
          </a:lstStyle>
          <a:p>
            <a:r>
              <a:rPr lang="en-US"/>
              <a:t>Click to edit Master title style</a:t>
            </a:r>
            <a:endParaRPr lang="en-US" dirty="0"/>
          </a:p>
        </p:txBody>
      </p:sp>
      <p:sp>
        <p:nvSpPr>
          <p:cNvPr id="3" name="Picture Placeholder 2"/>
          <p:cNvSpPr>
            <a:spLocks noGrp="1" noSelect="1" noChangeAspect="1"/>
          </p:cNvSpPr>
          <p:nvPr>
            <p:ph type="pic" idx="1"/>
          </p:nvPr>
        </p:nvSpPr>
        <p:spPr>
          <a:xfrm>
            <a:off x="5181838" y="987429"/>
            <a:ext cx="6170593" cy="4873625"/>
          </a:xfrm>
          <a:prstGeom prst="rect">
            <a:avLst/>
          </a:prstGeom>
        </p:spPr>
        <p:txBody>
          <a:bodyPr anchor="t"/>
          <a:lstStyle>
            <a:lvl1pPr marL="0" indent="0">
              <a:buNone/>
              <a:defRPr sz="2400"/>
            </a:lvl1pPr>
            <a:lvl2pPr marL="457208" indent="0">
              <a:buNone/>
              <a:defRPr sz="2800"/>
            </a:lvl2pPr>
            <a:lvl3pPr marL="914415" indent="0">
              <a:buNone/>
              <a:defRPr sz="2400"/>
            </a:lvl3pPr>
            <a:lvl4pPr marL="1371623" indent="0">
              <a:buNone/>
              <a:defRPr sz="2000"/>
            </a:lvl4pPr>
            <a:lvl5pPr marL="1828830" indent="0">
              <a:buNone/>
              <a:defRPr sz="2000"/>
            </a:lvl5pPr>
            <a:lvl6pPr marL="2286038" indent="0">
              <a:buNone/>
              <a:defRPr sz="2000"/>
            </a:lvl6pPr>
            <a:lvl7pPr marL="2743246" indent="0">
              <a:buNone/>
              <a:defRPr sz="2000"/>
            </a:lvl7pPr>
            <a:lvl8pPr marL="3200453" indent="0">
              <a:buNone/>
              <a:defRPr sz="2000"/>
            </a:lvl8pPr>
            <a:lvl9pPr marL="3657661" indent="0">
              <a:buNone/>
              <a:defRPr sz="2000"/>
            </a:lvl9pPr>
          </a:lstStyle>
          <a:p>
            <a:r>
              <a:rPr lang="en-US"/>
              <a:t>Click icon to add picture</a:t>
            </a:r>
            <a:endParaRPr lang="en-US" dirty="0"/>
          </a:p>
        </p:txBody>
      </p:sp>
      <p:sp>
        <p:nvSpPr>
          <p:cNvPr id="4" name="Text Placeholder 3"/>
          <p:cNvSpPr>
            <a:spLocks noGrp="1" noRot="1" noMove="1" noResize="1"/>
          </p:cNvSpPr>
          <p:nvPr>
            <p:ph type="body" sz="half" idx="2" hasCustomPrompt="1"/>
          </p:nvPr>
        </p:nvSpPr>
        <p:spPr>
          <a:xfrm>
            <a:off x="304722" y="2057400"/>
            <a:ext cx="3931213" cy="3811588"/>
          </a:xfrm>
          <a:prstGeom prst="rect">
            <a:avLst/>
          </a:prstGeom>
        </p:spPr>
        <p:txBody>
          <a:bodyPr lIns="137160"/>
          <a:lstStyle>
            <a:lvl1pPr marL="0" indent="0">
              <a:buNone/>
              <a:defRPr sz="1600"/>
            </a:lvl1pPr>
            <a:lvl2pPr marL="457208" indent="0">
              <a:buNone/>
              <a:defRPr sz="1400"/>
            </a:lvl2pPr>
            <a:lvl3pPr marL="914415" indent="0">
              <a:buNone/>
              <a:defRPr sz="1200"/>
            </a:lvl3pPr>
            <a:lvl4pPr marL="1371623" indent="0">
              <a:buNone/>
              <a:defRPr sz="1000"/>
            </a:lvl4pPr>
            <a:lvl5pPr marL="1828830" indent="0">
              <a:buNone/>
              <a:defRPr sz="1000"/>
            </a:lvl5pPr>
            <a:lvl6pPr marL="2286038" indent="0">
              <a:buNone/>
              <a:defRPr sz="1000"/>
            </a:lvl6pPr>
            <a:lvl7pPr marL="2743246" indent="0">
              <a:buNone/>
              <a:defRPr sz="1000"/>
            </a:lvl7pPr>
            <a:lvl8pPr marL="3200453" indent="0">
              <a:buNone/>
              <a:defRPr sz="1000"/>
            </a:lvl8pPr>
            <a:lvl9pPr marL="3657661" indent="0">
              <a:buNone/>
              <a:defRPr sz="1000"/>
            </a:lvl9pPr>
          </a:lstStyle>
          <a:p>
            <a:pPr lvl="0"/>
            <a:r>
              <a:rPr lang="en-US" dirty="0"/>
              <a:t>Click to edit Master text styles</a:t>
            </a:r>
          </a:p>
        </p:txBody>
      </p:sp>
      <p:sp>
        <p:nvSpPr>
          <p:cNvPr id="7" name="Slide Number Placeholder 4"/>
          <p:cNvSpPr>
            <a:spLocks noGrp="1"/>
          </p:cNvSpPr>
          <p:nvPr>
            <p:ph type="sldNum" sz="quarter" idx="4"/>
          </p:nvPr>
        </p:nvSpPr>
        <p:spPr>
          <a:xfrm>
            <a:off x="11324527" y="6574942"/>
            <a:ext cx="721197" cy="365125"/>
          </a:xfrm>
          <a:prstGeom prst="rect">
            <a:avLst/>
          </a:prstGeom>
        </p:spPr>
        <p:txBody>
          <a:bodyPr vert="horz" lIns="91440" tIns="45720" rIns="91440" bIns="45720" rtlCol="0" anchor="ctr"/>
          <a:lstStyle>
            <a:lvl1pPr algn="r">
              <a:defRPr sz="1200" b="1">
                <a:solidFill>
                  <a:schemeClr val="bg1"/>
                </a:solidFill>
              </a:defRPr>
            </a:lvl1pPr>
          </a:lstStyle>
          <a:p>
            <a:fld id="{9CF9FE2A-431C-7D47-B61C-ECB3D80A5A45}" type="slidenum">
              <a:rPr lang="en-US" smtClean="0"/>
              <a:pPr/>
              <a:t>‹#›</a:t>
            </a:fld>
            <a:endParaRPr lang="en-US" dirty="0"/>
          </a:p>
        </p:txBody>
      </p:sp>
      <p:sp>
        <p:nvSpPr>
          <p:cNvPr id="8" name="Footer Placeholder 14"/>
          <p:cNvSpPr>
            <a:spLocks noGrp="1"/>
          </p:cNvSpPr>
          <p:nvPr>
            <p:ph type="ftr" sz="quarter" idx="3"/>
          </p:nvPr>
        </p:nvSpPr>
        <p:spPr>
          <a:xfrm>
            <a:off x="304723" y="6483762"/>
            <a:ext cx="7737727" cy="166301"/>
          </a:xfrm>
          <a:prstGeom prst="rect">
            <a:avLst/>
          </a:prstGeom>
        </p:spPr>
        <p:txBody>
          <a:bodyPr vert="horz" lIns="137160" tIns="0" rIns="0" bIns="91440" rtlCol="0" anchor="b"/>
          <a:lstStyle>
            <a:lvl1pPr marL="400057" indent="-390532" algn="l">
              <a:tabLst/>
              <a:defRPr sz="800">
                <a:solidFill>
                  <a:schemeClr val="tx1"/>
                </a:solidFill>
              </a:defRPr>
            </a:lvl1pPr>
          </a:lstStyle>
          <a:p>
            <a:r>
              <a:rPr lang="en-US"/>
              <a:t>Source: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555F997-3D95-4999-BB2B-1FF72C790377}"/>
              </a:ext>
            </a:extLst>
          </p:cNvPr>
          <p:cNvGraphicFramePr>
            <a:graphicFrameLocks noChangeAspect="1"/>
          </p:cNvGraphicFramePr>
          <p:nvPr userDrawn="1">
            <p:custDataLst>
              <p:tags r:id="rId12"/>
            </p:custDataLst>
            <p:extLst>
              <p:ext uri="{D42A27DB-BD31-4B8C-83A1-F6EECF244321}">
                <p14:modId xmlns:p14="http://schemas.microsoft.com/office/powerpoint/2010/main" val="16913147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4" name="think-cell Slide" r:id="rId13" imgW="532" imgH="530" progId="TCLayout.ActiveDocument.1">
                  <p:embed/>
                </p:oleObj>
              </mc:Choice>
              <mc:Fallback>
                <p:oleObj name="think-cell Slide" r:id="rId13" imgW="532" imgH="53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noRot="1" noMove="1" noResize="1"/>
          </p:cNvSpPr>
          <p:nvPr>
            <p:ph type="body" idx="1"/>
          </p:nvPr>
        </p:nvSpPr>
        <p:spPr>
          <a:xfrm>
            <a:off x="837982" y="1491049"/>
            <a:ext cx="10512862" cy="4685914"/>
          </a:xfrm>
          <a:prstGeom prst="rect">
            <a:avLst/>
          </a:prstGeom>
        </p:spPr>
        <p:txBody>
          <a:bodyPr vert="horz" lIns="13716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7" name="Picture 6" descr="ctca_logo_01.png"/>
          <p:cNvPicPr>
            <a:picLocks noSelect="1" noChangeAspect="1"/>
          </p:cNvPicPr>
          <p:nvPr/>
        </p:nvPicPr>
        <p:blipFill rotWithShape="1">
          <a:blip r:embed="rId15" cstate="print">
            <a:extLst>
              <a:ext uri="{28A0092B-C50C-407E-A947-70E740481C1C}">
                <a14:useLocalDpi xmlns:a14="http://schemas.microsoft.com/office/drawing/2010/main"/>
              </a:ext>
            </a:extLst>
          </a:blip>
          <a:srcRect/>
          <a:stretch/>
        </p:blipFill>
        <p:spPr>
          <a:xfrm>
            <a:off x="10637211" y="398958"/>
            <a:ext cx="1174559" cy="499989"/>
          </a:xfrm>
          <a:prstGeom prst="rect">
            <a:avLst/>
          </a:prstGeom>
        </p:spPr>
      </p:pic>
      <p:sp>
        <p:nvSpPr>
          <p:cNvPr id="8" name="Rectangle 7"/>
          <p:cNvSpPr>
            <a:spLocks noSelect="1"/>
          </p:cNvSpPr>
          <p:nvPr/>
        </p:nvSpPr>
        <p:spPr>
          <a:xfrm>
            <a:off x="0" y="6657004"/>
            <a:ext cx="4122040" cy="20099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p:cNvSpPr>
            <a:spLocks noSelect="1"/>
          </p:cNvSpPr>
          <p:nvPr/>
        </p:nvSpPr>
        <p:spPr>
          <a:xfrm>
            <a:off x="4122042" y="6657004"/>
            <a:ext cx="8066785" cy="200996"/>
          </a:xfrm>
          <a:prstGeom prst="rect">
            <a:avLst/>
          </a:prstGeom>
          <a:solidFill>
            <a:srgbClr val="245D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Slide Number Placeholder 4"/>
          <p:cNvSpPr>
            <a:spLocks noGrp="1"/>
          </p:cNvSpPr>
          <p:nvPr>
            <p:ph type="sldNum" sz="quarter" idx="4"/>
          </p:nvPr>
        </p:nvSpPr>
        <p:spPr>
          <a:xfrm>
            <a:off x="11324527" y="6574942"/>
            <a:ext cx="721197" cy="365125"/>
          </a:xfrm>
          <a:prstGeom prst="rect">
            <a:avLst/>
          </a:prstGeom>
        </p:spPr>
        <p:txBody>
          <a:bodyPr vert="horz" lIns="91440" tIns="45720" rIns="91440" bIns="45720" rtlCol="0" anchor="ctr"/>
          <a:lstStyle>
            <a:lvl1pPr algn="r">
              <a:defRPr sz="1200" b="1">
                <a:solidFill>
                  <a:schemeClr val="bg1"/>
                </a:solidFill>
              </a:defRPr>
            </a:lvl1pPr>
          </a:lstStyle>
          <a:p>
            <a:fld id="{9CF9FE2A-431C-7D47-B61C-ECB3D80A5A45}" type="slidenum">
              <a:rPr lang="en-US" smtClean="0"/>
              <a:pPr/>
              <a:t>‹#›</a:t>
            </a:fld>
            <a:endParaRPr lang="en-US" dirty="0"/>
          </a:p>
        </p:txBody>
      </p:sp>
      <p:sp>
        <p:nvSpPr>
          <p:cNvPr id="14" name="TextBox 13"/>
          <p:cNvSpPr txBox="1"/>
          <p:nvPr/>
        </p:nvSpPr>
        <p:spPr>
          <a:xfrm>
            <a:off x="4173584" y="6646382"/>
            <a:ext cx="6972494" cy="230832"/>
          </a:xfrm>
          <a:prstGeom prst="rect">
            <a:avLst/>
          </a:prstGeom>
          <a:noFill/>
        </p:spPr>
        <p:txBody>
          <a:bodyPr wrap="square" rtlCol="0">
            <a:spAutoFit/>
          </a:bodyPr>
          <a:lstStyle/>
          <a:p>
            <a:r>
              <a:rPr lang="en-US" sz="900" b="1">
                <a:solidFill>
                  <a:schemeClr val="bg1"/>
                </a:solidFill>
              </a:rPr>
              <a:t>CONFIDENTIAL – INTERNAL USE ONLY</a:t>
            </a:r>
          </a:p>
        </p:txBody>
      </p:sp>
      <p:sp>
        <p:nvSpPr>
          <p:cNvPr id="19" name="TextBox 18"/>
          <p:cNvSpPr txBox="1"/>
          <p:nvPr/>
        </p:nvSpPr>
        <p:spPr>
          <a:xfrm>
            <a:off x="311027" y="6695948"/>
            <a:ext cx="3152408" cy="123111"/>
          </a:xfrm>
          <a:prstGeom prst="rect">
            <a:avLst/>
          </a:prstGeom>
          <a:noFill/>
        </p:spPr>
        <p:txBody>
          <a:bodyPr wrap="square" lIns="137160" tIns="0" rIns="0" bIns="0" rtlCol="0">
            <a:spAutoFit/>
          </a:bodyPr>
          <a:lstStyle/>
          <a:p>
            <a:r>
              <a:rPr lang="en-US" sz="800" dirty="0">
                <a:solidFill>
                  <a:schemeClr val="tx2"/>
                </a:solidFill>
              </a:rPr>
              <a:t>©</a:t>
            </a:r>
            <a:r>
              <a:rPr lang="en-US" sz="800" baseline="0" dirty="0">
                <a:solidFill>
                  <a:schemeClr val="tx2"/>
                </a:solidFill>
              </a:rPr>
              <a:t> 2018 IPB</a:t>
            </a:r>
            <a:endParaRPr lang="en-US" sz="800" dirty="0">
              <a:solidFill>
                <a:schemeClr val="tx2"/>
              </a:solidFill>
            </a:endParaRPr>
          </a:p>
        </p:txBody>
      </p:sp>
      <p:sp>
        <p:nvSpPr>
          <p:cNvPr id="12" name="Footer Placeholder 14"/>
          <p:cNvSpPr>
            <a:spLocks noGrp="1"/>
          </p:cNvSpPr>
          <p:nvPr>
            <p:ph type="ftr" sz="quarter" idx="3"/>
          </p:nvPr>
        </p:nvSpPr>
        <p:spPr>
          <a:xfrm>
            <a:off x="304723" y="6483762"/>
            <a:ext cx="7737727" cy="166301"/>
          </a:xfrm>
          <a:prstGeom prst="rect">
            <a:avLst/>
          </a:prstGeom>
        </p:spPr>
        <p:txBody>
          <a:bodyPr vert="horz" lIns="137160" tIns="0" rIns="0" bIns="91440" rtlCol="0" anchor="b"/>
          <a:lstStyle>
            <a:lvl1pPr marL="400057" indent="-390532" algn="l">
              <a:tabLst/>
              <a:defRPr sz="800">
                <a:solidFill>
                  <a:schemeClr val="tx1"/>
                </a:solidFill>
              </a:defRPr>
            </a:lvl1pPr>
          </a:lstStyle>
          <a:p>
            <a:r>
              <a:rPr lang="en-US"/>
              <a:t>Source: </a:t>
            </a:r>
            <a:endParaRPr lang="en-US" dirty="0"/>
          </a:p>
        </p:txBody>
      </p:sp>
      <p:sp>
        <p:nvSpPr>
          <p:cNvPr id="5" name="Rectangle 4"/>
          <p:cNvSpPr/>
          <p:nvPr/>
        </p:nvSpPr>
        <p:spPr>
          <a:xfrm>
            <a:off x="10659666" y="352425"/>
            <a:ext cx="1116806" cy="602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16" cstate="print">
            <a:extLst>
              <a:ext uri="{28A0092B-C50C-407E-A947-70E740481C1C}">
                <a14:useLocalDpi xmlns:a14="http://schemas.microsoft.com/office/drawing/2010/main"/>
              </a:ext>
            </a:extLst>
          </a:blip>
          <a:srcRect/>
          <a:stretch/>
        </p:blipFill>
        <p:spPr>
          <a:xfrm>
            <a:off x="10874187" y="361094"/>
            <a:ext cx="891152" cy="549677"/>
          </a:xfrm>
          <a:prstGeom prst="rect">
            <a:avLst/>
          </a:prstGeom>
        </p:spPr>
      </p:pic>
      <p:sp>
        <p:nvSpPr>
          <p:cNvPr id="16" name="Title Placeholder 15"/>
          <p:cNvSpPr>
            <a:spLocks noGrp="1"/>
          </p:cNvSpPr>
          <p:nvPr>
            <p:ph type="title"/>
          </p:nvPr>
        </p:nvSpPr>
        <p:spPr>
          <a:xfrm>
            <a:off x="304721" y="299810"/>
            <a:ext cx="10466280" cy="937986"/>
          </a:xfrm>
          <a:prstGeom prst="rect">
            <a:avLst/>
          </a:prstGeom>
        </p:spPr>
        <p:txBody>
          <a:bodyPr vert="horz" lIns="137160" tIns="45720" rIns="91440" bIns="45720" rtlCol="0" anchor="t">
            <a:normAutofit/>
          </a:bodyPr>
          <a:lstStyle/>
          <a:p>
            <a:r>
              <a:rPr lang="en-US"/>
              <a:t>Click to edit Master title style</a:t>
            </a:r>
            <a:endParaRPr lang="en-US" dirty="0"/>
          </a:p>
        </p:txBody>
      </p:sp>
    </p:spTree>
    <p:extLst>
      <p:ext uri="{BB962C8B-B14F-4D97-AF65-F5344CB8AC3E}">
        <p14:creationId xmlns:p14="http://schemas.microsoft.com/office/powerpoint/2010/main" val="21273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p:titleStyle>
    <p:bodyStyle>
      <a:lvl1pPr marL="120652" indent="-120652" algn="l" defTabSz="914415" rtl="0" eaLnBrk="1" latinLnBrk="0" hangingPunct="1">
        <a:lnSpc>
          <a:spcPct val="90000"/>
        </a:lnSpc>
        <a:spcBef>
          <a:spcPts val="1000"/>
        </a:spcBef>
        <a:buFont typeface="Arial" panose="020B0604020202020204" pitchFamily="34" charset="0"/>
        <a:buChar char="•"/>
        <a:tabLst/>
        <a:defRPr sz="1800" kern="1200">
          <a:solidFill>
            <a:schemeClr val="tx1"/>
          </a:solidFill>
          <a:latin typeface="+mn-lt"/>
          <a:ea typeface="+mn-ea"/>
          <a:cs typeface="+mn-cs"/>
        </a:defRPr>
      </a:lvl1pPr>
      <a:lvl2pPr marL="231779" indent="-111127" algn="l" defTabSz="914415" rtl="0" eaLnBrk="1" latinLnBrk="0" hangingPunct="1">
        <a:lnSpc>
          <a:spcPct val="90000"/>
        </a:lnSpc>
        <a:spcBef>
          <a:spcPts val="500"/>
        </a:spcBef>
        <a:buFont typeface="Arial" panose="020B0604020202020204" pitchFamily="34" charset="0"/>
        <a:buChar char="-"/>
        <a:tabLst/>
        <a:defRPr sz="1800" kern="1200">
          <a:solidFill>
            <a:schemeClr val="tx1"/>
          </a:solidFill>
          <a:latin typeface="+mn-lt"/>
          <a:ea typeface="+mn-ea"/>
          <a:cs typeface="+mn-cs"/>
        </a:defRPr>
      </a:lvl2pPr>
      <a:lvl3pPr marL="352431" indent="-120652" algn="l" defTabSz="914415" rtl="0" eaLnBrk="1" latinLnBrk="0" hangingPunct="1">
        <a:lnSpc>
          <a:spcPct val="90000"/>
        </a:lnSpc>
        <a:spcBef>
          <a:spcPts val="500"/>
        </a:spcBef>
        <a:buSzPct val="80000"/>
        <a:buFont typeface="Wingdings" charset="2"/>
        <a:buChar char="§"/>
        <a:tabLst/>
        <a:defRPr sz="1800" kern="1200">
          <a:solidFill>
            <a:schemeClr val="tx1"/>
          </a:solidFill>
          <a:latin typeface="+mn-lt"/>
          <a:ea typeface="+mn-ea"/>
          <a:cs typeface="+mn-cs"/>
        </a:defRPr>
      </a:lvl3pPr>
      <a:lvl4pPr marL="463558" indent="-111127" algn="l" defTabSz="914415" rtl="0" eaLnBrk="1" latinLnBrk="0" hangingPunct="1">
        <a:lnSpc>
          <a:spcPct val="90000"/>
        </a:lnSpc>
        <a:spcBef>
          <a:spcPts val="500"/>
        </a:spcBef>
        <a:buSzPct val="75000"/>
        <a:buFont typeface="Arial" panose="020B0604020202020204" pitchFamily="34" charset="0"/>
        <a:buChar char="○"/>
        <a:tabLst/>
        <a:defRPr sz="1800" kern="1200">
          <a:solidFill>
            <a:schemeClr val="tx1"/>
          </a:solidFill>
          <a:latin typeface="+mn-lt"/>
          <a:ea typeface="+mn-ea"/>
          <a:cs typeface="+mn-cs"/>
        </a:defRPr>
      </a:lvl4pPr>
      <a:lvl5pPr marL="1089043" indent="-180978" algn="l" defTabSz="914415" rtl="0" eaLnBrk="1" latinLnBrk="0" hangingPunct="1">
        <a:lnSpc>
          <a:spcPct val="90000"/>
        </a:lnSpc>
        <a:spcBef>
          <a:spcPts val="500"/>
        </a:spcBef>
        <a:buFont typeface="Arial" panose="020B0604020202020204" pitchFamily="34" charset="0"/>
        <a:buChar char="•"/>
        <a:tabLst/>
        <a:defRPr sz="1800" kern="1200">
          <a:solidFill>
            <a:srgbClr val="000000"/>
          </a:solidFill>
          <a:latin typeface="+mn-lt"/>
          <a:ea typeface="+mn-ea"/>
          <a:cs typeface="+mn-cs"/>
        </a:defRPr>
      </a:lvl5pPr>
      <a:lvl6pPr marL="2514642" indent="-228604" algn="l" defTabSz="9144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49" indent="-228604" algn="l" defTabSz="9144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57" indent="-228604" algn="l" defTabSz="9144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65" indent="-228604" algn="l" defTabSz="91441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5" rtl="0" eaLnBrk="1" latinLnBrk="0" hangingPunct="1">
        <a:defRPr sz="1800" kern="1200">
          <a:solidFill>
            <a:schemeClr val="tx1"/>
          </a:solidFill>
          <a:latin typeface="+mn-lt"/>
          <a:ea typeface="+mn-ea"/>
          <a:cs typeface="+mn-cs"/>
        </a:defRPr>
      </a:lvl1pPr>
      <a:lvl2pPr marL="457208" algn="l" defTabSz="914415" rtl="0" eaLnBrk="1" latinLnBrk="0" hangingPunct="1">
        <a:defRPr sz="1800" kern="1200">
          <a:solidFill>
            <a:schemeClr val="tx1"/>
          </a:solidFill>
          <a:latin typeface="+mn-lt"/>
          <a:ea typeface="+mn-ea"/>
          <a:cs typeface="+mn-cs"/>
        </a:defRPr>
      </a:lvl2pPr>
      <a:lvl3pPr marL="914415" algn="l" defTabSz="914415" rtl="0" eaLnBrk="1" latinLnBrk="0" hangingPunct="1">
        <a:defRPr sz="1800" kern="1200">
          <a:solidFill>
            <a:schemeClr val="tx1"/>
          </a:solidFill>
          <a:latin typeface="+mn-lt"/>
          <a:ea typeface="+mn-ea"/>
          <a:cs typeface="+mn-cs"/>
        </a:defRPr>
      </a:lvl3pPr>
      <a:lvl4pPr marL="1371623" algn="l" defTabSz="914415" rtl="0" eaLnBrk="1" latinLnBrk="0" hangingPunct="1">
        <a:defRPr sz="1800" kern="1200">
          <a:solidFill>
            <a:schemeClr val="tx1"/>
          </a:solidFill>
          <a:latin typeface="+mn-lt"/>
          <a:ea typeface="+mn-ea"/>
          <a:cs typeface="+mn-cs"/>
        </a:defRPr>
      </a:lvl4pPr>
      <a:lvl5pPr marL="1828830" algn="l" defTabSz="914415" rtl="0" eaLnBrk="1" latinLnBrk="0" hangingPunct="1">
        <a:defRPr sz="1800" kern="1200">
          <a:solidFill>
            <a:schemeClr val="tx1"/>
          </a:solidFill>
          <a:latin typeface="+mn-lt"/>
          <a:ea typeface="+mn-ea"/>
          <a:cs typeface="+mn-cs"/>
        </a:defRPr>
      </a:lvl5pPr>
      <a:lvl6pPr marL="2286038" algn="l" defTabSz="914415" rtl="0" eaLnBrk="1" latinLnBrk="0" hangingPunct="1">
        <a:defRPr sz="1800" kern="1200">
          <a:solidFill>
            <a:schemeClr val="tx1"/>
          </a:solidFill>
          <a:latin typeface="+mn-lt"/>
          <a:ea typeface="+mn-ea"/>
          <a:cs typeface="+mn-cs"/>
        </a:defRPr>
      </a:lvl6pPr>
      <a:lvl7pPr marL="2743246" algn="l" defTabSz="914415" rtl="0" eaLnBrk="1" latinLnBrk="0" hangingPunct="1">
        <a:defRPr sz="1800" kern="1200">
          <a:solidFill>
            <a:schemeClr val="tx1"/>
          </a:solidFill>
          <a:latin typeface="+mn-lt"/>
          <a:ea typeface="+mn-ea"/>
          <a:cs typeface="+mn-cs"/>
        </a:defRPr>
      </a:lvl7pPr>
      <a:lvl8pPr marL="3200453" algn="l" defTabSz="914415" rtl="0" eaLnBrk="1" latinLnBrk="0" hangingPunct="1">
        <a:defRPr sz="1800" kern="1200">
          <a:solidFill>
            <a:schemeClr val="tx1"/>
          </a:solidFill>
          <a:latin typeface="+mn-lt"/>
          <a:ea typeface="+mn-ea"/>
          <a:cs typeface="+mn-cs"/>
        </a:defRPr>
      </a:lvl8pPr>
      <a:lvl9pPr marL="3657661" algn="l" defTabSz="914415"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3" pos="7582" userDrawn="1">
          <p15:clr>
            <a:srgbClr val="F26B43"/>
          </p15:clr>
        </p15:guide>
        <p15:guide id="4" pos="96" userDrawn="1">
          <p15:clr>
            <a:srgbClr val="F26B43"/>
          </p15:clr>
        </p15:guide>
        <p15:guide id="5" pos="192" userDrawn="1">
          <p15:clr>
            <a:srgbClr val="F26B43"/>
          </p15:clr>
        </p15:guide>
        <p15:guide id="6" pos="7486" userDrawn="1">
          <p15:clr>
            <a:srgbClr val="F26B43"/>
          </p15:clr>
        </p15:guide>
        <p15:guide id="7" orient="horz" pos="4200" userDrawn="1">
          <p15:clr>
            <a:srgbClr val="F26B43"/>
          </p15:clr>
        </p15:guide>
        <p15:guide id="8" orient="horz" pos="120" userDrawn="1">
          <p15:clr>
            <a:srgbClr val="F26B43"/>
          </p15:clr>
        </p15:guide>
        <p15:guide id="9" orient="horz" pos="4128" userDrawn="1">
          <p15:clr>
            <a:srgbClr val="F26B43"/>
          </p15:clr>
        </p15:guide>
        <p15:guide id="10" orient="horz" pos="192" userDrawn="1">
          <p15:clr>
            <a:srgbClr val="F26B43"/>
          </p15:clr>
        </p15:guide>
        <p15:guide id="11"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0</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2432617" y="1435172"/>
            <a:ext cx="7323589" cy="1149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Prospective Patient Cancellations</a:t>
            </a:r>
          </a:p>
          <a:p>
            <a:pPr algn="ctr"/>
            <a:r>
              <a:rPr lang="en-US" sz="2000" dirty="0">
                <a:solidFill>
                  <a:schemeClr val="tx1"/>
                </a:solidFill>
              </a:rPr>
              <a:t>A Preliminary Statistical Investigation</a:t>
            </a:r>
          </a:p>
        </p:txBody>
      </p:sp>
      <p:sp>
        <p:nvSpPr>
          <p:cNvPr id="5" name="Rectangle 4">
            <a:extLst>
              <a:ext uri="{FF2B5EF4-FFF2-40B4-BE49-F238E27FC236}">
                <a16:creationId xmlns:a16="http://schemas.microsoft.com/office/drawing/2014/main" id="{7B7B7AB8-AF86-48B2-9DE4-68FACB753AA3}"/>
              </a:ext>
            </a:extLst>
          </p:cNvPr>
          <p:cNvSpPr/>
          <p:nvPr/>
        </p:nvSpPr>
        <p:spPr>
          <a:xfrm>
            <a:off x="3888907" y="3943305"/>
            <a:ext cx="3900082" cy="104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Courier New" panose="02070309020205020404" pitchFamily="49" charset="0"/>
              <a:buChar char="o"/>
            </a:pPr>
            <a:r>
              <a:rPr lang="en-US" dirty="0">
                <a:solidFill>
                  <a:schemeClr val="tx1"/>
                </a:solidFill>
              </a:rPr>
              <a:t>Initial Findings</a:t>
            </a:r>
          </a:p>
          <a:p>
            <a:pPr marL="285750" indent="-285750">
              <a:buFont typeface="Courier New" panose="02070309020205020404" pitchFamily="49" charset="0"/>
              <a:buChar char="o"/>
            </a:pPr>
            <a:r>
              <a:rPr lang="en-US" dirty="0">
                <a:solidFill>
                  <a:schemeClr val="tx1"/>
                </a:solidFill>
              </a:rPr>
              <a:t>Pathways for Machine Learning</a:t>
            </a:r>
          </a:p>
        </p:txBody>
      </p:sp>
      <p:pic>
        <p:nvPicPr>
          <p:cNvPr id="4" name="Picture 3">
            <a:extLst>
              <a:ext uri="{FF2B5EF4-FFF2-40B4-BE49-F238E27FC236}">
                <a16:creationId xmlns:a16="http://schemas.microsoft.com/office/drawing/2014/main" id="{1A7AA908-9D10-4006-A48F-30565A5865DC}"/>
              </a:ext>
            </a:extLst>
          </p:cNvPr>
          <p:cNvPicPr>
            <a:picLocks noChangeAspect="1"/>
          </p:cNvPicPr>
          <p:nvPr/>
        </p:nvPicPr>
        <p:blipFill rotWithShape="1">
          <a:blip r:embed="rId2"/>
          <a:srcRect r="38435"/>
          <a:stretch/>
        </p:blipFill>
        <p:spPr>
          <a:xfrm>
            <a:off x="9212291" y="3943305"/>
            <a:ext cx="2607058" cy="2416381"/>
          </a:xfrm>
          <a:prstGeom prst="rect">
            <a:avLst/>
          </a:prstGeom>
        </p:spPr>
      </p:pic>
    </p:spTree>
    <p:extLst>
      <p:ext uri="{BB962C8B-B14F-4D97-AF65-F5344CB8AC3E}">
        <p14:creationId xmlns:p14="http://schemas.microsoft.com/office/powerpoint/2010/main" val="283464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9</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903395"/>
            <a:ext cx="10267848" cy="640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Govt patients have in some cases more variability and higher median days between for the 0 Appt Kept than for the 1 Appt Kept binary:</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a:t>
            </a:r>
          </a:p>
        </p:txBody>
      </p:sp>
      <p:pic>
        <p:nvPicPr>
          <p:cNvPr id="5" name="Picture 4">
            <a:extLst>
              <a:ext uri="{FF2B5EF4-FFF2-40B4-BE49-F238E27FC236}">
                <a16:creationId xmlns:a16="http://schemas.microsoft.com/office/drawing/2014/main" id="{A370BCF3-52BD-4067-B5C6-8218D921E0CB}"/>
              </a:ext>
            </a:extLst>
          </p:cNvPr>
          <p:cNvPicPr>
            <a:picLocks noChangeAspect="1"/>
          </p:cNvPicPr>
          <p:nvPr/>
        </p:nvPicPr>
        <p:blipFill>
          <a:blip r:embed="rId2"/>
          <a:stretch>
            <a:fillRect/>
          </a:stretch>
        </p:blipFill>
        <p:spPr>
          <a:xfrm>
            <a:off x="297011" y="1544133"/>
            <a:ext cx="3758491" cy="2505095"/>
          </a:xfrm>
          <a:prstGeom prst="rect">
            <a:avLst/>
          </a:prstGeom>
        </p:spPr>
      </p:pic>
      <p:pic>
        <p:nvPicPr>
          <p:cNvPr id="6" name="Picture 5">
            <a:extLst>
              <a:ext uri="{FF2B5EF4-FFF2-40B4-BE49-F238E27FC236}">
                <a16:creationId xmlns:a16="http://schemas.microsoft.com/office/drawing/2014/main" id="{23DB5ECD-ACAE-47D7-B17E-CE3B184219D5}"/>
              </a:ext>
            </a:extLst>
          </p:cNvPr>
          <p:cNvPicPr>
            <a:picLocks noChangeAspect="1"/>
          </p:cNvPicPr>
          <p:nvPr/>
        </p:nvPicPr>
        <p:blipFill>
          <a:blip r:embed="rId3"/>
          <a:stretch>
            <a:fillRect/>
          </a:stretch>
        </p:blipFill>
        <p:spPr>
          <a:xfrm>
            <a:off x="297011" y="4086000"/>
            <a:ext cx="3758491" cy="2505095"/>
          </a:xfrm>
          <a:prstGeom prst="rect">
            <a:avLst/>
          </a:prstGeom>
        </p:spPr>
      </p:pic>
      <p:pic>
        <p:nvPicPr>
          <p:cNvPr id="7" name="Picture 6">
            <a:extLst>
              <a:ext uri="{FF2B5EF4-FFF2-40B4-BE49-F238E27FC236}">
                <a16:creationId xmlns:a16="http://schemas.microsoft.com/office/drawing/2014/main" id="{15E20AC0-AC20-46C8-BB9C-CDBF507355AD}"/>
              </a:ext>
            </a:extLst>
          </p:cNvPr>
          <p:cNvPicPr>
            <a:picLocks noChangeAspect="1"/>
          </p:cNvPicPr>
          <p:nvPr/>
        </p:nvPicPr>
        <p:blipFill>
          <a:blip r:embed="rId4"/>
          <a:stretch>
            <a:fillRect/>
          </a:stretch>
        </p:blipFill>
        <p:spPr>
          <a:xfrm>
            <a:off x="4087660" y="1544133"/>
            <a:ext cx="3758491" cy="2505095"/>
          </a:xfrm>
          <a:prstGeom prst="rect">
            <a:avLst/>
          </a:prstGeom>
        </p:spPr>
      </p:pic>
      <p:pic>
        <p:nvPicPr>
          <p:cNvPr id="8" name="Picture 7">
            <a:extLst>
              <a:ext uri="{FF2B5EF4-FFF2-40B4-BE49-F238E27FC236}">
                <a16:creationId xmlns:a16="http://schemas.microsoft.com/office/drawing/2014/main" id="{08E55B32-61ED-4237-B03C-19D962ABF5ED}"/>
              </a:ext>
            </a:extLst>
          </p:cNvPr>
          <p:cNvPicPr>
            <a:picLocks noChangeAspect="1"/>
          </p:cNvPicPr>
          <p:nvPr/>
        </p:nvPicPr>
        <p:blipFill>
          <a:blip r:embed="rId5"/>
          <a:stretch>
            <a:fillRect/>
          </a:stretch>
        </p:blipFill>
        <p:spPr>
          <a:xfrm>
            <a:off x="4082614" y="4085366"/>
            <a:ext cx="3758490" cy="2505094"/>
          </a:xfrm>
          <a:prstGeom prst="rect">
            <a:avLst/>
          </a:prstGeom>
        </p:spPr>
      </p:pic>
      <p:pic>
        <p:nvPicPr>
          <p:cNvPr id="10" name="Picture 9">
            <a:extLst>
              <a:ext uri="{FF2B5EF4-FFF2-40B4-BE49-F238E27FC236}">
                <a16:creationId xmlns:a16="http://schemas.microsoft.com/office/drawing/2014/main" id="{D500E726-EFED-4E8F-AC63-8501BB3CA213}"/>
              </a:ext>
            </a:extLst>
          </p:cNvPr>
          <p:cNvPicPr>
            <a:picLocks noChangeAspect="1"/>
          </p:cNvPicPr>
          <p:nvPr/>
        </p:nvPicPr>
        <p:blipFill>
          <a:blip r:embed="rId6"/>
          <a:stretch>
            <a:fillRect/>
          </a:stretch>
        </p:blipFill>
        <p:spPr>
          <a:xfrm>
            <a:off x="7873667" y="1544132"/>
            <a:ext cx="4072060" cy="2306415"/>
          </a:xfrm>
          <a:prstGeom prst="rect">
            <a:avLst/>
          </a:prstGeom>
        </p:spPr>
      </p:pic>
    </p:spTree>
    <p:extLst>
      <p:ext uri="{BB962C8B-B14F-4D97-AF65-F5344CB8AC3E}">
        <p14:creationId xmlns:p14="http://schemas.microsoft.com/office/powerpoint/2010/main" val="130810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10</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1171843"/>
            <a:ext cx="10267848" cy="640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Days between the Appointment Scheduled-on date and the Appointment date exhibit consistent differences in the median number of days between appointment for Appointments Kept vs. Not Kept.</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 </a:t>
            </a:r>
            <a:r>
              <a:rPr lang="en-US" sz="2400" dirty="0">
                <a:solidFill>
                  <a:schemeClr val="accent4">
                    <a:lumMod val="75000"/>
                    <a:lumOff val="25000"/>
                  </a:schemeClr>
                </a:solidFill>
              </a:rPr>
              <a:t>(Philly)</a:t>
            </a:r>
          </a:p>
        </p:txBody>
      </p:sp>
      <p:pic>
        <p:nvPicPr>
          <p:cNvPr id="5" name="Picture 4">
            <a:extLst>
              <a:ext uri="{FF2B5EF4-FFF2-40B4-BE49-F238E27FC236}">
                <a16:creationId xmlns:a16="http://schemas.microsoft.com/office/drawing/2014/main" id="{323A99B2-5B26-45D0-941F-7C42DD5D6C6C}"/>
              </a:ext>
            </a:extLst>
          </p:cNvPr>
          <p:cNvPicPr>
            <a:picLocks noChangeAspect="1"/>
          </p:cNvPicPr>
          <p:nvPr/>
        </p:nvPicPr>
        <p:blipFill>
          <a:blip r:embed="rId2"/>
          <a:stretch>
            <a:fillRect/>
          </a:stretch>
        </p:blipFill>
        <p:spPr>
          <a:xfrm>
            <a:off x="520117" y="2002912"/>
            <a:ext cx="6386486" cy="4256696"/>
          </a:xfrm>
          <a:prstGeom prst="rect">
            <a:avLst/>
          </a:prstGeom>
        </p:spPr>
      </p:pic>
      <p:graphicFrame>
        <p:nvGraphicFramePr>
          <p:cNvPr id="10" name="Chart 9">
            <a:extLst>
              <a:ext uri="{FF2B5EF4-FFF2-40B4-BE49-F238E27FC236}">
                <a16:creationId xmlns:a16="http://schemas.microsoft.com/office/drawing/2014/main" id="{5AB2C232-3FFE-4E70-9B0F-C99C208E12FE}"/>
              </a:ext>
            </a:extLst>
          </p:cNvPr>
          <p:cNvGraphicFramePr>
            <a:graphicFrameLocks/>
          </p:cNvGraphicFramePr>
          <p:nvPr>
            <p:extLst>
              <p:ext uri="{D42A27DB-BD31-4B8C-83A1-F6EECF244321}">
                <p14:modId xmlns:p14="http://schemas.microsoft.com/office/powerpoint/2010/main" val="955426330"/>
              </p:ext>
            </p:extLst>
          </p:nvPr>
        </p:nvGraphicFramePr>
        <p:xfrm>
          <a:off x="7298061" y="1834344"/>
          <a:ext cx="4387064" cy="23399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70B091FD-3078-426C-AD1B-4AF7335DB042}"/>
              </a:ext>
            </a:extLst>
          </p:cNvPr>
          <p:cNvGraphicFramePr>
            <a:graphicFrameLocks/>
          </p:cNvGraphicFramePr>
          <p:nvPr>
            <p:extLst>
              <p:ext uri="{D42A27DB-BD31-4B8C-83A1-F6EECF244321}">
                <p14:modId xmlns:p14="http://schemas.microsoft.com/office/powerpoint/2010/main" val="4060868794"/>
              </p:ext>
            </p:extLst>
          </p:nvPr>
        </p:nvGraphicFramePr>
        <p:xfrm>
          <a:off x="7298061" y="4224646"/>
          <a:ext cx="4469852" cy="23399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5052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11</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520117" y="2642533"/>
            <a:ext cx="3304986" cy="1879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Further investigation shows Govt patients with consistently higher days between scheduled and appointment.</a:t>
            </a:r>
          </a:p>
          <a:p>
            <a:endParaRPr lang="en-US" sz="1600" dirty="0">
              <a:solidFill>
                <a:schemeClr val="tx1"/>
              </a:solidFill>
            </a:endParaRPr>
          </a:p>
          <a:p>
            <a:r>
              <a:rPr lang="en-US" sz="1600" dirty="0">
                <a:solidFill>
                  <a:schemeClr val="tx1"/>
                </a:solidFill>
              </a:rPr>
              <a:t>(These data points include both ‘0’ and ‘1’ Appointments Kept)</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 </a:t>
            </a:r>
            <a:r>
              <a:rPr lang="en-US" sz="2400" dirty="0">
                <a:solidFill>
                  <a:schemeClr val="accent4">
                    <a:lumMod val="75000"/>
                    <a:lumOff val="25000"/>
                  </a:schemeClr>
                </a:solidFill>
              </a:rPr>
              <a:t>(Philly)</a:t>
            </a:r>
          </a:p>
        </p:txBody>
      </p:sp>
      <p:pic>
        <p:nvPicPr>
          <p:cNvPr id="8" name="Picture 7">
            <a:extLst>
              <a:ext uri="{FF2B5EF4-FFF2-40B4-BE49-F238E27FC236}">
                <a16:creationId xmlns:a16="http://schemas.microsoft.com/office/drawing/2014/main" id="{22B60DEC-CD8A-4589-8CF9-6DA66E67154C}"/>
              </a:ext>
            </a:extLst>
          </p:cNvPr>
          <p:cNvPicPr>
            <a:picLocks noChangeAspect="1"/>
          </p:cNvPicPr>
          <p:nvPr/>
        </p:nvPicPr>
        <p:blipFill>
          <a:blip r:embed="rId2"/>
          <a:stretch>
            <a:fillRect/>
          </a:stretch>
        </p:blipFill>
        <p:spPr>
          <a:xfrm>
            <a:off x="4227830" y="1258350"/>
            <a:ext cx="7652108" cy="5100254"/>
          </a:xfrm>
          <a:prstGeom prst="rect">
            <a:avLst/>
          </a:prstGeom>
        </p:spPr>
      </p:pic>
    </p:spTree>
    <p:extLst>
      <p:ext uri="{BB962C8B-B14F-4D97-AF65-F5344CB8AC3E}">
        <p14:creationId xmlns:p14="http://schemas.microsoft.com/office/powerpoint/2010/main" val="291436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12</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1171842"/>
            <a:ext cx="5544845" cy="841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Further investigation shows </a:t>
            </a:r>
            <a:r>
              <a:rPr lang="en-US" sz="1600" b="1" dirty="0">
                <a:solidFill>
                  <a:schemeClr val="tx1"/>
                </a:solidFill>
              </a:rPr>
              <a:t>Govt</a:t>
            </a:r>
            <a:r>
              <a:rPr lang="en-US" sz="1600" dirty="0">
                <a:solidFill>
                  <a:schemeClr val="tx1"/>
                </a:solidFill>
              </a:rPr>
              <a:t> patients with consistently higher days between scheduled and appointment, whether ‘1’ kept or ‘0’ not kept.</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 </a:t>
            </a:r>
            <a:r>
              <a:rPr lang="en-US" sz="2400" dirty="0">
                <a:solidFill>
                  <a:schemeClr val="accent4">
                    <a:lumMod val="75000"/>
                    <a:lumOff val="25000"/>
                  </a:schemeClr>
                </a:solidFill>
              </a:rPr>
              <a:t>(Philly)</a:t>
            </a:r>
          </a:p>
        </p:txBody>
      </p:sp>
      <p:pic>
        <p:nvPicPr>
          <p:cNvPr id="10" name="Picture 9">
            <a:extLst>
              <a:ext uri="{FF2B5EF4-FFF2-40B4-BE49-F238E27FC236}">
                <a16:creationId xmlns:a16="http://schemas.microsoft.com/office/drawing/2014/main" id="{45AFE72D-43F7-49DC-B01D-0C5A20925FC5}"/>
              </a:ext>
            </a:extLst>
          </p:cNvPr>
          <p:cNvPicPr>
            <a:picLocks noChangeAspect="1"/>
          </p:cNvPicPr>
          <p:nvPr/>
        </p:nvPicPr>
        <p:blipFill>
          <a:blip r:embed="rId2"/>
          <a:stretch>
            <a:fillRect/>
          </a:stretch>
        </p:blipFill>
        <p:spPr>
          <a:xfrm>
            <a:off x="6745767" y="3877060"/>
            <a:ext cx="4090951" cy="2726685"/>
          </a:xfrm>
          <a:prstGeom prst="rect">
            <a:avLst/>
          </a:prstGeom>
        </p:spPr>
      </p:pic>
      <p:pic>
        <p:nvPicPr>
          <p:cNvPr id="11" name="Picture 10">
            <a:extLst>
              <a:ext uri="{FF2B5EF4-FFF2-40B4-BE49-F238E27FC236}">
                <a16:creationId xmlns:a16="http://schemas.microsoft.com/office/drawing/2014/main" id="{22B97EA1-939B-470D-AC74-86400415A659}"/>
              </a:ext>
            </a:extLst>
          </p:cNvPr>
          <p:cNvPicPr>
            <a:picLocks noChangeAspect="1"/>
          </p:cNvPicPr>
          <p:nvPr/>
        </p:nvPicPr>
        <p:blipFill>
          <a:blip r:embed="rId3"/>
          <a:stretch>
            <a:fillRect/>
          </a:stretch>
        </p:blipFill>
        <p:spPr>
          <a:xfrm>
            <a:off x="6746605" y="1066223"/>
            <a:ext cx="4090113" cy="2726126"/>
          </a:xfrm>
          <a:prstGeom prst="rect">
            <a:avLst/>
          </a:prstGeom>
        </p:spPr>
      </p:pic>
      <p:graphicFrame>
        <p:nvGraphicFramePr>
          <p:cNvPr id="12" name="Chart 11">
            <a:extLst>
              <a:ext uri="{FF2B5EF4-FFF2-40B4-BE49-F238E27FC236}">
                <a16:creationId xmlns:a16="http://schemas.microsoft.com/office/drawing/2014/main" id="{FAEDA445-2A9C-4892-AB70-365E1E6453AB}"/>
              </a:ext>
            </a:extLst>
          </p:cNvPr>
          <p:cNvGraphicFramePr>
            <a:graphicFrameLocks/>
          </p:cNvGraphicFramePr>
          <p:nvPr>
            <p:extLst>
              <p:ext uri="{D42A27DB-BD31-4B8C-83A1-F6EECF244321}">
                <p14:modId xmlns:p14="http://schemas.microsoft.com/office/powerpoint/2010/main" val="2921517248"/>
              </p:ext>
            </p:extLst>
          </p:nvPr>
        </p:nvGraphicFramePr>
        <p:xfrm>
          <a:off x="1073181" y="2162565"/>
          <a:ext cx="3823898" cy="213745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299DADB6-DAF4-43F1-B372-57126AA4C056}"/>
              </a:ext>
            </a:extLst>
          </p:cNvPr>
          <p:cNvGraphicFramePr>
            <a:graphicFrameLocks/>
          </p:cNvGraphicFramePr>
          <p:nvPr>
            <p:extLst>
              <p:ext uri="{D42A27DB-BD31-4B8C-83A1-F6EECF244321}">
                <p14:modId xmlns:p14="http://schemas.microsoft.com/office/powerpoint/2010/main" val="1093540234"/>
              </p:ext>
            </p:extLst>
          </p:nvPr>
        </p:nvGraphicFramePr>
        <p:xfrm>
          <a:off x="1006284" y="4300018"/>
          <a:ext cx="4184627" cy="232076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9185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13</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1171843"/>
            <a:ext cx="10267848" cy="640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err="1">
                <a:solidFill>
                  <a:schemeClr val="tx1"/>
                </a:solidFill>
              </a:rPr>
              <a:t>tbd</a:t>
            </a:r>
            <a:endParaRPr lang="en-US" sz="1600" dirty="0">
              <a:solidFill>
                <a:schemeClr val="tx1"/>
              </a:solidFill>
            </a:endParaRP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 </a:t>
            </a:r>
            <a:r>
              <a:rPr lang="en-US" sz="2400" dirty="0">
                <a:solidFill>
                  <a:schemeClr val="accent4">
                    <a:lumMod val="75000"/>
                    <a:lumOff val="25000"/>
                  </a:schemeClr>
                </a:solidFill>
              </a:rPr>
              <a:t>(Chicago)</a:t>
            </a:r>
            <a:endParaRPr lang="en-US" sz="2400" dirty="0">
              <a:solidFill>
                <a:schemeClr val="tx1"/>
              </a:solidFill>
            </a:endParaRPr>
          </a:p>
        </p:txBody>
      </p:sp>
      <p:pic>
        <p:nvPicPr>
          <p:cNvPr id="5" name="Picture 4">
            <a:extLst>
              <a:ext uri="{FF2B5EF4-FFF2-40B4-BE49-F238E27FC236}">
                <a16:creationId xmlns:a16="http://schemas.microsoft.com/office/drawing/2014/main" id="{4A8D4127-CA31-431A-A87A-199111B0D553}"/>
              </a:ext>
            </a:extLst>
          </p:cNvPr>
          <p:cNvPicPr>
            <a:picLocks noChangeAspect="1"/>
          </p:cNvPicPr>
          <p:nvPr/>
        </p:nvPicPr>
        <p:blipFill>
          <a:blip r:embed="rId2"/>
          <a:stretch>
            <a:fillRect/>
          </a:stretch>
        </p:blipFill>
        <p:spPr>
          <a:xfrm>
            <a:off x="520117" y="2002536"/>
            <a:ext cx="6393099" cy="4261104"/>
          </a:xfrm>
          <a:prstGeom prst="rect">
            <a:avLst/>
          </a:prstGeom>
        </p:spPr>
      </p:pic>
      <p:pic>
        <p:nvPicPr>
          <p:cNvPr id="6" name="Picture 5">
            <a:extLst>
              <a:ext uri="{FF2B5EF4-FFF2-40B4-BE49-F238E27FC236}">
                <a16:creationId xmlns:a16="http://schemas.microsoft.com/office/drawing/2014/main" id="{7C0CD3C5-97CC-4679-B829-8EAC9D14A321}"/>
              </a:ext>
            </a:extLst>
          </p:cNvPr>
          <p:cNvPicPr>
            <a:picLocks noChangeAspect="1"/>
          </p:cNvPicPr>
          <p:nvPr/>
        </p:nvPicPr>
        <p:blipFill>
          <a:blip r:embed="rId3"/>
          <a:stretch>
            <a:fillRect/>
          </a:stretch>
        </p:blipFill>
        <p:spPr>
          <a:xfrm>
            <a:off x="7571232" y="3511297"/>
            <a:ext cx="4123944" cy="2748675"/>
          </a:xfrm>
          <a:prstGeom prst="rect">
            <a:avLst/>
          </a:prstGeom>
        </p:spPr>
      </p:pic>
      <p:sp>
        <p:nvSpPr>
          <p:cNvPr id="8" name="TextBox 7">
            <a:extLst>
              <a:ext uri="{FF2B5EF4-FFF2-40B4-BE49-F238E27FC236}">
                <a16:creationId xmlns:a16="http://schemas.microsoft.com/office/drawing/2014/main" id="{A56D76FA-E420-45A2-808C-84ADA4464446}"/>
              </a:ext>
            </a:extLst>
          </p:cNvPr>
          <p:cNvSpPr txBox="1"/>
          <p:nvPr/>
        </p:nvSpPr>
        <p:spPr>
          <a:xfrm>
            <a:off x="7569311" y="2701255"/>
            <a:ext cx="4099397" cy="769441"/>
          </a:xfrm>
          <a:prstGeom prst="rect">
            <a:avLst/>
          </a:prstGeom>
          <a:noFill/>
        </p:spPr>
        <p:txBody>
          <a:bodyPr wrap="square" rtlCol="0">
            <a:spAutoFit/>
          </a:bodyPr>
          <a:lstStyle/>
          <a:p>
            <a:r>
              <a:rPr lang="en-US" sz="1100" dirty="0"/>
              <a:t>A natural log transformation adjusts for skewing and extreme outliers.  “Normalized” Days Between Scheduled and Appt Dates were somewhat, though not always, different between 0 and 1 appointments kept:</a:t>
            </a:r>
          </a:p>
        </p:txBody>
      </p:sp>
    </p:spTree>
    <p:extLst>
      <p:ext uri="{BB962C8B-B14F-4D97-AF65-F5344CB8AC3E}">
        <p14:creationId xmlns:p14="http://schemas.microsoft.com/office/powerpoint/2010/main" val="33031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14</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1171843"/>
            <a:ext cx="10267848" cy="640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err="1">
                <a:solidFill>
                  <a:schemeClr val="tx1"/>
                </a:solidFill>
              </a:rPr>
              <a:t>tbd</a:t>
            </a:r>
            <a:endParaRPr lang="en-US" sz="1600" dirty="0">
              <a:solidFill>
                <a:schemeClr val="tx1"/>
              </a:solidFill>
            </a:endParaRP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 </a:t>
            </a:r>
            <a:r>
              <a:rPr lang="en-US" sz="2400" dirty="0">
                <a:solidFill>
                  <a:schemeClr val="accent4">
                    <a:lumMod val="75000"/>
                    <a:lumOff val="25000"/>
                  </a:schemeClr>
                </a:solidFill>
              </a:rPr>
              <a:t>(Tulsa)</a:t>
            </a:r>
            <a:endParaRPr lang="en-US" sz="2400" dirty="0">
              <a:solidFill>
                <a:schemeClr val="tx1"/>
              </a:solidFill>
            </a:endParaRPr>
          </a:p>
        </p:txBody>
      </p:sp>
      <p:pic>
        <p:nvPicPr>
          <p:cNvPr id="7" name="Picture 6">
            <a:extLst>
              <a:ext uri="{FF2B5EF4-FFF2-40B4-BE49-F238E27FC236}">
                <a16:creationId xmlns:a16="http://schemas.microsoft.com/office/drawing/2014/main" id="{5BB46550-015A-4E48-AE98-9F9A7225ED0B}"/>
              </a:ext>
            </a:extLst>
          </p:cNvPr>
          <p:cNvPicPr>
            <a:picLocks noChangeAspect="1"/>
          </p:cNvPicPr>
          <p:nvPr/>
        </p:nvPicPr>
        <p:blipFill>
          <a:blip r:embed="rId2"/>
          <a:stretch>
            <a:fillRect/>
          </a:stretch>
        </p:blipFill>
        <p:spPr>
          <a:xfrm>
            <a:off x="521208" y="2002536"/>
            <a:ext cx="6393099" cy="4261104"/>
          </a:xfrm>
          <a:prstGeom prst="rect">
            <a:avLst/>
          </a:prstGeom>
        </p:spPr>
      </p:pic>
      <p:pic>
        <p:nvPicPr>
          <p:cNvPr id="8" name="Picture 7">
            <a:extLst>
              <a:ext uri="{FF2B5EF4-FFF2-40B4-BE49-F238E27FC236}">
                <a16:creationId xmlns:a16="http://schemas.microsoft.com/office/drawing/2014/main" id="{25AB7A5E-ED7E-4786-B056-E1049579A374}"/>
              </a:ext>
            </a:extLst>
          </p:cNvPr>
          <p:cNvPicPr>
            <a:picLocks noChangeAspect="1"/>
          </p:cNvPicPr>
          <p:nvPr/>
        </p:nvPicPr>
        <p:blipFill>
          <a:blip r:embed="rId3"/>
          <a:stretch>
            <a:fillRect/>
          </a:stretch>
        </p:blipFill>
        <p:spPr>
          <a:xfrm>
            <a:off x="7571232" y="3511296"/>
            <a:ext cx="4123944" cy="2748675"/>
          </a:xfrm>
          <a:prstGeom prst="rect">
            <a:avLst/>
          </a:prstGeom>
        </p:spPr>
      </p:pic>
    </p:spTree>
    <p:extLst>
      <p:ext uri="{BB962C8B-B14F-4D97-AF65-F5344CB8AC3E}">
        <p14:creationId xmlns:p14="http://schemas.microsoft.com/office/powerpoint/2010/main" val="365069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15</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1171843"/>
            <a:ext cx="10267848" cy="640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err="1">
                <a:solidFill>
                  <a:schemeClr val="tx1"/>
                </a:solidFill>
              </a:rPr>
              <a:t>tbd</a:t>
            </a:r>
            <a:endParaRPr lang="en-US" sz="1600" dirty="0">
              <a:solidFill>
                <a:schemeClr val="tx1"/>
              </a:solidFill>
            </a:endParaRP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 </a:t>
            </a:r>
            <a:r>
              <a:rPr lang="en-US" sz="2400" dirty="0">
                <a:solidFill>
                  <a:schemeClr val="accent4">
                    <a:lumMod val="75000"/>
                    <a:lumOff val="25000"/>
                  </a:schemeClr>
                </a:solidFill>
              </a:rPr>
              <a:t>(Atlanta)</a:t>
            </a:r>
            <a:endParaRPr lang="en-US" sz="2400" dirty="0">
              <a:solidFill>
                <a:schemeClr val="tx1"/>
              </a:solidFill>
            </a:endParaRPr>
          </a:p>
        </p:txBody>
      </p:sp>
      <p:pic>
        <p:nvPicPr>
          <p:cNvPr id="5" name="Picture 4">
            <a:extLst>
              <a:ext uri="{FF2B5EF4-FFF2-40B4-BE49-F238E27FC236}">
                <a16:creationId xmlns:a16="http://schemas.microsoft.com/office/drawing/2014/main" id="{5F64DC0C-23C9-4446-AA7A-B864123A452A}"/>
              </a:ext>
            </a:extLst>
          </p:cNvPr>
          <p:cNvPicPr>
            <a:picLocks noChangeAspect="1"/>
          </p:cNvPicPr>
          <p:nvPr/>
        </p:nvPicPr>
        <p:blipFill>
          <a:blip r:embed="rId2"/>
          <a:stretch>
            <a:fillRect/>
          </a:stretch>
        </p:blipFill>
        <p:spPr>
          <a:xfrm>
            <a:off x="521208" y="2002536"/>
            <a:ext cx="6393099" cy="4261104"/>
          </a:xfrm>
          <a:prstGeom prst="rect">
            <a:avLst/>
          </a:prstGeom>
        </p:spPr>
      </p:pic>
      <p:pic>
        <p:nvPicPr>
          <p:cNvPr id="6" name="Picture 5">
            <a:extLst>
              <a:ext uri="{FF2B5EF4-FFF2-40B4-BE49-F238E27FC236}">
                <a16:creationId xmlns:a16="http://schemas.microsoft.com/office/drawing/2014/main" id="{66F46CD5-9F64-4FA2-936B-1D00B5FB6EC7}"/>
              </a:ext>
            </a:extLst>
          </p:cNvPr>
          <p:cNvPicPr>
            <a:picLocks noChangeAspect="1"/>
          </p:cNvPicPr>
          <p:nvPr/>
        </p:nvPicPr>
        <p:blipFill>
          <a:blip r:embed="rId3"/>
          <a:stretch>
            <a:fillRect/>
          </a:stretch>
        </p:blipFill>
        <p:spPr>
          <a:xfrm>
            <a:off x="7571232" y="3511297"/>
            <a:ext cx="4123944" cy="2748675"/>
          </a:xfrm>
          <a:prstGeom prst="rect">
            <a:avLst/>
          </a:prstGeom>
        </p:spPr>
      </p:pic>
    </p:spTree>
    <p:extLst>
      <p:ext uri="{BB962C8B-B14F-4D97-AF65-F5344CB8AC3E}">
        <p14:creationId xmlns:p14="http://schemas.microsoft.com/office/powerpoint/2010/main" val="1346424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16</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1171843"/>
            <a:ext cx="10267848" cy="640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err="1">
                <a:solidFill>
                  <a:schemeClr val="tx1"/>
                </a:solidFill>
              </a:rPr>
              <a:t>tbd</a:t>
            </a:r>
            <a:endParaRPr lang="en-US" sz="1600" dirty="0">
              <a:solidFill>
                <a:schemeClr val="tx1"/>
              </a:solidFill>
            </a:endParaRP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 </a:t>
            </a:r>
            <a:r>
              <a:rPr lang="en-US" sz="2400" dirty="0">
                <a:solidFill>
                  <a:schemeClr val="accent4">
                    <a:lumMod val="75000"/>
                    <a:lumOff val="25000"/>
                  </a:schemeClr>
                </a:solidFill>
              </a:rPr>
              <a:t>(</a:t>
            </a:r>
            <a:r>
              <a:rPr lang="en-US" sz="2400" dirty="0" err="1">
                <a:solidFill>
                  <a:schemeClr val="accent4">
                    <a:lumMod val="75000"/>
                    <a:lumOff val="25000"/>
                  </a:schemeClr>
                </a:solidFill>
              </a:rPr>
              <a:t>Phx</a:t>
            </a:r>
            <a:r>
              <a:rPr lang="en-US" sz="2400" dirty="0">
                <a:solidFill>
                  <a:schemeClr val="accent4">
                    <a:lumMod val="75000"/>
                    <a:lumOff val="25000"/>
                  </a:schemeClr>
                </a:solidFill>
              </a:rPr>
              <a:t>)</a:t>
            </a:r>
            <a:endParaRPr lang="en-US" sz="2400" dirty="0">
              <a:solidFill>
                <a:schemeClr val="tx1"/>
              </a:solidFill>
            </a:endParaRPr>
          </a:p>
        </p:txBody>
      </p:sp>
      <p:pic>
        <p:nvPicPr>
          <p:cNvPr id="5" name="Picture 4">
            <a:extLst>
              <a:ext uri="{FF2B5EF4-FFF2-40B4-BE49-F238E27FC236}">
                <a16:creationId xmlns:a16="http://schemas.microsoft.com/office/drawing/2014/main" id="{E9B3CA1A-79B5-411A-A1BB-5AD639AA6A48}"/>
              </a:ext>
            </a:extLst>
          </p:cNvPr>
          <p:cNvPicPr>
            <a:picLocks noChangeAspect="1"/>
          </p:cNvPicPr>
          <p:nvPr/>
        </p:nvPicPr>
        <p:blipFill>
          <a:blip r:embed="rId2"/>
          <a:stretch>
            <a:fillRect/>
          </a:stretch>
        </p:blipFill>
        <p:spPr>
          <a:xfrm>
            <a:off x="521208" y="2002536"/>
            <a:ext cx="6393099" cy="4261104"/>
          </a:xfrm>
          <a:prstGeom prst="rect">
            <a:avLst/>
          </a:prstGeom>
        </p:spPr>
      </p:pic>
      <p:pic>
        <p:nvPicPr>
          <p:cNvPr id="6" name="Picture 5">
            <a:extLst>
              <a:ext uri="{FF2B5EF4-FFF2-40B4-BE49-F238E27FC236}">
                <a16:creationId xmlns:a16="http://schemas.microsoft.com/office/drawing/2014/main" id="{5296D95C-4C55-4338-9A24-B8B0A38CEF60}"/>
              </a:ext>
            </a:extLst>
          </p:cNvPr>
          <p:cNvPicPr>
            <a:picLocks noChangeAspect="1"/>
          </p:cNvPicPr>
          <p:nvPr/>
        </p:nvPicPr>
        <p:blipFill>
          <a:blip r:embed="rId3"/>
          <a:stretch>
            <a:fillRect/>
          </a:stretch>
        </p:blipFill>
        <p:spPr>
          <a:xfrm>
            <a:off x="7571232" y="3511297"/>
            <a:ext cx="4123944" cy="2748675"/>
          </a:xfrm>
          <a:prstGeom prst="rect">
            <a:avLst/>
          </a:prstGeom>
        </p:spPr>
      </p:pic>
    </p:spTree>
    <p:extLst>
      <p:ext uri="{BB962C8B-B14F-4D97-AF65-F5344CB8AC3E}">
        <p14:creationId xmlns:p14="http://schemas.microsoft.com/office/powerpoint/2010/main" val="138620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17</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6" y="1171842"/>
            <a:ext cx="10410461" cy="1035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Stratifying by Insurance Types </a:t>
            </a:r>
            <a:r>
              <a:rPr lang="en-US" sz="1600" dirty="0">
                <a:solidFill>
                  <a:schemeClr val="accent2">
                    <a:lumMod val="75000"/>
                  </a:schemeClr>
                </a:solidFill>
              </a:rPr>
              <a:t>Commercial INN</a:t>
            </a:r>
            <a:r>
              <a:rPr lang="en-US" sz="1600" dirty="0">
                <a:solidFill>
                  <a:schemeClr val="tx1"/>
                </a:solidFill>
              </a:rPr>
              <a:t>, </a:t>
            </a:r>
            <a:r>
              <a:rPr lang="en-US" sz="1600" dirty="0">
                <a:solidFill>
                  <a:schemeClr val="accent2">
                    <a:lumMod val="75000"/>
                  </a:schemeClr>
                </a:solidFill>
              </a:rPr>
              <a:t>Commercial </a:t>
            </a:r>
            <a:r>
              <a:rPr lang="en-US" sz="1600" dirty="0" err="1">
                <a:solidFill>
                  <a:schemeClr val="accent2">
                    <a:lumMod val="75000"/>
                  </a:schemeClr>
                </a:solidFill>
              </a:rPr>
              <a:t>OON</a:t>
            </a:r>
            <a:r>
              <a:rPr lang="en-US" sz="1600" dirty="0">
                <a:solidFill>
                  <a:schemeClr val="accent2">
                    <a:lumMod val="75000"/>
                  </a:schemeClr>
                </a:solidFill>
              </a:rPr>
              <a:t>/Other</a:t>
            </a:r>
            <a:r>
              <a:rPr lang="en-US" sz="1600" dirty="0">
                <a:solidFill>
                  <a:schemeClr val="tx1"/>
                </a:solidFill>
              </a:rPr>
              <a:t>, and </a:t>
            </a:r>
            <a:r>
              <a:rPr lang="en-US" sz="1600" dirty="0">
                <a:solidFill>
                  <a:schemeClr val="accent2">
                    <a:lumMod val="75000"/>
                  </a:schemeClr>
                </a:solidFill>
              </a:rPr>
              <a:t>Govt</a:t>
            </a:r>
            <a:r>
              <a:rPr lang="en-US" sz="1600" dirty="0">
                <a:solidFill>
                  <a:schemeClr val="tx1"/>
                </a:solidFill>
              </a:rPr>
              <a:t>, we see that the top 3 reasons for Cancellations accounts about half of all cancellations.  Moreover, reasons given have shifted in usage over time.  The use of “Other? Miscellaneous” is now being used 24% of the time and may prove unhelpful in assessing patient objections to treatment.</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 </a:t>
            </a:r>
            <a:r>
              <a:rPr lang="en-US" sz="2400" dirty="0">
                <a:solidFill>
                  <a:schemeClr val="accent4">
                    <a:lumMod val="75000"/>
                    <a:lumOff val="25000"/>
                  </a:schemeClr>
                </a:solidFill>
              </a:rPr>
              <a:t>(Philly, Chicago, Atlanta, Tulsa)</a:t>
            </a:r>
            <a:endParaRPr lang="en-US" sz="2400" dirty="0">
              <a:solidFill>
                <a:schemeClr val="tx1"/>
              </a:solidFill>
            </a:endParaRPr>
          </a:p>
        </p:txBody>
      </p:sp>
      <p:pic>
        <p:nvPicPr>
          <p:cNvPr id="7" name="Picture 6">
            <a:extLst>
              <a:ext uri="{FF2B5EF4-FFF2-40B4-BE49-F238E27FC236}">
                <a16:creationId xmlns:a16="http://schemas.microsoft.com/office/drawing/2014/main" id="{47AD263F-34E6-49F7-BB03-2F0C5C86A31F}"/>
              </a:ext>
            </a:extLst>
          </p:cNvPr>
          <p:cNvPicPr>
            <a:picLocks noChangeAspect="1"/>
          </p:cNvPicPr>
          <p:nvPr/>
        </p:nvPicPr>
        <p:blipFill>
          <a:blip r:embed="rId2"/>
          <a:stretch>
            <a:fillRect/>
          </a:stretch>
        </p:blipFill>
        <p:spPr>
          <a:xfrm>
            <a:off x="222118" y="2438184"/>
            <a:ext cx="11744588" cy="990076"/>
          </a:xfrm>
          <a:prstGeom prst="rect">
            <a:avLst/>
          </a:prstGeom>
        </p:spPr>
      </p:pic>
      <p:pic>
        <p:nvPicPr>
          <p:cNvPr id="8" name="Picture 7">
            <a:extLst>
              <a:ext uri="{FF2B5EF4-FFF2-40B4-BE49-F238E27FC236}">
                <a16:creationId xmlns:a16="http://schemas.microsoft.com/office/drawing/2014/main" id="{38130058-2779-49F3-A4BA-68906AEFE8EB}"/>
              </a:ext>
            </a:extLst>
          </p:cNvPr>
          <p:cNvPicPr>
            <a:picLocks noChangeAspect="1"/>
          </p:cNvPicPr>
          <p:nvPr/>
        </p:nvPicPr>
        <p:blipFill>
          <a:blip r:embed="rId3"/>
          <a:stretch>
            <a:fillRect/>
          </a:stretch>
        </p:blipFill>
        <p:spPr>
          <a:xfrm>
            <a:off x="222118" y="3724615"/>
            <a:ext cx="11744588" cy="998469"/>
          </a:xfrm>
          <a:prstGeom prst="rect">
            <a:avLst/>
          </a:prstGeom>
        </p:spPr>
      </p:pic>
      <p:pic>
        <p:nvPicPr>
          <p:cNvPr id="10" name="Picture 9">
            <a:extLst>
              <a:ext uri="{FF2B5EF4-FFF2-40B4-BE49-F238E27FC236}">
                <a16:creationId xmlns:a16="http://schemas.microsoft.com/office/drawing/2014/main" id="{2D26FDE8-64D9-431D-B212-18BDE883D62B}"/>
              </a:ext>
            </a:extLst>
          </p:cNvPr>
          <p:cNvPicPr>
            <a:picLocks noChangeAspect="1"/>
          </p:cNvPicPr>
          <p:nvPr/>
        </p:nvPicPr>
        <p:blipFill>
          <a:blip r:embed="rId4"/>
          <a:stretch>
            <a:fillRect/>
          </a:stretch>
        </p:blipFill>
        <p:spPr>
          <a:xfrm>
            <a:off x="222118" y="4995951"/>
            <a:ext cx="11744588" cy="997859"/>
          </a:xfrm>
          <a:prstGeom prst="rect">
            <a:avLst/>
          </a:prstGeom>
        </p:spPr>
      </p:pic>
      <p:pic>
        <p:nvPicPr>
          <p:cNvPr id="11" name="Picture 10">
            <a:extLst>
              <a:ext uri="{FF2B5EF4-FFF2-40B4-BE49-F238E27FC236}">
                <a16:creationId xmlns:a16="http://schemas.microsoft.com/office/drawing/2014/main" id="{48DB14A2-69EA-472F-A793-B35297494350}"/>
              </a:ext>
            </a:extLst>
          </p:cNvPr>
          <p:cNvPicPr>
            <a:picLocks noChangeAspect="1"/>
          </p:cNvPicPr>
          <p:nvPr/>
        </p:nvPicPr>
        <p:blipFill>
          <a:blip r:embed="rId5"/>
          <a:stretch>
            <a:fillRect/>
          </a:stretch>
        </p:blipFill>
        <p:spPr>
          <a:xfrm>
            <a:off x="222118" y="6224524"/>
            <a:ext cx="11744588" cy="157838"/>
          </a:xfrm>
          <a:prstGeom prst="rect">
            <a:avLst/>
          </a:prstGeom>
        </p:spPr>
      </p:pic>
    </p:spTree>
    <p:extLst>
      <p:ext uri="{BB962C8B-B14F-4D97-AF65-F5344CB8AC3E}">
        <p14:creationId xmlns:p14="http://schemas.microsoft.com/office/powerpoint/2010/main" val="380643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18</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1171842"/>
            <a:ext cx="10267848" cy="1035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Stratifying by </a:t>
            </a:r>
            <a:r>
              <a:rPr lang="en-US" sz="1600" b="1" dirty="0">
                <a:solidFill>
                  <a:schemeClr val="tx1"/>
                </a:solidFill>
              </a:rPr>
              <a:t>Commercial INN</a:t>
            </a:r>
            <a:r>
              <a:rPr lang="en-US" sz="1600" dirty="0">
                <a:solidFill>
                  <a:schemeClr val="tx1"/>
                </a:solidFill>
              </a:rPr>
              <a:t>, </a:t>
            </a:r>
            <a:r>
              <a:rPr lang="en-US" sz="1600" b="1" dirty="0">
                <a:solidFill>
                  <a:schemeClr val="tx1"/>
                </a:solidFill>
              </a:rPr>
              <a:t>Commercial </a:t>
            </a:r>
            <a:r>
              <a:rPr lang="en-US" sz="1600" b="1" dirty="0" err="1">
                <a:solidFill>
                  <a:schemeClr val="tx1"/>
                </a:solidFill>
              </a:rPr>
              <a:t>OON</a:t>
            </a:r>
            <a:r>
              <a:rPr lang="en-US" sz="1600" b="1" dirty="0">
                <a:solidFill>
                  <a:schemeClr val="tx1"/>
                </a:solidFill>
              </a:rPr>
              <a:t>/Other</a:t>
            </a:r>
            <a:r>
              <a:rPr lang="en-US" sz="1600" dirty="0">
                <a:solidFill>
                  <a:schemeClr val="tx1"/>
                </a:solidFill>
              </a:rPr>
              <a:t>, and </a:t>
            </a:r>
            <a:r>
              <a:rPr lang="en-US" sz="1600" b="1" dirty="0">
                <a:solidFill>
                  <a:schemeClr val="tx1"/>
                </a:solidFill>
              </a:rPr>
              <a:t>Govt</a:t>
            </a:r>
            <a:r>
              <a:rPr lang="en-US" sz="1600" dirty="0">
                <a:solidFill>
                  <a:schemeClr val="tx1"/>
                </a:solidFill>
              </a:rPr>
              <a:t>, we can also see that “Financial” reasons accounted for only about 8% of reasons for cancellation and did not rank particularly high for these 4 hospitals.  Travel-related reasons for cancellation accounted for an additional 6%.</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 </a:t>
            </a:r>
            <a:r>
              <a:rPr lang="en-US" sz="2400" dirty="0">
                <a:solidFill>
                  <a:schemeClr val="accent4">
                    <a:lumMod val="75000"/>
                    <a:lumOff val="25000"/>
                  </a:schemeClr>
                </a:solidFill>
              </a:rPr>
              <a:t>(Philly, Chicago, Atlanta, Tulsa)</a:t>
            </a:r>
            <a:endParaRPr lang="en-US" sz="2400" dirty="0">
              <a:solidFill>
                <a:schemeClr val="tx1"/>
              </a:solidFill>
            </a:endParaRPr>
          </a:p>
        </p:txBody>
      </p:sp>
      <p:pic>
        <p:nvPicPr>
          <p:cNvPr id="6" name="Picture 5">
            <a:extLst>
              <a:ext uri="{FF2B5EF4-FFF2-40B4-BE49-F238E27FC236}">
                <a16:creationId xmlns:a16="http://schemas.microsoft.com/office/drawing/2014/main" id="{7F50F9F0-2444-4B61-B695-51F31B5E70B9}"/>
              </a:ext>
            </a:extLst>
          </p:cNvPr>
          <p:cNvPicPr>
            <a:picLocks noChangeAspect="1"/>
          </p:cNvPicPr>
          <p:nvPr/>
        </p:nvPicPr>
        <p:blipFill>
          <a:blip r:embed="rId2"/>
          <a:stretch>
            <a:fillRect/>
          </a:stretch>
        </p:blipFill>
        <p:spPr>
          <a:xfrm>
            <a:off x="222118" y="1996681"/>
            <a:ext cx="11744588" cy="2541311"/>
          </a:xfrm>
          <a:prstGeom prst="rect">
            <a:avLst/>
          </a:prstGeom>
        </p:spPr>
      </p:pic>
      <p:pic>
        <p:nvPicPr>
          <p:cNvPr id="12" name="Picture 11">
            <a:extLst>
              <a:ext uri="{FF2B5EF4-FFF2-40B4-BE49-F238E27FC236}">
                <a16:creationId xmlns:a16="http://schemas.microsoft.com/office/drawing/2014/main" id="{1F8CFEEE-1B33-4B62-A9D9-1C5BB39E6F46}"/>
              </a:ext>
            </a:extLst>
          </p:cNvPr>
          <p:cNvPicPr>
            <a:picLocks noChangeAspect="1"/>
          </p:cNvPicPr>
          <p:nvPr/>
        </p:nvPicPr>
        <p:blipFill rotWithShape="1">
          <a:blip r:embed="rId3"/>
          <a:srcRect t="8017"/>
          <a:stretch/>
        </p:blipFill>
        <p:spPr>
          <a:xfrm>
            <a:off x="222118" y="4647501"/>
            <a:ext cx="11744588" cy="1862140"/>
          </a:xfrm>
          <a:prstGeom prst="rect">
            <a:avLst/>
          </a:prstGeom>
        </p:spPr>
      </p:pic>
    </p:spTree>
    <p:extLst>
      <p:ext uri="{BB962C8B-B14F-4D97-AF65-F5344CB8AC3E}">
        <p14:creationId xmlns:p14="http://schemas.microsoft.com/office/powerpoint/2010/main" val="155142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1208015" y="1115736"/>
            <a:ext cx="7323589" cy="104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dirty="0">
              <a:solidFill>
                <a:schemeClr val="tx1"/>
              </a:solidFill>
            </a:endParaRP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0. Survey of the Data</a:t>
            </a:r>
          </a:p>
        </p:txBody>
      </p:sp>
      <p:sp>
        <p:nvSpPr>
          <p:cNvPr id="7" name="Rectangle 6">
            <a:extLst>
              <a:ext uri="{FF2B5EF4-FFF2-40B4-BE49-F238E27FC236}">
                <a16:creationId xmlns:a16="http://schemas.microsoft.com/office/drawing/2014/main" id="{1A860295-0984-49F0-B3DC-EBBBD0EA8570}"/>
              </a:ext>
            </a:extLst>
          </p:cNvPr>
          <p:cNvSpPr/>
          <p:nvPr/>
        </p:nvSpPr>
        <p:spPr>
          <a:xfrm>
            <a:off x="746619" y="1435913"/>
            <a:ext cx="10577907" cy="4823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The dataset under consideration was extracted from </a:t>
            </a:r>
            <a:r>
              <a:rPr lang="en-US" dirty="0" err="1">
                <a:solidFill>
                  <a:schemeClr val="tx1"/>
                </a:solidFill>
              </a:rPr>
              <a:t>CompassionNet</a:t>
            </a:r>
            <a:r>
              <a:rPr lang="en-US" dirty="0">
                <a:solidFill>
                  <a:schemeClr val="tx1"/>
                </a:solidFill>
              </a:rPr>
              <a:t> and represents prospective patients with Appointments Kept and Not Kept, respectively.  This is a binary outcome.</a:t>
            </a:r>
          </a:p>
          <a:p>
            <a:endParaRPr lang="en-US" dirty="0">
              <a:solidFill>
                <a:schemeClr val="tx1"/>
              </a:solidFill>
            </a:endParaRPr>
          </a:p>
          <a:p>
            <a:pPr marL="285750" indent="-285750">
              <a:buFont typeface="Wingdings" panose="05000000000000000000" pitchFamily="2" charset="2"/>
              <a:buChar char="§"/>
            </a:pPr>
            <a:r>
              <a:rPr lang="en-US" dirty="0">
                <a:solidFill>
                  <a:schemeClr val="tx1"/>
                </a:solidFill>
              </a:rPr>
              <a:t>11,034 prospective patients queried</a:t>
            </a:r>
          </a:p>
          <a:p>
            <a:pPr marL="285750" indent="-285750">
              <a:buFont typeface="Wingdings" panose="05000000000000000000" pitchFamily="2" charset="2"/>
              <a:buChar char="§"/>
            </a:pPr>
            <a:r>
              <a:rPr lang="en-US" dirty="0">
                <a:solidFill>
                  <a:schemeClr val="tx1"/>
                </a:solidFill>
              </a:rPr>
              <a:t>10 Months of Oct, 2017 to Jul, 2018</a:t>
            </a:r>
          </a:p>
          <a:p>
            <a:pPr marL="285750" indent="-285750">
              <a:buFont typeface="Wingdings" panose="05000000000000000000" pitchFamily="2" charset="2"/>
              <a:buChar char="§"/>
            </a:pPr>
            <a:r>
              <a:rPr lang="en-US" dirty="0">
                <a:solidFill>
                  <a:schemeClr val="tx1"/>
                </a:solidFill>
              </a:rPr>
              <a:t>All 5 Hospitals</a:t>
            </a:r>
          </a:p>
          <a:p>
            <a:pPr marL="285750" indent="-285750">
              <a:buFont typeface="Wingdings" panose="05000000000000000000" pitchFamily="2" charset="2"/>
              <a:buChar char="§"/>
            </a:pPr>
            <a:r>
              <a:rPr lang="en-US" dirty="0">
                <a:solidFill>
                  <a:schemeClr val="tx1"/>
                </a:solidFill>
              </a:rPr>
              <a:t>Of the patients queried,</a:t>
            </a:r>
          </a:p>
          <a:p>
            <a:pPr marL="285750" indent="-285750">
              <a:buFont typeface="Wingdings" panose="05000000000000000000" pitchFamily="2" charset="2"/>
              <a:buChar char="§"/>
            </a:pPr>
            <a:endParaRPr lang="en-US" dirty="0">
              <a:solidFill>
                <a:schemeClr val="tx1"/>
              </a:solidFill>
            </a:endParaRPr>
          </a:p>
          <a:p>
            <a:r>
              <a:rPr lang="en-US" dirty="0">
                <a:solidFill>
                  <a:schemeClr val="tx1"/>
                </a:solidFill>
              </a:rPr>
              <a:t>	8,926   (80.9%)  were </a:t>
            </a:r>
            <a:r>
              <a:rPr lang="en-US" b="1" dirty="0">
                <a:solidFill>
                  <a:schemeClr val="tx1"/>
                </a:solidFill>
              </a:rPr>
              <a:t>scheduled once</a:t>
            </a:r>
            <a:r>
              <a:rPr lang="en-US" dirty="0">
                <a:solidFill>
                  <a:schemeClr val="tx1"/>
                </a:solidFill>
              </a:rPr>
              <a:t> and either </a:t>
            </a:r>
            <a:r>
              <a:rPr lang="en-US" i="1" dirty="0">
                <a:solidFill>
                  <a:schemeClr val="tx1"/>
                </a:solidFill>
              </a:rPr>
              <a:t>kept</a:t>
            </a:r>
            <a:r>
              <a:rPr lang="en-US" dirty="0">
                <a:solidFill>
                  <a:schemeClr val="tx1"/>
                </a:solidFill>
              </a:rPr>
              <a:t> or </a:t>
            </a:r>
            <a:r>
              <a:rPr lang="en-US" i="1" dirty="0">
                <a:solidFill>
                  <a:schemeClr val="tx1"/>
                </a:solidFill>
              </a:rPr>
              <a:t>did not keep </a:t>
            </a:r>
            <a:r>
              <a:rPr lang="en-US" dirty="0">
                <a:solidFill>
                  <a:schemeClr val="tx1"/>
                </a:solidFill>
              </a:rPr>
              <a:t>their appointment</a:t>
            </a:r>
          </a:p>
          <a:p>
            <a:r>
              <a:rPr lang="en-US" dirty="0">
                <a:solidFill>
                  <a:schemeClr val="tx1"/>
                </a:solidFill>
              </a:rPr>
              <a:t>	1,891   (17.1%)  were </a:t>
            </a:r>
            <a:r>
              <a:rPr lang="en-US" b="1" dirty="0">
                <a:solidFill>
                  <a:schemeClr val="tx1"/>
                </a:solidFill>
              </a:rPr>
              <a:t>scheduled more than once</a:t>
            </a:r>
            <a:r>
              <a:rPr lang="en-US" dirty="0">
                <a:solidFill>
                  <a:schemeClr val="tx1"/>
                </a:solidFill>
              </a:rPr>
              <a:t> and either kept or did not keep their appt</a:t>
            </a:r>
          </a:p>
          <a:p>
            <a:r>
              <a:rPr lang="en-US" dirty="0">
                <a:solidFill>
                  <a:schemeClr val="tx1"/>
                </a:solidFill>
              </a:rPr>
              <a:t>	   147     (1.3%)  were </a:t>
            </a:r>
            <a:r>
              <a:rPr lang="en-US" b="1" dirty="0">
                <a:solidFill>
                  <a:schemeClr val="tx1"/>
                </a:solidFill>
              </a:rPr>
              <a:t>questionable records</a:t>
            </a:r>
            <a:r>
              <a:rPr lang="en-US" dirty="0">
                <a:solidFill>
                  <a:schemeClr val="tx1"/>
                </a:solidFill>
              </a:rPr>
              <a:t> and were therefore omitted from this study</a:t>
            </a:r>
          </a:p>
          <a:p>
            <a:r>
              <a:rPr lang="en-US" dirty="0">
                <a:solidFill>
                  <a:schemeClr val="tx1"/>
                </a:solidFill>
              </a:rPr>
              <a:t>	</a:t>
            </a:r>
            <a:r>
              <a:rPr lang="en-US" u="sng" dirty="0">
                <a:solidFill>
                  <a:schemeClr val="tx1"/>
                </a:solidFill>
              </a:rPr>
              <a:t>     72     (0.7%) </a:t>
            </a:r>
            <a:r>
              <a:rPr lang="en-US" dirty="0">
                <a:solidFill>
                  <a:schemeClr val="tx1"/>
                </a:solidFill>
              </a:rPr>
              <a:t> had inaccurate schedule dates and were omitted from certain analyses</a:t>
            </a:r>
          </a:p>
          <a:p>
            <a:r>
              <a:rPr lang="en-US" dirty="0">
                <a:solidFill>
                  <a:schemeClr val="tx1"/>
                </a:solidFill>
              </a:rPr>
              <a:t>             11,034 (100.0%)</a:t>
            </a:r>
          </a:p>
          <a:p>
            <a:endParaRPr lang="en-US" dirty="0">
              <a:solidFill>
                <a:schemeClr val="tx1"/>
              </a:solidFill>
            </a:endParaRPr>
          </a:p>
          <a:p>
            <a:pPr marL="285750" indent="-285750">
              <a:buFont typeface="Wingdings" panose="05000000000000000000" pitchFamily="2" charset="2"/>
              <a:buChar char="§"/>
            </a:pPr>
            <a:r>
              <a:rPr lang="en-US" dirty="0">
                <a:solidFill>
                  <a:schemeClr val="tx1"/>
                </a:solidFill>
              </a:rPr>
              <a:t>Variables of interest in this dataset include:  Hospital, “Scheduled On” date, “Appt” date, Days Between Appt and Appt Scheduled, Cancellation Reason Code, Reason for Cancel, and various Opportunity fields like Cancer Type, Insurance Type, and Lead Score.</a:t>
            </a:r>
          </a:p>
          <a:p>
            <a:pPr marL="285750" indent="-285750">
              <a:buFont typeface="Wingdings" panose="05000000000000000000" pitchFamily="2" charset="2"/>
              <a:buChar char="§"/>
            </a:pPr>
            <a:endParaRPr lang="en-US" dirty="0">
              <a:solidFill>
                <a:schemeClr val="tx1"/>
              </a:solidFill>
            </a:endParaRPr>
          </a:p>
        </p:txBody>
      </p:sp>
    </p:spTree>
    <p:extLst>
      <p:ext uri="{BB962C8B-B14F-4D97-AF65-F5344CB8AC3E}">
        <p14:creationId xmlns:p14="http://schemas.microsoft.com/office/powerpoint/2010/main" val="189870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19</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8" y="1171841"/>
            <a:ext cx="6048186" cy="26046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Stratifying by </a:t>
            </a:r>
            <a:r>
              <a:rPr lang="en-US" sz="1600" b="1" dirty="0">
                <a:solidFill>
                  <a:schemeClr val="tx1"/>
                </a:solidFill>
              </a:rPr>
              <a:t>Cancer Type</a:t>
            </a:r>
            <a:r>
              <a:rPr lang="en-US" sz="1600" dirty="0">
                <a:solidFill>
                  <a:schemeClr val="tx1"/>
                </a:solidFill>
              </a:rPr>
              <a:t> for Appointment Kept, 0,1, we see that the Top Five Cancer types are the same, regardless of whether they kept their appointment not.  We may infer that cancer type is prevalent for the entire patient population.  There are, however, what may be non-random differences in the number of patients who keep their appointments or not, depending on their cancer type.  Most appointments Not Kept for these top 5 reasons included “Other? Miscellaneous” (27.5%) and “Staying with Current Medical Team” (11.2%) and “Patient not clinically appropriate for treatment” (10.3%).</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 </a:t>
            </a:r>
            <a:r>
              <a:rPr lang="en-US" sz="2400" dirty="0">
                <a:solidFill>
                  <a:schemeClr val="accent4">
                    <a:lumMod val="75000"/>
                    <a:lumOff val="25000"/>
                  </a:schemeClr>
                </a:solidFill>
              </a:rPr>
              <a:t>(Philly, Chicago, Atlanta, Tulsa)</a:t>
            </a:r>
            <a:endParaRPr lang="en-US" sz="2400" dirty="0">
              <a:solidFill>
                <a:schemeClr val="tx1"/>
              </a:solidFill>
            </a:endParaRPr>
          </a:p>
        </p:txBody>
      </p:sp>
      <p:pic>
        <p:nvPicPr>
          <p:cNvPr id="5" name="Picture 4">
            <a:extLst>
              <a:ext uri="{FF2B5EF4-FFF2-40B4-BE49-F238E27FC236}">
                <a16:creationId xmlns:a16="http://schemas.microsoft.com/office/drawing/2014/main" id="{E00F0FA4-0F39-4C3C-B7F3-8C7AF078D240}"/>
              </a:ext>
            </a:extLst>
          </p:cNvPr>
          <p:cNvPicPr>
            <a:picLocks noChangeAspect="1"/>
          </p:cNvPicPr>
          <p:nvPr/>
        </p:nvPicPr>
        <p:blipFill>
          <a:blip r:embed="rId2"/>
          <a:stretch>
            <a:fillRect/>
          </a:stretch>
        </p:blipFill>
        <p:spPr>
          <a:xfrm>
            <a:off x="234892" y="3861202"/>
            <a:ext cx="11719230" cy="2628988"/>
          </a:xfrm>
          <a:prstGeom prst="rect">
            <a:avLst/>
          </a:prstGeom>
        </p:spPr>
      </p:pic>
      <p:pic>
        <p:nvPicPr>
          <p:cNvPr id="7" name="Picture 6">
            <a:extLst>
              <a:ext uri="{FF2B5EF4-FFF2-40B4-BE49-F238E27FC236}">
                <a16:creationId xmlns:a16="http://schemas.microsoft.com/office/drawing/2014/main" id="{466D4127-2BBF-41FC-A86F-F9CA52908CA7}"/>
              </a:ext>
            </a:extLst>
          </p:cNvPr>
          <p:cNvPicPr>
            <a:picLocks noChangeAspect="1"/>
          </p:cNvPicPr>
          <p:nvPr/>
        </p:nvPicPr>
        <p:blipFill>
          <a:blip r:embed="rId3"/>
          <a:stretch>
            <a:fillRect/>
          </a:stretch>
        </p:blipFill>
        <p:spPr>
          <a:xfrm>
            <a:off x="7577568" y="1780721"/>
            <a:ext cx="4107557" cy="2164371"/>
          </a:xfrm>
          <a:prstGeom prst="rect">
            <a:avLst/>
          </a:prstGeom>
        </p:spPr>
      </p:pic>
    </p:spTree>
    <p:extLst>
      <p:ext uri="{BB962C8B-B14F-4D97-AF65-F5344CB8AC3E}">
        <p14:creationId xmlns:p14="http://schemas.microsoft.com/office/powerpoint/2010/main" val="358741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2</a:t>
            </a:fld>
            <a:endParaRPr lang="en-US" dirty="0"/>
          </a:p>
        </p:txBody>
      </p:sp>
      <p:sp>
        <p:nvSpPr>
          <p:cNvPr id="2" name="Rectangle 1">
            <a:extLst>
              <a:ext uri="{FF2B5EF4-FFF2-40B4-BE49-F238E27FC236}">
                <a16:creationId xmlns:a16="http://schemas.microsoft.com/office/drawing/2014/main" id="{780E695E-3D82-409E-B392-5C575D19FEC5}"/>
              </a:ext>
            </a:extLst>
          </p:cNvPr>
          <p:cNvSpPr/>
          <p:nvPr/>
        </p:nvSpPr>
        <p:spPr>
          <a:xfrm>
            <a:off x="746896" y="1171842"/>
            <a:ext cx="10435629" cy="2074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Preliminary investigation began with patients who were Scheduled Once and then either Kept or did Not Keep their appointment.</a:t>
            </a:r>
          </a:p>
          <a:p>
            <a:endParaRPr lang="en-US" sz="1600" dirty="0">
              <a:solidFill>
                <a:schemeClr val="tx1"/>
              </a:solidFill>
            </a:endParaRPr>
          </a:p>
          <a:p>
            <a:r>
              <a:rPr lang="en-US" sz="1600" dirty="0">
                <a:solidFill>
                  <a:schemeClr val="tx1"/>
                </a:solidFill>
              </a:rPr>
              <a:t>8,996 patients were queried.  One patient was associated with Facility ID ‘</a:t>
            </a:r>
            <a:r>
              <a:rPr lang="en-US" sz="1600" dirty="0" err="1">
                <a:solidFill>
                  <a:schemeClr val="tx1"/>
                </a:solidFill>
              </a:rPr>
              <a:t>ILPI001</a:t>
            </a:r>
            <a:r>
              <a:rPr lang="en-US" sz="1600" dirty="0">
                <a:solidFill>
                  <a:schemeClr val="tx1"/>
                </a:solidFill>
              </a:rPr>
              <a:t>’ and was therefore ignored for this analysis leaving 8,995.  Sample sizes by Hospital are sufficient</a:t>
            </a:r>
            <a:r>
              <a:rPr lang="en-US" sz="1600" baseline="30000" dirty="0">
                <a:solidFill>
                  <a:schemeClr val="tx1"/>
                </a:solidFill>
                <a:latin typeface="Calibri" panose="020F0502020204030204" pitchFamily="34" charset="0"/>
                <a:cs typeface="Calibri" panose="020F0502020204030204" pitchFamily="34" charset="0"/>
              </a:rPr>
              <a:t>(1)</a:t>
            </a:r>
            <a:r>
              <a:rPr lang="en-US" sz="1600" dirty="0">
                <a:solidFill>
                  <a:schemeClr val="tx1"/>
                </a:solidFill>
              </a:rPr>
              <a:t> to calculate overall proportions (</a:t>
            </a:r>
            <a:r>
              <a:rPr lang="el-GR" sz="1600" i="1" dirty="0">
                <a:solidFill>
                  <a:schemeClr val="tx1"/>
                </a:solidFill>
                <a:latin typeface="Calibri" panose="020F0502020204030204" pitchFamily="34" charset="0"/>
                <a:cs typeface="Calibri" panose="020F0502020204030204" pitchFamily="34" charset="0"/>
              </a:rPr>
              <a:t>π̂</a:t>
            </a:r>
            <a:r>
              <a:rPr lang="en-US" sz="1600" dirty="0">
                <a:solidFill>
                  <a:schemeClr val="tx1"/>
                </a:solidFill>
                <a:latin typeface="Calibri" panose="020F0502020204030204" pitchFamily="34" charset="0"/>
                <a:cs typeface="Calibri" panose="020F0502020204030204" pitchFamily="34" charset="0"/>
              </a:rPr>
              <a:t>) </a:t>
            </a:r>
            <a:r>
              <a:rPr lang="en-US" sz="1600" dirty="0">
                <a:solidFill>
                  <a:schemeClr val="tx1"/>
                </a:solidFill>
              </a:rPr>
              <a:t>and 95% Confidence Intervals (CI’s)</a:t>
            </a:r>
            <a:r>
              <a:rPr lang="en-US" sz="1600" baseline="30000" dirty="0">
                <a:solidFill>
                  <a:schemeClr val="tx1"/>
                </a:solidFill>
              </a:rPr>
              <a:t>(2)</a:t>
            </a:r>
            <a:r>
              <a:rPr lang="en-US" sz="1600" dirty="0">
                <a:solidFill>
                  <a:schemeClr val="tx1"/>
                </a:solidFill>
              </a:rPr>
              <a:t> for those proportions of patients who Kept Appointments over the 10 months surveyed.  Further stratification of these patients will investigate whether any significant statistical associations are present which could explain or clarify the proportions of patients keeping and not keeping their appointments.</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a:t>
            </a:r>
          </a:p>
        </p:txBody>
      </p:sp>
      <p:pic>
        <p:nvPicPr>
          <p:cNvPr id="5" name="Picture 4">
            <a:extLst>
              <a:ext uri="{FF2B5EF4-FFF2-40B4-BE49-F238E27FC236}">
                <a16:creationId xmlns:a16="http://schemas.microsoft.com/office/drawing/2014/main" id="{F0E74CA8-C2BE-4E89-9AC8-E5B979968D86}"/>
              </a:ext>
            </a:extLst>
          </p:cNvPr>
          <p:cNvPicPr>
            <a:picLocks noChangeAspect="1"/>
          </p:cNvPicPr>
          <p:nvPr/>
        </p:nvPicPr>
        <p:blipFill>
          <a:blip r:embed="rId2"/>
          <a:stretch>
            <a:fillRect/>
          </a:stretch>
        </p:blipFill>
        <p:spPr>
          <a:xfrm>
            <a:off x="5358720" y="3619850"/>
            <a:ext cx="5965807" cy="1933661"/>
          </a:xfrm>
          <a:prstGeom prst="rect">
            <a:avLst/>
          </a:prstGeom>
        </p:spPr>
      </p:pic>
      <p:sp>
        <p:nvSpPr>
          <p:cNvPr id="6" name="Rectangle 5">
            <a:extLst>
              <a:ext uri="{FF2B5EF4-FFF2-40B4-BE49-F238E27FC236}">
                <a16:creationId xmlns:a16="http://schemas.microsoft.com/office/drawing/2014/main" id="{4691D0F4-16D0-4BAB-9E2F-9BB719B7DA7F}"/>
              </a:ext>
            </a:extLst>
          </p:cNvPr>
          <p:cNvSpPr/>
          <p:nvPr/>
        </p:nvSpPr>
        <p:spPr>
          <a:xfrm>
            <a:off x="696562" y="6219748"/>
            <a:ext cx="10175570" cy="38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aseline="30000" dirty="0">
                <a:solidFill>
                  <a:schemeClr val="tx1"/>
                </a:solidFill>
              </a:rPr>
              <a:t>(1)</a:t>
            </a:r>
            <a:r>
              <a:rPr lang="en-US" sz="1100" dirty="0">
                <a:solidFill>
                  <a:schemeClr val="tx1"/>
                </a:solidFill>
              </a:rPr>
              <a:t> Assuming we want to detect a ±10% difference of 50% in proportions (with </a:t>
            </a:r>
            <a:r>
              <a:rPr lang="el-GR" sz="1100" i="1" dirty="0">
                <a:solidFill>
                  <a:schemeClr val="tx1"/>
                </a:solidFill>
              </a:rPr>
              <a:t>α</a:t>
            </a:r>
            <a:r>
              <a:rPr lang="en-US" sz="1100" dirty="0">
                <a:solidFill>
                  <a:schemeClr val="tx1"/>
                </a:solidFill>
              </a:rPr>
              <a:t> = .05), our sample size is  </a:t>
            </a:r>
            <a:r>
              <a:rPr lang="en-US" sz="1100" i="1" dirty="0">
                <a:solidFill>
                  <a:schemeClr val="tx1"/>
                </a:solidFill>
              </a:rPr>
              <a:t>n = (z</a:t>
            </a:r>
            <a:r>
              <a:rPr lang="en-US" sz="1100" i="1" baseline="30000" dirty="0">
                <a:solidFill>
                  <a:schemeClr val="tx1"/>
                </a:solidFill>
                <a:latin typeface="Calibri" panose="020F0502020204030204" pitchFamily="34" charset="0"/>
                <a:cs typeface="Calibri" panose="020F0502020204030204" pitchFamily="34" charset="0"/>
              </a:rPr>
              <a:t> 2 </a:t>
            </a:r>
            <a:r>
              <a:rPr lang="el-GR" sz="1100" i="1" baseline="-25000" dirty="0">
                <a:solidFill>
                  <a:schemeClr val="tx1"/>
                </a:solidFill>
              </a:rPr>
              <a:t>α</a:t>
            </a:r>
            <a:r>
              <a:rPr lang="en-US" sz="1100" i="1" baseline="-25000" dirty="0">
                <a:solidFill>
                  <a:schemeClr val="tx1"/>
                </a:solidFill>
              </a:rPr>
              <a:t>/2</a:t>
            </a:r>
            <a:r>
              <a:rPr lang="en-US" sz="1100" i="1" dirty="0">
                <a:solidFill>
                  <a:schemeClr val="tx1"/>
                </a:solidFill>
              </a:rPr>
              <a:t> </a:t>
            </a:r>
            <a:r>
              <a:rPr lang="el-GR" sz="1100" i="1" dirty="0">
                <a:solidFill>
                  <a:schemeClr val="tx1"/>
                </a:solidFill>
                <a:latin typeface="Calibri" panose="020F0502020204030204" pitchFamily="34" charset="0"/>
                <a:cs typeface="Calibri" panose="020F0502020204030204" pitchFamily="34" charset="0"/>
              </a:rPr>
              <a:t>π</a:t>
            </a:r>
            <a:r>
              <a:rPr lang="en-US" sz="1100" i="1" dirty="0">
                <a:solidFill>
                  <a:schemeClr val="tx1"/>
                </a:solidFill>
                <a:latin typeface="Calibri" panose="020F0502020204030204" pitchFamily="34" charset="0"/>
                <a:cs typeface="Calibri" panose="020F0502020204030204" pitchFamily="34" charset="0"/>
              </a:rPr>
              <a:t>(1-</a:t>
            </a:r>
            <a:r>
              <a:rPr lang="el-GR" sz="1100" i="1" dirty="0">
                <a:solidFill>
                  <a:schemeClr val="tx1"/>
                </a:solidFill>
                <a:latin typeface="Calibri" panose="020F0502020204030204" pitchFamily="34" charset="0"/>
                <a:cs typeface="Calibri" panose="020F0502020204030204" pitchFamily="34" charset="0"/>
              </a:rPr>
              <a:t> π</a:t>
            </a:r>
            <a:r>
              <a:rPr lang="en-US" sz="1100" i="1" dirty="0">
                <a:solidFill>
                  <a:schemeClr val="tx1"/>
                </a:solidFill>
                <a:latin typeface="Calibri" panose="020F0502020204030204" pitchFamily="34" charset="0"/>
                <a:cs typeface="Calibri" panose="020F0502020204030204" pitchFamily="34" charset="0"/>
              </a:rPr>
              <a:t>))/E</a:t>
            </a:r>
            <a:r>
              <a:rPr lang="en-US" sz="1100" i="1" baseline="30000" dirty="0">
                <a:solidFill>
                  <a:schemeClr val="tx1"/>
                </a:solidFill>
                <a:latin typeface="Calibri" panose="020F0502020204030204" pitchFamily="34" charset="0"/>
                <a:cs typeface="Calibri" panose="020F0502020204030204" pitchFamily="34" charset="0"/>
              </a:rPr>
              <a:t> 2 </a:t>
            </a:r>
            <a:r>
              <a:rPr lang="en-US" sz="1100" i="1" dirty="0">
                <a:solidFill>
                  <a:schemeClr val="tx1"/>
                </a:solidFill>
                <a:latin typeface="Calibri" panose="020F0502020204030204" pitchFamily="34" charset="0"/>
                <a:cs typeface="Calibri" panose="020F0502020204030204" pitchFamily="34" charset="0"/>
              </a:rPr>
              <a:t> = 97 minimum</a:t>
            </a:r>
            <a:endParaRPr lang="en-US" sz="1100" i="1" baseline="30000" dirty="0">
              <a:solidFill>
                <a:schemeClr val="tx1"/>
              </a:solidFill>
            </a:endParaRPr>
          </a:p>
          <a:p>
            <a:r>
              <a:rPr lang="en-US" sz="1100" baseline="30000" dirty="0">
                <a:solidFill>
                  <a:schemeClr val="tx1"/>
                </a:solidFill>
              </a:rPr>
              <a:t>(2)</a:t>
            </a:r>
            <a:r>
              <a:rPr lang="en-US" sz="1100" dirty="0">
                <a:solidFill>
                  <a:schemeClr val="tx1"/>
                </a:solidFill>
              </a:rPr>
              <a:t> The standard Wald procedure is used.</a:t>
            </a:r>
          </a:p>
        </p:txBody>
      </p:sp>
      <p:sp>
        <p:nvSpPr>
          <p:cNvPr id="8" name="Rectangle 7">
            <a:extLst>
              <a:ext uri="{FF2B5EF4-FFF2-40B4-BE49-F238E27FC236}">
                <a16:creationId xmlns:a16="http://schemas.microsoft.com/office/drawing/2014/main" id="{13F9ADB2-90AA-4FCA-905F-F7380F414C9A}"/>
              </a:ext>
            </a:extLst>
          </p:cNvPr>
          <p:cNvSpPr/>
          <p:nvPr/>
        </p:nvSpPr>
        <p:spPr>
          <a:xfrm>
            <a:off x="746896" y="3527811"/>
            <a:ext cx="4343822" cy="2487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b="1" dirty="0">
                <a:solidFill>
                  <a:schemeClr val="accent4">
                    <a:lumMod val="75000"/>
                    <a:lumOff val="25000"/>
                  </a:schemeClr>
                </a:solidFill>
              </a:rPr>
              <a:t>Take Away:</a:t>
            </a:r>
            <a:r>
              <a:rPr lang="en-US" sz="1600" dirty="0">
                <a:solidFill>
                  <a:schemeClr val="tx1"/>
                </a:solidFill>
              </a:rPr>
              <a:t>  Over the 10 months surveyed, ~73.5% of patients kept their appointments with </a:t>
            </a:r>
            <a:r>
              <a:rPr lang="en-US" sz="1600" dirty="0" err="1">
                <a:solidFill>
                  <a:schemeClr val="tx1"/>
                </a:solidFill>
              </a:rPr>
              <a:t>CTCA</a:t>
            </a:r>
            <a:r>
              <a:rPr lang="en-US" sz="1600" dirty="0">
                <a:solidFill>
                  <a:schemeClr val="tx1"/>
                </a:solidFill>
              </a:rPr>
              <a:t> Philly having the lowest rate at 66.4% and </a:t>
            </a:r>
            <a:r>
              <a:rPr lang="en-US" sz="1600" dirty="0" err="1">
                <a:solidFill>
                  <a:schemeClr val="tx1"/>
                </a:solidFill>
              </a:rPr>
              <a:t>CTCA</a:t>
            </a:r>
            <a:r>
              <a:rPr lang="en-US" sz="1600" dirty="0">
                <a:solidFill>
                  <a:schemeClr val="tx1"/>
                </a:solidFill>
              </a:rPr>
              <a:t> Tulsa having the highest at 80.5%. Interestingly, Chicago, Atlanta, and </a:t>
            </a:r>
            <a:r>
              <a:rPr lang="en-US" sz="1600" dirty="0" err="1">
                <a:solidFill>
                  <a:schemeClr val="tx1"/>
                </a:solidFill>
              </a:rPr>
              <a:t>Phx</a:t>
            </a:r>
            <a:r>
              <a:rPr lang="en-US" sz="1600" dirty="0">
                <a:solidFill>
                  <a:schemeClr val="tx1"/>
                </a:solidFill>
              </a:rPr>
              <a:t> tended to have similar outcomes.</a:t>
            </a:r>
          </a:p>
          <a:p>
            <a:endParaRPr lang="en-US" sz="1600" dirty="0">
              <a:solidFill>
                <a:schemeClr val="tx1"/>
              </a:solidFill>
            </a:endParaRPr>
          </a:p>
          <a:p>
            <a:r>
              <a:rPr lang="en-US" sz="1600" dirty="0">
                <a:solidFill>
                  <a:schemeClr val="tx1"/>
                </a:solidFill>
              </a:rPr>
              <a:t>Chicago and Atlanta accounted for the largest </a:t>
            </a:r>
            <a:r>
              <a:rPr lang="en-US" sz="1600" i="1" dirty="0">
                <a:solidFill>
                  <a:schemeClr val="tx1"/>
                </a:solidFill>
              </a:rPr>
              <a:t>number</a:t>
            </a:r>
            <a:r>
              <a:rPr lang="en-US" sz="1600" dirty="0">
                <a:solidFill>
                  <a:schemeClr val="tx1"/>
                </a:solidFill>
              </a:rPr>
              <a:t> of appointment conversions.</a:t>
            </a:r>
          </a:p>
        </p:txBody>
      </p:sp>
    </p:spTree>
    <p:extLst>
      <p:ext uri="{BB962C8B-B14F-4D97-AF65-F5344CB8AC3E}">
        <p14:creationId xmlns:p14="http://schemas.microsoft.com/office/powerpoint/2010/main" val="218274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3</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5" y="1193258"/>
            <a:ext cx="10577631" cy="2028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A </a:t>
            </a:r>
            <a:r>
              <a:rPr lang="el-GR" sz="1600" dirty="0">
                <a:solidFill>
                  <a:schemeClr val="tx1"/>
                </a:solidFill>
                <a:latin typeface="Calibri" panose="020F0502020204030204" pitchFamily="34" charset="0"/>
                <a:cs typeface="Calibri" panose="020F0502020204030204" pitchFamily="34" charset="0"/>
              </a:rPr>
              <a:t>χ</a:t>
            </a:r>
            <a:r>
              <a:rPr lang="en-US" sz="1600" baseline="30000" dirty="0">
                <a:solidFill>
                  <a:schemeClr val="tx1"/>
                </a:solidFill>
                <a:cs typeface="Calibri" panose="020F0502020204030204" pitchFamily="34" charset="0"/>
              </a:rPr>
              <a:t>2</a:t>
            </a:r>
            <a:r>
              <a:rPr lang="en-US" sz="1600" dirty="0">
                <a:solidFill>
                  <a:schemeClr val="tx1"/>
                </a:solidFill>
                <a:cs typeface="Calibri" panose="020F0502020204030204" pitchFamily="34" charset="0"/>
              </a:rPr>
              <a:t> test of independence was used to detect whether the observed differences in the proportions of patients keeping their appointments </a:t>
            </a:r>
            <a:r>
              <a:rPr lang="en-US" sz="1600" u="sng" dirty="0">
                <a:solidFill>
                  <a:schemeClr val="tx1"/>
                </a:solidFill>
                <a:cs typeface="Calibri" panose="020F0502020204030204" pitchFamily="34" charset="0"/>
              </a:rPr>
              <a:t>by facility</a:t>
            </a:r>
            <a:r>
              <a:rPr lang="en-US" sz="1600" dirty="0">
                <a:solidFill>
                  <a:schemeClr val="tx1"/>
                </a:solidFill>
                <a:cs typeface="Calibri" panose="020F0502020204030204" pitchFamily="34" charset="0"/>
              </a:rPr>
              <a:t> was statistically significant</a:t>
            </a:r>
            <a:r>
              <a:rPr lang="en-US" sz="1600" baseline="30000" dirty="0">
                <a:solidFill>
                  <a:schemeClr val="tx1"/>
                </a:solidFill>
                <a:cs typeface="Calibri" panose="020F0502020204030204" pitchFamily="34" charset="0"/>
              </a:rPr>
              <a:t>(1)</a:t>
            </a:r>
            <a:r>
              <a:rPr lang="en-US" sz="1600" dirty="0">
                <a:solidFill>
                  <a:schemeClr val="tx1"/>
                </a:solidFill>
                <a:cs typeface="Calibri" panose="020F0502020204030204" pitchFamily="34" charset="0"/>
              </a:rPr>
              <a:t>.  This test delivered a Pearson </a:t>
            </a:r>
            <a:r>
              <a:rPr lang="el-GR" sz="1600" dirty="0">
                <a:solidFill>
                  <a:schemeClr val="tx1"/>
                </a:solidFill>
                <a:latin typeface="Calibri" panose="020F0502020204030204" pitchFamily="34" charset="0"/>
                <a:cs typeface="Calibri" panose="020F0502020204030204" pitchFamily="34" charset="0"/>
              </a:rPr>
              <a:t>χ</a:t>
            </a:r>
            <a:r>
              <a:rPr lang="en-US" sz="1600" baseline="30000" dirty="0">
                <a:solidFill>
                  <a:schemeClr val="tx1"/>
                </a:solidFill>
                <a:cs typeface="Calibri" panose="020F0502020204030204" pitchFamily="34" charset="0"/>
              </a:rPr>
              <a:t>2</a:t>
            </a:r>
            <a:r>
              <a:rPr lang="en-US" sz="1600" dirty="0">
                <a:solidFill>
                  <a:schemeClr val="tx1"/>
                </a:solidFill>
                <a:cs typeface="Calibri" panose="020F0502020204030204" pitchFamily="34" charset="0"/>
              </a:rPr>
              <a:t> p-value = 0.000 and a Likelihood Ratio statistic (</a:t>
            </a:r>
            <a:r>
              <a:rPr lang="en-US" sz="1600" dirty="0" err="1">
                <a:solidFill>
                  <a:schemeClr val="tx1"/>
                </a:solidFill>
                <a:cs typeface="Calibri" panose="020F0502020204030204" pitchFamily="34" charset="0"/>
              </a:rPr>
              <a:t>G</a:t>
            </a:r>
            <a:r>
              <a:rPr lang="en-US" sz="1600" baseline="30000" dirty="0" err="1">
                <a:solidFill>
                  <a:schemeClr val="tx1"/>
                </a:solidFill>
                <a:cs typeface="Calibri" panose="020F0502020204030204" pitchFamily="34" charset="0"/>
              </a:rPr>
              <a:t>2</a:t>
            </a:r>
            <a:r>
              <a:rPr lang="en-US" sz="1600" dirty="0">
                <a:solidFill>
                  <a:schemeClr val="tx1"/>
                </a:solidFill>
                <a:cs typeface="Calibri" panose="020F0502020204030204" pitchFamily="34" charset="0"/>
              </a:rPr>
              <a:t>) = 0.000, both indicating that there are significant differences in proportions of patients </a:t>
            </a:r>
            <a:r>
              <a:rPr lang="en-US" sz="1600" i="1" dirty="0">
                <a:solidFill>
                  <a:schemeClr val="tx1"/>
                </a:solidFill>
                <a:cs typeface="Calibri" panose="020F0502020204030204" pitchFamily="34" charset="0"/>
              </a:rPr>
              <a:t>by hospital</a:t>
            </a:r>
            <a:r>
              <a:rPr lang="en-US" sz="1600" i="1" baseline="30000" dirty="0">
                <a:solidFill>
                  <a:schemeClr val="tx1"/>
                </a:solidFill>
                <a:cs typeface="Calibri" panose="020F0502020204030204" pitchFamily="34" charset="0"/>
              </a:rPr>
              <a:t>(2)</a:t>
            </a:r>
            <a:r>
              <a:rPr lang="en-US" sz="1600" dirty="0">
                <a:solidFill>
                  <a:schemeClr val="tx1"/>
                </a:solidFill>
                <a:cs typeface="Calibri" panose="020F0502020204030204" pitchFamily="34" charset="0"/>
              </a:rPr>
              <a:t> keeping their appointments.</a:t>
            </a:r>
          </a:p>
          <a:p>
            <a:endParaRPr lang="en-US" sz="1600" dirty="0">
              <a:solidFill>
                <a:schemeClr val="tx1"/>
              </a:solidFill>
              <a:cs typeface="Calibri" panose="020F0502020204030204" pitchFamily="34" charset="0"/>
            </a:endParaRPr>
          </a:p>
          <a:p>
            <a:r>
              <a:rPr lang="en-US" sz="1600" b="1" dirty="0">
                <a:solidFill>
                  <a:schemeClr val="accent4">
                    <a:lumMod val="75000"/>
                    <a:lumOff val="25000"/>
                  </a:schemeClr>
                </a:solidFill>
              </a:rPr>
              <a:t>Take Away:</a:t>
            </a:r>
            <a:r>
              <a:rPr lang="en-US" sz="1600" dirty="0">
                <a:solidFill>
                  <a:schemeClr val="tx1"/>
                </a:solidFill>
              </a:rPr>
              <a:t>  differences in the proportions of appts kept by facility are statistically significant, i.e., they do </a:t>
            </a:r>
            <a:r>
              <a:rPr lang="en-US" sz="1600" u="sng" dirty="0">
                <a:solidFill>
                  <a:schemeClr val="tx1"/>
                </a:solidFill>
              </a:rPr>
              <a:t>not</a:t>
            </a:r>
            <a:r>
              <a:rPr lang="en-US" sz="1600" dirty="0">
                <a:solidFill>
                  <a:schemeClr val="tx1"/>
                </a:solidFill>
              </a:rPr>
              <a:t> appear to be merely random.  </a:t>
            </a:r>
            <a:r>
              <a:rPr lang="en-US" sz="1600" dirty="0">
                <a:solidFill>
                  <a:schemeClr val="tx1"/>
                </a:solidFill>
                <a:sym typeface="Wingdings" panose="05000000000000000000" pitchFamily="2" charset="2"/>
              </a:rPr>
              <a:t> Further investigation will seek to discover whether our dataset provides any information on why this might the case.</a:t>
            </a:r>
            <a:endParaRPr lang="en-US" sz="1600" dirty="0">
              <a:solidFill>
                <a:schemeClr val="tx1"/>
              </a:solidFill>
            </a:endParaRP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a:t>
            </a:r>
          </a:p>
        </p:txBody>
      </p:sp>
      <p:sp>
        <p:nvSpPr>
          <p:cNvPr id="8" name="Rectangle 7">
            <a:extLst>
              <a:ext uri="{FF2B5EF4-FFF2-40B4-BE49-F238E27FC236}">
                <a16:creationId xmlns:a16="http://schemas.microsoft.com/office/drawing/2014/main" id="{4A52F74E-F41C-470D-9E76-747831CCDDC4}"/>
              </a:ext>
            </a:extLst>
          </p:cNvPr>
          <p:cNvSpPr/>
          <p:nvPr/>
        </p:nvSpPr>
        <p:spPr>
          <a:xfrm>
            <a:off x="637563" y="6237012"/>
            <a:ext cx="11090246" cy="402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28600" indent="-228600">
              <a:buAutoNum type="arabicParenBoth"/>
            </a:pPr>
            <a:r>
              <a:rPr lang="en-US" sz="1050" dirty="0">
                <a:solidFill>
                  <a:schemeClr val="tx1"/>
                </a:solidFill>
              </a:rPr>
              <a:t>This test does not at present indicate </a:t>
            </a:r>
            <a:r>
              <a:rPr lang="en-US" sz="1050" i="1" dirty="0">
                <a:solidFill>
                  <a:schemeClr val="tx1"/>
                </a:solidFill>
              </a:rPr>
              <a:t>what</a:t>
            </a:r>
            <a:r>
              <a:rPr lang="en-US" sz="1050" dirty="0">
                <a:solidFill>
                  <a:schemeClr val="tx1"/>
                </a:solidFill>
              </a:rPr>
              <a:t> is causing those differences, only that we can safely reject the notion that those differences are merely random in nature.</a:t>
            </a:r>
          </a:p>
          <a:p>
            <a:pPr marL="228600" indent="-228600">
              <a:buAutoNum type="arabicParenBoth"/>
            </a:pPr>
            <a:r>
              <a:rPr lang="en-US" sz="1050" dirty="0">
                <a:solidFill>
                  <a:schemeClr val="tx1"/>
                </a:solidFill>
              </a:rPr>
              <a:t>Standardized </a:t>
            </a:r>
            <a:r>
              <a:rPr lang="el-GR" sz="1050" dirty="0">
                <a:solidFill>
                  <a:schemeClr val="tx1"/>
                </a:solidFill>
                <a:latin typeface="Calibri" panose="020F0502020204030204" pitchFamily="34" charset="0"/>
                <a:cs typeface="Calibri" panose="020F0502020204030204" pitchFamily="34" charset="0"/>
              </a:rPr>
              <a:t>χ</a:t>
            </a:r>
            <a:r>
              <a:rPr lang="en-US" sz="1050" baseline="30000" dirty="0">
                <a:solidFill>
                  <a:schemeClr val="tx1"/>
                </a:solidFill>
                <a:latin typeface="Calibri" panose="020F0502020204030204" pitchFamily="34" charset="0"/>
                <a:cs typeface="Calibri" panose="020F0502020204030204" pitchFamily="34" charset="0"/>
              </a:rPr>
              <a:t>2</a:t>
            </a:r>
            <a:r>
              <a:rPr lang="en-US" sz="1050" dirty="0">
                <a:solidFill>
                  <a:schemeClr val="tx1"/>
                </a:solidFill>
                <a:latin typeface="Calibri" panose="020F0502020204030204" pitchFamily="34" charset="0"/>
                <a:cs typeface="Calibri" panose="020F0502020204030204" pitchFamily="34" charset="0"/>
              </a:rPr>
              <a:t> </a:t>
            </a:r>
            <a:r>
              <a:rPr lang="en-US" sz="1050" dirty="0">
                <a:solidFill>
                  <a:schemeClr val="tx1"/>
                </a:solidFill>
              </a:rPr>
              <a:t>residuals for Philly and Tulsa confirm that these two hospitals exhibit the largest differences in appointments kept compared to the other three hospitals.</a:t>
            </a:r>
          </a:p>
        </p:txBody>
      </p:sp>
      <p:pic>
        <p:nvPicPr>
          <p:cNvPr id="5" name="Picture 4">
            <a:extLst>
              <a:ext uri="{FF2B5EF4-FFF2-40B4-BE49-F238E27FC236}">
                <a16:creationId xmlns:a16="http://schemas.microsoft.com/office/drawing/2014/main" id="{2FD5835D-070D-4605-A74E-D014073CD47D}"/>
              </a:ext>
            </a:extLst>
          </p:cNvPr>
          <p:cNvPicPr>
            <a:picLocks noChangeAspect="1"/>
          </p:cNvPicPr>
          <p:nvPr/>
        </p:nvPicPr>
        <p:blipFill rotWithShape="1">
          <a:blip r:embed="rId2"/>
          <a:srcRect t="984"/>
          <a:stretch/>
        </p:blipFill>
        <p:spPr>
          <a:xfrm>
            <a:off x="266065" y="3372374"/>
            <a:ext cx="11656693" cy="2589221"/>
          </a:xfrm>
          <a:prstGeom prst="rect">
            <a:avLst/>
          </a:prstGeom>
        </p:spPr>
      </p:pic>
    </p:spTree>
    <p:extLst>
      <p:ext uri="{BB962C8B-B14F-4D97-AF65-F5344CB8AC3E}">
        <p14:creationId xmlns:p14="http://schemas.microsoft.com/office/powerpoint/2010/main" val="114590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4</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6" y="1171842"/>
            <a:ext cx="10435629" cy="1791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Our first attempt at stratifying the data so as to aid in Knowledge Discovery, is to consider the element of </a:t>
            </a:r>
            <a:r>
              <a:rPr lang="en-US" sz="1600" i="1" dirty="0">
                <a:solidFill>
                  <a:schemeClr val="tx1"/>
                </a:solidFill>
              </a:rPr>
              <a:t>time</a:t>
            </a:r>
            <a:r>
              <a:rPr lang="en-US" sz="1600" dirty="0">
                <a:solidFill>
                  <a:schemeClr val="tx1"/>
                </a:solidFill>
              </a:rPr>
              <a:t>.  If the data exhibits non-stationarity, i.e., shows a trend up or down, then why?  On the other hand, if the data is stationary, then other factors </a:t>
            </a:r>
            <a:r>
              <a:rPr lang="en-US" sz="1600" i="1" dirty="0">
                <a:solidFill>
                  <a:schemeClr val="tx1"/>
                </a:solidFill>
              </a:rPr>
              <a:t>consistent through time</a:t>
            </a:r>
            <a:r>
              <a:rPr lang="en-US" sz="1600" dirty="0">
                <a:solidFill>
                  <a:schemeClr val="tx1"/>
                </a:solidFill>
              </a:rPr>
              <a:t> must be sought after.</a:t>
            </a:r>
          </a:p>
          <a:p>
            <a:endParaRPr lang="en-US" sz="1600" dirty="0">
              <a:solidFill>
                <a:schemeClr val="tx1"/>
              </a:solidFill>
            </a:endParaRPr>
          </a:p>
          <a:p>
            <a:r>
              <a:rPr lang="en-US" sz="1600" b="1" dirty="0">
                <a:solidFill>
                  <a:schemeClr val="accent4">
                    <a:lumMod val="75000"/>
                    <a:lumOff val="25000"/>
                  </a:schemeClr>
                </a:solidFill>
              </a:rPr>
              <a:t>Take Away:</a:t>
            </a:r>
            <a:r>
              <a:rPr lang="en-US" sz="1600" dirty="0">
                <a:solidFill>
                  <a:schemeClr val="tx1"/>
                </a:solidFill>
              </a:rPr>
              <a:t>  our dataset shows that the trend of Appointments Kept is non-stationary over the 10 months surveyed.  One of the most drastic changes was seen from June to July of this year.  Further analysis by Hospital and/or other variables </a:t>
            </a:r>
            <a:r>
              <a:rPr lang="en-US" sz="1600" i="1" dirty="0">
                <a:solidFill>
                  <a:schemeClr val="tx1"/>
                </a:solidFill>
              </a:rPr>
              <a:t>through time</a:t>
            </a:r>
            <a:r>
              <a:rPr lang="en-US" sz="1600" dirty="0">
                <a:solidFill>
                  <a:schemeClr val="tx1"/>
                </a:solidFill>
              </a:rPr>
              <a:t> is warranted.</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a:t>
            </a:r>
          </a:p>
        </p:txBody>
      </p:sp>
      <p:pic>
        <p:nvPicPr>
          <p:cNvPr id="10" name="Picture 9">
            <a:extLst>
              <a:ext uri="{FF2B5EF4-FFF2-40B4-BE49-F238E27FC236}">
                <a16:creationId xmlns:a16="http://schemas.microsoft.com/office/drawing/2014/main" id="{3CDC49F0-18EC-4440-86DC-531E2B613423}"/>
              </a:ext>
            </a:extLst>
          </p:cNvPr>
          <p:cNvPicPr>
            <a:picLocks noChangeAspect="1"/>
          </p:cNvPicPr>
          <p:nvPr/>
        </p:nvPicPr>
        <p:blipFill>
          <a:blip r:embed="rId2"/>
          <a:stretch>
            <a:fillRect/>
          </a:stretch>
        </p:blipFill>
        <p:spPr>
          <a:xfrm>
            <a:off x="420147" y="3031256"/>
            <a:ext cx="5137713" cy="3424368"/>
          </a:xfrm>
          <a:prstGeom prst="rect">
            <a:avLst/>
          </a:prstGeom>
        </p:spPr>
      </p:pic>
      <p:pic>
        <p:nvPicPr>
          <p:cNvPr id="12" name="Picture 11">
            <a:extLst>
              <a:ext uri="{FF2B5EF4-FFF2-40B4-BE49-F238E27FC236}">
                <a16:creationId xmlns:a16="http://schemas.microsoft.com/office/drawing/2014/main" id="{4E05EF75-8316-441D-947C-61860EDDAC31}"/>
              </a:ext>
            </a:extLst>
          </p:cNvPr>
          <p:cNvPicPr>
            <a:picLocks noChangeAspect="1"/>
          </p:cNvPicPr>
          <p:nvPr/>
        </p:nvPicPr>
        <p:blipFill>
          <a:blip r:embed="rId3"/>
          <a:stretch>
            <a:fillRect/>
          </a:stretch>
        </p:blipFill>
        <p:spPr>
          <a:xfrm>
            <a:off x="6630965" y="3054402"/>
            <a:ext cx="5144661" cy="3429000"/>
          </a:xfrm>
          <a:prstGeom prst="rect">
            <a:avLst/>
          </a:prstGeom>
        </p:spPr>
      </p:pic>
    </p:spTree>
    <p:extLst>
      <p:ext uri="{BB962C8B-B14F-4D97-AF65-F5344CB8AC3E}">
        <p14:creationId xmlns:p14="http://schemas.microsoft.com/office/powerpoint/2010/main" val="235280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5</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1171842"/>
            <a:ext cx="5108080" cy="1344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Atlanta has tended to out-pace the other hospitals in Appointments Kept while Philly has lagged behind the others, trending downward most noticeably over the past 10 months.</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a:t>
            </a:r>
          </a:p>
        </p:txBody>
      </p:sp>
      <p:graphicFrame>
        <p:nvGraphicFramePr>
          <p:cNvPr id="7" name="Chart 6">
            <a:extLst>
              <a:ext uri="{FF2B5EF4-FFF2-40B4-BE49-F238E27FC236}">
                <a16:creationId xmlns:a16="http://schemas.microsoft.com/office/drawing/2014/main" id="{4924D4D1-2B96-4EE5-8DCE-0FE43A7AD16F}"/>
              </a:ext>
            </a:extLst>
          </p:cNvPr>
          <p:cNvGraphicFramePr>
            <a:graphicFrameLocks/>
          </p:cNvGraphicFramePr>
          <p:nvPr>
            <p:extLst>
              <p:ext uri="{D42A27DB-BD31-4B8C-83A1-F6EECF244321}">
                <p14:modId xmlns:p14="http://schemas.microsoft.com/office/powerpoint/2010/main" val="3027261289"/>
              </p:ext>
            </p:extLst>
          </p:nvPr>
        </p:nvGraphicFramePr>
        <p:xfrm>
          <a:off x="6094412" y="2521492"/>
          <a:ext cx="5410200" cy="33385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F006528-1669-4700-842F-532D95E24D17}"/>
              </a:ext>
            </a:extLst>
          </p:cNvPr>
          <p:cNvGraphicFramePr>
            <a:graphicFrameLocks/>
          </p:cNvGraphicFramePr>
          <p:nvPr>
            <p:extLst>
              <p:ext uri="{D42A27DB-BD31-4B8C-83A1-F6EECF244321}">
                <p14:modId xmlns:p14="http://schemas.microsoft.com/office/powerpoint/2010/main" val="2127182622"/>
              </p:ext>
            </p:extLst>
          </p:nvPr>
        </p:nvGraphicFramePr>
        <p:xfrm>
          <a:off x="444777" y="2535600"/>
          <a:ext cx="5410200" cy="3338513"/>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BE00BDB9-BFC5-4F8E-BBA8-833A345DA90A}"/>
              </a:ext>
            </a:extLst>
          </p:cNvPr>
          <p:cNvSpPr/>
          <p:nvPr/>
        </p:nvSpPr>
        <p:spPr>
          <a:xfrm>
            <a:off x="6216447" y="1173240"/>
            <a:ext cx="5108080" cy="932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Three of the hospitals, Chicago, Atlanta, and </a:t>
            </a:r>
            <a:r>
              <a:rPr lang="en-US" sz="1600" dirty="0" err="1">
                <a:solidFill>
                  <a:schemeClr val="tx1"/>
                </a:solidFill>
              </a:rPr>
              <a:t>Phx</a:t>
            </a:r>
            <a:r>
              <a:rPr lang="en-US" sz="1600" dirty="0">
                <a:solidFill>
                  <a:schemeClr val="tx1"/>
                </a:solidFill>
              </a:rPr>
              <a:t>, tended to have similar outcomes in Appointments Kept and exhibit a similar trend through time.</a:t>
            </a:r>
          </a:p>
        </p:txBody>
      </p:sp>
    </p:spTree>
    <p:extLst>
      <p:ext uri="{BB962C8B-B14F-4D97-AF65-F5344CB8AC3E}">
        <p14:creationId xmlns:p14="http://schemas.microsoft.com/office/powerpoint/2010/main" val="328150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6</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6" y="1171842"/>
            <a:ext cx="10225903" cy="799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Comparing Atlanta’s and Philly’s trend to the weighted average trend of Chicago, Tulsa, and </a:t>
            </a:r>
            <a:r>
              <a:rPr lang="en-US" sz="1600" dirty="0" err="1">
                <a:solidFill>
                  <a:schemeClr val="tx1"/>
                </a:solidFill>
              </a:rPr>
              <a:t>Phx</a:t>
            </a:r>
            <a:r>
              <a:rPr lang="en-US" sz="1600" dirty="0">
                <a:solidFill>
                  <a:schemeClr val="tx1"/>
                </a:solidFill>
              </a:rPr>
              <a:t>, we can see the striking contrast in Appointments Kept over time.</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a:t>
            </a:r>
          </a:p>
        </p:txBody>
      </p:sp>
      <p:graphicFrame>
        <p:nvGraphicFramePr>
          <p:cNvPr id="13" name="Chart 12">
            <a:extLst>
              <a:ext uri="{FF2B5EF4-FFF2-40B4-BE49-F238E27FC236}">
                <a16:creationId xmlns:a16="http://schemas.microsoft.com/office/drawing/2014/main" id="{EF006528-1669-4700-842F-532D95E24D17}"/>
              </a:ext>
            </a:extLst>
          </p:cNvPr>
          <p:cNvGraphicFramePr>
            <a:graphicFrameLocks/>
          </p:cNvGraphicFramePr>
          <p:nvPr>
            <p:extLst>
              <p:ext uri="{D42A27DB-BD31-4B8C-83A1-F6EECF244321}">
                <p14:modId xmlns:p14="http://schemas.microsoft.com/office/powerpoint/2010/main" val="4020968980"/>
              </p:ext>
            </p:extLst>
          </p:nvPr>
        </p:nvGraphicFramePr>
        <p:xfrm>
          <a:off x="1057172" y="2444046"/>
          <a:ext cx="5410200" cy="333851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2D8D0C16-FEF9-46CD-BA24-3365234E4F5B}"/>
              </a:ext>
            </a:extLst>
          </p:cNvPr>
          <p:cNvSpPr/>
          <p:nvPr/>
        </p:nvSpPr>
        <p:spPr>
          <a:xfrm>
            <a:off x="7214531" y="2955622"/>
            <a:ext cx="3615656" cy="894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The downward swing in Appointments Kept from June to July is most apparent at Atlanta.</a:t>
            </a:r>
          </a:p>
        </p:txBody>
      </p:sp>
    </p:spTree>
    <p:extLst>
      <p:ext uri="{BB962C8B-B14F-4D97-AF65-F5344CB8AC3E}">
        <p14:creationId xmlns:p14="http://schemas.microsoft.com/office/powerpoint/2010/main" val="352733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7</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1171843"/>
            <a:ext cx="10267848" cy="640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Govt conversions tended to be somewhat less than Commercial In-Network and Out-of-Network/Other insurance types.</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a:t>
            </a:r>
          </a:p>
        </p:txBody>
      </p:sp>
      <p:graphicFrame>
        <p:nvGraphicFramePr>
          <p:cNvPr id="12" name="Chart 11">
            <a:extLst>
              <a:ext uri="{FF2B5EF4-FFF2-40B4-BE49-F238E27FC236}">
                <a16:creationId xmlns:a16="http://schemas.microsoft.com/office/drawing/2014/main" id="{2A4A1912-70DE-45C7-B77B-817D4BDB8165}"/>
              </a:ext>
            </a:extLst>
          </p:cNvPr>
          <p:cNvGraphicFramePr>
            <a:graphicFrameLocks/>
          </p:cNvGraphicFramePr>
          <p:nvPr>
            <p:extLst>
              <p:ext uri="{D42A27DB-BD31-4B8C-83A1-F6EECF244321}">
                <p14:modId xmlns:p14="http://schemas.microsoft.com/office/powerpoint/2010/main" val="1974863213"/>
              </p:ext>
            </p:extLst>
          </p:nvPr>
        </p:nvGraphicFramePr>
        <p:xfrm>
          <a:off x="706048" y="1812581"/>
          <a:ext cx="4465720" cy="23022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FFC899A6-A25F-4A91-BBD6-35BB4CD3659B}"/>
              </a:ext>
            </a:extLst>
          </p:cNvPr>
          <p:cNvGraphicFramePr>
            <a:graphicFrameLocks/>
          </p:cNvGraphicFramePr>
          <p:nvPr>
            <p:extLst>
              <p:ext uri="{D42A27DB-BD31-4B8C-83A1-F6EECF244321}">
                <p14:modId xmlns:p14="http://schemas.microsoft.com/office/powerpoint/2010/main" val="1609030627"/>
              </p:ext>
            </p:extLst>
          </p:nvPr>
        </p:nvGraphicFramePr>
        <p:xfrm>
          <a:off x="6604239" y="1742566"/>
          <a:ext cx="4112923" cy="2345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C26E519C-C3B0-460A-89EF-B4113D3358D1}"/>
              </a:ext>
            </a:extLst>
          </p:cNvPr>
          <p:cNvGraphicFramePr>
            <a:graphicFrameLocks/>
          </p:cNvGraphicFramePr>
          <p:nvPr>
            <p:extLst>
              <p:ext uri="{D42A27DB-BD31-4B8C-83A1-F6EECF244321}">
                <p14:modId xmlns:p14="http://schemas.microsoft.com/office/powerpoint/2010/main" val="4148094713"/>
              </p:ext>
            </p:extLst>
          </p:nvPr>
        </p:nvGraphicFramePr>
        <p:xfrm>
          <a:off x="6604239" y="4125237"/>
          <a:ext cx="4258269" cy="24497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7C38BB5D-B902-4157-8194-4128E9D9D0CF}"/>
              </a:ext>
            </a:extLst>
          </p:cNvPr>
          <p:cNvGraphicFramePr>
            <a:graphicFrameLocks/>
          </p:cNvGraphicFramePr>
          <p:nvPr>
            <p:extLst>
              <p:ext uri="{D42A27DB-BD31-4B8C-83A1-F6EECF244321}">
                <p14:modId xmlns:p14="http://schemas.microsoft.com/office/powerpoint/2010/main" val="1154370330"/>
              </p:ext>
            </p:extLst>
          </p:nvPr>
        </p:nvGraphicFramePr>
        <p:xfrm>
          <a:off x="716958" y="4223300"/>
          <a:ext cx="4465719" cy="232829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5416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022C3C-EAB4-48CF-ADE3-A3B4FCD0131F}"/>
              </a:ext>
            </a:extLst>
          </p:cNvPr>
          <p:cNvSpPr>
            <a:spLocks noGrp="1"/>
          </p:cNvSpPr>
          <p:nvPr>
            <p:ph type="sldNum" sz="quarter" idx="4"/>
          </p:nvPr>
        </p:nvSpPr>
        <p:spPr/>
        <p:txBody>
          <a:bodyPr/>
          <a:lstStyle/>
          <a:p>
            <a:fld id="{9CF9FE2A-431C-7D47-B61C-ECB3D80A5A45}" type="slidenum">
              <a:rPr lang="en-US" smtClean="0"/>
              <a:pPr/>
              <a:t>8</a:t>
            </a:fld>
            <a:endParaRPr lang="en-US" dirty="0"/>
          </a:p>
        </p:txBody>
      </p:sp>
      <p:sp>
        <p:nvSpPr>
          <p:cNvPr id="9" name="Title 4">
            <a:extLst>
              <a:ext uri="{FF2B5EF4-FFF2-40B4-BE49-F238E27FC236}">
                <a16:creationId xmlns:a16="http://schemas.microsoft.com/office/drawing/2014/main" id="{83C5A76B-CD52-4839-A095-3907B49D600F}"/>
              </a:ext>
            </a:extLst>
          </p:cNvPr>
          <p:cNvSpPr txBox="1">
            <a:spLocks/>
          </p:cNvSpPr>
          <p:nvPr/>
        </p:nvSpPr>
        <p:spPr>
          <a:xfrm>
            <a:off x="7069291" y="5460402"/>
            <a:ext cx="2356348" cy="799206"/>
          </a:xfrm>
          <a:prstGeom prst="rect">
            <a:avLst/>
          </a:prstGeom>
        </p:spPr>
        <p:txBody>
          <a:bodyPr vert="horz" lIns="137160" tIns="45720" rIns="91440" bIns="45720" rtlCol="0" anchor="t">
            <a:noAutofit/>
          </a:bodyPr>
          <a:lstStyle>
            <a:lvl1pPr algn="l" defTabSz="914415" rtl="0" eaLnBrk="1" latinLnBrk="0" hangingPunct="1">
              <a:lnSpc>
                <a:spcPct val="90000"/>
              </a:lnSpc>
              <a:spcBef>
                <a:spcPct val="0"/>
              </a:spcBef>
              <a:buNone/>
              <a:defRPr sz="2400" b="1" kern="1200">
                <a:solidFill>
                  <a:schemeClr val="tx1"/>
                </a:solidFill>
                <a:latin typeface="Arial" charset="0"/>
                <a:ea typeface="Arial" charset="0"/>
                <a:cs typeface="Arial" charset="0"/>
              </a:defRPr>
            </a:lvl1pPr>
          </a:lstStyle>
          <a:p>
            <a:endParaRPr lang="en-US" sz="1100" dirty="0"/>
          </a:p>
        </p:txBody>
      </p:sp>
      <p:sp>
        <p:nvSpPr>
          <p:cNvPr id="2" name="Rectangle 1">
            <a:extLst>
              <a:ext uri="{FF2B5EF4-FFF2-40B4-BE49-F238E27FC236}">
                <a16:creationId xmlns:a16="http://schemas.microsoft.com/office/drawing/2014/main" id="{780E695E-3D82-409E-B392-5C575D19FEC5}"/>
              </a:ext>
            </a:extLst>
          </p:cNvPr>
          <p:cNvSpPr/>
          <p:nvPr/>
        </p:nvSpPr>
        <p:spPr>
          <a:xfrm>
            <a:off x="746897" y="903395"/>
            <a:ext cx="10267848" cy="388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The ln transformation should prove sufficient for normalizing the Days Between counts:</a:t>
            </a:r>
          </a:p>
        </p:txBody>
      </p:sp>
      <p:sp>
        <p:nvSpPr>
          <p:cNvPr id="4" name="Rectangle 3">
            <a:extLst>
              <a:ext uri="{FF2B5EF4-FFF2-40B4-BE49-F238E27FC236}">
                <a16:creationId xmlns:a16="http://schemas.microsoft.com/office/drawing/2014/main" id="{DB97AD05-FD27-4922-9DA3-A829978BF711}"/>
              </a:ext>
            </a:extLst>
          </p:cNvPr>
          <p:cNvSpPr/>
          <p:nvPr/>
        </p:nvSpPr>
        <p:spPr>
          <a:xfrm>
            <a:off x="520117" y="478172"/>
            <a:ext cx="8271545" cy="503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 Patients Scheduled Once</a:t>
            </a:r>
          </a:p>
        </p:txBody>
      </p:sp>
      <p:pic>
        <p:nvPicPr>
          <p:cNvPr id="11" name="Picture 10">
            <a:extLst>
              <a:ext uri="{FF2B5EF4-FFF2-40B4-BE49-F238E27FC236}">
                <a16:creationId xmlns:a16="http://schemas.microsoft.com/office/drawing/2014/main" id="{3EE92165-1707-43E3-8A45-7D806C4656D5}"/>
              </a:ext>
            </a:extLst>
          </p:cNvPr>
          <p:cNvPicPr>
            <a:picLocks noChangeAspect="1"/>
          </p:cNvPicPr>
          <p:nvPr/>
        </p:nvPicPr>
        <p:blipFill>
          <a:blip r:embed="rId2"/>
          <a:stretch>
            <a:fillRect/>
          </a:stretch>
        </p:blipFill>
        <p:spPr>
          <a:xfrm>
            <a:off x="2418467" y="1479674"/>
            <a:ext cx="7351889" cy="4900153"/>
          </a:xfrm>
          <a:prstGeom prst="rect">
            <a:avLst/>
          </a:prstGeom>
        </p:spPr>
      </p:pic>
    </p:spTree>
    <p:extLst>
      <p:ext uri="{BB962C8B-B14F-4D97-AF65-F5344CB8AC3E}">
        <p14:creationId xmlns:p14="http://schemas.microsoft.com/office/powerpoint/2010/main" val="231313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7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neCTCA - Internal 16x9">
  <a:themeElements>
    <a:clrScheme name="CTCA 02">
      <a:dk1>
        <a:srgbClr val="000000"/>
      </a:dk1>
      <a:lt1>
        <a:srgbClr val="FFFFFF"/>
      </a:lt1>
      <a:dk2>
        <a:srgbClr val="000000"/>
      </a:dk2>
      <a:lt2>
        <a:srgbClr val="FFFFFF"/>
      </a:lt2>
      <a:accent1>
        <a:srgbClr val="3BB349"/>
      </a:accent1>
      <a:accent2>
        <a:srgbClr val="F5821E"/>
      </a:accent2>
      <a:accent3>
        <a:srgbClr val="A5A5A5"/>
      </a:accent3>
      <a:accent4>
        <a:srgbClr val="035641"/>
      </a:accent4>
      <a:accent5>
        <a:srgbClr val="007FA3"/>
      </a:accent5>
      <a:accent6>
        <a:srgbClr val="710061"/>
      </a:accent6>
      <a:hlink>
        <a:srgbClr val="007FA3"/>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eCTCA - Internal 16x9" id="{8E55FB9C-11DF-45AA-BC10-36483D256E54}" vid="{59412CE5-4CB8-4565-9244-284FAE085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A483ACBAB3EB409C215B9942C17967" ma:contentTypeVersion="2" ma:contentTypeDescription="Create a new document." ma:contentTypeScope="" ma:versionID="02a6ef970dbe5d0f0ce41f45c2c1a7af">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E91CAC3B-B8B5-4C3F-B29C-BE031D6D0E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B8843C-85C0-47C5-8124-F4CD605C5A04}">
  <ds:schemaRefs>
    <ds:schemaRef ds:uri="http://schemas.microsoft.com/sharepoint/v3/contenttype/forms"/>
  </ds:schemaRefs>
</ds:datastoreItem>
</file>

<file path=customXml/itemProps3.xml><?xml version="1.0" encoding="utf-8"?>
<ds:datastoreItem xmlns:ds="http://schemas.openxmlformats.org/officeDocument/2006/customXml" ds:itemID="{CAEA8D19-10F6-477D-8FC3-F5ABB77277D2}">
  <ds:schemaRefs>
    <ds:schemaRef ds:uri="http://schemas.microsoft.com/office/infopath/2007/PartnerControls"/>
    <ds:schemaRef ds:uri="http://schemas.microsoft.com/office/2006/documentManagement/types"/>
    <ds:schemaRef ds:uri="http://schemas.openxmlformats.org/package/2006/metadata/core-properties"/>
    <ds:schemaRef ds:uri="http://schemas.microsoft.com/sharepoint/v3"/>
    <ds:schemaRef ds:uri="http://purl.org/dc/dcmitype/"/>
    <ds:schemaRef ds:uri="http://www.w3.org/XML/1998/namespace"/>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OneCTCA - Internal 16x9</Template>
  <TotalTime>11239</TotalTime>
  <Words>1353</Words>
  <Application>Microsoft Office PowerPoint</Application>
  <PresentationFormat>Custom</PresentationFormat>
  <Paragraphs>104</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Courier New</vt:lpstr>
      <vt:lpstr>Wingdings</vt:lpstr>
      <vt:lpstr>OneCTCA - Internal 16x9</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Cancer Treatment Centers of America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CTCA</dc:creator>
  <cp:lastModifiedBy>Baumgarten, Allen</cp:lastModifiedBy>
  <cp:revision>399</cp:revision>
  <cp:lastPrinted>2018-07-10T20:55:12Z</cp:lastPrinted>
  <dcterms:created xsi:type="dcterms:W3CDTF">2017-10-12T19:01:01Z</dcterms:created>
  <dcterms:modified xsi:type="dcterms:W3CDTF">2018-09-28T22:09:17Z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0x01010043A483ACBAB3EB409C215B9942C17967</vt:lpwstr>
  </property>
</Properties>
</file>