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spcBef>
                <a:spcPts val="1400"/>
              </a:spcBef>
              <a:defRPr sz="64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40">
                <a:solidFill>
                  <a:srgbClr val="D93E2B"/>
                </a:solidFill>
              </a:rPr>
              <a:t>Learning Propositional Functions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D. Ellis Hershkowitz under Stefanie Tellex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Tabular Representations</a:t>
            </a:r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470" y="2304864"/>
            <a:ext cx="4462117" cy="3275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4420" y="2558864"/>
            <a:ext cx="4461617" cy="29888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" name="Group 51"/>
          <p:cNvGrpSpPr/>
          <p:nvPr/>
        </p:nvGrpSpPr>
        <p:grpSpPr>
          <a:xfrm>
            <a:off x="1374555" y="5580062"/>
            <a:ext cx="3945947" cy="2581276"/>
            <a:chOff x="0" y="0"/>
            <a:chExt cx="3945946" cy="2581275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3474393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414141"/>
                  </a:solidFill>
                </a:rPr>
                <a:t>Tabular Representation 1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290446" y="447675"/>
              <a:ext cx="3655501" cy="213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marL="313266" indent="-313266">
                <a:buClr>
                  <a:srgbClr val="929292"/>
                </a:buClr>
                <a:buSzPct val="60000"/>
                <a:buFont typeface="Zapf Dingbats"/>
                <a:buChar char="❖"/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414141"/>
                  </a:solidFill>
                </a:rPr>
                <a:t>Stone block 1 at (0, 0, 0)</a:t>
              </a:r>
              <a:endParaRPr sz="2400">
                <a:solidFill>
                  <a:srgbClr val="414141"/>
                </a:solidFill>
              </a:endParaRPr>
            </a:p>
            <a:p>
              <a:pPr lvl="0" marL="313266" indent="-313266">
                <a:buClr>
                  <a:srgbClr val="929292"/>
                </a:buClr>
                <a:buSzPct val="60000"/>
                <a:buFont typeface="Zapf Dingbats"/>
                <a:buChar char="❖"/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414141"/>
                  </a:solidFill>
                </a:rPr>
                <a:t>Stone block 2 at (0, 1, 0)</a:t>
              </a:r>
              <a:endParaRPr sz="2400">
                <a:solidFill>
                  <a:srgbClr val="414141"/>
                </a:solidFill>
              </a:endParaRPr>
            </a:p>
            <a:p>
              <a:pPr lvl="0" marL="313266" indent="-313266">
                <a:buClr>
                  <a:srgbClr val="929292"/>
                </a:buClr>
                <a:buSzPct val="60000"/>
                <a:buFont typeface="Zapf Dingbats"/>
                <a:buChar char="❖"/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414141"/>
                  </a:solidFill>
                </a:rPr>
                <a:t>Gold block 1 at (3, 1, 2)</a:t>
              </a:r>
              <a:endParaRPr sz="2400">
                <a:solidFill>
                  <a:srgbClr val="414141"/>
                </a:solidFill>
              </a:endParaRPr>
            </a:p>
            <a:p>
              <a:pPr lvl="0" marL="313266" indent="-313266">
                <a:buClr>
                  <a:srgbClr val="929292"/>
                </a:buClr>
                <a:buSzPct val="60000"/>
                <a:buFont typeface="Zapf Dingbats"/>
                <a:buChar char="❖"/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414141"/>
                  </a:solidFill>
                </a:rPr>
                <a:t>Agent at (0,0,3)</a:t>
              </a:r>
              <a:endParaRPr sz="2400">
                <a:solidFill>
                  <a:srgbClr val="414141"/>
                </a:solidFill>
              </a:endParaRPr>
            </a:p>
            <a:p>
              <a:pPr lvl="0" marL="313266" indent="-313266">
                <a:buClr>
                  <a:srgbClr val="929292"/>
                </a:buClr>
                <a:buSzPct val="60000"/>
                <a:buFont typeface="Zapf Dingbats"/>
                <a:buChar char="❖"/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414141"/>
                  </a:solidFill>
                </a:rPr>
                <a:t>…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7432203" y="5547529"/>
            <a:ext cx="3755447" cy="2555876"/>
            <a:chOff x="0" y="0"/>
            <a:chExt cx="3755446" cy="2555874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3474393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414141"/>
                  </a:solidFill>
                </a:rPr>
                <a:t>Tabular Representation 2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99946" y="422274"/>
              <a:ext cx="3655501" cy="213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marL="313266" indent="-313266">
                <a:buClr>
                  <a:srgbClr val="929292"/>
                </a:buClr>
                <a:buSzPct val="60000"/>
                <a:buFont typeface="Zapf Dingbats"/>
                <a:buChar char="❖"/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414141"/>
                  </a:solidFill>
                </a:rPr>
                <a:t>Stone block 1 at (1, 2, 2)</a:t>
              </a:r>
              <a:endParaRPr sz="2400">
                <a:solidFill>
                  <a:srgbClr val="414141"/>
                </a:solidFill>
              </a:endParaRPr>
            </a:p>
            <a:p>
              <a:pPr lvl="0" marL="313266" indent="-313266">
                <a:buClr>
                  <a:srgbClr val="929292"/>
                </a:buClr>
                <a:buSzPct val="60000"/>
                <a:buFont typeface="Zapf Dingbats"/>
                <a:buChar char="❖"/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414141"/>
                  </a:solidFill>
                </a:rPr>
                <a:t>Gold block 1 at (3, 1, 2)</a:t>
              </a:r>
              <a:endParaRPr sz="2400">
                <a:solidFill>
                  <a:srgbClr val="414141"/>
                </a:solidFill>
              </a:endParaRPr>
            </a:p>
            <a:p>
              <a:pPr lvl="0" marL="313266" indent="-313266">
                <a:buClr>
                  <a:srgbClr val="929292"/>
                </a:buClr>
                <a:buSzPct val="60000"/>
                <a:buFont typeface="Zapf Dingbats"/>
                <a:buChar char="❖"/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414141"/>
                  </a:solidFill>
                </a:rPr>
                <a:t>Furnace at (2,3,4) </a:t>
              </a:r>
              <a:endParaRPr sz="2400">
                <a:solidFill>
                  <a:srgbClr val="414141"/>
                </a:solidFill>
              </a:endParaRPr>
            </a:p>
            <a:p>
              <a:pPr lvl="0" marL="313266" indent="-313266">
                <a:buClr>
                  <a:srgbClr val="929292"/>
                </a:buClr>
                <a:buSzPct val="60000"/>
                <a:buFont typeface="Zapf Dingbats"/>
                <a:buChar char="❖"/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414141"/>
                  </a:solidFill>
                </a:rPr>
                <a:t>Agent at (0,0,0)</a:t>
              </a:r>
              <a:endParaRPr sz="2400">
                <a:solidFill>
                  <a:srgbClr val="414141"/>
                </a:solidFill>
              </a:endParaRPr>
            </a:p>
            <a:p>
              <a:pPr lvl="0" marL="313266" indent="-313266">
                <a:buClr>
                  <a:srgbClr val="929292"/>
                </a:buClr>
                <a:buSzPct val="60000"/>
                <a:buFont typeface="Zapf Dingbats"/>
                <a:buChar char="❖"/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414141"/>
                  </a:solidFill>
                </a:rPr>
                <a:t>…</a:t>
              </a:r>
            </a:p>
          </p:txBody>
        </p:sp>
      </p:grpSp>
      <p:sp>
        <p:nvSpPr>
          <p:cNvPr id="55" name="Shape 55"/>
          <p:cNvSpPr/>
          <p:nvPr/>
        </p:nvSpPr>
        <p:spPr>
          <a:xfrm>
            <a:off x="1676550" y="8254999"/>
            <a:ext cx="779401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414141"/>
                </a:solidFill>
              </a:rPr>
              <a:t>Problems:</a:t>
            </a:r>
            <a:endParaRPr b="1" sz="2400">
              <a:solidFill>
                <a:srgbClr val="414141"/>
              </a:solidFill>
            </a:endParaRPr>
          </a:p>
          <a:p>
            <a:pPr lvl="0" marL="313266" indent="-313266" algn="l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Not readily interpretable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 algn="l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A lot of data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" grpId="5"/>
      <p:bldP build="whole" bldLvl="1" animBg="1" rev="0" advAuto="0" spid="48" grpId="3"/>
      <p:bldP build="whole" bldLvl="1" animBg="1" rev="0" advAuto="0" spid="54" grpId="4"/>
      <p:bldP build="whole" bldLvl="1" animBg="1" rev="0" advAuto="0" spid="51" grpId="2"/>
      <p:bldP build="whole" bldLvl="1" animBg="1" rev="0" advAuto="0" spid="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Propositional Functions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508000" y="2628900"/>
            <a:ext cx="11988800" cy="15969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Given a problem, a </a:t>
            </a:r>
            <a:r>
              <a:rPr b="1" sz="3600">
                <a:solidFill>
                  <a:srgbClr val="414141"/>
                </a:solidFill>
              </a:rPr>
              <a:t>propositional function</a:t>
            </a:r>
            <a:r>
              <a:rPr sz="3600">
                <a:solidFill>
                  <a:srgbClr val="414141"/>
                </a:solidFill>
              </a:rPr>
              <a:t> returns a truth value. </a:t>
            </a:r>
          </a:p>
        </p:txBody>
      </p:sp>
      <p:pic>
        <p:nvPicPr>
          <p:cNvPr id="5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0620" y="5031630"/>
            <a:ext cx="4461617" cy="298885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8035412" y="4502149"/>
            <a:ext cx="219177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agentInLava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-&gt;false</a:t>
            </a:r>
          </a:p>
        </p:txBody>
      </p:sp>
      <p:sp>
        <p:nvSpPr>
          <p:cNvPr id="61" name="Shape 61"/>
          <p:cNvSpPr/>
          <p:nvPr/>
        </p:nvSpPr>
        <p:spPr>
          <a:xfrm>
            <a:off x="8042779" y="6229349"/>
            <a:ext cx="248184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agentCanWalk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-&gt;true</a:t>
            </a:r>
          </a:p>
        </p:txBody>
      </p:sp>
      <p:sp>
        <p:nvSpPr>
          <p:cNvPr id="62" name="Shape 62"/>
          <p:cNvSpPr/>
          <p:nvPr/>
        </p:nvSpPr>
        <p:spPr>
          <a:xfrm>
            <a:off x="8041191" y="5391149"/>
            <a:ext cx="281521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agentFacingGold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-&gt;true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4"/>
      <p:bldP build="whole" bldLvl="1" animBg="1" rev="0" advAuto="0" spid="60" grpId="2"/>
      <p:bldP build="whole" bldLvl="1" animBg="1" rev="0" advAuto="0" spid="62" grpId="3"/>
      <p:bldP build="whole" bldLvl="1" animBg="1" rev="0" advAuto="0" spid="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spcBef>
                <a:spcPts val="1500"/>
              </a:spcBef>
              <a:defRPr sz="679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90">
                <a:solidFill>
                  <a:srgbClr val="D93E2B"/>
                </a:solidFill>
              </a:rPr>
              <a:t>Abstracted Representations with PFs</a:t>
            </a:r>
          </a:p>
        </p:txBody>
      </p:sp>
      <p:sp>
        <p:nvSpPr>
          <p:cNvPr id="65" name="Shape 65"/>
          <p:cNvSpPr/>
          <p:nvPr/>
        </p:nvSpPr>
        <p:spPr>
          <a:xfrm>
            <a:off x="1230456" y="5819761"/>
            <a:ext cx="4234145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Block in agent’s way = false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Agent facing gold = true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Agent in lava = false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Furnace on map = false</a:t>
            </a:r>
          </a:p>
        </p:txBody>
      </p:sp>
      <p:pic>
        <p:nvPicPr>
          <p:cNvPr id="6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170" y="2291161"/>
            <a:ext cx="4436717" cy="3256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1720" y="2324100"/>
            <a:ext cx="4461617" cy="298885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8215456" y="5819761"/>
            <a:ext cx="4234145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Block in agent’s way = false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Agent facing gold = true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Agent in lava = false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Furnace on map = true</a:t>
            </a:r>
          </a:p>
        </p:txBody>
      </p:sp>
      <p:sp>
        <p:nvSpPr>
          <p:cNvPr id="69" name="Shape 69"/>
          <p:cNvSpPr/>
          <p:nvPr/>
        </p:nvSpPr>
        <p:spPr>
          <a:xfrm>
            <a:off x="428763" y="8022023"/>
            <a:ext cx="643873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414141"/>
                </a:solidFill>
              </a:rPr>
              <a:t>Problems:</a:t>
            </a:r>
            <a:endParaRPr b="1" sz="2400">
              <a:solidFill>
                <a:srgbClr val="414141"/>
              </a:solidFill>
            </a:endParaRPr>
          </a:p>
          <a:p>
            <a:pPr lvl="0" marL="313266" indent="-313266" algn="l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Doesn’t obviously inform behavior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 algn="l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A lot of data</a:t>
            </a:r>
          </a:p>
        </p:txBody>
      </p:sp>
      <p:sp>
        <p:nvSpPr>
          <p:cNvPr id="70" name="Shape 70"/>
          <p:cNvSpPr/>
          <p:nvPr/>
        </p:nvSpPr>
        <p:spPr>
          <a:xfrm>
            <a:off x="6956563" y="8022023"/>
            <a:ext cx="587016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414141"/>
                </a:solidFill>
              </a:rPr>
              <a:t>Problems solved:</a:t>
            </a:r>
            <a:endParaRPr b="1" sz="2400">
              <a:solidFill>
                <a:srgbClr val="414141"/>
              </a:solidFill>
            </a:endParaRPr>
          </a:p>
          <a:p>
            <a:pPr lvl="0" marL="313266" indent="-313266" algn="l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Behavior well informed by right PFs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 algn="l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Superfluous information gone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" grpId="2"/>
      <p:bldP build="whole" bldLvl="1" animBg="1" rev="0" advAuto="0" spid="67" grpId="3"/>
      <p:bldP build="whole" bldLvl="1" animBg="1" rev="0" advAuto="0" spid="68" grpId="4"/>
      <p:bldP build="whole" bldLvl="1" animBg="1" rev="0" advAuto="0" spid="66" grpId="1"/>
      <p:bldP build="whole" bldLvl="1" animBg="1" rev="0" advAuto="0" spid="69" grpId="5"/>
      <p:bldP build="whole" bldLvl="1" animBg="1" rev="0" advAuto="0" spid="70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Space of Propositional Functions</a:t>
            </a:r>
          </a:p>
        </p:txBody>
      </p:sp>
      <p:pic>
        <p:nvPicPr>
          <p:cNvPr id="7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8742" y="3900859"/>
            <a:ext cx="5427316" cy="3983882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10434315" y="3086099"/>
            <a:ext cx="15595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400" u="sng">
                <a:solidFill>
                  <a:srgbClr val="414141"/>
                </a:solidFill>
              </a:rPr>
              <a:t>Useful PFs</a:t>
            </a:r>
          </a:p>
        </p:txBody>
      </p:sp>
      <p:sp>
        <p:nvSpPr>
          <p:cNvPr id="75" name="Shape 75"/>
          <p:cNvSpPr/>
          <p:nvPr/>
        </p:nvSpPr>
        <p:spPr>
          <a:xfrm>
            <a:off x="956940" y="3086099"/>
            <a:ext cx="222632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400" u="sng">
                <a:solidFill>
                  <a:srgbClr val="414141"/>
                </a:solidFill>
              </a:rPr>
              <a:t>Less Useful PFs</a:t>
            </a:r>
          </a:p>
        </p:txBody>
      </p:sp>
      <p:sp>
        <p:nvSpPr>
          <p:cNvPr id="76" name="Shape 76"/>
          <p:cNvSpPr/>
          <p:nvPr/>
        </p:nvSpPr>
        <p:spPr>
          <a:xfrm>
            <a:off x="272066" y="3568700"/>
            <a:ext cx="334206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Exists an agent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Exactly 6 gold blocks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…</a:t>
            </a:r>
          </a:p>
        </p:txBody>
      </p:sp>
      <p:sp>
        <p:nvSpPr>
          <p:cNvPr id="77" name="Shape 77"/>
          <p:cNvSpPr/>
          <p:nvPr/>
        </p:nvSpPr>
        <p:spPr>
          <a:xfrm>
            <a:off x="9616810" y="3619499"/>
            <a:ext cx="319458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Block in agents way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Agent can jump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Agent in lava</a:t>
            </a:r>
            <a:endParaRPr sz="2400">
              <a:solidFill>
                <a:srgbClr val="4141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…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Transition Dynamics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508000" y="2628900"/>
            <a:ext cx="11988800" cy="204663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How an agent’s actions change the world are termed the </a:t>
            </a:r>
            <a:r>
              <a:rPr b="1" sz="3600">
                <a:solidFill>
                  <a:srgbClr val="414141"/>
                </a:solidFill>
              </a:rPr>
              <a:t>transition dynamics </a:t>
            </a:r>
          </a:p>
        </p:txBody>
      </p:sp>
      <p:pic>
        <p:nvPicPr>
          <p:cNvPr id="8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4600" y="4768850"/>
            <a:ext cx="5435600" cy="412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spcBef>
                <a:spcPts val="900"/>
              </a:spcBef>
              <a:defRPr sz="413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30">
                <a:solidFill>
                  <a:srgbClr val="D93E2B"/>
                </a:solidFill>
              </a:rPr>
              <a:t>Learning Propositional Functions with Transition Dynamics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508000" y="2628900"/>
            <a:ext cx="11988800" cy="19304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Pick (machine learn) propositional functions which predict transition dynamics.</a:t>
            </a:r>
          </a:p>
        </p:txBody>
      </p:sp>
      <p:sp>
        <p:nvSpPr>
          <p:cNvPr id="85" name="Shape 85"/>
          <p:cNvSpPr/>
          <p:nvPr/>
        </p:nvSpPr>
        <p:spPr>
          <a:xfrm>
            <a:off x="7682168" y="5892849"/>
            <a:ext cx="3279264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9541"/>
                </a:solidFill>
              </a:rPr>
              <a:t>Block in agent’s way</a:t>
            </a:r>
            <a:endParaRPr sz="2400">
              <a:solidFill>
                <a:srgbClr val="4195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9541"/>
                </a:solidFill>
              </a:rPr>
              <a:t>Agent can jump</a:t>
            </a:r>
            <a:endParaRPr sz="2400">
              <a:solidFill>
                <a:srgbClr val="4195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964141"/>
                </a:solidFill>
              </a:rPr>
              <a:t>Agent in lava</a:t>
            </a:r>
            <a:endParaRPr sz="2400">
              <a:solidFill>
                <a:srgbClr val="964141"/>
              </a:solidFill>
            </a:endParaRPr>
          </a:p>
          <a:p>
            <a:pPr lvl="0" marL="313266" indent="-313266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…</a:t>
            </a:r>
          </a:p>
        </p:txBody>
      </p:sp>
      <p:sp>
        <p:nvSpPr>
          <p:cNvPr id="86" name="Shape 86"/>
          <p:cNvSpPr/>
          <p:nvPr/>
        </p:nvSpPr>
        <p:spPr>
          <a:xfrm>
            <a:off x="8694415" y="5549949"/>
            <a:ext cx="15595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400" u="sng">
                <a:solidFill>
                  <a:srgbClr val="414141"/>
                </a:solidFill>
              </a:rPr>
              <a:t>Useful PFs</a:t>
            </a:r>
          </a:p>
        </p:txBody>
      </p:sp>
      <p:pic>
        <p:nvPicPr>
          <p:cNvPr id="8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342" y="4789859"/>
            <a:ext cx="5427317" cy="3983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1"/>
      <p:bldP build="whole" bldLvl="1" animBg="1" rev="0" advAuto="0" spid="8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Experimental Results(1/2)</a:t>
            </a:r>
          </a:p>
        </p:txBody>
      </p:sp>
      <p:pic>
        <p:nvPicPr>
          <p:cNvPr id="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0850" y="2324100"/>
            <a:ext cx="9282727" cy="5584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Experimental Results(2/2)</a:t>
            </a:r>
          </a:p>
        </p:txBody>
      </p:sp>
      <p:pic>
        <p:nvPicPr>
          <p:cNvPr id="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616" y="3022599"/>
            <a:ext cx="9967756" cy="4983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