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5" r:id="rId4"/>
    <p:sldId id="257" r:id="rId5"/>
    <p:sldId id="258" r:id="rId6"/>
    <p:sldId id="259" r:id="rId7"/>
    <p:sldId id="286" r:id="rId8"/>
    <p:sldId id="287" r:id="rId9"/>
    <p:sldId id="260" r:id="rId10"/>
    <p:sldId id="261" r:id="rId11"/>
    <p:sldId id="288" r:id="rId12"/>
    <p:sldId id="262" r:id="rId13"/>
    <p:sldId id="263" r:id="rId14"/>
    <p:sldId id="289" r:id="rId15"/>
    <p:sldId id="264" r:id="rId16"/>
    <p:sldId id="266" r:id="rId17"/>
    <p:sldId id="267" r:id="rId18"/>
    <p:sldId id="268" r:id="rId19"/>
    <p:sldId id="284" r:id="rId20"/>
    <p:sldId id="265" r:id="rId21"/>
    <p:sldId id="269" r:id="rId22"/>
    <p:sldId id="270" r:id="rId23"/>
    <p:sldId id="282" r:id="rId24"/>
    <p:sldId id="271" r:id="rId25"/>
    <p:sldId id="272" r:id="rId26"/>
    <p:sldId id="274" r:id="rId27"/>
    <p:sldId id="276" r:id="rId28"/>
    <p:sldId id="275" r:id="rId29"/>
    <p:sldId id="273" r:id="rId30"/>
    <p:sldId id="277" r:id="rId31"/>
    <p:sldId id="279" r:id="rId32"/>
    <p:sldId id="281" r:id="rId33"/>
    <p:sldId id="280" r:id="rId34"/>
    <p:sldId id="278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8367-47E9-4165-960F-04350854DC4C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1D5E-E94D-4568-95E1-FA7241D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9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8367-47E9-4165-960F-04350854DC4C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1D5E-E94D-4568-95E1-FA7241D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8367-47E9-4165-960F-04350854DC4C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1D5E-E94D-4568-95E1-FA7241D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6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8367-47E9-4165-960F-04350854DC4C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1D5E-E94D-4568-95E1-FA7241D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4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8367-47E9-4165-960F-04350854DC4C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1D5E-E94D-4568-95E1-FA7241D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8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8367-47E9-4165-960F-04350854DC4C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1D5E-E94D-4568-95E1-FA7241D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1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8367-47E9-4165-960F-04350854DC4C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1D5E-E94D-4568-95E1-FA7241D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1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8367-47E9-4165-960F-04350854DC4C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1D5E-E94D-4568-95E1-FA7241D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8367-47E9-4165-960F-04350854DC4C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1D5E-E94D-4568-95E1-FA7241D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8367-47E9-4165-960F-04350854DC4C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1D5E-E94D-4568-95E1-FA7241D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9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8367-47E9-4165-960F-04350854DC4C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1D5E-E94D-4568-95E1-FA7241D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6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58367-47E9-4165-960F-04350854DC4C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41D5E-E94D-4568-95E1-FA7241D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0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lenCellSoftware/uowlog" TargetMode="External"/><Relationship Id="rId2" Type="http://schemas.openxmlformats.org/officeDocument/2006/relationships/hyperlink" Target="http://uowlog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 of Work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 err="1"/>
              <a:t>ProvenanceId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Logging for Traceable Metrics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Alex Popiel</a:t>
            </a:r>
            <a:br>
              <a:rPr lang="en-US" dirty="0"/>
            </a:br>
            <a:r>
              <a:rPr lang="en-US" dirty="0" err="1"/>
              <a:t>Marchex</a:t>
            </a:r>
            <a:r>
              <a:rPr lang="en-US" dirty="0"/>
              <a:t> &amp; Allen Institute for Cell Science</a:t>
            </a:r>
          </a:p>
        </p:txBody>
      </p:sp>
    </p:spTree>
    <p:extLst>
      <p:ext uri="{BB962C8B-B14F-4D97-AF65-F5344CB8AC3E}">
        <p14:creationId xmlns:p14="http://schemas.microsoft.com/office/powerpoint/2010/main" val="1092295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ProvenanceId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ai.demo.5cb60120-20d2-496a-981b-b1eee35eb836:</a:t>
            </a:r>
          </a:p>
          <a:p>
            <a:r>
              <a:rPr lang="en-US" dirty="0"/>
              <a:t>ai.demo.5cb60120-20d2-496a-981b-b1eee35eb836:1,2</a:t>
            </a:r>
          </a:p>
          <a:p>
            <a:r>
              <a:rPr lang="en-US" dirty="0"/>
              <a:t>ai.demo.a825305c-11f3-4509-b0f1-9edddd446b11:1,2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3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ProvenanceId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ai.demo.5cb60120-20d2-496a-981b-b1eee35eb836:</a:t>
            </a:r>
          </a:p>
          <a:p>
            <a:r>
              <a:rPr lang="en-US" dirty="0"/>
              <a:t>ai.demo.5cb60120-20d2-496a-981b-b1eee35eb836:1,2</a:t>
            </a:r>
          </a:p>
          <a:p>
            <a:r>
              <a:rPr lang="en-US" dirty="0"/>
              <a:t>ai.demo.a825305c-11f3-4509-b0f1-9edddd446b11:1,2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04608" y="1825625"/>
            <a:ext cx="1849192" cy="42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5" name="Rectangle 4"/>
          <p:cNvSpPr/>
          <p:nvPr/>
        </p:nvSpPr>
        <p:spPr>
          <a:xfrm>
            <a:off x="9504608" y="2388740"/>
            <a:ext cx="1849192" cy="3863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</a:t>
            </a:r>
          </a:p>
        </p:txBody>
      </p:sp>
      <p:sp>
        <p:nvSpPr>
          <p:cNvPr id="6" name="Rectangle 5"/>
          <p:cNvSpPr/>
          <p:nvPr/>
        </p:nvSpPr>
        <p:spPr>
          <a:xfrm>
            <a:off x="9504608" y="2843973"/>
            <a:ext cx="1849192" cy="3863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</a:t>
            </a:r>
          </a:p>
        </p:txBody>
      </p:sp>
    </p:spTree>
    <p:extLst>
      <p:ext uri="{BB962C8B-B14F-4D97-AF65-F5344CB8AC3E}">
        <p14:creationId xmlns:p14="http://schemas.microsoft.com/office/powerpoint/2010/main" val="404026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&amp;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Associated with </a:t>
            </a:r>
            <a:r>
              <a:rPr lang="en-US" dirty="0" err="1"/>
              <a:t>UnitOfWork</a:t>
            </a:r>
            <a:r>
              <a:rPr lang="en-US" dirty="0"/>
              <a:t> and also named</a:t>
            </a:r>
          </a:p>
          <a:p>
            <a:r>
              <a:rPr lang="en-US" dirty="0"/>
              <a:t>Values hold strings, intended for dimensional analysis</a:t>
            </a:r>
          </a:p>
          <a:p>
            <a:pPr lvl="1"/>
            <a:r>
              <a:rPr lang="en-US" dirty="0"/>
              <a:t>E.g. client id for a web service</a:t>
            </a:r>
          </a:p>
          <a:p>
            <a:r>
              <a:rPr lang="en-US" dirty="0"/>
              <a:t>Metrics hold numbers with units and instance count</a:t>
            </a:r>
          </a:p>
          <a:p>
            <a:pPr lvl="1"/>
            <a:r>
              <a:rPr lang="en-US" dirty="0"/>
              <a:t>E.g. duration spent in DB calls, units of “</a:t>
            </a:r>
            <a:r>
              <a:rPr lang="en-US" dirty="0" err="1"/>
              <a:t>ms</a:t>
            </a:r>
            <a:r>
              <a:rPr lang="en-US" dirty="0"/>
              <a:t>”, count indicates how many DB calls in this UOW.</a:t>
            </a:r>
          </a:p>
          <a:p>
            <a:pPr lvl="1"/>
            <a:r>
              <a:rPr lang="en-US" dirty="0"/>
              <a:t>All sorts of interesting statistics when aggregated across all UOWs of a given name.</a:t>
            </a:r>
          </a:p>
        </p:txBody>
      </p:sp>
    </p:spTree>
    <p:extLst>
      <p:ext uri="{BB962C8B-B14F-4D97-AF65-F5344CB8AC3E}">
        <p14:creationId xmlns:p14="http://schemas.microsoft.com/office/powerpoint/2010/main" val="1819428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&amp; Metric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{"time":"2017-03-14T03:17:25.994Z","type":"UOW","level":"INFO",</a:t>
            </a:r>
            <a:br>
              <a:rPr lang="en-US" dirty="0"/>
            </a:br>
            <a:r>
              <a:rPr lang="en-US" dirty="0"/>
              <a:t>"host":"almond","program":"demo","process":9338,"thread":"main",</a:t>
            </a:r>
            <a:br>
              <a:rPr lang="en-US" dirty="0"/>
            </a:br>
            <a:r>
              <a:rPr lang="en-US" dirty="0"/>
              <a:t>"provenance":"ai.demo.a825305c-11f3-4509-b0f1-9edddd446b11:2,1",</a:t>
            </a:r>
            <a:br>
              <a:rPr lang="en-US" dirty="0"/>
            </a:br>
            <a:r>
              <a:rPr lang="en-US" dirty="0"/>
              <a:t>"name":"fetch","start":"2017-03-14T03:17:25.739Z",</a:t>
            </a:r>
            <a:br>
              <a:rPr lang="en-US" dirty="0"/>
            </a:br>
            <a:r>
              <a:rPr lang="en-US" dirty="0"/>
              <a:t>"end":"2017-03-14T03:17:25.993Z","result":"NORMAL",</a:t>
            </a:r>
            <a:br>
              <a:rPr lang="en-US" dirty="0"/>
            </a:br>
            <a:r>
              <a:rPr lang="en-US" dirty="0"/>
              <a:t>"values":{"</a:t>
            </a:r>
            <a:r>
              <a:rPr lang="en-US" dirty="0" err="1"/>
              <a:t>url</a:t>
            </a:r>
            <a:r>
              <a:rPr lang="en-US" dirty="0"/>
              <a:t>":"http://www.cnn.com/index.html"},</a:t>
            </a:r>
            <a:br>
              <a:rPr lang="en-US" dirty="0"/>
            </a:br>
            <a:r>
              <a:rPr lang="en-US" dirty="0"/>
              <a:t>"metrics":{"duration":{"total":254.0,"count":1,"units":"ms"},</a:t>
            </a:r>
            <a:br>
              <a:rPr lang="en-US" dirty="0"/>
            </a:br>
            <a:r>
              <a:rPr lang="en-US" dirty="0"/>
              <a:t>"executionTime":{"total":253.0,"count":1,"units":"ms"},</a:t>
            </a:r>
            <a:br>
              <a:rPr lang="en-US" dirty="0"/>
            </a:br>
            <a:r>
              <a:rPr lang="en-US" dirty="0"/>
              <a:t>"contentLength":{"total":138452.0,"count":1,"units":"bytes"}}}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5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Value &amp; Metric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{"time":"2017-03-14T03:43:16.353Z","type":"UOW","level":"INFO",</a:t>
            </a:r>
            <a:br>
              <a:rPr lang="en-US" dirty="0"/>
            </a:br>
            <a:r>
              <a:rPr lang="en-US" dirty="0"/>
              <a:t>"host":"almond","program":"demo","process":21200,</a:t>
            </a:r>
            <a:br>
              <a:rPr lang="en-US" dirty="0"/>
            </a:br>
            <a:r>
              <a:rPr lang="en-US" dirty="0"/>
              <a:t>"thread":"scala-execution-context-global-10",</a:t>
            </a:r>
            <a:br>
              <a:rPr lang="en-US" dirty="0"/>
            </a:br>
            <a:r>
              <a:rPr lang="en-US" dirty="0"/>
              <a:t>"provenance":"ai.demo.655aa24d-a728-4b6e-8cc4-6b3116f0959f:1",</a:t>
            </a:r>
            <a:br>
              <a:rPr lang="en-US" dirty="0"/>
            </a:br>
            <a:r>
              <a:rPr lang="en-US" dirty="0"/>
              <a:t>"name":"cycle",</a:t>
            </a:r>
            <a:br>
              <a:rPr lang="en-US" dirty="0"/>
            </a:br>
            <a:r>
              <a:rPr lang="en-US" dirty="0"/>
              <a:t>"start":"2017-03-14T03:43:15.971Z",</a:t>
            </a:r>
            <a:br>
              <a:rPr lang="en-US" dirty="0"/>
            </a:br>
            <a:r>
              <a:rPr lang="en-US" dirty="0"/>
              <a:t>"end":"2017-03-14T03:43:16.352Z",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 err="1"/>
              <a:t>result":"NORMAL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"metrics":{"duration":{"total":381.0,"count":1,"units":"ms"},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 err="1"/>
              <a:t>executionTime</a:t>
            </a:r>
            <a:r>
              <a:rPr lang="en-US" dirty="0"/>
              <a:t>":{"total":651.0,"count":3,"units":"ms"}}}</a:t>
            </a:r>
          </a:p>
        </p:txBody>
      </p:sp>
      <p:sp>
        <p:nvSpPr>
          <p:cNvPr id="4" name="Rectangle 3"/>
          <p:cNvSpPr/>
          <p:nvPr/>
        </p:nvSpPr>
        <p:spPr>
          <a:xfrm>
            <a:off x="8071757" y="3404508"/>
            <a:ext cx="3282043" cy="1485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Total duration is less than total </a:t>
            </a:r>
            <a:r>
              <a:rPr lang="en-US" sz="2400" dirty="0" err="1"/>
              <a:t>executionTime</a:t>
            </a:r>
            <a:r>
              <a:rPr lang="en-US" sz="2400" dirty="0"/>
              <a:t> because of running</a:t>
            </a:r>
            <a:br>
              <a:rPr lang="en-US" sz="2400" dirty="0"/>
            </a:br>
            <a:r>
              <a:rPr lang="en-US" sz="2400" dirty="0"/>
              <a:t>on 3 threads!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5845629" y="4147458"/>
            <a:ext cx="2090058" cy="83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502729" y="4604657"/>
            <a:ext cx="2416628" cy="75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679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“current” </a:t>
            </a:r>
            <a:r>
              <a:rPr lang="en-US" dirty="0" err="1"/>
              <a:t>UnitOfWork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ease of use, a </a:t>
            </a:r>
            <a:r>
              <a:rPr lang="en-US" dirty="0" err="1"/>
              <a:t>UnitOfWork</a:t>
            </a:r>
            <a:r>
              <a:rPr lang="en-US" dirty="0"/>
              <a:t> associated with a code block is stored in a </a:t>
            </a:r>
            <a:r>
              <a:rPr lang="en-US" dirty="0" err="1"/>
              <a:t>ThreadLocal</a:t>
            </a:r>
            <a:r>
              <a:rPr lang="en-US" dirty="0"/>
              <a:t>, so it can be referenced and annotated without passing the instance around explicitly (or implicitly).</a:t>
            </a:r>
          </a:p>
          <a:p>
            <a:r>
              <a:rPr lang="en-US" dirty="0"/>
              <a:t>Most importantly, this supports making child UOWs which are then linked up mirroring the execution tree.</a:t>
            </a:r>
          </a:p>
          <a:p>
            <a:r>
              <a:rPr lang="en-US" dirty="0"/>
              <a:t>However, Scala using </a:t>
            </a:r>
            <a:r>
              <a:rPr lang="en-US" dirty="0" err="1"/>
              <a:t>Akka</a:t>
            </a:r>
            <a:r>
              <a:rPr lang="en-US" dirty="0"/>
              <a:t> and Futures bounces around threads a lot, so UOWs are also captured and kept open when passing messages between actors, or invoking </a:t>
            </a:r>
            <a:r>
              <a:rPr lang="en-US" dirty="0" err="1"/>
              <a:t>onComplete</a:t>
            </a:r>
            <a:r>
              <a:rPr lang="en-US" dirty="0"/>
              <a:t> on a future.</a:t>
            </a:r>
          </a:p>
          <a:p>
            <a:r>
              <a:rPr lang="en-US" dirty="0"/>
              <a:t>UOWs associated with a block only close when all of their pending executions complete.</a:t>
            </a:r>
          </a:p>
        </p:txBody>
      </p:sp>
    </p:spTree>
    <p:extLst>
      <p:ext uri="{BB962C8B-B14F-4D97-AF65-F5344CB8AC3E}">
        <p14:creationId xmlns:p14="http://schemas.microsoft.com/office/powerpoint/2010/main" val="2572519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UOW capture via </a:t>
            </a:r>
            <a:r>
              <a:rPr lang="en-US" dirty="0" err="1"/>
              <a:t>ExecutionContext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original </a:t>
            </a:r>
            <a:r>
              <a:rPr lang="en-US" dirty="0" err="1"/>
              <a:t>Marchex</a:t>
            </a:r>
            <a:r>
              <a:rPr lang="en-US" dirty="0"/>
              <a:t> implementation of UOW used </a:t>
            </a:r>
            <a:r>
              <a:rPr lang="en-US" dirty="0" err="1"/>
              <a:t>ExecutionContext</a:t>
            </a:r>
            <a:r>
              <a:rPr lang="en-US" dirty="0"/>
              <a:t> to capture UOW information across Futures.</a:t>
            </a:r>
          </a:p>
          <a:p>
            <a:r>
              <a:rPr lang="en-US" dirty="0"/>
              <a:t>From the </a:t>
            </a:r>
            <a:r>
              <a:rPr lang="en-US" dirty="0" err="1"/>
              <a:t>ExecutionContext</a:t>
            </a:r>
            <a:r>
              <a:rPr lang="en-US" dirty="0"/>
              <a:t> </a:t>
            </a:r>
            <a:r>
              <a:rPr lang="en-US" dirty="0" err="1"/>
              <a:t>scaladoc</a:t>
            </a:r>
            <a:r>
              <a:rPr lang="en-US" dirty="0"/>
              <a:t> for Scala 2.11: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sz="18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ExecutionContext</a:t>
            </a:r>
            <a:endParaRPr lang="en-US" sz="18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cs typeface="Courier New" panose="02070309020205020404" pitchFamily="49" charset="0"/>
              </a:rPr>
              <a:t>Prepares for the execution of a task.  Returns the prepared execution context.</a:t>
            </a:r>
          </a:p>
          <a:p>
            <a:pPr marL="91440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lang="en-US" dirty="0">
                <a:cs typeface="Courier New" panose="02070309020205020404" pitchFamily="49" charset="0"/>
              </a:rPr>
              <a:t> should be called at the site where an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ExecutionContext</a:t>
            </a:r>
            <a:r>
              <a:rPr lang="en-US" dirty="0">
                <a:cs typeface="Courier New" panose="02070309020205020404" pitchFamily="49" charset="0"/>
              </a:rPr>
              <a:t> is </a:t>
            </a:r>
            <a:r>
              <a:rPr lang="en-US" dirty="0"/>
              <a:t>received (for example, through an implicit method parameter). The returned execution context may then be used to execute tasks. </a:t>
            </a:r>
            <a:r>
              <a:rPr lang="en-US" dirty="0">
                <a:highlight>
                  <a:srgbClr val="FFFF00"/>
                </a:highlight>
              </a:rPr>
              <a:t>The role of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lang="en-US" dirty="0">
                <a:highlight>
                  <a:srgbClr val="FFFF00"/>
                </a:highlight>
              </a:rPr>
              <a:t> is to save any context relevant to an execution's </a:t>
            </a:r>
            <a:r>
              <a:rPr lang="en-US" i="1" dirty="0">
                <a:highlight>
                  <a:srgbClr val="FFFF00"/>
                </a:highlight>
              </a:rPr>
              <a:t>call site</a:t>
            </a:r>
            <a:r>
              <a:rPr lang="en-US" dirty="0">
                <a:highlight>
                  <a:srgbClr val="FFFF00"/>
                </a:highlight>
              </a:rPr>
              <a:t>, so that this context may be restored at the </a:t>
            </a:r>
            <a:r>
              <a:rPr lang="en-US" i="1" dirty="0">
                <a:highlight>
                  <a:srgbClr val="FFFF00"/>
                </a:highlight>
              </a:rPr>
              <a:t>execution site</a:t>
            </a:r>
            <a:r>
              <a:rPr lang="en-US" dirty="0">
                <a:highlight>
                  <a:srgbClr val="FFFF00"/>
                </a:highlight>
              </a:rPr>
              <a:t>. </a:t>
            </a:r>
            <a:r>
              <a:rPr lang="en-US" dirty="0"/>
              <a:t>(These are often different: for example, execution may be suspended through a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US" dirty="0"/>
              <a:t>'s future until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US" dirty="0"/>
              <a:t> is completed, which may be done in another thread, on another stack.)</a:t>
            </a:r>
          </a:p>
          <a:p>
            <a:pPr marL="914400" lvl="2" indent="0">
              <a:buNone/>
            </a:pPr>
            <a:r>
              <a:rPr lang="en-US" dirty="0">
                <a:cs typeface="Courier New" panose="02070309020205020404" pitchFamily="49" charset="0"/>
              </a:rPr>
              <a:t>Note: a valid implementation of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lang="en-US" dirty="0">
                <a:cs typeface="Courier New" panose="02070309020205020404" pitchFamily="49" charset="0"/>
              </a:rPr>
              <a:t> is one that simply returns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816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ExecutionContext</a:t>
            </a:r>
            <a:r>
              <a:rPr lang="en-US" dirty="0"/>
              <a:t> in Scala 2.12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strike="sngStrike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sz="18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ExecutionContext</a:t>
            </a:r>
            <a:endParaRPr lang="en-US" sz="18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cs typeface="Courier New" panose="02070309020205020404" pitchFamily="49" charset="0"/>
              </a:rPr>
              <a:t>Prepares for the execution of a task.  Returns the prepared execution context.  The recommended implementation of </a:t>
            </a:r>
            <a:r>
              <a:rPr lang="en-US" b="1" dirty="0">
                <a:cs typeface="Courier New" panose="02070309020205020404" pitchFamily="49" charset="0"/>
              </a:rPr>
              <a:t>prepare</a:t>
            </a:r>
            <a:r>
              <a:rPr lang="en-US" dirty="0">
                <a:cs typeface="Courier New" panose="02070309020205020404" pitchFamily="49" charset="0"/>
              </a:rPr>
              <a:t> is to return </a:t>
            </a:r>
            <a:r>
              <a:rPr lang="en-US" b="1" dirty="0">
                <a:cs typeface="Courier New" panose="02070309020205020404" pitchFamily="49" charset="0"/>
              </a:rPr>
              <a:t>this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cs typeface="Courier New" panose="02070309020205020404" pitchFamily="49" charset="0"/>
              </a:rPr>
              <a:t>This method should no longer be overridden or called.  </a:t>
            </a:r>
            <a:r>
              <a:rPr lang="en-US" dirty="0">
                <a:cs typeface="Courier New" panose="02070309020205020404" pitchFamily="49" charset="0"/>
              </a:rPr>
              <a:t>It was originally expected that </a:t>
            </a:r>
            <a:r>
              <a:rPr lang="en-US" b="1" dirty="0">
                <a:cs typeface="Courier New" panose="02070309020205020404" pitchFamily="49" charset="0"/>
              </a:rPr>
              <a:t>prepare</a:t>
            </a:r>
            <a:r>
              <a:rPr lang="en-US" dirty="0">
                <a:cs typeface="Courier New" panose="02070309020205020404" pitchFamily="49" charset="0"/>
              </a:rPr>
              <a:t> would be called by all libraries that consume </a:t>
            </a:r>
            <a:r>
              <a:rPr lang="en-US" b="1" dirty="0" err="1">
                <a:cs typeface="Courier New" panose="02070309020205020404" pitchFamily="49" charset="0"/>
              </a:rPr>
              <a:t>ExecutionContext</a:t>
            </a:r>
            <a:r>
              <a:rPr lang="en-US" dirty="0" err="1">
                <a:cs typeface="Courier New" panose="02070309020205020404" pitchFamily="49" charset="0"/>
              </a:rPr>
              <a:t>s</a:t>
            </a:r>
            <a:r>
              <a:rPr lang="en-US" dirty="0">
                <a:cs typeface="Courier New" panose="02070309020205020404" pitchFamily="49" charset="0"/>
              </a:rPr>
              <a:t>, in order to capture thread local context.  However, this usage has proven difficult to implement in practice and instead it is now better to avoid using </a:t>
            </a:r>
            <a:r>
              <a:rPr lang="en-US" b="1" dirty="0">
                <a:cs typeface="Courier New" panose="02070309020205020404" pitchFamily="49" charset="0"/>
              </a:rPr>
              <a:t>prepare</a:t>
            </a:r>
            <a:r>
              <a:rPr lang="en-US" dirty="0">
                <a:cs typeface="Courier New" panose="02070309020205020404" pitchFamily="49" charset="0"/>
              </a:rPr>
              <a:t> entirely.</a:t>
            </a:r>
          </a:p>
          <a:p>
            <a:pPr marL="914400" lvl="2" indent="0">
              <a:buNone/>
            </a:pPr>
            <a:r>
              <a:rPr lang="en-US" dirty="0">
                <a:cs typeface="Courier New" panose="02070309020205020404" pitchFamily="49" charset="0"/>
              </a:rPr>
              <a:t>Instead, if an </a:t>
            </a:r>
            <a:r>
              <a:rPr lang="en-US" b="1" dirty="0" err="1">
                <a:cs typeface="Courier New" panose="02070309020205020404" pitchFamily="49" charset="0"/>
              </a:rPr>
              <a:t>ExecutionContext</a:t>
            </a:r>
            <a:r>
              <a:rPr lang="en-US" dirty="0">
                <a:cs typeface="Courier New" panose="02070309020205020404" pitchFamily="49" charset="0"/>
              </a:rPr>
              <a:t> needs to capture thread local context, it should capture that context when it is constructed, so that it doesn’t need any additional preparation later.</a:t>
            </a:r>
          </a:p>
          <a:p>
            <a:pPr marL="914400" lvl="2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b="1" i="1" dirty="0">
                <a:cs typeface="Courier New" panose="02070309020205020404" pitchFamily="49" charset="0"/>
              </a:rPr>
              <a:t>Annotations	</a:t>
            </a:r>
            <a:r>
              <a:rPr lang="en-US" b="1" dirty="0">
                <a:cs typeface="Courier New" panose="02070309020205020404" pitchFamily="49" charset="0"/>
              </a:rPr>
              <a:t>@</a:t>
            </a:r>
            <a:r>
              <a:rPr lang="en-US" b="1" u="sng" dirty="0">
                <a:cs typeface="Courier New" panose="02070309020205020404" pitchFamily="49" charset="0"/>
              </a:rPr>
              <a:t>deprecated</a:t>
            </a:r>
          </a:p>
          <a:p>
            <a:pPr marL="914400" lvl="2" indent="0">
              <a:buNone/>
            </a:pPr>
            <a:r>
              <a:rPr lang="en-US" b="1" i="1" dirty="0">
                <a:cs typeface="Courier New" panose="02070309020205020404" pitchFamily="49" charset="0"/>
              </a:rPr>
              <a:t>Deprecated	</a:t>
            </a:r>
            <a:r>
              <a:rPr lang="en-US" i="1" dirty="0">
                <a:cs typeface="Courier New" panose="02070309020205020404" pitchFamily="49" charset="0"/>
              </a:rPr>
              <a:t>(Since version 2.12.0) </a:t>
            </a:r>
            <a:r>
              <a:rPr lang="en-US" dirty="0">
                <a:cs typeface="Courier New" panose="02070309020205020404" pitchFamily="49" charset="0"/>
              </a:rPr>
              <a:t>preparation of </a:t>
            </a:r>
            <a:r>
              <a:rPr lang="en-US" dirty="0" err="1">
                <a:cs typeface="Courier New" panose="02070309020205020404" pitchFamily="49" charset="0"/>
              </a:rPr>
              <a:t>ExecutionContexts</a:t>
            </a:r>
            <a:r>
              <a:rPr lang="en-US" dirty="0">
                <a:cs typeface="Courier New" panose="02070309020205020404" pitchFamily="49" charset="0"/>
              </a:rPr>
              <a:t> will be removed</a:t>
            </a:r>
            <a:endParaRPr lang="en-US" b="1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375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UOW capture via special </a:t>
            </a:r>
            <a:r>
              <a:rPr lang="en-US" dirty="0" err="1"/>
              <a:t>ActorRef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</a:t>
            </a:r>
            <a:r>
              <a:rPr lang="en-US" dirty="0" err="1"/>
              <a:t>Marchex</a:t>
            </a:r>
            <a:r>
              <a:rPr lang="en-US" dirty="0"/>
              <a:t> implementation of UOW used special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!&gt;</a:t>
            </a:r>
            <a:r>
              <a:rPr lang="en-US" dirty="0"/>
              <a:t> methods (replacing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 to capture UOW data in the transmitted message.</a:t>
            </a:r>
          </a:p>
          <a:p>
            <a:r>
              <a:rPr lang="en-US" dirty="0"/>
              <a:t>The receive method of the Actor was wrapped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wrapUOW</a:t>
            </a:r>
            <a:r>
              <a:rPr lang="en-US" dirty="0"/>
              <a:t> function which made a new UOW from the transmitted data.</a:t>
            </a:r>
          </a:p>
          <a:p>
            <a:endParaRPr lang="en-US" dirty="0"/>
          </a:p>
          <a:p>
            <a:r>
              <a:rPr lang="en-US" dirty="0"/>
              <a:t>Obviously, this wasn’t used by third-party libraries or frameworks like Spark.</a:t>
            </a:r>
          </a:p>
        </p:txBody>
      </p:sp>
    </p:spTree>
    <p:extLst>
      <p:ext uri="{BB962C8B-B14F-4D97-AF65-F5344CB8AC3E}">
        <p14:creationId xmlns:p14="http://schemas.microsoft.com/office/powerpoint/2010/main" val="2822004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AspectJ?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AspectJ is a tool for modifying JVM code after compilation, based on defined patterns</a:t>
            </a:r>
          </a:p>
          <a:p>
            <a:r>
              <a:rPr lang="en-US" dirty="0"/>
              <a:t>Can be run either statically on a bunch of .jar / .class files, or can be run dynamically at class load time</a:t>
            </a:r>
          </a:p>
          <a:p>
            <a:r>
              <a:rPr lang="en-US" dirty="0"/>
              <a:t>I recommend the latter for </a:t>
            </a:r>
            <a:r>
              <a:rPr lang="en-US" dirty="0" err="1"/>
              <a:t>uowlog</a:t>
            </a:r>
            <a:r>
              <a:rPr lang="en-US" dirty="0"/>
              <a:t>, by adding the following to your </a:t>
            </a:r>
            <a:r>
              <a:rPr lang="en-US" dirty="0" err="1"/>
              <a:t>jvm</a:t>
            </a:r>
            <a:r>
              <a:rPr lang="en-US" dirty="0"/>
              <a:t> invocation:</a:t>
            </a:r>
          </a:p>
          <a:p>
            <a:pPr marL="457200" lvl="1" indent="0">
              <a:buNone/>
            </a:pPr>
            <a:r>
              <a:rPr lang="en-US" dirty="0"/>
              <a:t>-</a:t>
            </a:r>
            <a:r>
              <a:rPr lang="en-US" dirty="0" err="1"/>
              <a:t>javaagent</a:t>
            </a:r>
            <a:r>
              <a:rPr lang="en-US" dirty="0"/>
              <a:t>:${</a:t>
            </a:r>
            <a:r>
              <a:rPr lang="en-US" dirty="0" err="1"/>
              <a:t>lib_dir</a:t>
            </a:r>
            <a:r>
              <a:rPr lang="en-US" dirty="0"/>
              <a:t>}/org.aspectj.aspectjweaver-1.8.9.jar</a:t>
            </a:r>
          </a:p>
          <a:p>
            <a:r>
              <a:rPr lang="en-US" dirty="0"/>
              <a:t>The alternative is to run the weaver against the </a:t>
            </a:r>
            <a:r>
              <a:rPr lang="en-US" dirty="0" err="1"/>
              <a:t>Akka</a:t>
            </a:r>
            <a:r>
              <a:rPr lang="en-US" dirty="0"/>
              <a:t> library .jars and the Scala library .jars… and make sure you use those versions instead of pulling in the standard ones via general dependency management</a:t>
            </a:r>
          </a:p>
        </p:txBody>
      </p:sp>
    </p:spTree>
    <p:extLst>
      <p:ext uri="{BB962C8B-B14F-4D97-AF65-F5344CB8AC3E}">
        <p14:creationId xmlns:p14="http://schemas.microsoft.com/office/powerpoint/2010/main" val="290531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UnitOfWork</a:t>
            </a:r>
            <a:r>
              <a:rPr lang="en-US" dirty="0"/>
              <a:t> logging is Open Source!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Apache2 license</a:t>
            </a:r>
          </a:p>
          <a:p>
            <a:r>
              <a:rPr lang="en-US" dirty="0">
                <a:hlinkClick r:id="rId2"/>
              </a:rPr>
              <a:t>http://uowlog.org/</a:t>
            </a:r>
            <a:endParaRPr lang="en-US" dirty="0"/>
          </a:p>
          <a:p>
            <a:r>
              <a:rPr lang="en-US" dirty="0">
                <a:hlinkClick r:id="rId3"/>
              </a:rPr>
              <a:t>https://github.com/AllenCellSoftware/uowlog</a:t>
            </a:r>
            <a:endParaRPr lang="en-US" dirty="0"/>
          </a:p>
          <a:p>
            <a:endParaRPr lang="en-US" dirty="0"/>
          </a:p>
          <a:p>
            <a:r>
              <a:rPr lang="en-US" dirty="0"/>
              <a:t>Authorized by both </a:t>
            </a:r>
            <a:r>
              <a:rPr lang="en-US" dirty="0" err="1"/>
              <a:t>Marchex</a:t>
            </a:r>
            <a:r>
              <a:rPr lang="en-US" dirty="0"/>
              <a:t> &amp; Allen Institute</a:t>
            </a:r>
          </a:p>
          <a:p>
            <a:pPr lvl="1"/>
            <a:r>
              <a:rPr lang="en-US" dirty="0"/>
              <a:t>Current implementation has no </a:t>
            </a:r>
            <a:r>
              <a:rPr lang="en-US" dirty="0" err="1"/>
              <a:t>Marchex</a:t>
            </a:r>
            <a:r>
              <a:rPr lang="en-US" dirty="0"/>
              <a:t> code – reimplemented from scratch</a:t>
            </a:r>
          </a:p>
        </p:txBody>
      </p:sp>
    </p:spTree>
    <p:extLst>
      <p:ext uri="{BB962C8B-B14F-4D97-AF65-F5344CB8AC3E}">
        <p14:creationId xmlns:p14="http://schemas.microsoft.com/office/powerpoint/2010/main" val="2832661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UOW capture via AspectJ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Future.onComplete</a:t>
            </a:r>
            <a:r>
              <a:rPr lang="en-US" dirty="0"/>
              <a:t> </a:t>
            </a:r>
            <a:r>
              <a:rPr lang="en-US" dirty="0" err="1"/>
              <a:t>implemention</a:t>
            </a:r>
            <a:r>
              <a:rPr lang="en-US" dirty="0"/>
              <a:t> augmented</a:t>
            </a:r>
          </a:p>
          <a:p>
            <a:r>
              <a:rPr lang="en-US" dirty="0" err="1"/>
              <a:t>ActorRef.tell</a:t>
            </a:r>
            <a:r>
              <a:rPr lang="en-US" dirty="0"/>
              <a:t> &amp; </a:t>
            </a:r>
            <a:r>
              <a:rPr lang="en-US" dirty="0" err="1"/>
              <a:t>ActorCell.invoke</a:t>
            </a:r>
            <a:r>
              <a:rPr lang="en-US" dirty="0"/>
              <a:t> implementation augmented</a:t>
            </a:r>
          </a:p>
          <a:p>
            <a:pPr lvl="1"/>
            <a:r>
              <a:rPr lang="en-US" dirty="0"/>
              <a:t>Special handling for many system messages</a:t>
            </a:r>
          </a:p>
        </p:txBody>
      </p:sp>
    </p:spTree>
    <p:extLst>
      <p:ext uri="{BB962C8B-B14F-4D97-AF65-F5344CB8AC3E}">
        <p14:creationId xmlns:p14="http://schemas.microsoft.com/office/powerpoint/2010/main" val="2101565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</a:t>
            </a:r>
            <a:r>
              <a:rPr lang="en-US" dirty="0" err="1"/>
              <a:t>Future.onComplete</a:t>
            </a:r>
            <a:r>
              <a:rPr lang="en-US" dirty="0"/>
              <a:t> enough?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Short answer: yes.</a:t>
            </a:r>
          </a:p>
          <a:p>
            <a:r>
              <a:rPr lang="en-US" dirty="0"/>
              <a:t>All other Future methods are implemented in terms of </a:t>
            </a:r>
            <a:r>
              <a:rPr lang="en-US" dirty="0" err="1"/>
              <a:t>onComplete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scala.concurrent.Future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map[S](f: T =&gt; S)(implicit executor: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ExecutionContext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 Future[S] =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transform(_ map f)</a:t>
            </a: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scala.concurrent.impl.Promise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(extends Promise with Future)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override def transform[S](f: Try[T] =&gt; Try[S])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(implicit executor: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ExecutionContext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 Future[S] = 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DefaultPromise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[S]()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onComplete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 result =&gt;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p.complete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try f(result) catch { case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NonFatal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(t) =&gt; Failure(t) }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) }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p.future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026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</a:t>
            </a:r>
            <a:r>
              <a:rPr lang="en-US" dirty="0" err="1"/>
              <a:t>Future.onComplete</a:t>
            </a:r>
            <a:r>
              <a:rPr lang="en-US" dirty="0"/>
              <a:t> </a:t>
            </a:r>
            <a:r>
              <a:rPr lang="en-US" b="1" i="1" dirty="0"/>
              <a:t>really</a:t>
            </a:r>
            <a:r>
              <a:rPr lang="en-US" dirty="0"/>
              <a:t> enough?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No… for complete coverage of independent Future implementations, all of the methods which take an </a:t>
            </a:r>
            <a:r>
              <a:rPr lang="en-US" dirty="0" err="1"/>
              <a:t>ExecutionContext</a:t>
            </a:r>
            <a:r>
              <a:rPr lang="en-US" dirty="0"/>
              <a:t> would need to be augmented, in case they were overridden.</a:t>
            </a:r>
          </a:p>
          <a:p>
            <a:endParaRPr lang="en-US" dirty="0"/>
          </a:p>
          <a:p>
            <a:r>
              <a:rPr lang="en-US" dirty="0"/>
              <a:t>Who actually implements Futures from scratch?</a:t>
            </a:r>
          </a:p>
        </p:txBody>
      </p:sp>
    </p:spTree>
    <p:extLst>
      <p:ext uri="{BB962C8B-B14F-4D97-AF65-F5344CB8AC3E}">
        <p14:creationId xmlns:p14="http://schemas.microsoft.com/office/powerpoint/2010/main" val="1697483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executions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Inside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UnitOfWork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class...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private[this]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pendingFrom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collection.concurrent.TrieMap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private[this]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tokenCounter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AtomicInteger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incrementPending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token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tokenCounter.incrementAndGet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pendingFrom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(token)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getActiveLine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lastUpdate.set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UnitOfWork.getCurrentTime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token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decrementPending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(token: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exception: Throwable = null): Option[String]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from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pendingFrom.remove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(token)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(from != None)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pendingFrom.isEmpty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close(exception)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lastUpdate.set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UnitOfWork.getCurrentTime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getPending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pendingFrom.values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007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Augmenting </a:t>
            </a:r>
            <a:r>
              <a:rPr lang="en-US" dirty="0" err="1"/>
              <a:t>Future.onComplete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828"/>
            <a:ext cx="10515600" cy="5100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aspect Continuity {</a:t>
            </a:r>
            <a:b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around(Function1&lt;?,?&gt;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execution(void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Future.onComplete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(*,*)) &amp;&amp;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*) {</a:t>
            </a:r>
            <a:b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UnitOfWork.current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null ||(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UOWFutureOnCompleteWrapper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proceed(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b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proceed(new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UOWFutureOnCompleteWrapper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uowlog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UOWFutureOnCompleteWrapper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[-T,+U](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T=&gt;U) extends (T=&gt;U)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UnitOfWork.current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token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uow.incrementPending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def apply(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T): U =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uow.decrementPending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(token);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override def finalize()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uow.decrementPending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(token)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from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UnitOfWork.complainGC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from) 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5447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Flavors of </a:t>
            </a:r>
            <a:r>
              <a:rPr lang="en-US" dirty="0" err="1"/>
              <a:t>ActorRef.tell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many different types of </a:t>
            </a:r>
            <a:r>
              <a:rPr lang="en-US" dirty="0" err="1"/>
              <a:t>ActorRef</a:t>
            </a:r>
            <a:endParaRPr lang="en-US" dirty="0"/>
          </a:p>
          <a:p>
            <a:pPr lvl="1"/>
            <a:r>
              <a:rPr lang="en-US" dirty="0" err="1"/>
              <a:t>ActorRefWithCell</a:t>
            </a:r>
            <a:r>
              <a:rPr lang="en-US" dirty="0"/>
              <a:t>: local actors – we should just continue the UOW</a:t>
            </a:r>
          </a:p>
          <a:p>
            <a:pPr lvl="1"/>
            <a:r>
              <a:rPr lang="en-US" dirty="0" err="1"/>
              <a:t>RemoteActorRef</a:t>
            </a:r>
            <a:r>
              <a:rPr lang="en-US" dirty="0"/>
              <a:t>: remote actors – we should spawn a child UOW with remote provenance</a:t>
            </a:r>
          </a:p>
          <a:p>
            <a:pPr lvl="1"/>
            <a:r>
              <a:rPr lang="en-US" dirty="0" err="1"/>
              <a:t>PromiseActorRef</a:t>
            </a:r>
            <a:r>
              <a:rPr lang="en-US" dirty="0"/>
              <a:t>: results from ask pattern – no need for UOW in message, UOW gets handled by </a:t>
            </a:r>
            <a:r>
              <a:rPr lang="en-US" dirty="0" err="1"/>
              <a:t>Future.onComplete</a:t>
            </a:r>
            <a:endParaRPr lang="en-US" dirty="0"/>
          </a:p>
          <a:p>
            <a:pPr lvl="1"/>
            <a:r>
              <a:rPr lang="en-US" dirty="0" err="1"/>
              <a:t>DeadLetterActorRef</a:t>
            </a:r>
            <a:r>
              <a:rPr lang="en-US" dirty="0"/>
              <a:t>: lost message cleanup – no need for UOW in message, if something is falling through here, I’m OK with losing provenance.</a:t>
            </a:r>
          </a:p>
          <a:p>
            <a:pPr lvl="2"/>
            <a:r>
              <a:rPr lang="en-US" dirty="0"/>
              <a:t>Who actually subscribes to the </a:t>
            </a:r>
            <a:r>
              <a:rPr lang="en-US" dirty="0" err="1"/>
              <a:t>DeadLetter</a:t>
            </a:r>
            <a:r>
              <a:rPr lang="en-US" dirty="0"/>
              <a:t> queue for additional processing?</a:t>
            </a:r>
          </a:p>
          <a:p>
            <a:pPr lvl="2"/>
            <a:r>
              <a:rPr lang="en-US" dirty="0"/>
              <a:t>Logging the provenance when becoming a </a:t>
            </a:r>
            <a:r>
              <a:rPr lang="en-US" dirty="0" err="1"/>
              <a:t>DeadLetter</a:t>
            </a:r>
            <a:r>
              <a:rPr lang="en-US" dirty="0"/>
              <a:t> should be sufficient for tracking problems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24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Flavors of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multiple flavors of messages, too:</a:t>
            </a:r>
          </a:p>
          <a:p>
            <a:pPr lvl="1"/>
            <a:r>
              <a:rPr lang="en-US" dirty="0"/>
              <a:t>System messages, i.e. Create, Terminate, Supervise, </a:t>
            </a:r>
            <a:r>
              <a:rPr lang="en-US" dirty="0" err="1"/>
              <a:t>etc</a:t>
            </a:r>
            <a:r>
              <a:rPr lang="en-US" dirty="0"/>
              <a:t>: provenance is often important, particularly for Create</a:t>
            </a:r>
          </a:p>
          <a:p>
            <a:pPr lvl="1"/>
            <a:r>
              <a:rPr lang="en-US" dirty="0" err="1"/>
              <a:t>DeadLetter</a:t>
            </a:r>
            <a:r>
              <a:rPr lang="en-US" dirty="0"/>
              <a:t>: as before, provenance can be logged and discarded</a:t>
            </a:r>
          </a:p>
          <a:p>
            <a:pPr lvl="1"/>
            <a:r>
              <a:rPr lang="en-US" dirty="0"/>
              <a:t>Broadcast: doesn’t actually get multicast provenance; when local, it’s just continuing the same UOW, and when remote, it’s continuing the new UOW</a:t>
            </a:r>
          </a:p>
          <a:p>
            <a:pPr lvl="1"/>
            <a:r>
              <a:rPr lang="en-US" dirty="0"/>
              <a:t>Anything else: normal provenance handling, continue the current UOW if local, spawn a child UOW if remote</a:t>
            </a:r>
          </a:p>
        </p:txBody>
      </p:sp>
    </p:spTree>
    <p:extLst>
      <p:ext uri="{BB962C8B-B14F-4D97-AF65-F5344CB8AC3E}">
        <p14:creationId xmlns:p14="http://schemas.microsoft.com/office/powerpoint/2010/main" val="960489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utility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private[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uowlog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] abstract sealed class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UOWActorMessageWrapper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def contents(): Any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private[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uowlog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] case class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UOWLocalActorMessageWrapper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(contents: Any)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extends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UOWActorMessageWrapper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UnitOfWork.current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token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uow.incrementPending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// Don't need a finalize here because the message will be handled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// somehow... even if that means becoming a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DeadLetter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private[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uowlog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] case class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UOWRemoteActorMessageWrapper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(contents: Any)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extends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UOWActorMessageWrapper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level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UnitOfWork.nextLogLevel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provenance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UnitOfWork.current.provenanceId.createNext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(REMOTE)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829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Augmenting </a:t>
            </a:r>
            <a:r>
              <a:rPr lang="en-US" dirty="0" err="1"/>
              <a:t>ActorRef.tell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1353801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around(final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ActorRef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execution(void $bang(*,*)) &amp;&amp; target(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ActorRef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&amp;&amp;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target(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ActorRefWithCell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UOWActorMessageWrapper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UnitOfWork.current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null) proceed(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proceed(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UOWLocalActorMessageWrapper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else if 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RemoteActorRef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UOWRemoteActorMessageWrapper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UnitOfWork.current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null) proceed(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 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UOWLocalActorMessageWrapper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Crap.  It was wrapped for local delivery, but now we need to unwrap and re-wrap for remote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final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UOWLocalActorMessageWrapper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local = 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UOWLocalActorMessageWrapper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local.uow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().measure(new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UncheckedWork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public void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doWork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local.uow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decrementPending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local.token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null);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proceed(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UOWRemoteActorMessageWrapper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local.contents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else proceed(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UOWRemoteActorMessageWrapper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else ...</a:t>
            </a:r>
          </a:p>
        </p:txBody>
      </p:sp>
    </p:spTree>
    <p:extLst>
      <p:ext uri="{BB962C8B-B14F-4D97-AF65-F5344CB8AC3E}">
        <p14:creationId xmlns:p14="http://schemas.microsoft.com/office/powerpoint/2010/main" val="2521657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Augmenting </a:t>
            </a:r>
            <a:r>
              <a:rPr lang="en-US" dirty="0" err="1"/>
              <a:t>ActorRef.tell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1575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else if 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UOWLocalActorMessageWrapper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Sigh, need to unwrap for a specialized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ActorRef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final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UOWLocalActorMessageWrapper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local = 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UOWLocalActorMessageWrapper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local.uow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().measure(new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UncheckedWork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public void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doWork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local.uow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decrementPending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local.token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null);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proceed(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local.contents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else if 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UOWRemoteActorMessageWrapper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Sigh, need to unwrap for a specialized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ActorRef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final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UOWRemoteActorMessageWrapper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remote = 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UOWRemoteActorMessageWrapper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UnitOfWork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UnitOfWork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(UnitOfWork$.MODULE$.log(),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remote.contents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getSimpleName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null,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remote.provenance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remote.level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UOWResult.NORMAL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UOWResult.EXCEPTION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uow.measure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UncheckedWork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public void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doWork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proceed(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remote.contents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else proceed(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518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Surface business metrics like "what's the 90th percentile latency for web request processing across a fleet of servers</a:t>
            </a:r>
            <a:r>
              <a:rPr lang="en-US" dirty="0"/>
              <a:t>"</a:t>
            </a:r>
            <a:endParaRPr lang="en-US" dirty="0"/>
          </a:p>
          <a:p>
            <a:r>
              <a:rPr lang="en-US" dirty="0"/>
              <a:t>Trace provenance of individual requests through a network of interacting services</a:t>
            </a:r>
          </a:p>
          <a:p>
            <a:r>
              <a:rPr lang="en-US" dirty="0"/>
              <a:t>Machine-</a:t>
            </a:r>
            <a:r>
              <a:rPr lang="en-US" dirty="0" err="1"/>
              <a:t>parseable</a:t>
            </a:r>
            <a:r>
              <a:rPr lang="en-US" dirty="0"/>
              <a:t> logs for easy sorting, filtering, and aggregating</a:t>
            </a:r>
          </a:p>
          <a:p>
            <a:r>
              <a:rPr lang="en-US" dirty="0"/>
              <a:t>Low impact to developers</a:t>
            </a:r>
          </a:p>
          <a:p>
            <a:r>
              <a:rPr lang="en-US" dirty="0"/>
              <a:t>Usable with third-party orchestration frameworks, i.e.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72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Augmenting </a:t>
            </a:r>
            <a:r>
              <a:rPr lang="en-US" dirty="0" err="1"/>
              <a:t>ActorCell.invoke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1575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around(final Envelope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execution(void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ActorCell.invoke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(Envelope)) &amp;&amp;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env.message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UOWLocalActorMessageWrapper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final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UOWLocalActorMessageWrapper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UOWLocalActorMessageWrapper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env.message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msg.uow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().measure(new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UncheckedWork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public void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doWork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msg.uow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decrementPending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msg.token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null);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proceed(new Envelope(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msg.contents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env.sender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else if 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env.message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UOWRemoteActorMessageWrapper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final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UOWRemoteActorMessageWrapper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UOWRemoteActorMessageWrapper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env.message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UnitOfWork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UnitOfWork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(UnitOfWork$.MODULE$.log(),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msg.contents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getSimpleName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null,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msg.provenance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msg.level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UOWResult.NORMAL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UOWResult.EXCEPTION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uow.measure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UncheckedWork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public void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doWork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proceed(new Envelope(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msg.contents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env.sender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else proceed(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9511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Augmenting </a:t>
            </a:r>
            <a:r>
              <a:rPr lang="en-US" dirty="0" err="1"/>
              <a:t>DeadLetter</a:t>
            </a:r>
            <a:r>
              <a:rPr lang="en-US" dirty="0"/>
              <a:t>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1575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DeadLetter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around(Object message): call(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DeadLetter.new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(*, *, *)) &amp;&amp;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(message, *, *)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(message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UOWLocalActorMessageWrapper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final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UOWLocalActorMessageWrapper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UOWLocalActorMessageWrapper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)message;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msg.uow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().measure(new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UncheckedWorkWithResult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DeadLetter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public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DeadLetter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doWork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msg.uow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decrementPending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msg.token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null);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proceed(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msg.contents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else if (message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UOWRemoteActorMessageWrapper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final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UOWRemoteActorMessageWrapper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UOWRemoteActorMessageWrapper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)message;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UnitOfWork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UnitOfWork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(UnitOfWork$.MODULE$.log(),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msg.contents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getSimpleName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null,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msg.provenance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msg.level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UOWResult.NORMAL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UOWResult.EXCEPTION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uow.measure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UncheckedWorkWithResult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DeadLetter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public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DeadLetter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doWork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proceed(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msg.contents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else return proceed(message);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3062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SystemMessages</a:t>
            </a:r>
            <a:r>
              <a:rPr lang="en-US" dirty="0"/>
              <a:t> are weird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don’t go through the same mailbox</a:t>
            </a:r>
          </a:p>
          <a:p>
            <a:r>
              <a:rPr lang="en-US" dirty="0"/>
              <a:t>They have a separate invoke function</a:t>
            </a:r>
          </a:p>
          <a:p>
            <a:r>
              <a:rPr lang="en-US" dirty="0"/>
              <a:t>Instances cannot be shared across multiple actors</a:t>
            </a:r>
          </a:p>
        </p:txBody>
      </p:sp>
    </p:spTree>
    <p:extLst>
      <p:ext uri="{BB962C8B-B14F-4D97-AF65-F5344CB8AC3E}">
        <p14:creationId xmlns:p14="http://schemas.microsoft.com/office/powerpoint/2010/main" val="3387540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Augmenting </a:t>
            </a:r>
            <a:r>
              <a:rPr lang="en-US" dirty="0" err="1"/>
              <a:t>SystemMessage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1575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UnitOfWork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SystemMessage.uow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SystemMessage.pendingToken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around(final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SystemMessage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execution(void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DefaultSystemMessageQueue.systemEnqueue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ActorRef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SystemMessage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&amp;&amp;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(*,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msg.uow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UnitOfWork.current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msg.uow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Option&lt;String&gt; from =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msg.uow.decrementPending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msg.pendingToken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from.isDefined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UnitOfWork.complainRepurpose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msg.uow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from.get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msg.uow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UnitOfWork.current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msg.uow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msg.pendingToken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msg.uow.incrementPending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proceed(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8368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Augmenting </a:t>
            </a:r>
            <a:r>
              <a:rPr lang="en-US" dirty="0" err="1"/>
              <a:t>SystemMessage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1575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around(final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SystemMessage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execution(void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ActorCell.systemInvoke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SystemMessage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&amp;&amp;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msg.uow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msg.uow.measure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UncheckedWork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public void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doWork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msg.uow.decrementPending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msg.pendingToken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proceed(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else proceed(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SystemMessage.finalize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Option&lt;String&gt; from =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uow.decrementPending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pendingToken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from.isDefined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UnitOfWork.complainGC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uow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from.get</a:t>
            </a: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0725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Package </a:t>
            </a:r>
            <a:r>
              <a:rPr lang="en-US" dirty="0" err="1"/>
              <a:t>org.uowlog.http</a:t>
            </a:r>
            <a:endParaRPr lang="en-US" dirty="0"/>
          </a:p>
          <a:p>
            <a:r>
              <a:rPr lang="en-US" dirty="0"/>
              <a:t>Uses X-</a:t>
            </a:r>
            <a:r>
              <a:rPr lang="en-US" dirty="0" err="1"/>
              <a:t>ProvenanceId</a:t>
            </a:r>
            <a:r>
              <a:rPr lang="en-US" dirty="0"/>
              <a:t> header for transmitting provenance from client to server</a:t>
            </a:r>
          </a:p>
          <a:p>
            <a:r>
              <a:rPr lang="en-US" dirty="0"/>
              <a:t>Server side: </a:t>
            </a:r>
            <a:r>
              <a:rPr lang="en-US" dirty="0" err="1"/>
              <a:t>ProvenanceDirectives</a:t>
            </a:r>
            <a:r>
              <a:rPr lang="en-US" dirty="0"/>
              <a:t> trait gives </a:t>
            </a:r>
            <a:r>
              <a:rPr lang="en-US" dirty="0" err="1"/>
              <a:t>extractProvenanceId</a:t>
            </a:r>
            <a:r>
              <a:rPr lang="en-US" dirty="0"/>
              <a:t> and </a:t>
            </a:r>
            <a:r>
              <a:rPr lang="en-US" dirty="0" err="1"/>
              <a:t>wrapRequestInUOWs</a:t>
            </a:r>
            <a:r>
              <a:rPr lang="en-US" dirty="0"/>
              <a:t> directives</a:t>
            </a:r>
          </a:p>
          <a:p>
            <a:pPr lvl="1"/>
            <a:r>
              <a:rPr lang="en-US" dirty="0"/>
              <a:t>Two UOWs created per incoming request: “request” which measures time from request delivery to response body complete, and “processing” which is associated with the code that’s actually executed (and any child UOWs).</a:t>
            </a:r>
          </a:p>
          <a:p>
            <a:r>
              <a:rPr lang="en-US" dirty="0"/>
              <a:t>Client side: </a:t>
            </a:r>
            <a:r>
              <a:rPr lang="en-US" dirty="0" err="1"/>
              <a:t>HttpClient</a:t>
            </a:r>
            <a:r>
              <a:rPr lang="en-US" dirty="0"/>
              <a:t> class gives </a:t>
            </a:r>
            <a:r>
              <a:rPr lang="en-US" dirty="0" err="1"/>
              <a:t>flowWithUOW</a:t>
            </a:r>
            <a:r>
              <a:rPr lang="en-US" dirty="0"/>
              <a:t> and </a:t>
            </a:r>
            <a:r>
              <a:rPr lang="en-US" dirty="0" err="1"/>
              <a:t>sendRequest</a:t>
            </a:r>
            <a:r>
              <a:rPr lang="en-US" dirty="0"/>
              <a:t> methods</a:t>
            </a:r>
          </a:p>
          <a:p>
            <a:pPr lvl="1"/>
            <a:r>
              <a:rPr lang="en-US" dirty="0"/>
              <a:t>One UOW created per outgoing request, measuring time from request sent to response body consumed.</a:t>
            </a:r>
          </a:p>
        </p:txBody>
      </p:sp>
    </p:spTree>
    <p:extLst>
      <p:ext uri="{BB962C8B-B14F-4D97-AF65-F5344CB8AC3E}">
        <p14:creationId xmlns:p14="http://schemas.microsoft.com/office/powerpoint/2010/main" val="1525371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</a:t>
            </a:r>
            <a:r>
              <a:rPr lang="en-US" dirty="0" err="1"/>
              <a:t>org.uowlog.testkit</a:t>
            </a:r>
            <a:endParaRPr lang="en-US" dirty="0"/>
          </a:p>
          <a:p>
            <a:r>
              <a:rPr lang="en-US" dirty="0"/>
              <a:t>Integration with </a:t>
            </a:r>
            <a:r>
              <a:rPr lang="en-US" dirty="0" err="1"/>
              <a:t>ScalaTest</a:t>
            </a:r>
            <a:endParaRPr lang="en-US" dirty="0"/>
          </a:p>
          <a:p>
            <a:r>
              <a:rPr lang="en-US" dirty="0" err="1"/>
              <a:t>LogFileCapture</a:t>
            </a:r>
            <a:r>
              <a:rPr lang="en-US" dirty="0"/>
              <a:t> trait does what its name claims – without writing to a file (replaces the </a:t>
            </a:r>
            <a:r>
              <a:rPr lang="en-US" dirty="0" err="1"/>
              <a:t>Logback</a:t>
            </a:r>
            <a:r>
              <a:rPr lang="en-US" dirty="0"/>
              <a:t> </a:t>
            </a:r>
            <a:r>
              <a:rPr lang="en-US" dirty="0" err="1"/>
              <a:t>appender</a:t>
            </a:r>
            <a:r>
              <a:rPr lang="en-US" dirty="0"/>
              <a:t>)</a:t>
            </a:r>
          </a:p>
          <a:p>
            <a:r>
              <a:rPr lang="en-US" dirty="0" err="1"/>
              <a:t>UOWMatchers</a:t>
            </a:r>
            <a:r>
              <a:rPr lang="en-US" dirty="0"/>
              <a:t> and </a:t>
            </a:r>
            <a:r>
              <a:rPr lang="en-US" dirty="0" err="1"/>
              <a:t>EventMatchers</a:t>
            </a:r>
            <a:r>
              <a:rPr lang="en-US" dirty="0"/>
              <a:t> allow easy inspection of log data</a:t>
            </a:r>
          </a:p>
          <a:p>
            <a:r>
              <a:rPr lang="en-US" dirty="0"/>
              <a:t>Actually test that you log your metrics in unit tests!</a:t>
            </a:r>
          </a:p>
          <a:p>
            <a:r>
              <a:rPr lang="en-US" dirty="0"/>
              <a:t>Logging can give insight into otherwise hard to see </a:t>
            </a:r>
            <a:r>
              <a:rPr lang="en-US" dirty="0" err="1"/>
              <a:t>behaviours</a:t>
            </a:r>
            <a:r>
              <a:rPr lang="en-US" dirty="0"/>
              <a:t> in tests</a:t>
            </a:r>
          </a:p>
          <a:p>
            <a:r>
              <a:rPr lang="en-US" dirty="0"/>
              <a:t>For HTTP, there’s a </a:t>
            </a:r>
            <a:r>
              <a:rPr lang="en-US" dirty="0" err="1"/>
              <a:t>MockHttpService</a:t>
            </a:r>
            <a:r>
              <a:rPr lang="en-US" dirty="0"/>
              <a:t> which can respond to a series of requests in a scripted manner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6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of Work: A named and discretely bounded section of program execution.  All UOWs have (at minimum) start time, stop time, and result category.  UOWs may be nested.</a:t>
            </a:r>
          </a:p>
          <a:p>
            <a:r>
              <a:rPr lang="en-US" dirty="0" err="1"/>
              <a:t>ProvenanceId</a:t>
            </a:r>
            <a:r>
              <a:rPr lang="en-US" dirty="0"/>
              <a:t>: A unique identifier given to each execution of a Unit of Work.  It has syntactic structure which allows correlation of different UOWs where one UOW spawned another.</a:t>
            </a:r>
          </a:p>
          <a:p>
            <a:r>
              <a:rPr lang="en-US" dirty="0"/>
              <a:t>Values: Arbitrary key-value pairs associated with an execution of a Unit of Work to allow dimensional analysis.</a:t>
            </a:r>
          </a:p>
          <a:p>
            <a:r>
              <a:rPr lang="en-US" dirty="0"/>
              <a:t>Metrics: </a:t>
            </a:r>
            <a:r>
              <a:rPr lang="en-US" dirty="0" err="1"/>
              <a:t>Aggregatable</a:t>
            </a:r>
            <a:r>
              <a:rPr lang="en-US" dirty="0"/>
              <a:t> numeric data associated with an execution of a Unit of Work.  Can be used for trendlines, alerting, etc.</a:t>
            </a:r>
          </a:p>
        </p:txBody>
      </p:sp>
    </p:spTree>
    <p:extLst>
      <p:ext uri="{BB962C8B-B14F-4D97-AF65-F5344CB8AC3E}">
        <p14:creationId xmlns:p14="http://schemas.microsoft.com/office/powerpoint/2010/main" val="349583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of Work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UnitOfWork</a:t>
            </a:r>
            <a:r>
              <a:rPr lang="en-US" dirty="0"/>
              <a:t> class encapsulates all the relevant data</a:t>
            </a:r>
          </a:p>
          <a:p>
            <a:pPr lvl="1"/>
            <a:r>
              <a:rPr lang="en-US" dirty="0"/>
              <a:t>Requires name and logger, but has lots of optional parameters</a:t>
            </a:r>
          </a:p>
          <a:p>
            <a:r>
              <a:rPr lang="en-US" dirty="0"/>
              <a:t>Two distinct usage patterns: manual open/close vs. association with a code block</a:t>
            </a:r>
          </a:p>
          <a:p>
            <a:pPr lvl="1"/>
            <a:r>
              <a:rPr lang="en-US" dirty="0"/>
              <a:t>Association with a code block is highly recommended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4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Contrived UOW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6843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org.uowlog.demo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org.uowlog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org.uowlog.UnitOfWork.functions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scala.concurrent.Future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 Pinger extends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UOWLogging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scala.concurrent.ExecutionContext.Implicits.global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def main(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Array[String])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mainUOW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UnitOfWork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("main")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(true)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withUnitOfWork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parent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mainUOW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Future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withUnitOfWork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("fetch")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scala.io.Source.fromURL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).length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addMetric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"bytes")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} }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(60000)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mainUOW.close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390154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Contrived UOW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6843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org.uowlog.demo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org.uowlog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org.uowlog.UnitOfWork.functions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scala.concurrent.Future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 Pinger extends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UOWLogging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scala.concurrent.ExecutionContext.Implicits.global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def main(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Array[String])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mainUOW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UnitOfWork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("main")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(true)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withUnitOfWork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parent = </a:t>
            </a:r>
            <a:r>
              <a:rPr lang="en-US" dirty="0" err="1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mainUOW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Future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withUnitOfWork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("fetch")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scala.io.Source.fromURL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).length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addMetric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"bytes")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} }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(60000)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mainUOW.close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}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1876" y="3668889"/>
            <a:ext cx="2621923" cy="1246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Manual UOW</a:t>
            </a:r>
            <a:br>
              <a:rPr lang="en-US" sz="2400" dirty="0"/>
            </a:br>
            <a:r>
              <a:rPr lang="en-US" sz="2400" dirty="0"/>
              <a:t>open, close, and</a:t>
            </a:r>
            <a:br>
              <a:rPr lang="en-US" sz="2400" dirty="0"/>
            </a:br>
            <a:r>
              <a:rPr lang="en-US" sz="2400" dirty="0"/>
              <a:t>tying to child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096000" y="3668890"/>
            <a:ext cx="2507087" cy="27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7637172" y="4075871"/>
            <a:ext cx="978795" cy="10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670479" y="4443211"/>
            <a:ext cx="4932608" cy="146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93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Contrived UOW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6843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org.uowlog.demo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org.uowlog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org.uowlog.UnitOfWork.functions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scala.concurrent.Future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 Pinger extends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UOWLogging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scala.concurrent.ExecutionContext.Implicits.global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def main(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Array[String])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mainUOW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UnitOfWork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("main")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(true)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withUnitOfWork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parent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mainUOW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Future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withUnitOfWork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>
                <a:solidFill>
                  <a:schemeClr val="bg1"/>
                </a:solidFill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scala.io.Source.fromURL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).length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addMetric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"bytes")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} }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(60000)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mainUOW.close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}</a:t>
            </a:r>
          </a:p>
        </p:txBody>
      </p:sp>
      <p:sp>
        <p:nvSpPr>
          <p:cNvPr id="4" name="Rectangle 3"/>
          <p:cNvSpPr/>
          <p:nvPr/>
        </p:nvSpPr>
        <p:spPr>
          <a:xfrm>
            <a:off x="8216720" y="3644720"/>
            <a:ext cx="3137079" cy="1841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UOWs associated with code blocks, parentage automatically discovered by nesting, even with the Future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611414" y="4043966"/>
            <a:ext cx="463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091707" y="4507606"/>
            <a:ext cx="1996225" cy="11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45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ProvenanceId</a:t>
            </a:r>
            <a:r>
              <a:rPr lang="en-US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has multiple pieces: &lt;group&gt;.&lt;program&gt;.&lt;unique&gt;:&lt;</a:t>
            </a:r>
            <a:r>
              <a:rPr lang="en-US" dirty="0" err="1"/>
              <a:t>callchain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Group is a short alphanumeric ID for some relevant grouping (e.g. company, team, whatever).</a:t>
            </a:r>
          </a:p>
          <a:p>
            <a:pPr lvl="1"/>
            <a:r>
              <a:rPr lang="en-US" dirty="0"/>
              <a:t>Program is a short alphanumeric ID for the application that generated the base </a:t>
            </a:r>
            <a:r>
              <a:rPr lang="en-US" dirty="0" err="1"/>
              <a:t>ProvenanceId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Unique is some arbitrary </a:t>
            </a:r>
            <a:r>
              <a:rPr lang="en-US" dirty="0" err="1"/>
              <a:t>uniquifier</a:t>
            </a:r>
            <a:r>
              <a:rPr lang="en-US" dirty="0"/>
              <a:t> (often a UUID).</a:t>
            </a:r>
          </a:p>
          <a:p>
            <a:pPr lvl="1"/>
            <a:r>
              <a:rPr lang="en-US" dirty="0" err="1"/>
              <a:t>Callchain</a:t>
            </a:r>
            <a:r>
              <a:rPr lang="en-US" dirty="0"/>
              <a:t> is a comma-separated list of numbers with optional r or m suffix; matches regex (\d+[</a:t>
            </a:r>
            <a:r>
              <a:rPr lang="en-US" dirty="0" err="1"/>
              <a:t>rm</a:t>
            </a:r>
            <a:r>
              <a:rPr lang="en-US" dirty="0"/>
              <a:t>]?(,\d+[</a:t>
            </a:r>
            <a:r>
              <a:rPr lang="en-US" dirty="0" err="1"/>
              <a:t>rm</a:t>
            </a:r>
            <a:r>
              <a:rPr lang="en-US" dirty="0"/>
              <a:t>]?)*)?</a:t>
            </a:r>
          </a:p>
          <a:p>
            <a:pPr lvl="2"/>
            <a:r>
              <a:rPr lang="en-US" dirty="0"/>
              <a:t>Each element in the chain indicates a level of UOW nesting; the number distinguishes _which_ child of the parent this ID represents.</a:t>
            </a:r>
          </a:p>
          <a:p>
            <a:pPr lvl="2"/>
            <a:r>
              <a:rPr lang="en-US" dirty="0"/>
              <a:t>r suffix indicates “remote”, e.g. moving from one service to another</a:t>
            </a:r>
          </a:p>
          <a:p>
            <a:pPr lvl="2"/>
            <a:r>
              <a:rPr lang="en-US" dirty="0"/>
              <a:t>m suffix indicates “multicast”, e.g. transmission via pub-sub bus</a:t>
            </a:r>
          </a:p>
        </p:txBody>
      </p:sp>
    </p:spTree>
    <p:extLst>
      <p:ext uri="{BB962C8B-B14F-4D97-AF65-F5344CB8AC3E}">
        <p14:creationId xmlns:p14="http://schemas.microsoft.com/office/powerpoint/2010/main" val="142179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3612</TotalTime>
  <Words>3418</Words>
  <Application>Microsoft Office PowerPoint</Application>
  <PresentationFormat>Widescreen</PresentationFormat>
  <Paragraphs>375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Office Theme</vt:lpstr>
      <vt:lpstr>Unit of Work and ProvenanceId</vt:lpstr>
      <vt:lpstr>UnitOfWork logging is Open Source!</vt:lpstr>
      <vt:lpstr>Goals</vt:lpstr>
      <vt:lpstr>Definitions</vt:lpstr>
      <vt:lpstr>Unit of Work syntax</vt:lpstr>
      <vt:lpstr>Contrived UOW example</vt:lpstr>
      <vt:lpstr>Contrived UOW example</vt:lpstr>
      <vt:lpstr>Contrived UOW example</vt:lpstr>
      <vt:lpstr>ProvenanceId syntax</vt:lpstr>
      <vt:lpstr>ProvenanceId examples</vt:lpstr>
      <vt:lpstr>ProvenanceId examples</vt:lpstr>
      <vt:lpstr>Values &amp; Metrics</vt:lpstr>
      <vt:lpstr>Value &amp; Metric example</vt:lpstr>
      <vt:lpstr>Another Value &amp; Metric example</vt:lpstr>
      <vt:lpstr>The “current” UnitOfWork</vt:lpstr>
      <vt:lpstr>UOW capture via ExecutionContext</vt:lpstr>
      <vt:lpstr>ExecutionContext in Scala 2.12</vt:lpstr>
      <vt:lpstr>UOW capture via special ActorRef methods</vt:lpstr>
      <vt:lpstr>What is AspectJ?</vt:lpstr>
      <vt:lpstr>UOW capture via AspectJ</vt:lpstr>
      <vt:lpstr>Is Future.onComplete enough?</vt:lpstr>
      <vt:lpstr>Is Future.onComplete really enough?</vt:lpstr>
      <vt:lpstr>Pending executions</vt:lpstr>
      <vt:lpstr>Augmenting Future.onComplete</vt:lpstr>
      <vt:lpstr>Flavors of ActorRef.tell</vt:lpstr>
      <vt:lpstr>Flavors of messages</vt:lpstr>
      <vt:lpstr>More utility classes</vt:lpstr>
      <vt:lpstr>Augmenting ActorRef.tell</vt:lpstr>
      <vt:lpstr>Augmenting ActorRef.tell</vt:lpstr>
      <vt:lpstr>Augmenting ActorCell.invoke</vt:lpstr>
      <vt:lpstr>Augmenting DeadLetter constructor</vt:lpstr>
      <vt:lpstr>SystemMessages are weird</vt:lpstr>
      <vt:lpstr>Augmenting SystemMessage</vt:lpstr>
      <vt:lpstr>Augmenting SystemMessage</vt:lpstr>
      <vt:lpstr>HTTP support</vt:lpstr>
      <vt:lpstr>Testing support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of Work and ProvenanceId</dc:title>
  <dc:creator>popiel</dc:creator>
  <cp:lastModifiedBy>Alex Popiel</cp:lastModifiedBy>
  <cp:revision>50</cp:revision>
  <dcterms:created xsi:type="dcterms:W3CDTF">2017-02-12T23:31:51Z</dcterms:created>
  <dcterms:modified xsi:type="dcterms:W3CDTF">2017-03-14T15:30:42Z</dcterms:modified>
</cp:coreProperties>
</file>