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318" r:id="rId2"/>
    <p:sldId id="257" r:id="rId3"/>
    <p:sldId id="309" r:id="rId4"/>
    <p:sldId id="258" r:id="rId5"/>
    <p:sldId id="319" r:id="rId6"/>
    <p:sldId id="320" r:id="rId7"/>
    <p:sldId id="310" r:id="rId8"/>
    <p:sldId id="278" r:id="rId9"/>
    <p:sldId id="322" r:id="rId10"/>
    <p:sldId id="323" r:id="rId11"/>
    <p:sldId id="311" r:id="rId12"/>
    <p:sldId id="324" r:id="rId13"/>
    <p:sldId id="325" r:id="rId14"/>
    <p:sldId id="326" r:id="rId15"/>
    <p:sldId id="316" r:id="rId16"/>
    <p:sldId id="327" r:id="rId17"/>
    <p:sldId id="333" r:id="rId18"/>
    <p:sldId id="332" r:id="rId19"/>
    <p:sldId id="328" r:id="rId20"/>
    <p:sldId id="330" r:id="rId21"/>
    <p:sldId id="331" r:id="rId22"/>
    <p:sldId id="288"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760"/>
    <a:srgbClr val="C9C9C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7" autoAdjust="0"/>
    <p:restoredTop sz="94634"/>
  </p:normalViewPr>
  <p:slideViewPr>
    <p:cSldViewPr>
      <p:cViewPr varScale="1">
        <p:scale>
          <a:sx n="81" d="100"/>
          <a:sy n="81" d="100"/>
        </p:scale>
        <p:origin x="701" y="6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B1F30-A2C1-478C-9FA2-073D4DC48B7D}"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AEFF8-A9D6-4BDA-A24A-832BDB70C229}" type="slidenum">
              <a:rPr lang="zh-CN" altLang="en-US" smtClean="0"/>
              <a:t>‹#›</a:t>
            </a:fld>
            <a:endParaRPr lang="zh-CN" altLang="en-US"/>
          </a:p>
        </p:txBody>
      </p:sp>
    </p:spTree>
    <p:extLst>
      <p:ext uri="{BB962C8B-B14F-4D97-AF65-F5344CB8AC3E}">
        <p14:creationId xmlns:p14="http://schemas.microsoft.com/office/powerpoint/2010/main" val="184469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1</a:t>
            </a:fld>
            <a:endParaRPr lang="zh-CN" altLang="en-US"/>
          </a:p>
        </p:txBody>
      </p:sp>
    </p:spTree>
    <p:extLst>
      <p:ext uri="{BB962C8B-B14F-4D97-AF65-F5344CB8AC3E}">
        <p14:creationId xmlns:p14="http://schemas.microsoft.com/office/powerpoint/2010/main" val="4176139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10</a:t>
            </a:fld>
            <a:endParaRPr lang="zh-CN" altLang="en-US"/>
          </a:p>
        </p:txBody>
      </p:sp>
    </p:spTree>
    <p:extLst>
      <p:ext uri="{BB962C8B-B14F-4D97-AF65-F5344CB8AC3E}">
        <p14:creationId xmlns:p14="http://schemas.microsoft.com/office/powerpoint/2010/main" val="492799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11</a:t>
            </a:fld>
            <a:endParaRPr lang="zh-CN" altLang="en-US"/>
          </a:p>
        </p:txBody>
      </p:sp>
    </p:spTree>
    <p:extLst>
      <p:ext uri="{BB962C8B-B14F-4D97-AF65-F5344CB8AC3E}">
        <p14:creationId xmlns:p14="http://schemas.microsoft.com/office/powerpoint/2010/main" val="4039130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12</a:t>
            </a:fld>
            <a:endParaRPr lang="zh-CN" altLang="en-US"/>
          </a:p>
        </p:txBody>
      </p:sp>
    </p:spTree>
    <p:extLst>
      <p:ext uri="{BB962C8B-B14F-4D97-AF65-F5344CB8AC3E}">
        <p14:creationId xmlns:p14="http://schemas.microsoft.com/office/powerpoint/2010/main" val="354085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13</a:t>
            </a:fld>
            <a:endParaRPr lang="zh-CN" altLang="en-US"/>
          </a:p>
        </p:txBody>
      </p:sp>
    </p:spTree>
    <p:extLst>
      <p:ext uri="{BB962C8B-B14F-4D97-AF65-F5344CB8AC3E}">
        <p14:creationId xmlns:p14="http://schemas.microsoft.com/office/powerpoint/2010/main" val="741311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14</a:t>
            </a:fld>
            <a:endParaRPr lang="zh-CN" altLang="en-US"/>
          </a:p>
        </p:txBody>
      </p:sp>
    </p:spTree>
    <p:extLst>
      <p:ext uri="{BB962C8B-B14F-4D97-AF65-F5344CB8AC3E}">
        <p14:creationId xmlns:p14="http://schemas.microsoft.com/office/powerpoint/2010/main" val="765659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15</a:t>
            </a:fld>
            <a:endParaRPr lang="zh-CN" altLang="en-US"/>
          </a:p>
        </p:txBody>
      </p:sp>
    </p:spTree>
    <p:extLst>
      <p:ext uri="{BB962C8B-B14F-4D97-AF65-F5344CB8AC3E}">
        <p14:creationId xmlns:p14="http://schemas.microsoft.com/office/powerpoint/2010/main" val="699523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16</a:t>
            </a:fld>
            <a:endParaRPr lang="zh-CN" altLang="en-US"/>
          </a:p>
        </p:txBody>
      </p:sp>
    </p:spTree>
    <p:extLst>
      <p:ext uri="{BB962C8B-B14F-4D97-AF65-F5344CB8AC3E}">
        <p14:creationId xmlns:p14="http://schemas.microsoft.com/office/powerpoint/2010/main" val="3485901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17</a:t>
            </a:fld>
            <a:endParaRPr lang="zh-CN" altLang="en-US"/>
          </a:p>
        </p:txBody>
      </p:sp>
    </p:spTree>
    <p:extLst>
      <p:ext uri="{BB962C8B-B14F-4D97-AF65-F5344CB8AC3E}">
        <p14:creationId xmlns:p14="http://schemas.microsoft.com/office/powerpoint/2010/main" val="3100583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18</a:t>
            </a:fld>
            <a:endParaRPr lang="zh-CN" altLang="en-US"/>
          </a:p>
        </p:txBody>
      </p:sp>
    </p:spTree>
    <p:extLst>
      <p:ext uri="{BB962C8B-B14F-4D97-AF65-F5344CB8AC3E}">
        <p14:creationId xmlns:p14="http://schemas.microsoft.com/office/powerpoint/2010/main" val="3508799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19</a:t>
            </a:fld>
            <a:endParaRPr lang="zh-CN" altLang="en-US"/>
          </a:p>
        </p:txBody>
      </p:sp>
    </p:spTree>
    <p:extLst>
      <p:ext uri="{BB962C8B-B14F-4D97-AF65-F5344CB8AC3E}">
        <p14:creationId xmlns:p14="http://schemas.microsoft.com/office/powerpoint/2010/main" val="499047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2</a:t>
            </a:fld>
            <a:endParaRPr lang="zh-CN" altLang="en-US"/>
          </a:p>
        </p:txBody>
      </p:sp>
    </p:spTree>
    <p:extLst>
      <p:ext uri="{BB962C8B-B14F-4D97-AF65-F5344CB8AC3E}">
        <p14:creationId xmlns:p14="http://schemas.microsoft.com/office/powerpoint/2010/main" val="1487193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20</a:t>
            </a:fld>
            <a:endParaRPr lang="zh-CN" altLang="en-US"/>
          </a:p>
        </p:txBody>
      </p:sp>
    </p:spTree>
    <p:extLst>
      <p:ext uri="{BB962C8B-B14F-4D97-AF65-F5344CB8AC3E}">
        <p14:creationId xmlns:p14="http://schemas.microsoft.com/office/powerpoint/2010/main" val="1384654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21</a:t>
            </a:fld>
            <a:endParaRPr lang="zh-CN" altLang="en-US"/>
          </a:p>
        </p:txBody>
      </p:sp>
    </p:spTree>
    <p:extLst>
      <p:ext uri="{BB962C8B-B14F-4D97-AF65-F5344CB8AC3E}">
        <p14:creationId xmlns:p14="http://schemas.microsoft.com/office/powerpoint/2010/main" val="3435234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22</a:t>
            </a:fld>
            <a:endParaRPr lang="zh-CN" altLang="en-US"/>
          </a:p>
        </p:txBody>
      </p:sp>
    </p:spTree>
    <p:extLst>
      <p:ext uri="{BB962C8B-B14F-4D97-AF65-F5344CB8AC3E}">
        <p14:creationId xmlns:p14="http://schemas.microsoft.com/office/powerpoint/2010/main" val="68789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3</a:t>
            </a:fld>
            <a:endParaRPr lang="zh-CN" altLang="en-US"/>
          </a:p>
        </p:txBody>
      </p:sp>
    </p:spTree>
    <p:extLst>
      <p:ext uri="{BB962C8B-B14F-4D97-AF65-F5344CB8AC3E}">
        <p14:creationId xmlns:p14="http://schemas.microsoft.com/office/powerpoint/2010/main" val="2010679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4</a:t>
            </a:fld>
            <a:endParaRPr lang="zh-CN" altLang="en-US"/>
          </a:p>
        </p:txBody>
      </p:sp>
    </p:spTree>
    <p:extLst>
      <p:ext uri="{BB962C8B-B14F-4D97-AF65-F5344CB8AC3E}">
        <p14:creationId xmlns:p14="http://schemas.microsoft.com/office/powerpoint/2010/main" val="173744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5</a:t>
            </a:fld>
            <a:endParaRPr lang="zh-CN" altLang="en-US"/>
          </a:p>
        </p:txBody>
      </p:sp>
    </p:spTree>
    <p:extLst>
      <p:ext uri="{BB962C8B-B14F-4D97-AF65-F5344CB8AC3E}">
        <p14:creationId xmlns:p14="http://schemas.microsoft.com/office/powerpoint/2010/main" val="274847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6</a:t>
            </a:fld>
            <a:endParaRPr lang="zh-CN" altLang="en-US"/>
          </a:p>
        </p:txBody>
      </p:sp>
    </p:spTree>
    <p:extLst>
      <p:ext uri="{BB962C8B-B14F-4D97-AF65-F5344CB8AC3E}">
        <p14:creationId xmlns:p14="http://schemas.microsoft.com/office/powerpoint/2010/main" val="2685453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7</a:t>
            </a:fld>
            <a:endParaRPr lang="zh-CN" altLang="en-US"/>
          </a:p>
        </p:txBody>
      </p:sp>
    </p:spTree>
    <p:extLst>
      <p:ext uri="{BB962C8B-B14F-4D97-AF65-F5344CB8AC3E}">
        <p14:creationId xmlns:p14="http://schemas.microsoft.com/office/powerpoint/2010/main" val="242314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8</a:t>
            </a:fld>
            <a:endParaRPr lang="zh-CN" altLang="en-US"/>
          </a:p>
        </p:txBody>
      </p:sp>
    </p:spTree>
    <p:extLst>
      <p:ext uri="{BB962C8B-B14F-4D97-AF65-F5344CB8AC3E}">
        <p14:creationId xmlns:p14="http://schemas.microsoft.com/office/powerpoint/2010/main" val="67190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t>9</a:t>
            </a:fld>
            <a:endParaRPr lang="zh-CN" altLang="en-US"/>
          </a:p>
        </p:txBody>
      </p:sp>
    </p:spTree>
    <p:extLst>
      <p:ext uri="{BB962C8B-B14F-4D97-AF65-F5344CB8AC3E}">
        <p14:creationId xmlns:p14="http://schemas.microsoft.com/office/powerpoint/2010/main" val="892999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D46EE5-268D-471D-B947-D13DA9B4CE5A}" type="datetime1">
              <a:rPr lang="zh-CN" altLang="en-US" smtClean="0"/>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A34AF9-1664-4634-98DD-8A193B72BA2B}" type="datetime1">
              <a:rPr lang="zh-CN" altLang="en-US" smtClean="0"/>
              <a:t>2019/6/3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95710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CE156-0F35-4A58-B0EF-48ABD7BC9BC2}" type="datetime1">
              <a:rPr lang="zh-CN" altLang="en-US" smtClean="0"/>
              <a:t>2019/6/3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泪滴形 6"/>
          <p:cNvSpPr/>
          <p:nvPr/>
        </p:nvSpPr>
        <p:spPr>
          <a:xfrm rot="2576988">
            <a:off x="911423" y="2317505"/>
            <a:ext cx="2222987" cy="2222987"/>
          </a:xfrm>
          <a:prstGeom prst="teardrop">
            <a:avLst>
              <a:gd name="adj" fmla="val 0"/>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0" name="矩形 1"/>
          <p:cNvSpPr/>
          <p:nvPr/>
        </p:nvSpPr>
        <p:spPr>
          <a:xfrm>
            <a:off x="0" y="2528899"/>
            <a:ext cx="1003481" cy="1800199"/>
          </a:xfrm>
          <a:custGeom>
            <a:avLst/>
            <a:gdLst>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922602 w 1705100"/>
              <a:gd name="connsiteY2" fmla="*/ 1013988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39059"/>
              <a:gd name="connsiteY0" fmla="*/ 0 h 2088232"/>
              <a:gd name="connsiteX1" fmla="*/ 1705100 w 1739059"/>
              <a:gd name="connsiteY1" fmla="*/ 0 h 2088232"/>
              <a:gd name="connsiteX2" fmla="*/ 1705100 w 1739059"/>
              <a:gd name="connsiteY2" fmla="*/ 2088232 h 2088232"/>
              <a:gd name="connsiteX3" fmla="*/ 0 w 1739059"/>
              <a:gd name="connsiteY3" fmla="*/ 2088232 h 2088232"/>
              <a:gd name="connsiteX4" fmla="*/ 0 w 1739059"/>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7"/>
              <a:gd name="connsiteX1" fmla="*/ 1746105 w 1762506"/>
              <a:gd name="connsiteY1" fmla="*/ 0 h 2088237"/>
              <a:gd name="connsiteX2" fmla="*/ 1762506 w 1762506"/>
              <a:gd name="connsiteY2" fmla="*/ 2088232 h 2088237"/>
              <a:gd name="connsiteX3" fmla="*/ 0 w 1762506"/>
              <a:gd name="connsiteY3" fmla="*/ 2088232 h 2088237"/>
              <a:gd name="connsiteX4" fmla="*/ 0 w 1762506"/>
              <a:gd name="connsiteY4" fmla="*/ 0 h 2088237"/>
              <a:gd name="connsiteX0" fmla="*/ 0 w 1762506"/>
              <a:gd name="connsiteY0" fmla="*/ 0 h 2088236"/>
              <a:gd name="connsiteX1" fmla="*/ 1746105 w 1762506"/>
              <a:gd name="connsiteY1" fmla="*/ 0 h 2088236"/>
              <a:gd name="connsiteX2" fmla="*/ 1762506 w 1762506"/>
              <a:gd name="connsiteY2" fmla="*/ 2088232 h 2088236"/>
              <a:gd name="connsiteX3" fmla="*/ 0 w 1762506"/>
              <a:gd name="connsiteY3" fmla="*/ 2088232 h 2088236"/>
              <a:gd name="connsiteX4" fmla="*/ 0 w 1762506"/>
              <a:gd name="connsiteY4" fmla="*/ 0 h 2088236"/>
              <a:gd name="connsiteX0" fmla="*/ 0 w 1762506"/>
              <a:gd name="connsiteY0" fmla="*/ 0 h 2088237"/>
              <a:gd name="connsiteX1" fmla="*/ 1746105 w 1762506"/>
              <a:gd name="connsiteY1" fmla="*/ 0 h 2088237"/>
              <a:gd name="connsiteX2" fmla="*/ 1762506 w 1762506"/>
              <a:gd name="connsiteY2" fmla="*/ 2088232 h 2088237"/>
              <a:gd name="connsiteX3" fmla="*/ 0 w 1762506"/>
              <a:gd name="connsiteY3" fmla="*/ 2088232 h 2088237"/>
              <a:gd name="connsiteX4" fmla="*/ 0 w 1762506"/>
              <a:gd name="connsiteY4" fmla="*/ 0 h 2088237"/>
              <a:gd name="connsiteX0" fmla="*/ 0 w 1762506"/>
              <a:gd name="connsiteY0" fmla="*/ 0 h 2088685"/>
              <a:gd name="connsiteX1" fmla="*/ 1746105 w 1762506"/>
              <a:gd name="connsiteY1" fmla="*/ 0 h 2088685"/>
              <a:gd name="connsiteX2" fmla="*/ 1762506 w 1762506"/>
              <a:gd name="connsiteY2" fmla="*/ 2088232 h 2088685"/>
              <a:gd name="connsiteX3" fmla="*/ 0 w 1762506"/>
              <a:gd name="connsiteY3" fmla="*/ 2088232 h 2088685"/>
              <a:gd name="connsiteX4" fmla="*/ 0 w 1762506"/>
              <a:gd name="connsiteY4" fmla="*/ 0 h 2088685"/>
              <a:gd name="connsiteX0" fmla="*/ 0 w 1762506"/>
              <a:gd name="connsiteY0" fmla="*/ 0 h 2088685"/>
              <a:gd name="connsiteX1" fmla="*/ 1690839 w 1762506"/>
              <a:gd name="connsiteY1" fmla="*/ 0 h 2088685"/>
              <a:gd name="connsiteX2" fmla="*/ 1762506 w 1762506"/>
              <a:gd name="connsiteY2" fmla="*/ 2088232 h 2088685"/>
              <a:gd name="connsiteX3" fmla="*/ 0 w 1762506"/>
              <a:gd name="connsiteY3" fmla="*/ 2088232 h 2088685"/>
              <a:gd name="connsiteX4" fmla="*/ 0 w 1762506"/>
              <a:gd name="connsiteY4" fmla="*/ 0 h 2088685"/>
              <a:gd name="connsiteX0" fmla="*/ 0 w 1762506"/>
              <a:gd name="connsiteY0" fmla="*/ 0 h 2088676"/>
              <a:gd name="connsiteX1" fmla="*/ 1690839 w 1762506"/>
              <a:gd name="connsiteY1" fmla="*/ 0 h 2088676"/>
              <a:gd name="connsiteX2" fmla="*/ 1762506 w 1762506"/>
              <a:gd name="connsiteY2" fmla="*/ 2088232 h 2088676"/>
              <a:gd name="connsiteX3" fmla="*/ 0 w 1762506"/>
              <a:gd name="connsiteY3" fmla="*/ 2088232 h 2088676"/>
              <a:gd name="connsiteX4" fmla="*/ 0 w 1762506"/>
              <a:gd name="connsiteY4" fmla="*/ 0 h 2088676"/>
              <a:gd name="connsiteX0" fmla="*/ 0 w 1762506"/>
              <a:gd name="connsiteY0" fmla="*/ 0 h 2088845"/>
              <a:gd name="connsiteX1" fmla="*/ 1690839 w 1762506"/>
              <a:gd name="connsiteY1" fmla="*/ 0 h 2088845"/>
              <a:gd name="connsiteX2" fmla="*/ 1762506 w 1762506"/>
              <a:gd name="connsiteY2" fmla="*/ 2088232 h 2088845"/>
              <a:gd name="connsiteX3" fmla="*/ 0 w 1762506"/>
              <a:gd name="connsiteY3" fmla="*/ 2088232 h 2088845"/>
              <a:gd name="connsiteX4" fmla="*/ 0 w 1762506"/>
              <a:gd name="connsiteY4" fmla="*/ 0 h 2088845"/>
              <a:gd name="connsiteX0" fmla="*/ 0 w 1717289"/>
              <a:gd name="connsiteY0" fmla="*/ 0 h 2098890"/>
              <a:gd name="connsiteX1" fmla="*/ 1690839 w 1717289"/>
              <a:gd name="connsiteY1" fmla="*/ 0 h 2098890"/>
              <a:gd name="connsiteX2" fmla="*/ 1717289 w 1717289"/>
              <a:gd name="connsiteY2" fmla="*/ 2098281 h 2098890"/>
              <a:gd name="connsiteX3" fmla="*/ 0 w 1717289"/>
              <a:gd name="connsiteY3" fmla="*/ 2088232 h 2098890"/>
              <a:gd name="connsiteX4" fmla="*/ 0 w 1717289"/>
              <a:gd name="connsiteY4" fmla="*/ 0 h 2098890"/>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74437 w 1717289"/>
              <a:gd name="connsiteY1" fmla="*/ 4101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74437 w 1717289"/>
              <a:gd name="connsiteY1" fmla="*/ 4101 h 2098281"/>
              <a:gd name="connsiteX2" fmla="*/ 1717289 w 1717289"/>
              <a:gd name="connsiteY2" fmla="*/ 2098281 h 2098281"/>
              <a:gd name="connsiteX3" fmla="*/ 0 w 1717289"/>
              <a:gd name="connsiteY3" fmla="*/ 2088232 h 2098281"/>
              <a:gd name="connsiteX4" fmla="*/ 0 w 1717289"/>
              <a:gd name="connsiteY4" fmla="*/ 0 h 2098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289" h="2098281">
                <a:moveTo>
                  <a:pt x="0" y="0"/>
                </a:moveTo>
                <a:lnTo>
                  <a:pt x="1674437" y="4101"/>
                </a:lnTo>
                <a:cubicBezTo>
                  <a:pt x="536394" y="826531"/>
                  <a:pt x="1385887" y="2096234"/>
                  <a:pt x="1717289" y="2098281"/>
                </a:cubicBezTo>
                <a:lnTo>
                  <a:pt x="0" y="2088232"/>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1" name="矩形 1"/>
          <p:cNvSpPr/>
          <p:nvPr/>
        </p:nvSpPr>
        <p:spPr>
          <a:xfrm flipH="1">
            <a:off x="3042351" y="2528899"/>
            <a:ext cx="1003481" cy="1800199"/>
          </a:xfrm>
          <a:custGeom>
            <a:avLst/>
            <a:gdLst>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922602 w 1705100"/>
              <a:gd name="connsiteY2" fmla="*/ 1013988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39059"/>
              <a:gd name="connsiteY0" fmla="*/ 0 h 2088232"/>
              <a:gd name="connsiteX1" fmla="*/ 1705100 w 1739059"/>
              <a:gd name="connsiteY1" fmla="*/ 0 h 2088232"/>
              <a:gd name="connsiteX2" fmla="*/ 1705100 w 1739059"/>
              <a:gd name="connsiteY2" fmla="*/ 2088232 h 2088232"/>
              <a:gd name="connsiteX3" fmla="*/ 0 w 1739059"/>
              <a:gd name="connsiteY3" fmla="*/ 2088232 h 2088232"/>
              <a:gd name="connsiteX4" fmla="*/ 0 w 1739059"/>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7"/>
              <a:gd name="connsiteX1" fmla="*/ 1746105 w 1762506"/>
              <a:gd name="connsiteY1" fmla="*/ 0 h 2088237"/>
              <a:gd name="connsiteX2" fmla="*/ 1762506 w 1762506"/>
              <a:gd name="connsiteY2" fmla="*/ 2088232 h 2088237"/>
              <a:gd name="connsiteX3" fmla="*/ 0 w 1762506"/>
              <a:gd name="connsiteY3" fmla="*/ 2088232 h 2088237"/>
              <a:gd name="connsiteX4" fmla="*/ 0 w 1762506"/>
              <a:gd name="connsiteY4" fmla="*/ 0 h 2088237"/>
              <a:gd name="connsiteX0" fmla="*/ 0 w 1762506"/>
              <a:gd name="connsiteY0" fmla="*/ 0 h 2088236"/>
              <a:gd name="connsiteX1" fmla="*/ 1746105 w 1762506"/>
              <a:gd name="connsiteY1" fmla="*/ 0 h 2088236"/>
              <a:gd name="connsiteX2" fmla="*/ 1762506 w 1762506"/>
              <a:gd name="connsiteY2" fmla="*/ 2088232 h 2088236"/>
              <a:gd name="connsiteX3" fmla="*/ 0 w 1762506"/>
              <a:gd name="connsiteY3" fmla="*/ 2088232 h 2088236"/>
              <a:gd name="connsiteX4" fmla="*/ 0 w 1762506"/>
              <a:gd name="connsiteY4" fmla="*/ 0 h 2088236"/>
              <a:gd name="connsiteX0" fmla="*/ 0 w 1762506"/>
              <a:gd name="connsiteY0" fmla="*/ 0 h 2088237"/>
              <a:gd name="connsiteX1" fmla="*/ 1746105 w 1762506"/>
              <a:gd name="connsiteY1" fmla="*/ 0 h 2088237"/>
              <a:gd name="connsiteX2" fmla="*/ 1762506 w 1762506"/>
              <a:gd name="connsiteY2" fmla="*/ 2088232 h 2088237"/>
              <a:gd name="connsiteX3" fmla="*/ 0 w 1762506"/>
              <a:gd name="connsiteY3" fmla="*/ 2088232 h 2088237"/>
              <a:gd name="connsiteX4" fmla="*/ 0 w 1762506"/>
              <a:gd name="connsiteY4" fmla="*/ 0 h 2088237"/>
              <a:gd name="connsiteX0" fmla="*/ 0 w 1762506"/>
              <a:gd name="connsiteY0" fmla="*/ 0 h 2088685"/>
              <a:gd name="connsiteX1" fmla="*/ 1746105 w 1762506"/>
              <a:gd name="connsiteY1" fmla="*/ 0 h 2088685"/>
              <a:gd name="connsiteX2" fmla="*/ 1762506 w 1762506"/>
              <a:gd name="connsiteY2" fmla="*/ 2088232 h 2088685"/>
              <a:gd name="connsiteX3" fmla="*/ 0 w 1762506"/>
              <a:gd name="connsiteY3" fmla="*/ 2088232 h 2088685"/>
              <a:gd name="connsiteX4" fmla="*/ 0 w 1762506"/>
              <a:gd name="connsiteY4" fmla="*/ 0 h 2088685"/>
              <a:gd name="connsiteX0" fmla="*/ 0 w 1762506"/>
              <a:gd name="connsiteY0" fmla="*/ 0 h 2088685"/>
              <a:gd name="connsiteX1" fmla="*/ 1690839 w 1762506"/>
              <a:gd name="connsiteY1" fmla="*/ 0 h 2088685"/>
              <a:gd name="connsiteX2" fmla="*/ 1762506 w 1762506"/>
              <a:gd name="connsiteY2" fmla="*/ 2088232 h 2088685"/>
              <a:gd name="connsiteX3" fmla="*/ 0 w 1762506"/>
              <a:gd name="connsiteY3" fmla="*/ 2088232 h 2088685"/>
              <a:gd name="connsiteX4" fmla="*/ 0 w 1762506"/>
              <a:gd name="connsiteY4" fmla="*/ 0 h 2088685"/>
              <a:gd name="connsiteX0" fmla="*/ 0 w 1762506"/>
              <a:gd name="connsiteY0" fmla="*/ 0 h 2088676"/>
              <a:gd name="connsiteX1" fmla="*/ 1690839 w 1762506"/>
              <a:gd name="connsiteY1" fmla="*/ 0 h 2088676"/>
              <a:gd name="connsiteX2" fmla="*/ 1762506 w 1762506"/>
              <a:gd name="connsiteY2" fmla="*/ 2088232 h 2088676"/>
              <a:gd name="connsiteX3" fmla="*/ 0 w 1762506"/>
              <a:gd name="connsiteY3" fmla="*/ 2088232 h 2088676"/>
              <a:gd name="connsiteX4" fmla="*/ 0 w 1762506"/>
              <a:gd name="connsiteY4" fmla="*/ 0 h 2088676"/>
              <a:gd name="connsiteX0" fmla="*/ 0 w 1762506"/>
              <a:gd name="connsiteY0" fmla="*/ 0 h 2088845"/>
              <a:gd name="connsiteX1" fmla="*/ 1690839 w 1762506"/>
              <a:gd name="connsiteY1" fmla="*/ 0 h 2088845"/>
              <a:gd name="connsiteX2" fmla="*/ 1762506 w 1762506"/>
              <a:gd name="connsiteY2" fmla="*/ 2088232 h 2088845"/>
              <a:gd name="connsiteX3" fmla="*/ 0 w 1762506"/>
              <a:gd name="connsiteY3" fmla="*/ 2088232 h 2088845"/>
              <a:gd name="connsiteX4" fmla="*/ 0 w 1762506"/>
              <a:gd name="connsiteY4" fmla="*/ 0 h 2088845"/>
              <a:gd name="connsiteX0" fmla="*/ 0 w 1717289"/>
              <a:gd name="connsiteY0" fmla="*/ 0 h 2098890"/>
              <a:gd name="connsiteX1" fmla="*/ 1690839 w 1717289"/>
              <a:gd name="connsiteY1" fmla="*/ 0 h 2098890"/>
              <a:gd name="connsiteX2" fmla="*/ 1717289 w 1717289"/>
              <a:gd name="connsiteY2" fmla="*/ 2098281 h 2098890"/>
              <a:gd name="connsiteX3" fmla="*/ 0 w 1717289"/>
              <a:gd name="connsiteY3" fmla="*/ 2088232 h 2098890"/>
              <a:gd name="connsiteX4" fmla="*/ 0 w 1717289"/>
              <a:gd name="connsiteY4" fmla="*/ 0 h 2098890"/>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74437 w 1717289"/>
              <a:gd name="connsiteY1" fmla="*/ 4101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74437 w 1717289"/>
              <a:gd name="connsiteY1" fmla="*/ 4101 h 2098281"/>
              <a:gd name="connsiteX2" fmla="*/ 1717289 w 1717289"/>
              <a:gd name="connsiteY2" fmla="*/ 2098281 h 2098281"/>
              <a:gd name="connsiteX3" fmla="*/ 0 w 1717289"/>
              <a:gd name="connsiteY3" fmla="*/ 2088232 h 2098281"/>
              <a:gd name="connsiteX4" fmla="*/ 0 w 1717289"/>
              <a:gd name="connsiteY4" fmla="*/ 0 h 2098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289" h="2098281">
                <a:moveTo>
                  <a:pt x="0" y="0"/>
                </a:moveTo>
                <a:lnTo>
                  <a:pt x="1674437" y="4101"/>
                </a:lnTo>
                <a:cubicBezTo>
                  <a:pt x="536394" y="826531"/>
                  <a:pt x="1385887" y="2096234"/>
                  <a:pt x="1717289" y="2098281"/>
                </a:cubicBezTo>
                <a:lnTo>
                  <a:pt x="0" y="2088232"/>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3" name="文本框 12"/>
          <p:cNvSpPr txBox="1"/>
          <p:nvPr/>
        </p:nvSpPr>
        <p:spPr>
          <a:xfrm>
            <a:off x="4179838" y="2739522"/>
            <a:ext cx="7768831" cy="646331"/>
          </a:xfrm>
          <a:prstGeom prst="rect">
            <a:avLst/>
          </a:prstGeom>
          <a:noFill/>
        </p:spPr>
        <p:txBody>
          <a:bodyPr wrap="square" rtlCol="0">
            <a:spAutoFit/>
          </a:bodyPr>
          <a:lstStyle/>
          <a:p>
            <a:pPr algn="ctr"/>
            <a:r>
              <a:rPr lang="zh-CN" altLang="en-US" sz="3600" b="1" dirty="0">
                <a:latin typeface="inpin heiti" panose="00000500000000000000" pitchFamily="2" charset="-122"/>
                <a:ea typeface="inpin heiti" panose="00000500000000000000" pitchFamily="2" charset="-122"/>
                <a:cs typeface="+mn-ea"/>
                <a:sym typeface="inpin heiti" panose="00000500000000000000" pitchFamily="2" charset="-122"/>
              </a:rPr>
              <a:t>工程科学与技术创新</a:t>
            </a:r>
            <a:r>
              <a:rPr lang="en-US" altLang="zh-CN" sz="3600" b="1" dirty="0" err="1">
                <a:latin typeface="inpin heiti" panose="00000500000000000000" pitchFamily="2" charset="-122"/>
                <a:ea typeface="inpin heiti" panose="00000500000000000000" pitchFamily="2" charset="-122"/>
                <a:cs typeface="+mn-ea"/>
                <a:sym typeface="inpin heiti" panose="00000500000000000000" pitchFamily="2" charset="-122"/>
              </a:rPr>
              <a:t>ⅢF</a:t>
            </a:r>
            <a:r>
              <a:rPr lang="zh-CN" altLang="en-US" sz="3600" b="1" dirty="0">
                <a:latin typeface="inpin heiti" panose="00000500000000000000" pitchFamily="2" charset="-122"/>
                <a:ea typeface="inpin heiti" panose="00000500000000000000" pitchFamily="2" charset="-122"/>
                <a:cs typeface="+mn-ea"/>
                <a:sym typeface="inpin heiti" panose="00000500000000000000" pitchFamily="2" charset="-122"/>
              </a:rPr>
              <a:t>汇报展示</a:t>
            </a:r>
            <a:endParaRPr lang="en-US" altLang="zh-CN" sz="3600" b="1"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4" name="组合 3">
            <a:extLst>
              <a:ext uri="{FF2B5EF4-FFF2-40B4-BE49-F238E27FC236}">
                <a16:creationId xmlns:a16="http://schemas.microsoft.com/office/drawing/2014/main" id="{BBFCAA1D-9893-4706-84B6-D875FB5E3529}"/>
              </a:ext>
            </a:extLst>
          </p:cNvPr>
          <p:cNvGrpSpPr/>
          <p:nvPr/>
        </p:nvGrpSpPr>
        <p:grpSpPr>
          <a:xfrm>
            <a:off x="4045831" y="2528899"/>
            <a:ext cx="8153809" cy="1800199"/>
            <a:chOff x="4045831" y="2528899"/>
            <a:chExt cx="8153809" cy="1800199"/>
          </a:xfrm>
        </p:grpSpPr>
        <p:sp>
          <p:nvSpPr>
            <p:cNvPr id="12" name="矩形 11"/>
            <p:cNvSpPr/>
            <p:nvPr/>
          </p:nvSpPr>
          <p:spPr>
            <a:xfrm>
              <a:off x="11983616" y="2528899"/>
              <a:ext cx="216024" cy="1800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cxnSp>
          <p:nvCxnSpPr>
            <p:cNvPr id="17" name="直接连接符 16"/>
            <p:cNvCxnSpPr>
              <a:cxnSpLocks noChangeShapeType="1"/>
              <a:endCxn id="12" idx="1"/>
            </p:cNvCxnSpPr>
            <p:nvPr/>
          </p:nvCxnSpPr>
          <p:spPr bwMode="auto">
            <a:xfrm flipV="1">
              <a:off x="4045831" y="3428999"/>
              <a:ext cx="7937785" cy="1"/>
            </a:xfrm>
            <a:prstGeom prst="line">
              <a:avLst/>
            </a:prstGeom>
            <a:noFill/>
            <a:ln w="6350">
              <a:solidFill>
                <a:srgbClr val="4575A5"/>
              </a:solidFill>
              <a:round/>
              <a:headEnd/>
              <a:tailEnd/>
            </a:ln>
            <a:extLst>
              <a:ext uri="{909E8E84-426E-40DD-AFC4-6F175D3DCCD1}">
                <a14:hiddenFill xmlns:a14="http://schemas.microsoft.com/office/drawing/2010/main">
                  <a:noFill/>
                </a14:hiddenFill>
              </a:ext>
            </a:extLst>
          </p:spPr>
        </p:cxnSp>
      </p:grpSp>
      <p:sp>
        <p:nvSpPr>
          <p:cNvPr id="31" name="矩形 30"/>
          <p:cNvSpPr/>
          <p:nvPr/>
        </p:nvSpPr>
        <p:spPr>
          <a:xfrm>
            <a:off x="0" y="-40981"/>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2" name="矩形 31"/>
          <p:cNvSpPr/>
          <p:nvPr/>
        </p:nvSpPr>
        <p:spPr>
          <a:xfrm flipV="1">
            <a:off x="-1" y="6318000"/>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6" name="AutoShape 2" descr="https://timgsa.baidu.com/timg?image&amp;quality=80&amp;size=b9999_10000&amp;sec=1558116814333&amp;di=b83ec312b11e02190e492716c07726c8&amp;imgtype=0&amp;src=http%3A%2F%2Fpic.baike.soso.com%2Fp%2F20140221%2Fbki-20140221032719-1414981606.jpg">
            <a:extLst>
              <a:ext uri="{FF2B5EF4-FFF2-40B4-BE49-F238E27FC236}">
                <a16:creationId xmlns:a16="http://schemas.microsoft.com/office/drawing/2014/main" id="{6B13E551-9DEF-4081-AF29-F04CF07353D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https://timgsa.baidu.com/timg?image&amp;quality=80&amp;size=b9999_10000&amp;sec=1558116814333&amp;di=b83ec312b11e02190e492716c07726c8&amp;imgtype=0&amp;src=http%3A%2F%2Fpic.baike.soso.com%2Fp%2F20140221%2Fbki-20140221032719-1414981606.jpg">
            <a:extLst>
              <a:ext uri="{FF2B5EF4-FFF2-40B4-BE49-F238E27FC236}">
                <a16:creationId xmlns:a16="http://schemas.microsoft.com/office/drawing/2014/main" id="{E4C35425-90BE-44BC-8759-5C819A37D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644" y="2476121"/>
            <a:ext cx="1897767" cy="189776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324FBB07-BF86-4CD0-8BB3-D1DBF8C77686}"/>
              </a:ext>
            </a:extLst>
          </p:cNvPr>
          <p:cNvSpPr txBox="1"/>
          <p:nvPr/>
        </p:nvSpPr>
        <p:spPr>
          <a:xfrm>
            <a:off x="4045831" y="3541247"/>
            <a:ext cx="7768831" cy="830997"/>
          </a:xfrm>
          <a:prstGeom prst="rect">
            <a:avLst/>
          </a:prstGeom>
          <a:noFill/>
        </p:spPr>
        <p:txBody>
          <a:bodyPr wrap="square" rtlCol="0">
            <a:spAutoFit/>
          </a:bodyPr>
          <a:lstStyle/>
          <a:p>
            <a:pPr algn="ctr"/>
            <a:r>
              <a:rPr lang="en-US" altLang="zh-CN" sz="2400" b="1" dirty="0">
                <a:latin typeface="inpin heiti" panose="00000500000000000000" pitchFamily="2" charset="-122"/>
                <a:ea typeface="inpin heiti" panose="00000500000000000000" pitchFamily="2" charset="-122"/>
                <a:cs typeface="+mn-ea"/>
                <a:sym typeface="inpin heiti" panose="00000500000000000000" pitchFamily="2" charset="-122"/>
              </a:rPr>
              <a:t>C</a:t>
            </a:r>
            <a:r>
              <a:rPr lang="zh-CN" altLang="en-US" sz="2400" b="1" dirty="0">
                <a:latin typeface="inpin heiti" panose="00000500000000000000" pitchFamily="2" charset="-122"/>
                <a:ea typeface="inpin heiti" panose="00000500000000000000" pitchFamily="2" charset="-122"/>
                <a:cs typeface="+mn-ea"/>
                <a:sym typeface="inpin heiti" panose="00000500000000000000" pitchFamily="2" charset="-122"/>
              </a:rPr>
              <a:t>题   第四组</a:t>
            </a:r>
            <a:endParaRPr lang="en-US" altLang="zh-CN" sz="2400" b="1" dirty="0">
              <a:latin typeface="inpin heiti" panose="00000500000000000000" pitchFamily="2" charset="-122"/>
              <a:ea typeface="inpin heiti" panose="00000500000000000000" pitchFamily="2" charset="-122"/>
              <a:cs typeface="+mn-ea"/>
              <a:sym typeface="inpin heiti" panose="00000500000000000000" pitchFamily="2" charset="-122"/>
            </a:endParaRPr>
          </a:p>
          <a:p>
            <a:pPr algn="ctr"/>
            <a:r>
              <a:rPr lang="zh-CN" altLang="en-US" sz="2400" b="1" dirty="0">
                <a:latin typeface="inpin heiti" panose="00000500000000000000" pitchFamily="2" charset="-122"/>
                <a:ea typeface="inpin heiti" panose="00000500000000000000" pitchFamily="2" charset="-122"/>
                <a:cs typeface="+mn-ea"/>
                <a:sym typeface="inpin heiti" panose="00000500000000000000" pitchFamily="2" charset="-122"/>
              </a:rPr>
              <a:t>陈思哲    张沛东    牟天昊</a:t>
            </a:r>
          </a:p>
        </p:txBody>
      </p:sp>
    </p:spTree>
    <p:extLst>
      <p:ext uri="{BB962C8B-B14F-4D97-AF65-F5344CB8AC3E}">
        <p14:creationId xmlns:p14="http://schemas.microsoft.com/office/powerpoint/2010/main" val="4043019741"/>
      </p:ext>
    </p:extLst>
  </p:cSld>
  <p:clrMapOvr>
    <a:masterClrMapping/>
  </p:clrMapOvr>
  <p:extLst mod="1">
    <p:ext uri="{E180D4A7-C9FB-4DFB-919C-405C955672EB}">
      <p14:showEvtLst xmlns:p14="http://schemas.microsoft.com/office/powerpoint/2010/main">
        <p14:playEvt time="106" objId="20"/>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 name="文本框 2"/>
          <p:cNvSpPr txBox="1"/>
          <p:nvPr/>
        </p:nvSpPr>
        <p:spPr>
          <a:xfrm>
            <a:off x="551384" y="1484784"/>
            <a:ext cx="2448272" cy="461665"/>
          </a:xfrm>
          <a:prstGeom prst="rect">
            <a:avLst/>
          </a:prstGeom>
          <a:noFill/>
        </p:spPr>
        <p:txBody>
          <a:bodyPr wrap="square" rtlCol="0">
            <a:spAutoFit/>
          </a:bodyPr>
          <a:lstStyle/>
          <a:p>
            <a:r>
              <a:rPr lang="zh-CN" altLang="en-US" sz="2400" b="1" dirty="0"/>
              <a:t>设备配置</a:t>
            </a:r>
          </a:p>
        </p:txBody>
      </p:sp>
      <p:sp>
        <p:nvSpPr>
          <p:cNvPr id="2" name="矩形 1"/>
          <p:cNvSpPr/>
          <p:nvPr/>
        </p:nvSpPr>
        <p:spPr>
          <a:xfrm>
            <a:off x="587387" y="2232673"/>
            <a:ext cx="11017224" cy="3046988"/>
          </a:xfrm>
          <a:prstGeom prst="rect">
            <a:avLst/>
          </a:prstGeom>
        </p:spPr>
        <p:txBody>
          <a:bodyPr wrap="square">
            <a:spAutoFit/>
          </a:bodyPr>
          <a:lstStyle/>
          <a:p>
            <a:pPr algn="just"/>
            <a:r>
              <a:rPr lang="en-US" altLang="zh-CN" sz="3200" b="1" kern="100" dirty="0">
                <a:latin typeface="仿宋" panose="02010609060101010101" pitchFamily="49" charset="-122"/>
                <a:ea typeface="仿宋" panose="02010609060101010101" pitchFamily="49" charset="-122"/>
                <a:cs typeface="Times New Roman" panose="02020603050405020304" pitchFamily="18" charset="0"/>
              </a:rPr>
              <a:t>	</a:t>
            </a:r>
            <a:r>
              <a:rPr lang="zh-CN" altLang="en-US" sz="3200" b="1" kern="100" dirty="0">
                <a:latin typeface="仿宋" panose="02010609060101010101" pitchFamily="49" charset="-122"/>
                <a:ea typeface="仿宋" panose="02010609060101010101" pitchFamily="49" charset="-122"/>
                <a:cs typeface="Times New Roman" panose="02020603050405020304" pitchFamily="18" charset="0"/>
              </a:rPr>
              <a:t>设备配置方面，我们首先用网线获取</a:t>
            </a:r>
            <a:r>
              <a:rPr lang="en-US" altLang="zh-CN" sz="3200" b="1" kern="100" dirty="0">
                <a:latin typeface="仿宋" panose="02010609060101010101" pitchFamily="49" charset="-122"/>
                <a:ea typeface="仿宋" panose="02010609060101010101" pitchFamily="49" charset="-122"/>
                <a:cs typeface="Times New Roman" panose="02020603050405020304" pitchFamily="18" charset="0"/>
              </a:rPr>
              <a:t>IP</a:t>
            </a:r>
            <a:r>
              <a:rPr lang="zh-CN" altLang="en-US" sz="3200" b="1" kern="100" dirty="0">
                <a:latin typeface="仿宋" panose="02010609060101010101" pitchFamily="49" charset="-122"/>
                <a:ea typeface="仿宋" panose="02010609060101010101" pitchFamily="49" charset="-122"/>
                <a:cs typeface="Times New Roman" panose="02020603050405020304" pitchFamily="18" charset="0"/>
              </a:rPr>
              <a:t>地址，然后打开手机热点，利用</a:t>
            </a:r>
            <a:r>
              <a:rPr lang="en-US" altLang="zh-CN" sz="3200" b="1" kern="100" dirty="0">
                <a:latin typeface="仿宋" panose="02010609060101010101" pitchFamily="49" charset="-122"/>
                <a:ea typeface="仿宋" panose="02010609060101010101" pitchFamily="49" charset="-122"/>
                <a:cs typeface="Times New Roman" panose="02020603050405020304" pitchFamily="18" charset="0"/>
              </a:rPr>
              <a:t>VNC viewer</a:t>
            </a:r>
            <a:r>
              <a:rPr lang="zh-CN" altLang="en-US" sz="3200" b="1" kern="100" dirty="0">
                <a:latin typeface="仿宋" panose="02010609060101010101" pitchFamily="49" charset="-122"/>
                <a:ea typeface="仿宋" panose="02010609060101010101" pitchFamily="49" charset="-122"/>
                <a:cs typeface="Times New Roman" panose="02020603050405020304" pitchFamily="18" charset="0"/>
              </a:rPr>
              <a:t>连接电脑和小车。我们在树莓派上配置好环境，主要是</a:t>
            </a:r>
            <a:r>
              <a:rPr lang="en-US" altLang="zh-CN" sz="3200" b="1" kern="100" dirty="0">
                <a:latin typeface="仿宋" panose="02010609060101010101" pitchFamily="49" charset="-122"/>
                <a:ea typeface="仿宋" panose="02010609060101010101" pitchFamily="49" charset="-122"/>
                <a:cs typeface="Times New Roman" panose="02020603050405020304" pitchFamily="18" charset="0"/>
              </a:rPr>
              <a:t>python3</a:t>
            </a:r>
            <a:r>
              <a:rPr lang="zh-CN" altLang="en-US" sz="3200" b="1"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sz="3200" b="1" kern="100" dirty="0" err="1">
                <a:latin typeface="仿宋" panose="02010609060101010101" pitchFamily="49" charset="-122"/>
                <a:ea typeface="仿宋" panose="02010609060101010101" pitchFamily="49" charset="-122"/>
                <a:cs typeface="Times New Roman" panose="02020603050405020304" pitchFamily="18" charset="0"/>
              </a:rPr>
              <a:t>opencv</a:t>
            </a:r>
            <a:r>
              <a:rPr lang="zh-CN" altLang="en-US" sz="3200" b="1"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sz="3200" b="1" kern="100" dirty="0" err="1">
                <a:latin typeface="仿宋" panose="02010609060101010101" pitchFamily="49" charset="-122"/>
                <a:ea typeface="仿宋" panose="02010609060101010101" pitchFamily="49" charset="-122"/>
                <a:cs typeface="Times New Roman" panose="02020603050405020304" pitchFamily="18" charset="0"/>
              </a:rPr>
              <a:t>keras</a:t>
            </a:r>
            <a:r>
              <a:rPr lang="zh-CN" altLang="en-US" sz="3200" b="1"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sz="3200" b="1" kern="100" dirty="0" err="1">
                <a:latin typeface="仿宋" panose="02010609060101010101" pitchFamily="49" charset="-122"/>
                <a:ea typeface="仿宋" panose="02010609060101010101" pitchFamily="49" charset="-122"/>
                <a:cs typeface="Times New Roman" panose="02020603050405020304" pitchFamily="18" charset="0"/>
              </a:rPr>
              <a:t>tensorflow</a:t>
            </a:r>
            <a:r>
              <a:rPr lang="zh-CN" altLang="en-US" sz="3200" b="1" kern="100" dirty="0">
                <a:latin typeface="仿宋" panose="02010609060101010101" pitchFamily="49" charset="-122"/>
                <a:ea typeface="仿宋" panose="02010609060101010101" pitchFamily="49" charset="-122"/>
                <a:cs typeface="Times New Roman" panose="02020603050405020304" pitchFamily="18" charset="0"/>
              </a:rPr>
              <a:t>。尽管如此，每次测试的时间成本依然很高。现实环境中，我们在小车前加装手电筒，以增加画面底部的图像对比度。</a:t>
            </a:r>
            <a:endParaRPr lang="zh-CN" altLang="en-US" sz="3200" b="1" kern="100" dirty="0">
              <a:latin typeface="Times New Roman" panose="02020603050405020304" pitchFamily="18" charset="0"/>
              <a:ea typeface="宋体" panose="02010600030101010101" pitchFamily="2" charset="-122"/>
            </a:endParaRPr>
          </a:p>
        </p:txBody>
      </p:sp>
      <p:grpSp>
        <p:nvGrpSpPr>
          <p:cNvPr id="35" name="组合 34">
            <a:extLst>
              <a:ext uri="{FF2B5EF4-FFF2-40B4-BE49-F238E27FC236}">
                <a16:creationId xmlns:a16="http://schemas.microsoft.com/office/drawing/2014/main" id="{D8C9987F-1BCB-4D86-8D6F-04317D318D96}"/>
              </a:ext>
            </a:extLst>
          </p:cNvPr>
          <p:cNvGrpSpPr/>
          <p:nvPr/>
        </p:nvGrpSpPr>
        <p:grpSpPr>
          <a:xfrm>
            <a:off x="0" y="-8548"/>
            <a:ext cx="12192000" cy="1264206"/>
            <a:chOff x="0" y="-8548"/>
            <a:chExt cx="12192000" cy="1264206"/>
          </a:xfrm>
        </p:grpSpPr>
        <p:sp>
          <p:nvSpPr>
            <p:cNvPr id="36" name="矩形 35">
              <a:extLst>
                <a:ext uri="{FF2B5EF4-FFF2-40B4-BE49-F238E27FC236}">
                  <a16:creationId xmlns:a16="http://schemas.microsoft.com/office/drawing/2014/main" id="{B145F772-5785-4B7D-8D79-9EFB4DEAD318}"/>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4" name="文本框 43">
              <a:extLst>
                <a:ext uri="{FF2B5EF4-FFF2-40B4-BE49-F238E27FC236}">
                  <a16:creationId xmlns:a16="http://schemas.microsoft.com/office/drawing/2014/main" id="{BD18FA53-0D6E-4408-A955-5F1A7AE6FDF1}"/>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5" name="矩形 53">
              <a:extLst>
                <a:ext uri="{FF2B5EF4-FFF2-40B4-BE49-F238E27FC236}">
                  <a16:creationId xmlns:a16="http://schemas.microsoft.com/office/drawing/2014/main" id="{9396D85C-7318-4BEE-A37D-D1FE434F405E}"/>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6" name="矩形 53">
              <a:extLst>
                <a:ext uri="{FF2B5EF4-FFF2-40B4-BE49-F238E27FC236}">
                  <a16:creationId xmlns:a16="http://schemas.microsoft.com/office/drawing/2014/main" id="{187BBE9F-37FB-48D3-8E67-2DBBBC3911D1}"/>
                </a:ext>
              </a:extLst>
            </p:cNvPr>
            <p:cNvSpPr>
              <a:spLocks noChangeArrowheads="1"/>
            </p:cNvSpPr>
            <p:nvPr/>
          </p:nvSpPr>
          <p:spPr bwMode="auto">
            <a:xfrm>
              <a:off x="4194859" y="11310"/>
              <a:ext cx="1980000"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7" name="矩形 53">
              <a:extLst>
                <a:ext uri="{FF2B5EF4-FFF2-40B4-BE49-F238E27FC236}">
                  <a16:creationId xmlns:a16="http://schemas.microsoft.com/office/drawing/2014/main" id="{B81FBD01-7BE0-499F-8906-6ED046D92D9F}"/>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48" name="矩形 53">
              <a:extLst>
                <a:ext uri="{FF2B5EF4-FFF2-40B4-BE49-F238E27FC236}">
                  <a16:creationId xmlns:a16="http://schemas.microsoft.com/office/drawing/2014/main" id="{149E2A84-234A-4F26-A32A-B8D2BA2439FE}"/>
                </a:ext>
              </a:extLst>
            </p:cNvPr>
            <p:cNvSpPr>
              <a:spLocks noChangeArrowheads="1"/>
            </p:cNvSpPr>
            <p:nvPr/>
          </p:nvSpPr>
          <p:spPr bwMode="auto">
            <a:xfrm>
              <a:off x="8160341"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9" name="矩形 53">
              <a:extLst>
                <a:ext uri="{FF2B5EF4-FFF2-40B4-BE49-F238E27FC236}">
                  <a16:creationId xmlns:a16="http://schemas.microsoft.com/office/drawing/2014/main" id="{24196E55-7A69-4290-87CA-4BA51EEDC909}"/>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0" name="等腰三角形 49">
              <a:extLst>
                <a:ext uri="{FF2B5EF4-FFF2-40B4-BE49-F238E27FC236}">
                  <a16:creationId xmlns:a16="http://schemas.microsoft.com/office/drawing/2014/main" id="{75428921-D888-4D74-9D2C-E29A67FD9C57}"/>
                </a:ext>
              </a:extLst>
            </p:cNvPr>
            <p:cNvSpPr>
              <a:spLocks noChangeAspect="1"/>
            </p:cNvSpPr>
            <p:nvPr/>
          </p:nvSpPr>
          <p:spPr>
            <a:xfrm rot="10800000" flipV="1">
              <a:off x="4905978" y="77719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extLst>
      <p:ext uri="{BB962C8B-B14F-4D97-AF65-F5344CB8AC3E}">
        <p14:creationId xmlns:p14="http://schemas.microsoft.com/office/powerpoint/2010/main" val="210976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latin typeface="inpin heiti" panose="00000500000000000000" pitchFamily="2" charset="-122"/>
                <a:ea typeface="inpin heiti" panose="00000500000000000000" pitchFamily="2" charset="-122"/>
                <a:cs typeface="+mn-ea"/>
                <a:sym typeface="inpin heiti" panose="00000500000000000000" pitchFamily="2" charset="-122"/>
              </a:rPr>
              <a:t>11</a:t>
            </a:fld>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19" name="组合 18">
            <a:extLst>
              <a:ext uri="{FF2B5EF4-FFF2-40B4-BE49-F238E27FC236}">
                <a16:creationId xmlns:a16="http://schemas.microsoft.com/office/drawing/2014/main" id="{1797FA2D-2AF2-4ABE-AE5D-33AD5A71A2E3}"/>
              </a:ext>
            </a:extLst>
          </p:cNvPr>
          <p:cNvGrpSpPr/>
          <p:nvPr/>
        </p:nvGrpSpPr>
        <p:grpSpPr>
          <a:xfrm>
            <a:off x="4871864" y="1697689"/>
            <a:ext cx="2300976" cy="2307326"/>
            <a:chOff x="6609209" y="790981"/>
            <a:chExt cx="2301875" cy="2308226"/>
          </a:xfrm>
          <a:effectLst>
            <a:outerShdw blurRad="63500" sx="102000" sy="102000" algn="ctr" rotWithShape="0">
              <a:prstClr val="black">
                <a:alpha val="40000"/>
              </a:prstClr>
            </a:outerShdw>
          </a:effectLst>
        </p:grpSpPr>
        <p:sp>
          <p:nvSpPr>
            <p:cNvPr id="20" name="Oval 5">
              <a:extLst>
                <a:ext uri="{FF2B5EF4-FFF2-40B4-BE49-F238E27FC236}">
                  <a16:creationId xmlns:a16="http://schemas.microsoft.com/office/drawing/2014/main" id="{EAD3A913-1250-4E98-B713-CA7476F138BC}"/>
                </a:ext>
              </a:extLst>
            </p:cNvPr>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a:extLst/>
          </p:spPr>
          <p:txBody>
            <a:bodyPr vert="horz" wrap="square" lIns="91404" tIns="45702" rIns="91404" bIns="45702" numCol="1" anchor="t" anchorCtr="0" compatLnSpc="1"/>
            <a:lstStyle/>
            <a:p>
              <a:pPr fontAlgn="base">
                <a:spcBef>
                  <a:spcPct val="0"/>
                </a:spcBef>
                <a:spcAft>
                  <a:spcPct val="0"/>
                </a:spcAft>
                <a:buFont typeface="Arial" pitchFamily="34" charset="0"/>
                <a:buNone/>
              </a:pPr>
              <a:endParaRPr lang="zh-CN" altLang="en-US" sz="1799">
                <a:solidFill>
                  <a:srgbClr val="294A5A"/>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1" name="Freeform 6">
              <a:extLst>
                <a:ext uri="{FF2B5EF4-FFF2-40B4-BE49-F238E27FC236}">
                  <a16:creationId xmlns:a16="http://schemas.microsoft.com/office/drawing/2014/main" id="{10BE3DA0-CFEC-443E-91A9-9FB636263A21}"/>
                </a:ext>
              </a:extLst>
            </p:cNvPr>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solidFill>
            <a:ln>
              <a:noFill/>
            </a:ln>
          </p:spPr>
          <p:txBody>
            <a:bodyPr vert="horz" wrap="square" lIns="91404" tIns="45702" rIns="91404" bIns="45702" numCol="1" anchor="t" anchorCtr="0" compatLnSpc="1"/>
            <a:lstStyle/>
            <a:p>
              <a:pPr fontAlgn="base">
                <a:spcBef>
                  <a:spcPct val="0"/>
                </a:spcBef>
                <a:spcAft>
                  <a:spcPct val="0"/>
                </a:spcAft>
                <a:buFont typeface="Arial" pitchFamily="34" charset="0"/>
                <a:buNone/>
              </a:pPr>
              <a:endParaRPr lang="zh-CN" altLang="en-US" sz="1799">
                <a:solidFill>
                  <a:srgbClr val="294A5A"/>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
        <p:nvSpPr>
          <p:cNvPr id="26" name="TextBox 12">
            <a:extLst>
              <a:ext uri="{FF2B5EF4-FFF2-40B4-BE49-F238E27FC236}">
                <a16:creationId xmlns:a16="http://schemas.microsoft.com/office/drawing/2014/main" id="{9D010B49-BD88-4636-9808-3CE732686005}"/>
              </a:ext>
            </a:extLst>
          </p:cNvPr>
          <p:cNvSpPr txBox="1"/>
          <p:nvPr/>
        </p:nvSpPr>
        <p:spPr>
          <a:xfrm>
            <a:off x="540233" y="4547320"/>
            <a:ext cx="11269252" cy="830634"/>
          </a:xfrm>
          <a:prstGeom prst="rect">
            <a:avLst/>
          </a:prstGeom>
          <a:noFill/>
        </p:spPr>
        <p:txBody>
          <a:bodyPr wrap="square" lIns="91398" tIns="45699" rIns="91398" bIns="45699" rtlCol="0">
            <a:spAutoFit/>
          </a:bodyPr>
          <a:lstStyle/>
          <a:p>
            <a:pPr algn="ctr" fontAlgn="base">
              <a:spcBef>
                <a:spcPct val="0"/>
              </a:spcBef>
              <a:spcAft>
                <a:spcPct val="0"/>
              </a:spcAft>
            </a:pPr>
            <a:r>
              <a:rPr lang="en-US" altLang="zh-CN" sz="4798" b="1" dirty="0">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29" name="Freeform 27">
            <a:extLst>
              <a:ext uri="{FF2B5EF4-FFF2-40B4-BE49-F238E27FC236}">
                <a16:creationId xmlns:a16="http://schemas.microsoft.com/office/drawing/2014/main" id="{EAF25F03-6727-4CAB-9081-283DEBB13DC1}"/>
              </a:ext>
            </a:extLst>
          </p:cNvPr>
          <p:cNvSpPr>
            <a:spLocks noEditPoints="1"/>
          </p:cNvSpPr>
          <p:nvPr/>
        </p:nvSpPr>
        <p:spPr bwMode="auto">
          <a:xfrm>
            <a:off x="5372398" y="2185638"/>
            <a:ext cx="1358726" cy="1199728"/>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accent1"/>
          </a:solidFill>
          <a:ln>
            <a:noFill/>
          </a:ln>
          <a:effectLst>
            <a:outerShdw blurRad="63500" sx="102000" sy="102000" algn="ctr" rotWithShape="0">
              <a:prstClr val="black">
                <a:alpha val="40000"/>
              </a:prstClr>
            </a:outerShdw>
          </a:effectLst>
          <a:extLst/>
        </p:spPr>
        <p:txBody>
          <a:bodyPr vert="horz" wrap="square" lIns="91398" tIns="45699" rIns="91398" bIns="45699" numCol="1" anchor="t" anchorCtr="0" compatLnSpc="1"/>
          <a:lstStyle/>
          <a:p>
            <a:pPr fontAlgn="base">
              <a:spcBef>
                <a:spcPct val="0"/>
              </a:spcBef>
              <a:spcAft>
                <a:spcPct val="0"/>
              </a:spcAft>
              <a:buFont typeface="Arial" pitchFamily="34" charset="0"/>
              <a:buNone/>
            </a:pPr>
            <a:endParaRPr lang="zh-CN" altLang="en-US" sz="1799"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pic>
        <p:nvPicPr>
          <p:cNvPr id="30" name="Picture 4" descr="https://timgsa.baidu.com/timg?image&amp;quality=80&amp;size=b9999_10000&amp;sec=1558116814333&amp;di=b83ec312b11e02190e492716c07726c8&amp;imgtype=0&amp;src=http%3A%2F%2Fpic.baike.soso.com%2Fp%2F20140221%2Fbki-20140221032719-1414981606.jpg">
            <a:extLst>
              <a:ext uri="{FF2B5EF4-FFF2-40B4-BE49-F238E27FC236}">
                <a16:creationId xmlns:a16="http://schemas.microsoft.com/office/drawing/2014/main" id="{C75138B2-0E48-4694-B6B3-1C9E83DBB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833" y="1875206"/>
            <a:ext cx="1977977" cy="197797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0" name="等腰三角形 39">
            <a:extLst>
              <a:ext uri="{FF2B5EF4-FFF2-40B4-BE49-F238E27FC236}">
                <a16:creationId xmlns:a16="http://schemas.microsoft.com/office/drawing/2014/main" id="{E373F1B3-319B-44B0-83B4-97949071115F}"/>
              </a:ext>
            </a:extLst>
          </p:cNvPr>
          <p:cNvSpPr>
            <a:spLocks noChangeAspect="1"/>
          </p:cNvSpPr>
          <p:nvPr/>
        </p:nvSpPr>
        <p:spPr>
          <a:xfrm rot="10800000" flipV="1">
            <a:off x="6880501" y="799753"/>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28" name="组合 27">
            <a:extLst>
              <a:ext uri="{FF2B5EF4-FFF2-40B4-BE49-F238E27FC236}">
                <a16:creationId xmlns:a16="http://schemas.microsoft.com/office/drawing/2014/main" id="{E748E2F2-8D09-45EA-9DB3-DCAE5C4357E4}"/>
              </a:ext>
            </a:extLst>
          </p:cNvPr>
          <p:cNvGrpSpPr/>
          <p:nvPr/>
        </p:nvGrpSpPr>
        <p:grpSpPr>
          <a:xfrm>
            <a:off x="0" y="-8548"/>
            <a:ext cx="12192000" cy="1319631"/>
            <a:chOff x="0" y="-8548"/>
            <a:chExt cx="12192000" cy="1319631"/>
          </a:xfrm>
        </p:grpSpPr>
        <p:sp>
          <p:nvSpPr>
            <p:cNvPr id="31" name="矩形 30">
              <a:extLst>
                <a:ext uri="{FF2B5EF4-FFF2-40B4-BE49-F238E27FC236}">
                  <a16:creationId xmlns:a16="http://schemas.microsoft.com/office/drawing/2014/main" id="{A41EA1C6-FAC6-499C-B3AB-69127E9E0812}"/>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2" name="文本框 31">
              <a:extLst>
                <a:ext uri="{FF2B5EF4-FFF2-40B4-BE49-F238E27FC236}">
                  <a16:creationId xmlns:a16="http://schemas.microsoft.com/office/drawing/2014/main" id="{5BA0EBEA-DDD9-40C2-B086-C5F94CEFB75E}"/>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3" name="矩形 53">
              <a:extLst>
                <a:ext uri="{FF2B5EF4-FFF2-40B4-BE49-F238E27FC236}">
                  <a16:creationId xmlns:a16="http://schemas.microsoft.com/office/drawing/2014/main" id="{6D6319B6-B316-4517-9079-7D7C2116BC34}"/>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4" name="矩形 53">
              <a:extLst>
                <a:ext uri="{FF2B5EF4-FFF2-40B4-BE49-F238E27FC236}">
                  <a16:creationId xmlns:a16="http://schemas.microsoft.com/office/drawing/2014/main" id="{86D915B9-884C-40AE-96EA-9C08D2343E3C}"/>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5" name="矩形 53">
              <a:extLst>
                <a:ext uri="{FF2B5EF4-FFF2-40B4-BE49-F238E27FC236}">
                  <a16:creationId xmlns:a16="http://schemas.microsoft.com/office/drawing/2014/main" id="{A09FA29B-F804-403C-A231-3BCF19817DD8}"/>
                </a:ext>
              </a:extLst>
            </p:cNvPr>
            <p:cNvSpPr>
              <a:spLocks noChangeArrowheads="1"/>
            </p:cNvSpPr>
            <p:nvPr/>
          </p:nvSpPr>
          <p:spPr bwMode="auto">
            <a:xfrm>
              <a:off x="6187683" y="11310"/>
              <a:ext cx="1980000"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36" name="矩形 53">
              <a:extLst>
                <a:ext uri="{FF2B5EF4-FFF2-40B4-BE49-F238E27FC236}">
                  <a16:creationId xmlns:a16="http://schemas.microsoft.com/office/drawing/2014/main" id="{FC929206-153D-48A1-9602-3CF8A30E3472}"/>
                </a:ext>
              </a:extLst>
            </p:cNvPr>
            <p:cNvSpPr>
              <a:spLocks noChangeArrowheads="1"/>
            </p:cNvSpPr>
            <p:nvPr/>
          </p:nvSpPr>
          <p:spPr bwMode="auto">
            <a:xfrm>
              <a:off x="8160341"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1" name="矩形 53">
              <a:extLst>
                <a:ext uri="{FF2B5EF4-FFF2-40B4-BE49-F238E27FC236}">
                  <a16:creationId xmlns:a16="http://schemas.microsoft.com/office/drawing/2014/main" id="{71912EBF-0D4F-4A80-8D36-359FE67DEE5A}"/>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2" name="等腰三角形 41">
              <a:extLst>
                <a:ext uri="{FF2B5EF4-FFF2-40B4-BE49-F238E27FC236}">
                  <a16:creationId xmlns:a16="http://schemas.microsoft.com/office/drawing/2014/main" id="{1A243731-849F-4428-B21D-A1B453CD5709}"/>
                </a:ext>
              </a:extLst>
            </p:cNvPr>
            <p:cNvSpPr>
              <a:spLocks noChangeAspect="1"/>
            </p:cNvSpPr>
            <p:nvPr/>
          </p:nvSpPr>
          <p:spPr>
            <a:xfrm rot="10800000" flipV="1">
              <a:off x="6949191" y="832622"/>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extLst>
      <p:ext uri="{BB962C8B-B14F-4D97-AF65-F5344CB8AC3E}">
        <p14:creationId xmlns:p14="http://schemas.microsoft.com/office/powerpoint/2010/main" val="289474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latin typeface="inpin heiti" panose="00000500000000000000" pitchFamily="2" charset="-122"/>
                <a:ea typeface="inpin heiti" panose="00000500000000000000" pitchFamily="2" charset="-122"/>
                <a:cs typeface="+mn-ea"/>
                <a:sym typeface="inpin heiti" panose="00000500000000000000" pitchFamily="2" charset="-122"/>
              </a:rPr>
              <a:t>12</a:t>
            </a:fld>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0" name="等腰三角形 39">
            <a:extLst>
              <a:ext uri="{FF2B5EF4-FFF2-40B4-BE49-F238E27FC236}">
                <a16:creationId xmlns:a16="http://schemas.microsoft.com/office/drawing/2014/main" id="{E373F1B3-319B-44B0-83B4-97949071115F}"/>
              </a:ext>
            </a:extLst>
          </p:cNvPr>
          <p:cNvSpPr>
            <a:spLocks noChangeAspect="1"/>
          </p:cNvSpPr>
          <p:nvPr/>
        </p:nvSpPr>
        <p:spPr>
          <a:xfrm rot="10800000" flipV="1">
            <a:off x="6880501" y="799753"/>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pic>
        <p:nvPicPr>
          <p:cNvPr id="28"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880501" y="1387799"/>
            <a:ext cx="4896639" cy="4052798"/>
          </a:xfrm>
          <a:prstGeom prst="rect">
            <a:avLst/>
          </a:prstGeom>
          <a:noFill/>
          <a:ln>
            <a:noFill/>
          </a:ln>
        </p:spPr>
      </p:pic>
      <p:sp>
        <p:nvSpPr>
          <p:cNvPr id="5" name="矩形 4"/>
          <p:cNvSpPr/>
          <p:nvPr/>
        </p:nvSpPr>
        <p:spPr>
          <a:xfrm>
            <a:off x="414860" y="1387799"/>
            <a:ext cx="6096000" cy="3961662"/>
          </a:xfrm>
          <a:prstGeom prst="rect">
            <a:avLst/>
          </a:prstGeom>
        </p:spPr>
        <p:txBody>
          <a:bodyPr>
            <a:spAutoFit/>
          </a:bodyPr>
          <a:lstStyle/>
          <a:p>
            <a:pPr indent="269875" algn="just">
              <a:lnSpc>
                <a:spcPct val="150000"/>
              </a:lnSpc>
            </a:pPr>
            <a:r>
              <a:rPr lang="zh-CN" altLang="en-US" sz="3200" b="1" kern="100" dirty="0">
                <a:latin typeface="宋体" panose="02010600030101010101" pitchFamily="2" charset="-122"/>
                <a:ea typeface="宋体" panose="02010600030101010101" pitchFamily="2" charset="-122"/>
              </a:rPr>
              <a:t>图像处理操作</a:t>
            </a:r>
            <a:endParaRPr lang="en-US" altLang="zh-CN" sz="3200" b="1" kern="100" dirty="0">
              <a:latin typeface="宋体" panose="02010600030101010101" pitchFamily="2" charset="-122"/>
              <a:ea typeface="宋体" panose="02010600030101010101" pitchFamily="2" charset="-122"/>
            </a:endParaRPr>
          </a:p>
          <a:p>
            <a:pPr indent="269875">
              <a:lnSpc>
                <a:spcPct val="150000"/>
              </a:lnSpc>
            </a:pPr>
            <a:endParaRPr lang="en-US" altLang="zh-CN" sz="2800" b="1" kern="100" dirty="0">
              <a:latin typeface="仿宋" panose="02010609060101010101" pitchFamily="49" charset="-122"/>
              <a:ea typeface="仿宋" panose="02010609060101010101" pitchFamily="49" charset="-122"/>
            </a:endParaRPr>
          </a:p>
          <a:p>
            <a:pPr indent="269875">
              <a:lnSpc>
                <a:spcPct val="150000"/>
              </a:lnSpc>
            </a:pPr>
            <a:r>
              <a:rPr lang="en-US" altLang="zh-CN" sz="2800" b="1" kern="100" dirty="0">
                <a:latin typeface="仿宋" panose="02010609060101010101" pitchFamily="49" charset="-122"/>
                <a:ea typeface="仿宋" panose="02010609060101010101" pitchFamily="49" charset="-122"/>
              </a:rPr>
              <a:t>·</a:t>
            </a:r>
            <a:r>
              <a:rPr lang="zh-CN" altLang="en-US" sz="2800" b="1" kern="100" dirty="0">
                <a:latin typeface="仿宋" panose="02010609060101010101" pitchFamily="49" charset="-122"/>
                <a:ea typeface="仿宋" panose="02010609060101010101" pitchFamily="49" charset="-122"/>
              </a:rPr>
              <a:t>感受野不对称</a:t>
            </a:r>
            <a:endParaRPr lang="en-US" altLang="zh-CN" sz="2800" b="1" kern="100" dirty="0">
              <a:latin typeface="仿宋" panose="02010609060101010101" pitchFamily="49" charset="-122"/>
              <a:ea typeface="仿宋" panose="02010609060101010101" pitchFamily="49" charset="-122"/>
            </a:endParaRPr>
          </a:p>
          <a:p>
            <a:pPr indent="269875">
              <a:lnSpc>
                <a:spcPct val="150000"/>
              </a:lnSpc>
            </a:pPr>
            <a:r>
              <a:rPr lang="en-US" altLang="zh-CN" sz="2800" b="1" kern="100" dirty="0">
                <a:latin typeface="仿宋" panose="02010609060101010101" pitchFamily="49" charset="-122"/>
                <a:ea typeface="仿宋" panose="02010609060101010101" pitchFamily="49" charset="-122"/>
              </a:rPr>
              <a:t>·</a:t>
            </a:r>
            <a:r>
              <a:rPr lang="zh-CN" altLang="en-US" sz="2800" b="1" kern="100" dirty="0">
                <a:latin typeface="仿宋" panose="02010609060101010101" pitchFamily="49" charset="-122"/>
                <a:ea typeface="仿宋" panose="02010609060101010101" pitchFamily="49" charset="-122"/>
              </a:rPr>
              <a:t>增强对比度</a:t>
            </a:r>
            <a:endParaRPr lang="en-US" altLang="zh-CN" sz="2800" b="1" kern="100" dirty="0">
              <a:latin typeface="仿宋" panose="02010609060101010101" pitchFamily="49" charset="-122"/>
              <a:ea typeface="仿宋" panose="02010609060101010101" pitchFamily="49" charset="-122"/>
            </a:endParaRPr>
          </a:p>
          <a:p>
            <a:pPr indent="269875">
              <a:lnSpc>
                <a:spcPct val="150000"/>
              </a:lnSpc>
            </a:pPr>
            <a:r>
              <a:rPr lang="en-US" altLang="zh-CN" sz="2800" b="1" kern="100" dirty="0">
                <a:latin typeface="仿宋" panose="02010609060101010101" pitchFamily="49" charset="-122"/>
                <a:ea typeface="仿宋" panose="02010609060101010101" pitchFamily="49" charset="-122"/>
              </a:rPr>
              <a:t>·</a:t>
            </a:r>
            <a:r>
              <a:rPr lang="zh-CN" altLang="en-US" sz="2800" b="1" kern="100" dirty="0">
                <a:latin typeface="仿宋" panose="02010609060101010101" pitchFamily="49" charset="-122"/>
                <a:ea typeface="仿宋" panose="02010609060101010101" pitchFamily="49" charset="-122"/>
              </a:rPr>
              <a:t>阈值分割</a:t>
            </a:r>
            <a:endParaRPr lang="en-US" altLang="zh-CN" sz="2800" b="1" kern="100" dirty="0">
              <a:latin typeface="仿宋" panose="02010609060101010101" pitchFamily="49" charset="-122"/>
              <a:ea typeface="仿宋" panose="02010609060101010101" pitchFamily="49" charset="-122"/>
            </a:endParaRPr>
          </a:p>
          <a:p>
            <a:pPr indent="269875">
              <a:lnSpc>
                <a:spcPct val="150000"/>
              </a:lnSpc>
            </a:pPr>
            <a:r>
              <a:rPr lang="en-US" altLang="zh-CN" sz="2800" b="1" kern="100" dirty="0">
                <a:latin typeface="仿宋" panose="02010609060101010101" pitchFamily="49" charset="-122"/>
                <a:ea typeface="仿宋" panose="02010609060101010101" pitchFamily="49" charset="-122"/>
              </a:rPr>
              <a:t>·</a:t>
            </a:r>
            <a:r>
              <a:rPr lang="zh-CN" altLang="en-US" sz="2800" b="1" kern="100" dirty="0">
                <a:latin typeface="仿宋" panose="02010609060101010101" pitchFamily="49" charset="-122"/>
                <a:ea typeface="仿宋" panose="02010609060101010101" pitchFamily="49" charset="-122"/>
              </a:rPr>
              <a:t>闭操作</a:t>
            </a:r>
            <a:endParaRPr lang="en-US" altLang="zh-CN" sz="2800" b="1" kern="100" dirty="0">
              <a:latin typeface="仿宋" panose="02010609060101010101" pitchFamily="49" charset="-122"/>
              <a:ea typeface="仿宋" panose="02010609060101010101" pitchFamily="49" charset="-122"/>
            </a:endParaRPr>
          </a:p>
        </p:txBody>
      </p:sp>
      <p:grpSp>
        <p:nvGrpSpPr>
          <p:cNvPr id="30" name="组合 29">
            <a:extLst>
              <a:ext uri="{FF2B5EF4-FFF2-40B4-BE49-F238E27FC236}">
                <a16:creationId xmlns:a16="http://schemas.microsoft.com/office/drawing/2014/main" id="{5C5508CD-F132-4A76-B778-EED7BCFFA212}"/>
              </a:ext>
            </a:extLst>
          </p:cNvPr>
          <p:cNvGrpSpPr/>
          <p:nvPr/>
        </p:nvGrpSpPr>
        <p:grpSpPr>
          <a:xfrm>
            <a:off x="0" y="-8548"/>
            <a:ext cx="12192000" cy="1319631"/>
            <a:chOff x="0" y="-8548"/>
            <a:chExt cx="12192000" cy="1319631"/>
          </a:xfrm>
        </p:grpSpPr>
        <p:sp>
          <p:nvSpPr>
            <p:cNvPr id="31" name="矩形 30">
              <a:extLst>
                <a:ext uri="{FF2B5EF4-FFF2-40B4-BE49-F238E27FC236}">
                  <a16:creationId xmlns:a16="http://schemas.microsoft.com/office/drawing/2014/main" id="{54E1533A-2E13-42C8-B94B-61925FE9EEBC}"/>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2" name="文本框 31">
              <a:extLst>
                <a:ext uri="{FF2B5EF4-FFF2-40B4-BE49-F238E27FC236}">
                  <a16:creationId xmlns:a16="http://schemas.microsoft.com/office/drawing/2014/main" id="{89A0C6EE-E794-4930-832C-7722BD982A6F}"/>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3" name="矩形 53">
              <a:extLst>
                <a:ext uri="{FF2B5EF4-FFF2-40B4-BE49-F238E27FC236}">
                  <a16:creationId xmlns:a16="http://schemas.microsoft.com/office/drawing/2014/main" id="{34AAC473-E2FC-4268-91A2-19B2394F70D7}"/>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4" name="矩形 53">
              <a:extLst>
                <a:ext uri="{FF2B5EF4-FFF2-40B4-BE49-F238E27FC236}">
                  <a16:creationId xmlns:a16="http://schemas.microsoft.com/office/drawing/2014/main" id="{197C4CA6-49DA-4D56-A6FC-3AB8C717C1EF}"/>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5" name="矩形 53">
              <a:extLst>
                <a:ext uri="{FF2B5EF4-FFF2-40B4-BE49-F238E27FC236}">
                  <a16:creationId xmlns:a16="http://schemas.microsoft.com/office/drawing/2014/main" id="{A1E1A763-8C71-4C05-B67A-9F6F8B04DE70}"/>
                </a:ext>
              </a:extLst>
            </p:cNvPr>
            <p:cNvSpPr>
              <a:spLocks noChangeArrowheads="1"/>
            </p:cNvSpPr>
            <p:nvPr/>
          </p:nvSpPr>
          <p:spPr bwMode="auto">
            <a:xfrm>
              <a:off x="6187683" y="11310"/>
              <a:ext cx="1980000"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36" name="矩形 53">
              <a:extLst>
                <a:ext uri="{FF2B5EF4-FFF2-40B4-BE49-F238E27FC236}">
                  <a16:creationId xmlns:a16="http://schemas.microsoft.com/office/drawing/2014/main" id="{683CAE86-06C6-439B-8D1C-E4D2F31AD7B6}"/>
                </a:ext>
              </a:extLst>
            </p:cNvPr>
            <p:cNvSpPr>
              <a:spLocks noChangeArrowheads="1"/>
            </p:cNvSpPr>
            <p:nvPr/>
          </p:nvSpPr>
          <p:spPr bwMode="auto">
            <a:xfrm>
              <a:off x="8160341"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1" name="矩形 53">
              <a:extLst>
                <a:ext uri="{FF2B5EF4-FFF2-40B4-BE49-F238E27FC236}">
                  <a16:creationId xmlns:a16="http://schemas.microsoft.com/office/drawing/2014/main" id="{E2C1FC05-94CC-4D96-A1FA-CA3CBD547A8D}"/>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2" name="等腰三角形 41">
              <a:extLst>
                <a:ext uri="{FF2B5EF4-FFF2-40B4-BE49-F238E27FC236}">
                  <a16:creationId xmlns:a16="http://schemas.microsoft.com/office/drawing/2014/main" id="{56028C77-C5A9-4020-B23E-B7F1402A7C9C}"/>
                </a:ext>
              </a:extLst>
            </p:cNvPr>
            <p:cNvSpPr>
              <a:spLocks noChangeAspect="1"/>
            </p:cNvSpPr>
            <p:nvPr/>
          </p:nvSpPr>
          <p:spPr>
            <a:xfrm rot="10800000" flipV="1">
              <a:off x="6949191" y="832622"/>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extLst>
      <p:ext uri="{BB962C8B-B14F-4D97-AF65-F5344CB8AC3E}">
        <p14:creationId xmlns:p14="http://schemas.microsoft.com/office/powerpoint/2010/main" val="356903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等腰三角形 39">
            <a:extLst>
              <a:ext uri="{FF2B5EF4-FFF2-40B4-BE49-F238E27FC236}">
                <a16:creationId xmlns:a16="http://schemas.microsoft.com/office/drawing/2014/main" id="{E373F1B3-319B-44B0-83B4-97949071115F}"/>
              </a:ext>
            </a:extLst>
          </p:cNvPr>
          <p:cNvSpPr>
            <a:spLocks noChangeAspect="1"/>
          </p:cNvSpPr>
          <p:nvPr/>
        </p:nvSpPr>
        <p:spPr>
          <a:xfrm rot="10800000" flipV="1">
            <a:off x="6880501" y="799753"/>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 name="矩形 4"/>
          <p:cNvSpPr/>
          <p:nvPr/>
        </p:nvSpPr>
        <p:spPr>
          <a:xfrm>
            <a:off x="197054" y="1036179"/>
            <a:ext cx="6096000" cy="5084084"/>
          </a:xfrm>
          <a:prstGeom prst="rect">
            <a:avLst/>
          </a:prstGeom>
        </p:spPr>
        <p:txBody>
          <a:bodyPr>
            <a:spAutoFit/>
          </a:bodyPr>
          <a:lstStyle/>
          <a:p>
            <a:pPr indent="269875" algn="just">
              <a:lnSpc>
                <a:spcPct val="150000"/>
              </a:lnSpc>
            </a:pPr>
            <a:r>
              <a:rPr lang="zh-CN" altLang="en-US" sz="2800" b="1" kern="100" dirty="0">
                <a:latin typeface="宋体" panose="02010600030101010101" pitchFamily="2" charset="-122"/>
                <a:ea typeface="宋体" panose="02010600030101010101" pitchFamily="2" charset="-122"/>
              </a:rPr>
              <a:t>控制算法解析</a:t>
            </a:r>
            <a:endParaRPr lang="en-US" altLang="zh-CN" sz="2800" b="1" kern="100" dirty="0">
              <a:latin typeface="宋体" panose="02010600030101010101" pitchFamily="2" charset="-122"/>
              <a:ea typeface="宋体" panose="02010600030101010101" pitchFamily="2" charset="-122"/>
            </a:endParaRPr>
          </a:p>
          <a:p>
            <a:pPr indent="269875" algn="just">
              <a:lnSpc>
                <a:spcPct val="150000"/>
              </a:lnSpc>
            </a:pPr>
            <a:endParaRPr lang="en-US" altLang="zh-CN" sz="2400" b="1" kern="100" dirty="0">
              <a:latin typeface="仿宋" panose="02010609060101010101" pitchFamily="49" charset="-122"/>
              <a:ea typeface="仿宋" panose="02010609060101010101" pitchFamily="49" charset="-122"/>
            </a:endParaRPr>
          </a:p>
          <a:p>
            <a:pPr indent="269875">
              <a:lnSpc>
                <a:spcPct val="150000"/>
              </a:lnSpc>
            </a:pPr>
            <a:r>
              <a:rPr lang="en-US" altLang="zh-CN" sz="2400" b="1" kern="100" dirty="0">
                <a:latin typeface="仿宋" panose="02010609060101010101" pitchFamily="49" charset="-122"/>
                <a:ea typeface="仿宋" panose="02010609060101010101" pitchFamily="49" charset="-122"/>
              </a:rPr>
              <a:t>·</a:t>
            </a:r>
            <a:r>
              <a:rPr lang="zh-CN" altLang="en-US" sz="2400" b="1" kern="100" dirty="0">
                <a:latin typeface="仿宋" panose="02010609060101010101" pitchFamily="49" charset="-122"/>
                <a:ea typeface="仿宋" panose="02010609060101010101" pitchFamily="49" charset="-122"/>
              </a:rPr>
              <a:t>黑线搜索控制思路</a:t>
            </a:r>
            <a:endParaRPr lang="en-US" altLang="zh-CN" sz="2400" b="1" kern="100" dirty="0">
              <a:latin typeface="仿宋" panose="02010609060101010101" pitchFamily="49" charset="-122"/>
              <a:ea typeface="仿宋" panose="02010609060101010101" pitchFamily="49" charset="-122"/>
            </a:endParaRPr>
          </a:p>
          <a:p>
            <a:pPr indent="269875">
              <a:lnSpc>
                <a:spcPct val="150000"/>
              </a:lnSpc>
            </a:pPr>
            <a:r>
              <a:rPr lang="en-US" altLang="zh-CN" sz="2400" b="1" kern="100" dirty="0">
                <a:latin typeface="仿宋" panose="02010609060101010101" pitchFamily="49" charset="-122"/>
                <a:ea typeface="仿宋" panose="02010609060101010101" pitchFamily="49" charset="-122"/>
              </a:rPr>
              <a:t>·Stanley</a:t>
            </a:r>
            <a:r>
              <a:rPr lang="zh-CN" altLang="en-US" sz="2400" b="1" kern="100" dirty="0">
                <a:latin typeface="仿宋" panose="02010609060101010101" pitchFamily="49" charset="-122"/>
                <a:ea typeface="仿宋" panose="02010609060101010101" pitchFamily="49" charset="-122"/>
              </a:rPr>
              <a:t>控制算法</a:t>
            </a:r>
            <a:endParaRPr lang="en-US" altLang="zh-CN" sz="2400" b="1" kern="100" dirty="0">
              <a:latin typeface="仿宋" panose="02010609060101010101" pitchFamily="49" charset="-122"/>
              <a:ea typeface="仿宋" panose="02010609060101010101" pitchFamily="49" charset="-122"/>
            </a:endParaRPr>
          </a:p>
          <a:p>
            <a:pPr indent="269875">
              <a:lnSpc>
                <a:spcPct val="150000"/>
              </a:lnSpc>
            </a:pPr>
            <a:r>
              <a:rPr lang="en-US" altLang="zh-CN" sz="2400" b="1" kern="100" dirty="0">
                <a:latin typeface="仿宋" panose="02010609060101010101" pitchFamily="49" charset="-122"/>
                <a:ea typeface="仿宋" panose="02010609060101010101" pitchFamily="49" charset="-122"/>
              </a:rPr>
              <a:t>·</a:t>
            </a:r>
            <a:r>
              <a:rPr lang="zh-CN" altLang="en-US" sz="2400" b="1" kern="100" dirty="0">
                <a:latin typeface="仿宋" panose="02010609060101010101" pitchFamily="49" charset="-122"/>
                <a:ea typeface="仿宋" panose="02010609060101010101" pitchFamily="49" charset="-122"/>
              </a:rPr>
              <a:t>误差提取方法</a:t>
            </a:r>
            <a:endParaRPr lang="en-US" altLang="zh-CN" sz="2400" b="1" kern="100" dirty="0">
              <a:latin typeface="仿宋" panose="02010609060101010101" pitchFamily="49" charset="-122"/>
              <a:ea typeface="仿宋" panose="02010609060101010101" pitchFamily="49" charset="-122"/>
            </a:endParaRPr>
          </a:p>
          <a:p>
            <a:pPr indent="269875">
              <a:lnSpc>
                <a:spcPct val="150000"/>
              </a:lnSpc>
            </a:pPr>
            <a:r>
              <a:rPr lang="en-US" altLang="zh-CN" sz="2400" b="1" kern="100" dirty="0">
                <a:latin typeface="仿宋" panose="02010609060101010101" pitchFamily="49" charset="-122"/>
                <a:ea typeface="仿宋" panose="02010609060101010101" pitchFamily="49" charset="-122"/>
              </a:rPr>
              <a:t>·</a:t>
            </a:r>
            <a:r>
              <a:rPr lang="zh-CN" altLang="en-US" sz="2400" b="1" kern="100" dirty="0">
                <a:latin typeface="仿宋" panose="02010609060101010101" pitchFamily="49" charset="-122"/>
                <a:ea typeface="仿宋" panose="02010609060101010101" pitchFamily="49" charset="-122"/>
              </a:rPr>
              <a:t>模板匹配识别</a:t>
            </a:r>
            <a:endParaRPr lang="en-US" altLang="zh-CN" sz="2400" b="1" kern="100" dirty="0">
              <a:latin typeface="仿宋" panose="02010609060101010101" pitchFamily="49" charset="-122"/>
              <a:ea typeface="仿宋" panose="02010609060101010101" pitchFamily="49" charset="-122"/>
            </a:endParaRPr>
          </a:p>
          <a:p>
            <a:pPr indent="269875">
              <a:lnSpc>
                <a:spcPct val="150000"/>
              </a:lnSpc>
            </a:pPr>
            <a:r>
              <a:rPr lang="en-US" altLang="zh-CN" sz="2400" b="1" kern="100" dirty="0">
                <a:latin typeface="仿宋" panose="02010609060101010101" pitchFamily="49" charset="-122"/>
                <a:ea typeface="仿宋" panose="02010609060101010101" pitchFamily="49" charset="-122"/>
              </a:rPr>
              <a:t>·</a:t>
            </a:r>
            <a:r>
              <a:rPr lang="zh-CN" altLang="en-US" sz="2400" b="1" kern="100" dirty="0">
                <a:latin typeface="仿宋" panose="02010609060101010101" pitchFamily="49" charset="-122"/>
                <a:ea typeface="仿宋" panose="02010609060101010101" pitchFamily="49" charset="-122"/>
              </a:rPr>
              <a:t>时间策略权衡</a:t>
            </a:r>
            <a:endParaRPr lang="en-US" altLang="zh-CN" sz="2400" b="1" kern="100" dirty="0">
              <a:latin typeface="仿宋" panose="02010609060101010101" pitchFamily="49" charset="-122"/>
              <a:ea typeface="仿宋" panose="02010609060101010101" pitchFamily="49" charset="-122"/>
            </a:endParaRPr>
          </a:p>
          <a:p>
            <a:pPr indent="269875">
              <a:lnSpc>
                <a:spcPct val="150000"/>
              </a:lnSpc>
            </a:pPr>
            <a:r>
              <a:rPr lang="en-US" altLang="zh-CN" sz="2400" b="1" kern="100" dirty="0">
                <a:latin typeface="仿宋" panose="02010609060101010101" pitchFamily="49" charset="-122"/>
                <a:ea typeface="仿宋" panose="02010609060101010101" pitchFamily="49" charset="-122"/>
              </a:rPr>
              <a:t>·</a:t>
            </a:r>
            <a:r>
              <a:rPr lang="zh-CN" altLang="en-US" sz="2400" b="1" kern="100" dirty="0">
                <a:latin typeface="仿宋" panose="02010609060101010101" pitchFamily="49" charset="-122"/>
                <a:ea typeface="仿宋" panose="02010609060101010101" pitchFamily="49" charset="-122"/>
              </a:rPr>
              <a:t>开环控制思路</a:t>
            </a:r>
            <a:endParaRPr lang="en-US" altLang="zh-CN" sz="2400" b="1" kern="100" dirty="0">
              <a:latin typeface="仿宋" panose="02010609060101010101" pitchFamily="49" charset="-122"/>
              <a:ea typeface="仿宋" panose="02010609060101010101" pitchFamily="49" charset="-122"/>
            </a:endParaRPr>
          </a:p>
          <a:p>
            <a:pPr indent="269875">
              <a:lnSpc>
                <a:spcPct val="150000"/>
              </a:lnSpc>
            </a:pPr>
            <a:r>
              <a:rPr lang="en-US" altLang="zh-CN" sz="2400" b="1" kern="100" dirty="0">
                <a:latin typeface="仿宋" panose="02010609060101010101" pitchFamily="49" charset="-122"/>
                <a:ea typeface="仿宋" panose="02010609060101010101" pitchFamily="49" charset="-122"/>
              </a:rPr>
              <a:t>·</a:t>
            </a:r>
            <a:r>
              <a:rPr lang="zh-CN" altLang="en-US" sz="2400" b="1" kern="100" dirty="0">
                <a:latin typeface="仿宋" panose="02010609060101010101" pitchFamily="49" charset="-122"/>
                <a:ea typeface="仿宋" panose="02010609060101010101" pitchFamily="49" charset="-122"/>
              </a:rPr>
              <a:t>斑马线内行驶控制</a:t>
            </a:r>
            <a:endParaRPr lang="en-US" altLang="zh-CN" sz="2400" b="1" kern="100" dirty="0">
              <a:latin typeface="仿宋" panose="02010609060101010101" pitchFamily="49" charset="-122"/>
              <a:ea typeface="仿宋" panose="02010609060101010101" pitchFamily="49" charset="-122"/>
            </a:endParaRPr>
          </a:p>
        </p:txBody>
      </p:sp>
      <p:pic>
        <p:nvPicPr>
          <p:cNvPr id="15" name="图片 14" descr="C:\Users\Tomo\AppData\Local\Temp\1559273415(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503712" y="4618641"/>
            <a:ext cx="8879056" cy="2257296"/>
          </a:xfrm>
          <a:prstGeom prst="rect">
            <a:avLst/>
          </a:prstGeom>
          <a:noFill/>
          <a:ln>
            <a:noFill/>
          </a:ln>
        </p:spPr>
      </p:pic>
      <p:grpSp>
        <p:nvGrpSpPr>
          <p:cNvPr id="30" name="组合 29">
            <a:extLst>
              <a:ext uri="{FF2B5EF4-FFF2-40B4-BE49-F238E27FC236}">
                <a16:creationId xmlns:a16="http://schemas.microsoft.com/office/drawing/2014/main" id="{95CA4B24-9632-46AD-B9B1-1FFCFB771801}"/>
              </a:ext>
            </a:extLst>
          </p:cNvPr>
          <p:cNvGrpSpPr/>
          <p:nvPr/>
        </p:nvGrpSpPr>
        <p:grpSpPr>
          <a:xfrm>
            <a:off x="0" y="-8548"/>
            <a:ext cx="12192000" cy="1319631"/>
            <a:chOff x="0" y="-8548"/>
            <a:chExt cx="12192000" cy="1319631"/>
          </a:xfrm>
        </p:grpSpPr>
        <p:sp>
          <p:nvSpPr>
            <p:cNvPr id="31" name="矩形 30">
              <a:extLst>
                <a:ext uri="{FF2B5EF4-FFF2-40B4-BE49-F238E27FC236}">
                  <a16:creationId xmlns:a16="http://schemas.microsoft.com/office/drawing/2014/main" id="{EFB76719-4C0C-4DD7-93C8-6BCF38477F9D}"/>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2" name="文本框 31">
              <a:extLst>
                <a:ext uri="{FF2B5EF4-FFF2-40B4-BE49-F238E27FC236}">
                  <a16:creationId xmlns:a16="http://schemas.microsoft.com/office/drawing/2014/main" id="{716AD867-F86A-4A79-B6AF-D68074825748}"/>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3" name="矩形 53">
              <a:extLst>
                <a:ext uri="{FF2B5EF4-FFF2-40B4-BE49-F238E27FC236}">
                  <a16:creationId xmlns:a16="http://schemas.microsoft.com/office/drawing/2014/main" id="{A4A2C67A-0FD5-4A3D-BD0D-C024CE35BDD5}"/>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4" name="矩形 53">
              <a:extLst>
                <a:ext uri="{FF2B5EF4-FFF2-40B4-BE49-F238E27FC236}">
                  <a16:creationId xmlns:a16="http://schemas.microsoft.com/office/drawing/2014/main" id="{67B64806-7E03-4C4F-89F1-BD356CC829A6}"/>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5" name="矩形 53">
              <a:extLst>
                <a:ext uri="{FF2B5EF4-FFF2-40B4-BE49-F238E27FC236}">
                  <a16:creationId xmlns:a16="http://schemas.microsoft.com/office/drawing/2014/main" id="{89634E45-1154-474F-8D87-8DA7FB5E2CFB}"/>
                </a:ext>
              </a:extLst>
            </p:cNvPr>
            <p:cNvSpPr>
              <a:spLocks noChangeArrowheads="1"/>
            </p:cNvSpPr>
            <p:nvPr/>
          </p:nvSpPr>
          <p:spPr bwMode="auto">
            <a:xfrm>
              <a:off x="6187683" y="11310"/>
              <a:ext cx="1980000"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36" name="矩形 53">
              <a:extLst>
                <a:ext uri="{FF2B5EF4-FFF2-40B4-BE49-F238E27FC236}">
                  <a16:creationId xmlns:a16="http://schemas.microsoft.com/office/drawing/2014/main" id="{009C9247-7EDE-43D3-BB18-C56F8631A4E4}"/>
                </a:ext>
              </a:extLst>
            </p:cNvPr>
            <p:cNvSpPr>
              <a:spLocks noChangeArrowheads="1"/>
            </p:cNvSpPr>
            <p:nvPr/>
          </p:nvSpPr>
          <p:spPr bwMode="auto">
            <a:xfrm>
              <a:off x="8160341"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1" name="矩形 53">
              <a:extLst>
                <a:ext uri="{FF2B5EF4-FFF2-40B4-BE49-F238E27FC236}">
                  <a16:creationId xmlns:a16="http://schemas.microsoft.com/office/drawing/2014/main" id="{8D09A4A9-48F2-4CDD-A263-2E1DD82EF283}"/>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2" name="等腰三角形 41">
              <a:extLst>
                <a:ext uri="{FF2B5EF4-FFF2-40B4-BE49-F238E27FC236}">
                  <a16:creationId xmlns:a16="http://schemas.microsoft.com/office/drawing/2014/main" id="{2DC0B05E-42E4-424D-BBED-305DE6FBB36F}"/>
                </a:ext>
              </a:extLst>
            </p:cNvPr>
            <p:cNvSpPr>
              <a:spLocks noChangeAspect="1"/>
            </p:cNvSpPr>
            <p:nvPr/>
          </p:nvSpPr>
          <p:spPr>
            <a:xfrm rot="10800000" flipV="1">
              <a:off x="6949191" y="832622"/>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pic>
        <p:nvPicPr>
          <p:cNvPr id="16" name="图片 15">
            <a:extLst>
              <a:ext uri="{FF2B5EF4-FFF2-40B4-BE49-F238E27FC236}">
                <a16:creationId xmlns:a16="http://schemas.microsoft.com/office/drawing/2014/main" id="{50E906F9-4E7E-404D-AECC-9A4ADC968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608168" y="1396065"/>
            <a:ext cx="4257925" cy="3524154"/>
          </a:xfrm>
          <a:prstGeom prst="rect">
            <a:avLst/>
          </a:prstGeom>
          <a:noFill/>
          <a:ln>
            <a:noFill/>
          </a:ln>
        </p:spPr>
      </p:pic>
    </p:spTree>
    <p:extLst>
      <p:ext uri="{BB962C8B-B14F-4D97-AF65-F5344CB8AC3E}">
        <p14:creationId xmlns:p14="http://schemas.microsoft.com/office/powerpoint/2010/main" val="166498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latin typeface="inpin heiti" panose="00000500000000000000" pitchFamily="2" charset="-122"/>
                <a:ea typeface="inpin heiti" panose="00000500000000000000" pitchFamily="2" charset="-122"/>
                <a:cs typeface="+mn-ea"/>
                <a:sym typeface="inpin heiti" panose="00000500000000000000" pitchFamily="2" charset="-122"/>
              </a:rPr>
              <a:t>14</a:t>
            </a:fld>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0" name="等腰三角形 39">
            <a:extLst>
              <a:ext uri="{FF2B5EF4-FFF2-40B4-BE49-F238E27FC236}">
                <a16:creationId xmlns:a16="http://schemas.microsoft.com/office/drawing/2014/main" id="{E373F1B3-319B-44B0-83B4-97949071115F}"/>
              </a:ext>
            </a:extLst>
          </p:cNvPr>
          <p:cNvSpPr>
            <a:spLocks noChangeAspect="1"/>
          </p:cNvSpPr>
          <p:nvPr/>
        </p:nvSpPr>
        <p:spPr>
          <a:xfrm rot="10800000" flipV="1">
            <a:off x="6880501" y="799753"/>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 name="矩形 4"/>
          <p:cNvSpPr/>
          <p:nvPr/>
        </p:nvSpPr>
        <p:spPr>
          <a:xfrm>
            <a:off x="449182" y="1534761"/>
            <a:ext cx="4930692" cy="3877985"/>
          </a:xfrm>
          <a:prstGeom prst="rect">
            <a:avLst/>
          </a:prstGeom>
        </p:spPr>
        <p:txBody>
          <a:bodyPr wrap="square">
            <a:spAutoFit/>
          </a:bodyPr>
          <a:lstStyle/>
          <a:p>
            <a:pPr indent="269875" algn="ctr">
              <a:lnSpc>
                <a:spcPct val="150000"/>
              </a:lnSpc>
            </a:pPr>
            <a:r>
              <a:rPr lang="zh-CN" altLang="en-US" sz="2800" b="1" kern="100" dirty="0">
                <a:latin typeface="宋体" panose="02010600030101010101" pitchFamily="2" charset="-122"/>
                <a:ea typeface="宋体" panose="02010600030101010101" pitchFamily="2" charset="-122"/>
              </a:rPr>
              <a:t>参数调整（巡线）</a:t>
            </a:r>
            <a:endParaRPr lang="en-US" altLang="zh-CN" sz="2800" b="1" kern="100" dirty="0">
              <a:latin typeface="宋体" panose="02010600030101010101" pitchFamily="2" charset="-122"/>
              <a:ea typeface="宋体" panose="02010600030101010101" pitchFamily="2" charset="-122"/>
            </a:endParaRPr>
          </a:p>
          <a:p>
            <a:pPr indent="269875" algn="just">
              <a:lnSpc>
                <a:spcPct val="150000"/>
              </a:lnSpc>
            </a:pPr>
            <a:endParaRPr lang="en-US" altLang="zh-CN" sz="2400" b="1" kern="100" dirty="0">
              <a:latin typeface="仿宋" panose="02010609060101010101" pitchFamily="49" charset="-122"/>
              <a:ea typeface="仿宋" panose="02010609060101010101" pitchFamily="49" charset="-122"/>
            </a:endParaRPr>
          </a:p>
          <a:p>
            <a:pPr lvl="1"/>
            <a:r>
              <a:rPr lang="en-US" altLang="zh-CN" sz="2400" b="1" kern="100" dirty="0" err="1">
                <a:latin typeface="仿宋" panose="02010609060101010101" pitchFamily="49" charset="-122"/>
                <a:ea typeface="仿宋" panose="02010609060101010101" pitchFamily="49" charset="-122"/>
              </a:rPr>
              <a:t>motorAlphaPara</a:t>
            </a:r>
            <a:r>
              <a:rPr lang="en-US" altLang="zh-CN" sz="2400" b="1" kern="100" dirty="0">
                <a:latin typeface="仿宋" panose="02010609060101010101" pitchFamily="49" charset="-122"/>
                <a:ea typeface="仿宋" panose="02010609060101010101" pitchFamily="49" charset="-122"/>
              </a:rPr>
              <a:t> = 0.15</a:t>
            </a:r>
          </a:p>
          <a:p>
            <a:pPr lvl="1"/>
            <a:r>
              <a:rPr lang="en-US" altLang="zh-CN" sz="2400" b="1" kern="100" dirty="0" err="1">
                <a:latin typeface="仿宋" panose="02010609060101010101" pitchFamily="49" charset="-122"/>
                <a:ea typeface="仿宋" panose="02010609060101010101" pitchFamily="49" charset="-122"/>
              </a:rPr>
              <a:t>motorDistPara</a:t>
            </a:r>
            <a:r>
              <a:rPr lang="en-US" altLang="zh-CN" sz="2400" b="1" kern="100" dirty="0">
                <a:latin typeface="仿宋" panose="02010609060101010101" pitchFamily="49" charset="-122"/>
                <a:ea typeface="仿宋" panose="02010609060101010101" pitchFamily="49" charset="-122"/>
              </a:rPr>
              <a:t> = 5</a:t>
            </a:r>
          </a:p>
          <a:p>
            <a:pPr lvl="1"/>
            <a:r>
              <a:rPr lang="en-US" altLang="zh-CN" sz="2400" b="1" kern="100" dirty="0" err="1">
                <a:latin typeface="仿宋" panose="02010609060101010101" pitchFamily="49" charset="-122"/>
                <a:ea typeface="仿宋" panose="02010609060101010101" pitchFamily="49" charset="-122"/>
              </a:rPr>
              <a:t>motorMax</a:t>
            </a:r>
            <a:r>
              <a:rPr lang="en-US" altLang="zh-CN" sz="2400" b="1" kern="100" dirty="0">
                <a:latin typeface="仿宋" panose="02010609060101010101" pitchFamily="49" charset="-122"/>
                <a:ea typeface="仿宋" panose="02010609060101010101" pitchFamily="49" charset="-122"/>
              </a:rPr>
              <a:t> = 0.4 </a:t>
            </a:r>
          </a:p>
          <a:p>
            <a:pPr lvl="1"/>
            <a:r>
              <a:rPr lang="en-US" altLang="zh-CN" sz="2400" b="1" kern="100" dirty="0" err="1">
                <a:latin typeface="仿宋" panose="02010609060101010101" pitchFamily="49" charset="-122"/>
                <a:ea typeface="仿宋" panose="02010609060101010101" pitchFamily="49" charset="-122"/>
              </a:rPr>
              <a:t>motorMin</a:t>
            </a:r>
            <a:r>
              <a:rPr lang="en-US" altLang="zh-CN" sz="2400" b="1" kern="100" dirty="0">
                <a:latin typeface="仿宋" panose="02010609060101010101" pitchFamily="49" charset="-122"/>
                <a:ea typeface="仿宋" panose="02010609060101010101" pitchFamily="49" charset="-122"/>
              </a:rPr>
              <a:t> = 0.15</a:t>
            </a:r>
          </a:p>
          <a:p>
            <a:pPr lvl="1"/>
            <a:r>
              <a:rPr lang="en-US" altLang="zh-CN" sz="2400" b="1" kern="100" dirty="0" err="1">
                <a:latin typeface="仿宋" panose="02010609060101010101" pitchFamily="49" charset="-122"/>
                <a:ea typeface="仿宋" panose="02010609060101010101" pitchFamily="49" charset="-122"/>
              </a:rPr>
              <a:t>steerAlphaPara</a:t>
            </a:r>
            <a:r>
              <a:rPr lang="en-US" altLang="zh-CN" sz="2400" b="1" kern="100" dirty="0">
                <a:latin typeface="仿宋" panose="02010609060101010101" pitchFamily="49" charset="-122"/>
                <a:ea typeface="仿宋" panose="02010609060101010101" pitchFamily="49" charset="-122"/>
              </a:rPr>
              <a:t> = 0.25</a:t>
            </a:r>
          </a:p>
          <a:p>
            <a:pPr lvl="1"/>
            <a:r>
              <a:rPr lang="en-US" altLang="zh-CN" sz="2400" b="1" kern="100" dirty="0" err="1">
                <a:latin typeface="仿宋" panose="02010609060101010101" pitchFamily="49" charset="-122"/>
                <a:ea typeface="仿宋" panose="02010609060101010101" pitchFamily="49" charset="-122"/>
              </a:rPr>
              <a:t>steerDistPara</a:t>
            </a:r>
            <a:r>
              <a:rPr lang="en-US" altLang="zh-CN" sz="2400" b="1" kern="100" dirty="0">
                <a:latin typeface="仿宋" panose="02010609060101010101" pitchFamily="49" charset="-122"/>
                <a:ea typeface="仿宋" panose="02010609060101010101" pitchFamily="49" charset="-122"/>
              </a:rPr>
              <a:t> = -0.0015</a:t>
            </a:r>
          </a:p>
          <a:p>
            <a:pPr lvl="1"/>
            <a:r>
              <a:rPr lang="en-US" altLang="zh-CN" sz="2400" b="1" kern="100" dirty="0" err="1">
                <a:latin typeface="仿宋" panose="02010609060101010101" pitchFamily="49" charset="-122"/>
                <a:ea typeface="仿宋" panose="02010609060101010101" pitchFamily="49" charset="-122"/>
              </a:rPr>
              <a:t>steerMax</a:t>
            </a:r>
            <a:r>
              <a:rPr lang="en-US" altLang="zh-CN" sz="2400" b="1" kern="100" dirty="0">
                <a:latin typeface="仿宋" panose="02010609060101010101" pitchFamily="49" charset="-122"/>
                <a:ea typeface="仿宋" panose="02010609060101010101" pitchFamily="49" charset="-122"/>
              </a:rPr>
              <a:t> = 1</a:t>
            </a:r>
          </a:p>
        </p:txBody>
      </p:sp>
      <p:sp>
        <p:nvSpPr>
          <p:cNvPr id="16" name="矩形 15"/>
          <p:cNvSpPr/>
          <p:nvPr/>
        </p:nvSpPr>
        <p:spPr>
          <a:xfrm>
            <a:off x="6335688" y="1535745"/>
            <a:ext cx="4824536" cy="3847207"/>
          </a:xfrm>
          <a:prstGeom prst="rect">
            <a:avLst/>
          </a:prstGeom>
        </p:spPr>
        <p:txBody>
          <a:bodyPr wrap="square">
            <a:spAutoFit/>
          </a:bodyPr>
          <a:lstStyle/>
          <a:p>
            <a:pPr indent="269875" algn="ctr">
              <a:lnSpc>
                <a:spcPct val="150000"/>
              </a:lnSpc>
            </a:pPr>
            <a:r>
              <a:rPr lang="zh-CN" altLang="en-US" sz="2800" b="1" kern="100" dirty="0">
                <a:latin typeface="宋体" panose="02010600030101010101" pitchFamily="2" charset="-122"/>
                <a:ea typeface="宋体" panose="02010600030101010101" pitchFamily="2" charset="-122"/>
              </a:rPr>
              <a:t>参数调整（信号灯）</a:t>
            </a:r>
            <a:endParaRPr lang="en-US" altLang="zh-CN" sz="2800" b="1" kern="100" dirty="0">
              <a:latin typeface="宋体" panose="02010600030101010101" pitchFamily="2" charset="-122"/>
              <a:ea typeface="宋体" panose="02010600030101010101" pitchFamily="2" charset="-122"/>
            </a:endParaRPr>
          </a:p>
          <a:p>
            <a:pPr indent="269875" algn="ctr">
              <a:lnSpc>
                <a:spcPct val="150000"/>
              </a:lnSpc>
            </a:pPr>
            <a:endParaRPr lang="en-US" altLang="zh-CN" sz="2800" b="1" kern="100" dirty="0">
              <a:latin typeface="宋体" panose="02010600030101010101" pitchFamily="2" charset="-122"/>
              <a:ea typeface="宋体" panose="02010600030101010101" pitchFamily="2" charset="-122"/>
            </a:endParaRPr>
          </a:p>
          <a:p>
            <a:pPr lvl="1"/>
            <a:r>
              <a:rPr lang="zh-CN" altLang="en-US" sz="2000" b="1" kern="100" dirty="0">
                <a:latin typeface="仿宋" panose="02010609060101010101" pitchFamily="49" charset="-122"/>
                <a:ea typeface="仿宋" panose="02010609060101010101" pitchFamily="49" charset="-122"/>
              </a:rPr>
              <a:t>交通标志大小：</a:t>
            </a:r>
            <a:r>
              <a:rPr lang="en-US" altLang="zh-CN" sz="2000" b="1" kern="100" dirty="0">
                <a:latin typeface="仿宋" panose="02010609060101010101" pitchFamily="49" charset="-122"/>
                <a:ea typeface="仿宋" panose="02010609060101010101" pitchFamily="49" charset="-122"/>
              </a:rPr>
              <a:t>50*50</a:t>
            </a:r>
          </a:p>
          <a:p>
            <a:pPr lvl="1"/>
            <a:r>
              <a:rPr lang="zh-CN" altLang="en-US" sz="2000" b="1" kern="100" dirty="0">
                <a:latin typeface="仿宋" panose="02010609060101010101" pitchFamily="49" charset="-122"/>
                <a:ea typeface="仿宋" panose="02010609060101010101" pitchFamily="49" charset="-122"/>
              </a:rPr>
              <a:t>交通标志区域：</a:t>
            </a:r>
            <a:r>
              <a:rPr lang="en-US" altLang="zh-CN" sz="2000" b="1" kern="100" dirty="0">
                <a:latin typeface="仿宋" panose="02010609060101010101" pitchFamily="49" charset="-122"/>
                <a:ea typeface="仿宋" panose="02010609060101010101" pitchFamily="49" charset="-122"/>
              </a:rPr>
              <a:t>(0, 200, 80, 500) </a:t>
            </a:r>
          </a:p>
          <a:p>
            <a:pPr lvl="1"/>
            <a:r>
              <a:rPr lang="zh-CN" altLang="en-US" sz="2000" b="1" kern="100" dirty="0">
                <a:latin typeface="仿宋" panose="02010609060101010101" pitchFamily="49" charset="-122"/>
                <a:ea typeface="仿宋" panose="02010609060101010101" pitchFamily="49" charset="-122"/>
              </a:rPr>
              <a:t>交通标志概率置零阈值：</a:t>
            </a:r>
            <a:r>
              <a:rPr lang="en-US" altLang="zh-CN" sz="2000" b="1" kern="100" dirty="0">
                <a:latin typeface="仿宋" panose="02010609060101010101" pitchFamily="49" charset="-122"/>
                <a:ea typeface="仿宋" panose="02010609060101010101" pitchFamily="49" charset="-122"/>
              </a:rPr>
              <a:t>0.5</a:t>
            </a:r>
          </a:p>
          <a:p>
            <a:pPr lvl="1"/>
            <a:r>
              <a:rPr lang="zh-CN" altLang="en-US" sz="2000" b="1" kern="100" dirty="0">
                <a:latin typeface="仿宋" panose="02010609060101010101" pitchFamily="49" charset="-122"/>
                <a:ea typeface="仿宋" panose="02010609060101010101" pitchFamily="49" charset="-122"/>
              </a:rPr>
              <a:t>交通标志概率求和置信度阈值：</a:t>
            </a:r>
            <a:r>
              <a:rPr lang="en-US" altLang="zh-CN" sz="2000" b="1" kern="100" dirty="0">
                <a:latin typeface="仿宋" panose="02010609060101010101" pitchFamily="49" charset="-122"/>
                <a:ea typeface="仿宋" panose="02010609060101010101" pitchFamily="49" charset="-122"/>
              </a:rPr>
              <a:t>30</a:t>
            </a:r>
          </a:p>
          <a:p>
            <a:pPr lvl="1"/>
            <a:r>
              <a:rPr lang="zh-CN" altLang="en-US" sz="2000" b="1" kern="100" dirty="0">
                <a:latin typeface="仿宋" panose="02010609060101010101" pitchFamily="49" charset="-122"/>
                <a:ea typeface="仿宋" panose="02010609060101010101" pitchFamily="49" charset="-122"/>
              </a:rPr>
              <a:t>斑马线大小：</a:t>
            </a:r>
            <a:r>
              <a:rPr lang="en-US" altLang="zh-CN" sz="2000" b="1" kern="100" dirty="0">
                <a:latin typeface="仿宋" panose="02010609060101010101" pitchFamily="49" charset="-122"/>
                <a:ea typeface="仿宋" panose="02010609060101010101" pitchFamily="49" charset="-122"/>
              </a:rPr>
              <a:t>40*275</a:t>
            </a:r>
          </a:p>
          <a:p>
            <a:pPr lvl="1"/>
            <a:r>
              <a:rPr lang="zh-CN" altLang="en-US" sz="2000" b="1" kern="100" dirty="0">
                <a:latin typeface="仿宋" panose="02010609060101010101" pitchFamily="49" charset="-122"/>
                <a:ea typeface="仿宋" panose="02010609060101010101" pitchFamily="49" charset="-122"/>
              </a:rPr>
              <a:t>斑马线区域：</a:t>
            </a:r>
            <a:r>
              <a:rPr lang="en-US" altLang="zh-CN" sz="2000" b="1" kern="100" dirty="0">
                <a:latin typeface="仿宋" panose="02010609060101010101" pitchFamily="49" charset="-122"/>
                <a:ea typeface="仿宋" panose="02010609060101010101" pitchFamily="49" charset="-122"/>
              </a:rPr>
              <a:t>(360, 480, 0, 580)</a:t>
            </a:r>
            <a:r>
              <a:rPr lang="zh-CN" altLang="en-US" sz="2000" b="1" kern="100" dirty="0">
                <a:latin typeface="仿宋" panose="02010609060101010101" pitchFamily="49" charset="-122"/>
                <a:ea typeface="仿宋" panose="02010609060101010101" pitchFamily="49" charset="-122"/>
              </a:rPr>
              <a:t> </a:t>
            </a:r>
            <a:endParaRPr lang="en-US" altLang="zh-CN" sz="2000" b="1" kern="100" dirty="0">
              <a:latin typeface="仿宋" panose="02010609060101010101" pitchFamily="49" charset="-122"/>
              <a:ea typeface="仿宋" panose="02010609060101010101" pitchFamily="49" charset="-122"/>
            </a:endParaRPr>
          </a:p>
          <a:p>
            <a:pPr lvl="1"/>
            <a:r>
              <a:rPr lang="zh-CN" altLang="en-US" sz="2000" b="1" kern="100" dirty="0">
                <a:latin typeface="仿宋" panose="02010609060101010101" pitchFamily="49" charset="-122"/>
                <a:ea typeface="仿宋" panose="02010609060101010101" pitchFamily="49" charset="-122"/>
              </a:rPr>
              <a:t>斑马线概率置零阈值：</a:t>
            </a:r>
            <a:r>
              <a:rPr lang="en-US" altLang="zh-CN" sz="2000" b="1" kern="100" dirty="0">
                <a:latin typeface="仿宋" panose="02010609060101010101" pitchFamily="49" charset="-122"/>
                <a:ea typeface="仿宋" panose="02010609060101010101" pitchFamily="49" charset="-122"/>
              </a:rPr>
              <a:t>0.6</a:t>
            </a:r>
          </a:p>
          <a:p>
            <a:pPr lvl="1"/>
            <a:r>
              <a:rPr lang="zh-CN" altLang="en-US" sz="2000" b="1" kern="100" dirty="0">
                <a:latin typeface="仿宋" panose="02010609060101010101" pitchFamily="49" charset="-122"/>
                <a:ea typeface="仿宋" panose="02010609060101010101" pitchFamily="49" charset="-122"/>
              </a:rPr>
              <a:t>斑马线概率求和置信度阈值：</a:t>
            </a:r>
            <a:r>
              <a:rPr lang="en-US" altLang="zh-CN" sz="2000" b="1" kern="100" dirty="0">
                <a:latin typeface="仿宋" panose="02010609060101010101" pitchFamily="49" charset="-122"/>
                <a:ea typeface="仿宋" panose="02010609060101010101" pitchFamily="49" charset="-122"/>
              </a:rPr>
              <a:t>10</a:t>
            </a:r>
          </a:p>
        </p:txBody>
      </p:sp>
      <p:grpSp>
        <p:nvGrpSpPr>
          <p:cNvPr id="30" name="组合 29">
            <a:extLst>
              <a:ext uri="{FF2B5EF4-FFF2-40B4-BE49-F238E27FC236}">
                <a16:creationId xmlns:a16="http://schemas.microsoft.com/office/drawing/2014/main" id="{CD287D79-EE1A-4976-9A07-D51A1BB2A273}"/>
              </a:ext>
            </a:extLst>
          </p:cNvPr>
          <p:cNvGrpSpPr/>
          <p:nvPr/>
        </p:nvGrpSpPr>
        <p:grpSpPr>
          <a:xfrm>
            <a:off x="0" y="-8548"/>
            <a:ext cx="12192000" cy="1319631"/>
            <a:chOff x="0" y="-8548"/>
            <a:chExt cx="12192000" cy="1319631"/>
          </a:xfrm>
        </p:grpSpPr>
        <p:sp>
          <p:nvSpPr>
            <p:cNvPr id="31" name="矩形 30">
              <a:extLst>
                <a:ext uri="{FF2B5EF4-FFF2-40B4-BE49-F238E27FC236}">
                  <a16:creationId xmlns:a16="http://schemas.microsoft.com/office/drawing/2014/main" id="{3C159B62-29CF-4930-B731-AD91D26A5D56}"/>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2" name="文本框 31">
              <a:extLst>
                <a:ext uri="{FF2B5EF4-FFF2-40B4-BE49-F238E27FC236}">
                  <a16:creationId xmlns:a16="http://schemas.microsoft.com/office/drawing/2014/main" id="{A872872E-D93D-4766-B28C-3AA12D1863A6}"/>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3" name="矩形 53">
              <a:extLst>
                <a:ext uri="{FF2B5EF4-FFF2-40B4-BE49-F238E27FC236}">
                  <a16:creationId xmlns:a16="http://schemas.microsoft.com/office/drawing/2014/main" id="{B87C2177-AC21-47C3-9C25-6E5E6C442AAB}"/>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4" name="矩形 53">
              <a:extLst>
                <a:ext uri="{FF2B5EF4-FFF2-40B4-BE49-F238E27FC236}">
                  <a16:creationId xmlns:a16="http://schemas.microsoft.com/office/drawing/2014/main" id="{42FD526F-4D06-4610-8EFD-35CA5C2FB7B9}"/>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5" name="矩形 53">
              <a:extLst>
                <a:ext uri="{FF2B5EF4-FFF2-40B4-BE49-F238E27FC236}">
                  <a16:creationId xmlns:a16="http://schemas.microsoft.com/office/drawing/2014/main" id="{0F323FE0-F760-4489-B42B-0898AA3244E7}"/>
                </a:ext>
              </a:extLst>
            </p:cNvPr>
            <p:cNvSpPr>
              <a:spLocks noChangeArrowheads="1"/>
            </p:cNvSpPr>
            <p:nvPr/>
          </p:nvSpPr>
          <p:spPr bwMode="auto">
            <a:xfrm>
              <a:off x="6187683" y="11310"/>
              <a:ext cx="1980000"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36" name="矩形 53">
              <a:extLst>
                <a:ext uri="{FF2B5EF4-FFF2-40B4-BE49-F238E27FC236}">
                  <a16:creationId xmlns:a16="http://schemas.microsoft.com/office/drawing/2014/main" id="{3B874FDD-0650-427F-A274-030FDACEA264}"/>
                </a:ext>
              </a:extLst>
            </p:cNvPr>
            <p:cNvSpPr>
              <a:spLocks noChangeArrowheads="1"/>
            </p:cNvSpPr>
            <p:nvPr/>
          </p:nvSpPr>
          <p:spPr bwMode="auto">
            <a:xfrm>
              <a:off x="8160341"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1" name="矩形 53">
              <a:extLst>
                <a:ext uri="{FF2B5EF4-FFF2-40B4-BE49-F238E27FC236}">
                  <a16:creationId xmlns:a16="http://schemas.microsoft.com/office/drawing/2014/main" id="{677EF541-3F28-41DF-815A-18D4E5700D08}"/>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2" name="等腰三角形 41">
              <a:extLst>
                <a:ext uri="{FF2B5EF4-FFF2-40B4-BE49-F238E27FC236}">
                  <a16:creationId xmlns:a16="http://schemas.microsoft.com/office/drawing/2014/main" id="{7C54DDB2-ABB3-41DB-97CC-317C0D047D0F}"/>
                </a:ext>
              </a:extLst>
            </p:cNvPr>
            <p:cNvSpPr>
              <a:spLocks noChangeAspect="1"/>
            </p:cNvSpPr>
            <p:nvPr/>
          </p:nvSpPr>
          <p:spPr>
            <a:xfrm rot="10800000" flipV="1">
              <a:off x="6949191" y="832622"/>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extLst>
      <p:ext uri="{BB962C8B-B14F-4D97-AF65-F5344CB8AC3E}">
        <p14:creationId xmlns:p14="http://schemas.microsoft.com/office/powerpoint/2010/main" val="387006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latin typeface="inpin heiti" panose="00000500000000000000" pitchFamily="2" charset="-122"/>
                <a:ea typeface="inpin heiti" panose="00000500000000000000" pitchFamily="2" charset="-122"/>
                <a:cs typeface="+mn-ea"/>
                <a:sym typeface="inpin heiti" panose="00000500000000000000" pitchFamily="2" charset="-122"/>
              </a:rPr>
              <a:t>15</a:t>
            </a:fld>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19" name="组合 18">
            <a:extLst>
              <a:ext uri="{FF2B5EF4-FFF2-40B4-BE49-F238E27FC236}">
                <a16:creationId xmlns:a16="http://schemas.microsoft.com/office/drawing/2014/main" id="{1797FA2D-2AF2-4ABE-AE5D-33AD5A71A2E3}"/>
              </a:ext>
            </a:extLst>
          </p:cNvPr>
          <p:cNvGrpSpPr/>
          <p:nvPr/>
        </p:nvGrpSpPr>
        <p:grpSpPr>
          <a:xfrm>
            <a:off x="4871864" y="1697689"/>
            <a:ext cx="2300976" cy="2307326"/>
            <a:chOff x="6609209" y="790981"/>
            <a:chExt cx="2301875" cy="2308226"/>
          </a:xfrm>
          <a:effectLst>
            <a:outerShdw blurRad="63500" sx="102000" sy="102000" algn="ctr" rotWithShape="0">
              <a:prstClr val="black">
                <a:alpha val="40000"/>
              </a:prstClr>
            </a:outerShdw>
          </a:effectLst>
        </p:grpSpPr>
        <p:sp>
          <p:nvSpPr>
            <p:cNvPr id="20" name="Oval 5">
              <a:extLst>
                <a:ext uri="{FF2B5EF4-FFF2-40B4-BE49-F238E27FC236}">
                  <a16:creationId xmlns:a16="http://schemas.microsoft.com/office/drawing/2014/main" id="{EAD3A913-1250-4E98-B713-CA7476F138BC}"/>
                </a:ext>
              </a:extLst>
            </p:cNvPr>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a:extLst/>
          </p:spPr>
          <p:txBody>
            <a:bodyPr vert="horz" wrap="square" lIns="91404" tIns="45702" rIns="91404" bIns="45702" numCol="1" anchor="t" anchorCtr="0" compatLnSpc="1"/>
            <a:lstStyle/>
            <a:p>
              <a:pPr fontAlgn="base">
                <a:spcBef>
                  <a:spcPct val="0"/>
                </a:spcBef>
                <a:spcAft>
                  <a:spcPct val="0"/>
                </a:spcAft>
                <a:buFont typeface="Arial" pitchFamily="34" charset="0"/>
                <a:buNone/>
              </a:pPr>
              <a:endParaRPr lang="zh-CN" altLang="en-US" sz="1799">
                <a:solidFill>
                  <a:srgbClr val="294A5A"/>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1" name="Freeform 6">
              <a:extLst>
                <a:ext uri="{FF2B5EF4-FFF2-40B4-BE49-F238E27FC236}">
                  <a16:creationId xmlns:a16="http://schemas.microsoft.com/office/drawing/2014/main" id="{10BE3DA0-CFEC-443E-91A9-9FB636263A21}"/>
                </a:ext>
              </a:extLst>
            </p:cNvPr>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solidFill>
            <a:ln>
              <a:noFill/>
            </a:ln>
          </p:spPr>
          <p:txBody>
            <a:bodyPr vert="horz" wrap="square" lIns="91404" tIns="45702" rIns="91404" bIns="45702" numCol="1" anchor="t" anchorCtr="0" compatLnSpc="1"/>
            <a:lstStyle/>
            <a:p>
              <a:pPr fontAlgn="base">
                <a:spcBef>
                  <a:spcPct val="0"/>
                </a:spcBef>
                <a:spcAft>
                  <a:spcPct val="0"/>
                </a:spcAft>
                <a:buFont typeface="Arial" pitchFamily="34" charset="0"/>
                <a:buNone/>
              </a:pPr>
              <a:endParaRPr lang="zh-CN" altLang="en-US" sz="1799">
                <a:solidFill>
                  <a:srgbClr val="294A5A"/>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
        <p:nvSpPr>
          <p:cNvPr id="26" name="TextBox 12">
            <a:extLst>
              <a:ext uri="{FF2B5EF4-FFF2-40B4-BE49-F238E27FC236}">
                <a16:creationId xmlns:a16="http://schemas.microsoft.com/office/drawing/2014/main" id="{9D010B49-BD88-4636-9808-3CE732686005}"/>
              </a:ext>
            </a:extLst>
          </p:cNvPr>
          <p:cNvSpPr txBox="1"/>
          <p:nvPr/>
        </p:nvSpPr>
        <p:spPr>
          <a:xfrm>
            <a:off x="1298609" y="4412086"/>
            <a:ext cx="9752500" cy="830634"/>
          </a:xfrm>
          <a:prstGeom prst="rect">
            <a:avLst/>
          </a:prstGeom>
          <a:noFill/>
        </p:spPr>
        <p:txBody>
          <a:bodyPr wrap="square" lIns="91398" tIns="45699" rIns="91398" bIns="45699" rtlCol="0">
            <a:spAutoFit/>
          </a:bodyPr>
          <a:lstStyle/>
          <a:p>
            <a:pPr algn="ctr" fontAlgn="base">
              <a:spcBef>
                <a:spcPct val="0"/>
              </a:spcBef>
              <a:spcAft>
                <a:spcPct val="0"/>
              </a:spcAft>
            </a:pPr>
            <a:r>
              <a:rPr lang="en-US" altLang="zh-CN" sz="4798" b="1" dirty="0">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p>
        </p:txBody>
      </p:sp>
      <p:sp>
        <p:nvSpPr>
          <p:cNvPr id="29" name="Freeform 27">
            <a:extLst>
              <a:ext uri="{FF2B5EF4-FFF2-40B4-BE49-F238E27FC236}">
                <a16:creationId xmlns:a16="http://schemas.microsoft.com/office/drawing/2014/main" id="{EAF25F03-6727-4CAB-9081-283DEBB13DC1}"/>
              </a:ext>
            </a:extLst>
          </p:cNvPr>
          <p:cNvSpPr>
            <a:spLocks noEditPoints="1"/>
          </p:cNvSpPr>
          <p:nvPr/>
        </p:nvSpPr>
        <p:spPr bwMode="auto">
          <a:xfrm>
            <a:off x="5372398" y="2185638"/>
            <a:ext cx="1358726" cy="1199728"/>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accent1"/>
          </a:solidFill>
          <a:ln>
            <a:noFill/>
          </a:ln>
          <a:effectLst>
            <a:outerShdw blurRad="63500" sx="102000" sy="102000" algn="ctr" rotWithShape="0">
              <a:prstClr val="black">
                <a:alpha val="40000"/>
              </a:prstClr>
            </a:outerShdw>
          </a:effectLst>
          <a:extLst/>
        </p:spPr>
        <p:txBody>
          <a:bodyPr vert="horz" wrap="square" lIns="91398" tIns="45699" rIns="91398" bIns="45699" numCol="1" anchor="t" anchorCtr="0" compatLnSpc="1"/>
          <a:lstStyle/>
          <a:p>
            <a:pPr fontAlgn="base">
              <a:spcBef>
                <a:spcPct val="0"/>
              </a:spcBef>
              <a:spcAft>
                <a:spcPct val="0"/>
              </a:spcAft>
              <a:buFont typeface="Arial" pitchFamily="34" charset="0"/>
              <a:buNone/>
            </a:pPr>
            <a:endParaRPr lang="zh-CN" altLang="en-US" sz="1799"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pic>
        <p:nvPicPr>
          <p:cNvPr id="30" name="Picture 4" descr="https://timgsa.baidu.com/timg?image&amp;quality=80&amp;size=b9999_10000&amp;sec=1558116814333&amp;di=b83ec312b11e02190e492716c07726c8&amp;imgtype=0&amp;src=http%3A%2F%2Fpic.baike.soso.com%2Fp%2F20140221%2Fbki-20140221032719-1414981606.jpg">
            <a:extLst>
              <a:ext uri="{FF2B5EF4-FFF2-40B4-BE49-F238E27FC236}">
                <a16:creationId xmlns:a16="http://schemas.microsoft.com/office/drawing/2014/main" id="{C75138B2-0E48-4694-B6B3-1C9E83DBB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833" y="1875206"/>
            <a:ext cx="1977977" cy="197797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28" name="组合 27">
            <a:extLst>
              <a:ext uri="{FF2B5EF4-FFF2-40B4-BE49-F238E27FC236}">
                <a16:creationId xmlns:a16="http://schemas.microsoft.com/office/drawing/2014/main" id="{03047CAD-91AA-40E9-99AC-BE7477216514}"/>
              </a:ext>
            </a:extLst>
          </p:cNvPr>
          <p:cNvGrpSpPr/>
          <p:nvPr/>
        </p:nvGrpSpPr>
        <p:grpSpPr>
          <a:xfrm>
            <a:off x="0" y="-8548"/>
            <a:ext cx="12192000" cy="1296769"/>
            <a:chOff x="0" y="-8548"/>
            <a:chExt cx="12192000" cy="1296769"/>
          </a:xfrm>
        </p:grpSpPr>
        <p:sp>
          <p:nvSpPr>
            <p:cNvPr id="31" name="矩形 30">
              <a:extLst>
                <a:ext uri="{FF2B5EF4-FFF2-40B4-BE49-F238E27FC236}">
                  <a16:creationId xmlns:a16="http://schemas.microsoft.com/office/drawing/2014/main" id="{4C4BE312-1340-4ACA-92A2-74A12082A462}"/>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2" name="文本框 31">
              <a:extLst>
                <a:ext uri="{FF2B5EF4-FFF2-40B4-BE49-F238E27FC236}">
                  <a16:creationId xmlns:a16="http://schemas.microsoft.com/office/drawing/2014/main" id="{F1792DAB-E27E-4285-B0D8-1FD4C7459AF9}"/>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3" name="矩形 53">
              <a:extLst>
                <a:ext uri="{FF2B5EF4-FFF2-40B4-BE49-F238E27FC236}">
                  <a16:creationId xmlns:a16="http://schemas.microsoft.com/office/drawing/2014/main" id="{D6CECC2E-D3F3-4C79-9CFD-69229C4F41C1}"/>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4" name="矩形 53">
              <a:extLst>
                <a:ext uri="{FF2B5EF4-FFF2-40B4-BE49-F238E27FC236}">
                  <a16:creationId xmlns:a16="http://schemas.microsoft.com/office/drawing/2014/main" id="{9EFF876D-BC47-4F96-93D7-5AC35E6887F3}"/>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5" name="矩形 53">
              <a:extLst>
                <a:ext uri="{FF2B5EF4-FFF2-40B4-BE49-F238E27FC236}">
                  <a16:creationId xmlns:a16="http://schemas.microsoft.com/office/drawing/2014/main" id="{87860882-82E0-4CF2-8E39-3B22C5481B55}"/>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36" name="矩形 53">
              <a:extLst>
                <a:ext uri="{FF2B5EF4-FFF2-40B4-BE49-F238E27FC236}">
                  <a16:creationId xmlns:a16="http://schemas.microsoft.com/office/drawing/2014/main" id="{C1FE4E17-701A-4CBB-9B36-E25A9987EC60}"/>
                </a:ext>
              </a:extLst>
            </p:cNvPr>
            <p:cNvSpPr>
              <a:spLocks noChangeArrowheads="1"/>
            </p:cNvSpPr>
            <p:nvPr/>
          </p:nvSpPr>
          <p:spPr bwMode="auto">
            <a:xfrm>
              <a:off x="8160341" y="11310"/>
              <a:ext cx="1980000"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2" name="矩形 53">
              <a:extLst>
                <a:ext uri="{FF2B5EF4-FFF2-40B4-BE49-F238E27FC236}">
                  <a16:creationId xmlns:a16="http://schemas.microsoft.com/office/drawing/2014/main" id="{C75A9F31-C805-4D7D-A341-4EEFE6987BFD}"/>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3" name="等腰三角形 42">
              <a:extLst>
                <a:ext uri="{FF2B5EF4-FFF2-40B4-BE49-F238E27FC236}">
                  <a16:creationId xmlns:a16="http://schemas.microsoft.com/office/drawing/2014/main" id="{5DC84D95-CD21-4688-9591-19C584BE975A}"/>
                </a:ext>
              </a:extLst>
            </p:cNvPr>
            <p:cNvSpPr>
              <a:spLocks noChangeAspect="1"/>
            </p:cNvSpPr>
            <p:nvPr/>
          </p:nvSpPr>
          <p:spPr>
            <a:xfrm rot="10800000" flipV="1">
              <a:off x="8862531" y="809760"/>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extLst>
      <p:ext uri="{BB962C8B-B14F-4D97-AF65-F5344CB8AC3E}">
        <p14:creationId xmlns:p14="http://schemas.microsoft.com/office/powerpoint/2010/main" val="344663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latin typeface="inpin heiti" panose="00000500000000000000" pitchFamily="2" charset="-122"/>
                <a:ea typeface="inpin heiti" panose="00000500000000000000" pitchFamily="2" charset="-122"/>
                <a:cs typeface="+mn-ea"/>
                <a:sym typeface="inpin heiti" panose="00000500000000000000" pitchFamily="2" charset="-122"/>
              </a:rPr>
              <a:t>16</a:t>
            </a:fld>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8" name="矩形 27"/>
          <p:cNvSpPr/>
          <p:nvPr/>
        </p:nvSpPr>
        <p:spPr>
          <a:xfrm>
            <a:off x="157196" y="1387799"/>
            <a:ext cx="6096000" cy="3508653"/>
          </a:xfrm>
          <a:prstGeom prst="rect">
            <a:avLst/>
          </a:prstGeom>
        </p:spPr>
        <p:txBody>
          <a:bodyPr>
            <a:spAutoFit/>
          </a:bodyPr>
          <a:lstStyle/>
          <a:p>
            <a:pPr indent="269875" algn="just">
              <a:lnSpc>
                <a:spcPct val="150000"/>
              </a:lnSpc>
            </a:pPr>
            <a:r>
              <a:rPr lang="zh-CN" altLang="en-US" sz="2800" b="1" kern="100" dirty="0">
                <a:latin typeface="宋体" panose="02010600030101010101" pitchFamily="2" charset="-122"/>
                <a:ea typeface="宋体" panose="02010600030101010101" pitchFamily="2" charset="-122"/>
              </a:rPr>
              <a:t>复杂环境下的特定操作员跟随</a:t>
            </a:r>
            <a:endParaRPr lang="en-US" altLang="zh-CN" sz="2800" b="1" kern="100" dirty="0">
              <a:latin typeface="宋体" panose="02010600030101010101" pitchFamily="2" charset="-122"/>
              <a:ea typeface="宋体" panose="02010600030101010101" pitchFamily="2" charset="-122"/>
            </a:endParaRPr>
          </a:p>
          <a:p>
            <a:pPr indent="269875" algn="just">
              <a:lnSpc>
                <a:spcPct val="150000"/>
              </a:lnSpc>
            </a:pPr>
            <a:endParaRPr lang="en-US" altLang="zh-CN" sz="2400" b="1" kern="100" dirty="0">
              <a:latin typeface="仿宋" panose="02010609060101010101" pitchFamily="49" charset="-122"/>
              <a:ea typeface="仿宋" panose="02010609060101010101" pitchFamily="49" charset="-122"/>
            </a:endParaRPr>
          </a:p>
          <a:p>
            <a:pPr indent="269875">
              <a:lnSpc>
                <a:spcPct val="150000"/>
              </a:lnSpc>
            </a:pPr>
            <a:r>
              <a:rPr lang="en-US" altLang="zh-CN" sz="2400" b="1" kern="100" dirty="0">
                <a:latin typeface="仿宋" panose="02010609060101010101" pitchFamily="49" charset="-122"/>
                <a:ea typeface="仿宋" panose="02010609060101010101" pitchFamily="49" charset="-122"/>
              </a:rPr>
              <a:t>·</a:t>
            </a:r>
            <a:r>
              <a:rPr lang="zh-CN" altLang="en-US" sz="2400" b="1" kern="100" dirty="0">
                <a:latin typeface="仿宋" panose="02010609060101010101" pitchFamily="49" charset="-122"/>
                <a:ea typeface="仿宋" panose="02010609060101010101" pitchFamily="49" charset="-122"/>
              </a:rPr>
              <a:t>多个人脸检测（</a:t>
            </a:r>
            <a:r>
              <a:rPr lang="en-US" altLang="zh-CN" sz="2400" b="1" kern="100" dirty="0" err="1">
                <a:latin typeface="仿宋" panose="02010609060101010101" pitchFamily="49" charset="-122"/>
                <a:ea typeface="仿宋" panose="02010609060101010101" pitchFamily="49" charset="-122"/>
              </a:rPr>
              <a:t>opencv</a:t>
            </a:r>
            <a:r>
              <a:rPr lang="zh-CN" altLang="en-US" sz="2400" b="1" kern="100" dirty="0">
                <a:latin typeface="仿宋" panose="02010609060101010101" pitchFamily="49" charset="-122"/>
                <a:ea typeface="仿宋" panose="02010609060101010101" pitchFamily="49" charset="-122"/>
              </a:rPr>
              <a:t>）</a:t>
            </a:r>
            <a:endParaRPr lang="en-US" altLang="zh-CN" sz="2400" b="1" kern="100" dirty="0">
              <a:latin typeface="仿宋" panose="02010609060101010101" pitchFamily="49" charset="-122"/>
              <a:ea typeface="仿宋" panose="02010609060101010101" pitchFamily="49" charset="-122"/>
            </a:endParaRPr>
          </a:p>
          <a:p>
            <a:pPr indent="269875">
              <a:lnSpc>
                <a:spcPct val="150000"/>
              </a:lnSpc>
            </a:pPr>
            <a:r>
              <a:rPr lang="en-US" altLang="zh-CN" sz="2400" b="1" kern="100" dirty="0">
                <a:latin typeface="仿宋" panose="02010609060101010101" pitchFamily="49" charset="-122"/>
                <a:ea typeface="仿宋" panose="02010609060101010101" pitchFamily="49" charset="-122"/>
              </a:rPr>
              <a:t>·</a:t>
            </a:r>
            <a:r>
              <a:rPr lang="zh-CN" altLang="en-US" sz="2400" b="1" kern="100" dirty="0">
                <a:latin typeface="仿宋" panose="02010609060101010101" pitchFamily="49" charset="-122"/>
                <a:ea typeface="仿宋" panose="02010609060101010101" pitchFamily="49" charset="-122"/>
              </a:rPr>
              <a:t>自建神经网络识别</a:t>
            </a:r>
            <a:endParaRPr lang="en-US" altLang="zh-CN" sz="2400" b="1" kern="100" dirty="0">
              <a:latin typeface="仿宋" panose="02010609060101010101" pitchFamily="49" charset="-122"/>
              <a:ea typeface="仿宋" panose="02010609060101010101" pitchFamily="49" charset="-122"/>
            </a:endParaRPr>
          </a:p>
          <a:p>
            <a:pPr indent="269875">
              <a:lnSpc>
                <a:spcPct val="150000"/>
              </a:lnSpc>
            </a:pPr>
            <a:r>
              <a:rPr lang="en-US" altLang="zh-CN" sz="2400" b="1" kern="100" dirty="0">
                <a:latin typeface="仿宋" panose="02010609060101010101" pitchFamily="49" charset="-122"/>
                <a:ea typeface="仿宋" panose="02010609060101010101" pitchFamily="49" charset="-122"/>
              </a:rPr>
              <a:t>·</a:t>
            </a:r>
            <a:r>
              <a:rPr lang="zh-CN" altLang="en-US" sz="2400" b="1" kern="100" dirty="0">
                <a:latin typeface="仿宋" panose="02010609060101010101" pitchFamily="49" charset="-122"/>
                <a:ea typeface="仿宋" panose="02010609060101010101" pitchFamily="49" charset="-122"/>
              </a:rPr>
              <a:t>下游控制跟随</a:t>
            </a:r>
            <a:endParaRPr lang="en-US" altLang="zh-CN" sz="2400" b="1" kern="100" dirty="0">
              <a:latin typeface="仿宋" panose="02010609060101010101" pitchFamily="49" charset="-122"/>
              <a:ea typeface="仿宋" panose="02010609060101010101" pitchFamily="49" charset="-122"/>
            </a:endParaRPr>
          </a:p>
          <a:p>
            <a:pPr indent="269875">
              <a:lnSpc>
                <a:spcPct val="150000"/>
              </a:lnSpc>
            </a:pPr>
            <a:r>
              <a:rPr lang="en-US" altLang="zh-CN" sz="2400" b="1" kern="100" dirty="0">
                <a:latin typeface="仿宋" panose="02010609060101010101" pitchFamily="49" charset="-122"/>
                <a:ea typeface="仿宋" panose="02010609060101010101" pitchFamily="49" charset="-122"/>
              </a:rPr>
              <a:t>·</a:t>
            </a:r>
            <a:r>
              <a:rPr lang="zh-CN" altLang="en-US" sz="2400" b="1" kern="100" dirty="0">
                <a:latin typeface="仿宋" panose="02010609060101010101" pitchFamily="49" charset="-122"/>
                <a:ea typeface="仿宋" panose="02010609060101010101" pitchFamily="49" charset="-122"/>
              </a:rPr>
              <a:t>动态避障</a:t>
            </a:r>
            <a:endParaRPr lang="en-US" altLang="zh-CN" sz="2400" b="1" kern="100" dirty="0">
              <a:latin typeface="仿宋" panose="02010609060101010101" pitchFamily="49" charset="-122"/>
              <a:ea typeface="仿宋" panose="02010609060101010101" pitchFamily="49" charset="-122"/>
            </a:endParaRPr>
          </a:p>
        </p:txBody>
      </p:sp>
      <p:grpSp>
        <p:nvGrpSpPr>
          <p:cNvPr id="32" name="组合 31">
            <a:extLst>
              <a:ext uri="{FF2B5EF4-FFF2-40B4-BE49-F238E27FC236}">
                <a16:creationId xmlns:a16="http://schemas.microsoft.com/office/drawing/2014/main" id="{5A945BE1-63E9-48E8-B7AC-B397C94DDAF0}"/>
              </a:ext>
            </a:extLst>
          </p:cNvPr>
          <p:cNvGrpSpPr/>
          <p:nvPr/>
        </p:nvGrpSpPr>
        <p:grpSpPr>
          <a:xfrm>
            <a:off x="0" y="-8548"/>
            <a:ext cx="12192000" cy="1296769"/>
            <a:chOff x="0" y="-8548"/>
            <a:chExt cx="12192000" cy="1296769"/>
          </a:xfrm>
        </p:grpSpPr>
        <p:sp>
          <p:nvSpPr>
            <p:cNvPr id="33" name="矩形 32">
              <a:extLst>
                <a:ext uri="{FF2B5EF4-FFF2-40B4-BE49-F238E27FC236}">
                  <a16:creationId xmlns:a16="http://schemas.microsoft.com/office/drawing/2014/main" id="{FC2C7A51-0919-4A29-A35E-0EAD4B519987}"/>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4" name="文本框 33">
              <a:extLst>
                <a:ext uri="{FF2B5EF4-FFF2-40B4-BE49-F238E27FC236}">
                  <a16:creationId xmlns:a16="http://schemas.microsoft.com/office/drawing/2014/main" id="{025D9690-F484-4120-96D3-0CC851C1C443}"/>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5" name="矩形 53">
              <a:extLst>
                <a:ext uri="{FF2B5EF4-FFF2-40B4-BE49-F238E27FC236}">
                  <a16:creationId xmlns:a16="http://schemas.microsoft.com/office/drawing/2014/main" id="{55699221-9FA8-48FA-A926-81B31F2EEB2D}"/>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6" name="矩形 53">
              <a:extLst>
                <a:ext uri="{FF2B5EF4-FFF2-40B4-BE49-F238E27FC236}">
                  <a16:creationId xmlns:a16="http://schemas.microsoft.com/office/drawing/2014/main" id="{DCDC2279-96F4-4558-B25A-63A4E8C12DB6}"/>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2" name="矩形 53">
              <a:extLst>
                <a:ext uri="{FF2B5EF4-FFF2-40B4-BE49-F238E27FC236}">
                  <a16:creationId xmlns:a16="http://schemas.microsoft.com/office/drawing/2014/main" id="{3A07A792-8431-424F-9EE4-A9BF98B32F9D}"/>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43" name="矩形 53">
              <a:extLst>
                <a:ext uri="{FF2B5EF4-FFF2-40B4-BE49-F238E27FC236}">
                  <a16:creationId xmlns:a16="http://schemas.microsoft.com/office/drawing/2014/main" id="{276A662D-BCB6-4CB0-8E0F-B47627CC10A6}"/>
                </a:ext>
              </a:extLst>
            </p:cNvPr>
            <p:cNvSpPr>
              <a:spLocks noChangeArrowheads="1"/>
            </p:cNvSpPr>
            <p:nvPr/>
          </p:nvSpPr>
          <p:spPr bwMode="auto">
            <a:xfrm>
              <a:off x="8160341" y="11310"/>
              <a:ext cx="1980000"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4" name="矩形 53">
              <a:extLst>
                <a:ext uri="{FF2B5EF4-FFF2-40B4-BE49-F238E27FC236}">
                  <a16:creationId xmlns:a16="http://schemas.microsoft.com/office/drawing/2014/main" id="{107CD8EF-4D07-41AB-A1C8-B7A6F49591A9}"/>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5" name="等腰三角形 44">
              <a:extLst>
                <a:ext uri="{FF2B5EF4-FFF2-40B4-BE49-F238E27FC236}">
                  <a16:creationId xmlns:a16="http://schemas.microsoft.com/office/drawing/2014/main" id="{4A0270D4-5A08-4E15-A449-AB4D1D47F7A7}"/>
                </a:ext>
              </a:extLst>
            </p:cNvPr>
            <p:cNvSpPr>
              <a:spLocks noChangeAspect="1"/>
            </p:cNvSpPr>
            <p:nvPr/>
          </p:nvSpPr>
          <p:spPr>
            <a:xfrm rot="10800000" flipV="1">
              <a:off x="8862531" y="809760"/>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pic>
        <p:nvPicPr>
          <p:cNvPr id="4" name="图片 3">
            <a:extLst>
              <a:ext uri="{FF2B5EF4-FFF2-40B4-BE49-F238E27FC236}">
                <a16:creationId xmlns:a16="http://schemas.microsoft.com/office/drawing/2014/main" id="{A39EB526-05F7-4FB9-BBF1-7DC5C7209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772" y="1288222"/>
            <a:ext cx="6201655" cy="4509120"/>
          </a:xfrm>
          <a:prstGeom prst="rect">
            <a:avLst/>
          </a:prstGeom>
        </p:spPr>
      </p:pic>
    </p:spTree>
    <p:extLst>
      <p:ext uri="{BB962C8B-B14F-4D97-AF65-F5344CB8AC3E}">
        <p14:creationId xmlns:p14="http://schemas.microsoft.com/office/powerpoint/2010/main" val="3989784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latin typeface="inpin heiti" panose="00000500000000000000" pitchFamily="2" charset="-122"/>
                <a:ea typeface="inpin heiti" panose="00000500000000000000" pitchFamily="2" charset="-122"/>
                <a:cs typeface="+mn-ea"/>
                <a:sym typeface="inpin heiti" panose="00000500000000000000" pitchFamily="2" charset="-122"/>
              </a:rPr>
              <a:t>17</a:t>
            </a:fld>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6" name="矩形 15"/>
          <p:cNvSpPr/>
          <p:nvPr/>
        </p:nvSpPr>
        <p:spPr>
          <a:xfrm>
            <a:off x="672573" y="1200972"/>
            <a:ext cx="7018924" cy="4708981"/>
          </a:xfrm>
          <a:prstGeom prst="rect">
            <a:avLst/>
          </a:prstGeom>
        </p:spPr>
        <p:txBody>
          <a:bodyPr wrap="square">
            <a:spAutoFit/>
          </a:bodyPr>
          <a:lstStyle/>
          <a:p>
            <a:pPr indent="269875">
              <a:lnSpc>
                <a:spcPct val="150000"/>
              </a:lnSpc>
            </a:pPr>
            <a:r>
              <a:rPr lang="zh-CN" altLang="en-US" sz="2800" b="1" kern="100" dirty="0">
                <a:latin typeface="宋体" panose="02010600030101010101" pitchFamily="2" charset="-122"/>
                <a:ea typeface="宋体" panose="02010600030101010101" pitchFamily="2" charset="-122"/>
              </a:rPr>
              <a:t>参数调整</a:t>
            </a:r>
            <a:endParaRPr lang="en-US" altLang="zh-CN" sz="2800" b="1" kern="100" dirty="0">
              <a:latin typeface="宋体" panose="02010600030101010101" pitchFamily="2" charset="-122"/>
              <a:ea typeface="宋体" panose="02010600030101010101" pitchFamily="2" charset="-122"/>
            </a:endParaRPr>
          </a:p>
          <a:p>
            <a:endParaRPr lang="en-US" altLang="zh-CN" b="1" dirty="0"/>
          </a:p>
          <a:p>
            <a:r>
              <a:rPr lang="zh-CN" altLang="zh-CN" b="1" dirty="0"/>
              <a:t>人脸跟踪</a:t>
            </a:r>
          </a:p>
          <a:p>
            <a:r>
              <a:rPr lang="zh-CN" altLang="zh-CN" dirty="0"/>
              <a:t>人脸大小范围：</a:t>
            </a:r>
            <a:r>
              <a:rPr lang="en-US" altLang="zh-CN" dirty="0"/>
              <a:t>50-200</a:t>
            </a:r>
            <a:endParaRPr lang="zh-CN" altLang="zh-CN" dirty="0"/>
          </a:p>
          <a:p>
            <a:r>
              <a:rPr lang="en-US" altLang="zh-CN" dirty="0"/>
              <a:t>Motor</a:t>
            </a:r>
            <a:r>
              <a:rPr lang="zh-CN" altLang="zh-CN" dirty="0"/>
              <a:t>线性负相关控制系数：</a:t>
            </a:r>
            <a:r>
              <a:rPr lang="en-US" altLang="zh-CN" dirty="0"/>
              <a:t>0.333</a:t>
            </a:r>
            <a:endParaRPr lang="zh-CN" altLang="zh-CN" dirty="0"/>
          </a:p>
          <a:p>
            <a:r>
              <a:rPr lang="zh-CN" altLang="zh-CN" dirty="0"/>
              <a:t>误差阈值：</a:t>
            </a:r>
            <a:r>
              <a:rPr lang="en-US" altLang="zh-CN" dirty="0"/>
              <a:t>0.3</a:t>
            </a:r>
            <a:endParaRPr lang="zh-CN" altLang="zh-CN" dirty="0"/>
          </a:p>
          <a:p>
            <a:r>
              <a:rPr lang="en-US" altLang="zh-CN" dirty="0" err="1"/>
              <a:t>steerDistPara</a:t>
            </a:r>
            <a:r>
              <a:rPr lang="zh-CN" altLang="zh-CN" dirty="0"/>
              <a:t>：</a:t>
            </a:r>
            <a:r>
              <a:rPr lang="en-US" altLang="zh-CN" dirty="0"/>
              <a:t>-0.0005</a:t>
            </a:r>
            <a:endParaRPr lang="zh-CN" altLang="zh-CN" dirty="0"/>
          </a:p>
          <a:p>
            <a:r>
              <a:rPr lang="en-US" altLang="zh-CN" dirty="0"/>
              <a:t> </a:t>
            </a:r>
            <a:endParaRPr lang="zh-CN" altLang="zh-CN" dirty="0"/>
          </a:p>
          <a:p>
            <a:r>
              <a:rPr lang="zh-CN" altLang="zh-CN" b="1" dirty="0"/>
              <a:t>神经网络</a:t>
            </a:r>
          </a:p>
          <a:p>
            <a:r>
              <a:rPr lang="zh-CN" altLang="zh-CN" dirty="0"/>
              <a:t>神经网络学习率α：</a:t>
            </a:r>
            <a:r>
              <a:rPr lang="en-US" altLang="zh-CN" dirty="0"/>
              <a:t>0.01</a:t>
            </a:r>
            <a:endParaRPr lang="zh-CN" altLang="zh-CN" dirty="0"/>
          </a:p>
          <a:p>
            <a:r>
              <a:rPr lang="zh-CN" altLang="zh-CN" dirty="0"/>
              <a:t>优化器衰减率</a:t>
            </a:r>
            <a:r>
              <a:rPr lang="en-US" altLang="zh-CN" dirty="0"/>
              <a:t>decay</a:t>
            </a:r>
            <a:r>
              <a:rPr lang="zh-CN" altLang="zh-CN" dirty="0"/>
              <a:t>：</a:t>
            </a:r>
            <a:r>
              <a:rPr lang="en-US" altLang="zh-CN" dirty="0"/>
              <a:t>1e-6</a:t>
            </a:r>
            <a:endParaRPr lang="zh-CN" altLang="zh-CN" dirty="0"/>
          </a:p>
          <a:p>
            <a:r>
              <a:rPr lang="zh-CN" altLang="zh-CN" dirty="0"/>
              <a:t>优化器</a:t>
            </a:r>
            <a:r>
              <a:rPr lang="en-US" altLang="zh-CN" dirty="0"/>
              <a:t>momentum</a:t>
            </a:r>
            <a:r>
              <a:rPr lang="zh-CN" altLang="zh-CN" dirty="0"/>
              <a:t>：</a:t>
            </a:r>
            <a:r>
              <a:rPr lang="en-US" altLang="zh-CN" dirty="0"/>
              <a:t>0.9</a:t>
            </a:r>
            <a:endParaRPr lang="zh-CN" altLang="zh-CN" dirty="0"/>
          </a:p>
          <a:p>
            <a:r>
              <a:rPr lang="zh-CN" altLang="zh-CN" dirty="0"/>
              <a:t>训练代数：</a:t>
            </a:r>
            <a:r>
              <a:rPr lang="en-US" altLang="zh-CN" dirty="0"/>
              <a:t>200</a:t>
            </a:r>
            <a:endParaRPr lang="zh-CN" altLang="zh-CN" dirty="0"/>
          </a:p>
          <a:p>
            <a:r>
              <a:rPr lang="zh-CN" altLang="zh-CN" dirty="0"/>
              <a:t>精度：</a:t>
            </a:r>
            <a:r>
              <a:rPr lang="en-US" altLang="zh-CN" dirty="0"/>
              <a:t>95%</a:t>
            </a:r>
            <a:endParaRPr lang="zh-CN" altLang="zh-CN" dirty="0"/>
          </a:p>
          <a:p>
            <a:pPr lvl="1"/>
            <a:endParaRPr lang="en-US" altLang="zh-CN" sz="2400" b="1" kern="100" dirty="0">
              <a:latin typeface="仿宋" panose="02010609060101010101" pitchFamily="49" charset="-122"/>
              <a:ea typeface="仿宋" panose="02010609060101010101" pitchFamily="49" charset="-122"/>
            </a:endParaRPr>
          </a:p>
        </p:txBody>
      </p:sp>
      <p:grpSp>
        <p:nvGrpSpPr>
          <p:cNvPr id="32" name="组合 31">
            <a:extLst>
              <a:ext uri="{FF2B5EF4-FFF2-40B4-BE49-F238E27FC236}">
                <a16:creationId xmlns:a16="http://schemas.microsoft.com/office/drawing/2014/main" id="{28A9ACBB-889C-46AA-8524-156B359889C1}"/>
              </a:ext>
            </a:extLst>
          </p:cNvPr>
          <p:cNvGrpSpPr/>
          <p:nvPr/>
        </p:nvGrpSpPr>
        <p:grpSpPr>
          <a:xfrm>
            <a:off x="0" y="-8548"/>
            <a:ext cx="12192000" cy="1296769"/>
            <a:chOff x="0" y="-8548"/>
            <a:chExt cx="12192000" cy="1296769"/>
          </a:xfrm>
        </p:grpSpPr>
        <p:sp>
          <p:nvSpPr>
            <p:cNvPr id="33" name="矩形 32">
              <a:extLst>
                <a:ext uri="{FF2B5EF4-FFF2-40B4-BE49-F238E27FC236}">
                  <a16:creationId xmlns:a16="http://schemas.microsoft.com/office/drawing/2014/main" id="{CD29C2D7-F072-4E9E-B53E-587FFE31DEA1}"/>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4" name="文本框 33">
              <a:extLst>
                <a:ext uri="{FF2B5EF4-FFF2-40B4-BE49-F238E27FC236}">
                  <a16:creationId xmlns:a16="http://schemas.microsoft.com/office/drawing/2014/main" id="{09A17D2E-0915-47D0-9849-14423A11B6BF}"/>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5" name="矩形 53">
              <a:extLst>
                <a:ext uri="{FF2B5EF4-FFF2-40B4-BE49-F238E27FC236}">
                  <a16:creationId xmlns:a16="http://schemas.microsoft.com/office/drawing/2014/main" id="{2862F531-5803-4B1B-9ABD-77223E8C9A98}"/>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6" name="矩形 53">
              <a:extLst>
                <a:ext uri="{FF2B5EF4-FFF2-40B4-BE49-F238E27FC236}">
                  <a16:creationId xmlns:a16="http://schemas.microsoft.com/office/drawing/2014/main" id="{7220F41E-DB9E-4916-9A09-A4DFD9D1DB11}"/>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2" name="矩形 53">
              <a:extLst>
                <a:ext uri="{FF2B5EF4-FFF2-40B4-BE49-F238E27FC236}">
                  <a16:creationId xmlns:a16="http://schemas.microsoft.com/office/drawing/2014/main" id="{448D1B44-D698-473F-8A72-903372FAD44C}"/>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43" name="矩形 53">
              <a:extLst>
                <a:ext uri="{FF2B5EF4-FFF2-40B4-BE49-F238E27FC236}">
                  <a16:creationId xmlns:a16="http://schemas.microsoft.com/office/drawing/2014/main" id="{3243E721-3C6D-4F4E-A619-60E15C8163E4}"/>
                </a:ext>
              </a:extLst>
            </p:cNvPr>
            <p:cNvSpPr>
              <a:spLocks noChangeArrowheads="1"/>
            </p:cNvSpPr>
            <p:nvPr/>
          </p:nvSpPr>
          <p:spPr bwMode="auto">
            <a:xfrm>
              <a:off x="8160341" y="11310"/>
              <a:ext cx="1980000"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4" name="矩形 53">
              <a:extLst>
                <a:ext uri="{FF2B5EF4-FFF2-40B4-BE49-F238E27FC236}">
                  <a16:creationId xmlns:a16="http://schemas.microsoft.com/office/drawing/2014/main" id="{D92175F9-2E5C-461A-AEA1-5F99F07FA3FB}"/>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5" name="等腰三角形 44">
              <a:extLst>
                <a:ext uri="{FF2B5EF4-FFF2-40B4-BE49-F238E27FC236}">
                  <a16:creationId xmlns:a16="http://schemas.microsoft.com/office/drawing/2014/main" id="{E5A9180E-C6DF-46D3-AF00-327C4079C736}"/>
                </a:ext>
              </a:extLst>
            </p:cNvPr>
            <p:cNvSpPr>
              <a:spLocks noChangeAspect="1"/>
            </p:cNvSpPr>
            <p:nvPr/>
          </p:nvSpPr>
          <p:spPr>
            <a:xfrm rot="10800000" flipV="1">
              <a:off x="8862531" y="809760"/>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pic>
        <p:nvPicPr>
          <p:cNvPr id="15" name="图片 14">
            <a:extLst>
              <a:ext uri="{FF2B5EF4-FFF2-40B4-BE49-F238E27FC236}">
                <a16:creationId xmlns:a16="http://schemas.microsoft.com/office/drawing/2014/main" id="{E0305ED9-221B-4228-A7E4-DEC7CF1FBE83}"/>
              </a:ext>
            </a:extLst>
          </p:cNvPr>
          <p:cNvPicPr/>
          <p:nvPr/>
        </p:nvPicPr>
        <p:blipFill>
          <a:blip r:embed="rId3">
            <a:clrChange>
              <a:clrFrom>
                <a:srgbClr val="FFFFFF"/>
              </a:clrFrom>
              <a:clrTo>
                <a:srgbClr val="FFFFFF">
                  <a:alpha val="0"/>
                </a:srgbClr>
              </a:clrTo>
            </a:clrChange>
          </a:blip>
          <a:stretch>
            <a:fillRect/>
          </a:stretch>
        </p:blipFill>
        <p:spPr>
          <a:xfrm>
            <a:off x="4741913" y="1241435"/>
            <a:ext cx="7018924" cy="4504310"/>
          </a:xfrm>
          <a:prstGeom prst="rect">
            <a:avLst/>
          </a:prstGeom>
          <a:noFill/>
          <a:ln>
            <a:noFill/>
          </a:ln>
        </p:spPr>
      </p:pic>
    </p:spTree>
    <p:extLst>
      <p:ext uri="{BB962C8B-B14F-4D97-AF65-F5344CB8AC3E}">
        <p14:creationId xmlns:p14="http://schemas.microsoft.com/office/powerpoint/2010/main" val="2551890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latin typeface="inpin heiti" panose="00000500000000000000" pitchFamily="2" charset="-122"/>
                <a:ea typeface="inpin heiti" panose="00000500000000000000" pitchFamily="2" charset="-122"/>
                <a:cs typeface="+mn-ea"/>
                <a:sym typeface="inpin heiti" panose="00000500000000000000" pitchFamily="2" charset="-122"/>
              </a:rPr>
              <a:t>18</a:t>
            </a:fld>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19" name="组合 18">
            <a:extLst>
              <a:ext uri="{FF2B5EF4-FFF2-40B4-BE49-F238E27FC236}">
                <a16:creationId xmlns:a16="http://schemas.microsoft.com/office/drawing/2014/main" id="{1797FA2D-2AF2-4ABE-AE5D-33AD5A71A2E3}"/>
              </a:ext>
            </a:extLst>
          </p:cNvPr>
          <p:cNvGrpSpPr/>
          <p:nvPr/>
        </p:nvGrpSpPr>
        <p:grpSpPr>
          <a:xfrm>
            <a:off x="4871864" y="1697689"/>
            <a:ext cx="2300976" cy="2307326"/>
            <a:chOff x="6609209" y="790981"/>
            <a:chExt cx="2301875" cy="2308226"/>
          </a:xfrm>
          <a:effectLst>
            <a:outerShdw blurRad="63500" sx="102000" sy="102000" algn="ctr" rotWithShape="0">
              <a:prstClr val="black">
                <a:alpha val="40000"/>
              </a:prstClr>
            </a:outerShdw>
          </a:effectLst>
        </p:grpSpPr>
        <p:sp>
          <p:nvSpPr>
            <p:cNvPr id="20" name="Oval 5">
              <a:extLst>
                <a:ext uri="{FF2B5EF4-FFF2-40B4-BE49-F238E27FC236}">
                  <a16:creationId xmlns:a16="http://schemas.microsoft.com/office/drawing/2014/main" id="{EAD3A913-1250-4E98-B713-CA7476F138BC}"/>
                </a:ext>
              </a:extLst>
            </p:cNvPr>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a:extLst/>
          </p:spPr>
          <p:txBody>
            <a:bodyPr vert="horz" wrap="square" lIns="91404" tIns="45702" rIns="91404" bIns="45702" numCol="1" anchor="t" anchorCtr="0" compatLnSpc="1"/>
            <a:lstStyle/>
            <a:p>
              <a:pPr fontAlgn="base">
                <a:spcBef>
                  <a:spcPct val="0"/>
                </a:spcBef>
                <a:spcAft>
                  <a:spcPct val="0"/>
                </a:spcAft>
                <a:buFont typeface="Arial" pitchFamily="34" charset="0"/>
                <a:buNone/>
              </a:pPr>
              <a:endParaRPr lang="zh-CN" altLang="en-US" sz="1799">
                <a:solidFill>
                  <a:srgbClr val="294A5A"/>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1" name="Freeform 6">
              <a:extLst>
                <a:ext uri="{FF2B5EF4-FFF2-40B4-BE49-F238E27FC236}">
                  <a16:creationId xmlns:a16="http://schemas.microsoft.com/office/drawing/2014/main" id="{10BE3DA0-CFEC-443E-91A9-9FB636263A21}"/>
                </a:ext>
              </a:extLst>
            </p:cNvPr>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solidFill>
            <a:ln>
              <a:noFill/>
            </a:ln>
          </p:spPr>
          <p:txBody>
            <a:bodyPr vert="horz" wrap="square" lIns="91404" tIns="45702" rIns="91404" bIns="45702" numCol="1" anchor="t" anchorCtr="0" compatLnSpc="1"/>
            <a:lstStyle/>
            <a:p>
              <a:pPr fontAlgn="base">
                <a:spcBef>
                  <a:spcPct val="0"/>
                </a:spcBef>
                <a:spcAft>
                  <a:spcPct val="0"/>
                </a:spcAft>
                <a:buFont typeface="Arial" pitchFamily="34" charset="0"/>
                <a:buNone/>
              </a:pPr>
              <a:endParaRPr lang="zh-CN" altLang="en-US" sz="1799">
                <a:solidFill>
                  <a:srgbClr val="294A5A"/>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
        <p:nvSpPr>
          <p:cNvPr id="26" name="TextBox 12">
            <a:extLst>
              <a:ext uri="{FF2B5EF4-FFF2-40B4-BE49-F238E27FC236}">
                <a16:creationId xmlns:a16="http://schemas.microsoft.com/office/drawing/2014/main" id="{9D010B49-BD88-4636-9808-3CE732686005}"/>
              </a:ext>
            </a:extLst>
          </p:cNvPr>
          <p:cNvSpPr txBox="1"/>
          <p:nvPr/>
        </p:nvSpPr>
        <p:spPr>
          <a:xfrm>
            <a:off x="1175511" y="4439244"/>
            <a:ext cx="9752500" cy="830634"/>
          </a:xfrm>
          <a:prstGeom prst="rect">
            <a:avLst/>
          </a:prstGeom>
          <a:noFill/>
        </p:spPr>
        <p:txBody>
          <a:bodyPr wrap="square" lIns="91398" tIns="45699" rIns="91398" bIns="45699" rtlCol="0">
            <a:spAutoFit/>
          </a:bodyPr>
          <a:lstStyle/>
          <a:p>
            <a:pPr algn="ctr" fontAlgn="base">
              <a:spcBef>
                <a:spcPct val="0"/>
              </a:spcBef>
              <a:spcAft>
                <a:spcPct val="0"/>
              </a:spcAft>
            </a:pPr>
            <a:r>
              <a:rPr lang="en-US" altLang="zh-CN" sz="4798" b="1" dirty="0">
                <a:latin typeface="inpin heiti" panose="00000500000000000000" pitchFamily="2" charset="-122"/>
                <a:ea typeface="inpin heiti" panose="00000500000000000000" pitchFamily="2" charset="-122"/>
                <a:cs typeface="+mn-ea"/>
                <a:sym typeface="inpin heiti" panose="00000500000000000000" pitchFamily="2" charset="-122"/>
              </a:rPr>
              <a:t>Conclusion</a:t>
            </a:r>
          </a:p>
        </p:txBody>
      </p:sp>
      <p:sp>
        <p:nvSpPr>
          <p:cNvPr id="29" name="Freeform 27">
            <a:extLst>
              <a:ext uri="{FF2B5EF4-FFF2-40B4-BE49-F238E27FC236}">
                <a16:creationId xmlns:a16="http://schemas.microsoft.com/office/drawing/2014/main" id="{EAF25F03-6727-4CAB-9081-283DEBB13DC1}"/>
              </a:ext>
            </a:extLst>
          </p:cNvPr>
          <p:cNvSpPr>
            <a:spLocks noEditPoints="1"/>
          </p:cNvSpPr>
          <p:nvPr/>
        </p:nvSpPr>
        <p:spPr bwMode="auto">
          <a:xfrm>
            <a:off x="5372398" y="2185638"/>
            <a:ext cx="1358726" cy="1199728"/>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accent1"/>
          </a:solidFill>
          <a:ln>
            <a:noFill/>
          </a:ln>
          <a:effectLst>
            <a:outerShdw blurRad="63500" sx="102000" sy="102000" algn="ctr" rotWithShape="0">
              <a:prstClr val="black">
                <a:alpha val="40000"/>
              </a:prstClr>
            </a:outerShdw>
          </a:effectLst>
          <a:extLst/>
        </p:spPr>
        <p:txBody>
          <a:bodyPr vert="horz" wrap="square" lIns="91398" tIns="45699" rIns="91398" bIns="45699" numCol="1" anchor="t" anchorCtr="0" compatLnSpc="1"/>
          <a:lstStyle/>
          <a:p>
            <a:pPr fontAlgn="base">
              <a:spcBef>
                <a:spcPct val="0"/>
              </a:spcBef>
              <a:spcAft>
                <a:spcPct val="0"/>
              </a:spcAft>
              <a:buFont typeface="Arial" pitchFamily="34" charset="0"/>
              <a:buNone/>
            </a:pPr>
            <a:endParaRPr lang="zh-CN" altLang="en-US" sz="1799"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pic>
        <p:nvPicPr>
          <p:cNvPr id="30" name="Picture 4" descr="https://timgsa.baidu.com/timg?image&amp;quality=80&amp;size=b9999_10000&amp;sec=1558116814333&amp;di=b83ec312b11e02190e492716c07726c8&amp;imgtype=0&amp;src=http%3A%2F%2Fpic.baike.soso.com%2Fp%2F20140221%2Fbki-20140221032719-1414981606.jpg">
            <a:extLst>
              <a:ext uri="{FF2B5EF4-FFF2-40B4-BE49-F238E27FC236}">
                <a16:creationId xmlns:a16="http://schemas.microsoft.com/office/drawing/2014/main" id="{C75138B2-0E48-4694-B6B3-1C9E83DBB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833" y="1875206"/>
            <a:ext cx="1977977" cy="197797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28" name="组合 27">
            <a:extLst>
              <a:ext uri="{FF2B5EF4-FFF2-40B4-BE49-F238E27FC236}">
                <a16:creationId xmlns:a16="http://schemas.microsoft.com/office/drawing/2014/main" id="{03047CAD-91AA-40E9-99AC-BE7477216514}"/>
              </a:ext>
            </a:extLst>
          </p:cNvPr>
          <p:cNvGrpSpPr/>
          <p:nvPr/>
        </p:nvGrpSpPr>
        <p:grpSpPr>
          <a:xfrm>
            <a:off x="0" y="-8548"/>
            <a:ext cx="12192000" cy="1296769"/>
            <a:chOff x="0" y="-8548"/>
            <a:chExt cx="12192000" cy="1296769"/>
          </a:xfrm>
        </p:grpSpPr>
        <p:sp>
          <p:nvSpPr>
            <p:cNvPr id="31" name="矩形 30">
              <a:extLst>
                <a:ext uri="{FF2B5EF4-FFF2-40B4-BE49-F238E27FC236}">
                  <a16:creationId xmlns:a16="http://schemas.microsoft.com/office/drawing/2014/main" id="{4C4BE312-1340-4ACA-92A2-74A12082A462}"/>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2" name="文本框 31">
              <a:extLst>
                <a:ext uri="{FF2B5EF4-FFF2-40B4-BE49-F238E27FC236}">
                  <a16:creationId xmlns:a16="http://schemas.microsoft.com/office/drawing/2014/main" id="{F1792DAB-E27E-4285-B0D8-1FD4C7459AF9}"/>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3" name="矩形 53">
              <a:extLst>
                <a:ext uri="{FF2B5EF4-FFF2-40B4-BE49-F238E27FC236}">
                  <a16:creationId xmlns:a16="http://schemas.microsoft.com/office/drawing/2014/main" id="{D6CECC2E-D3F3-4C79-9CFD-69229C4F41C1}"/>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4" name="矩形 53">
              <a:extLst>
                <a:ext uri="{FF2B5EF4-FFF2-40B4-BE49-F238E27FC236}">
                  <a16:creationId xmlns:a16="http://schemas.microsoft.com/office/drawing/2014/main" id="{9EFF876D-BC47-4F96-93D7-5AC35E6887F3}"/>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5" name="矩形 53">
              <a:extLst>
                <a:ext uri="{FF2B5EF4-FFF2-40B4-BE49-F238E27FC236}">
                  <a16:creationId xmlns:a16="http://schemas.microsoft.com/office/drawing/2014/main" id="{87860882-82E0-4CF2-8E39-3B22C5481B55}"/>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36" name="矩形 53">
              <a:extLst>
                <a:ext uri="{FF2B5EF4-FFF2-40B4-BE49-F238E27FC236}">
                  <a16:creationId xmlns:a16="http://schemas.microsoft.com/office/drawing/2014/main" id="{C1FE4E17-701A-4CBB-9B36-E25A9987EC60}"/>
                </a:ext>
              </a:extLst>
            </p:cNvPr>
            <p:cNvSpPr>
              <a:spLocks noChangeArrowheads="1"/>
            </p:cNvSpPr>
            <p:nvPr/>
          </p:nvSpPr>
          <p:spPr bwMode="auto">
            <a:xfrm>
              <a:off x="8160341" y="11310"/>
              <a:ext cx="1980000" cy="969418"/>
            </a:xfrm>
            <a:prstGeom prst="rect">
              <a:avLst/>
            </a:prstGeom>
            <a:solidFill>
              <a:srgbClr val="C9C9C9"/>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2" name="矩形 53">
              <a:extLst>
                <a:ext uri="{FF2B5EF4-FFF2-40B4-BE49-F238E27FC236}">
                  <a16:creationId xmlns:a16="http://schemas.microsoft.com/office/drawing/2014/main" id="{C75A9F31-C805-4D7D-A341-4EEFE6987BFD}"/>
                </a:ext>
              </a:extLst>
            </p:cNvPr>
            <p:cNvSpPr>
              <a:spLocks noChangeArrowheads="1"/>
            </p:cNvSpPr>
            <p:nvPr/>
          </p:nvSpPr>
          <p:spPr bwMode="auto">
            <a:xfrm>
              <a:off x="10128448" y="11310"/>
              <a:ext cx="2063552"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3" name="等腰三角形 42">
              <a:extLst>
                <a:ext uri="{FF2B5EF4-FFF2-40B4-BE49-F238E27FC236}">
                  <a16:creationId xmlns:a16="http://schemas.microsoft.com/office/drawing/2014/main" id="{5DC84D95-CD21-4688-9591-19C584BE975A}"/>
                </a:ext>
              </a:extLst>
            </p:cNvPr>
            <p:cNvSpPr>
              <a:spLocks noChangeAspect="1"/>
            </p:cNvSpPr>
            <p:nvPr/>
          </p:nvSpPr>
          <p:spPr>
            <a:xfrm rot="10800000" flipV="1">
              <a:off x="10888664" y="809760"/>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extLst>
      <p:ext uri="{BB962C8B-B14F-4D97-AF65-F5344CB8AC3E}">
        <p14:creationId xmlns:p14="http://schemas.microsoft.com/office/powerpoint/2010/main" val="1878883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7526" y="1126225"/>
            <a:ext cx="7018924" cy="637675"/>
          </a:xfrm>
          <a:prstGeom prst="rect">
            <a:avLst/>
          </a:prstGeom>
        </p:spPr>
        <p:txBody>
          <a:bodyPr wrap="square">
            <a:spAutoFit/>
          </a:bodyPr>
          <a:lstStyle/>
          <a:p>
            <a:pPr indent="269875">
              <a:lnSpc>
                <a:spcPct val="150000"/>
              </a:lnSpc>
            </a:pPr>
            <a:r>
              <a:rPr lang="zh-CN" altLang="en-US" sz="2800" b="1" kern="100" dirty="0">
                <a:latin typeface="宋体" panose="02010600030101010101" pitchFamily="2" charset="-122"/>
                <a:ea typeface="宋体" panose="02010600030101010101" pitchFamily="2" charset="-122"/>
              </a:rPr>
              <a:t>项目分工</a:t>
            </a:r>
            <a:endParaRPr lang="en-US" altLang="zh-CN" sz="2400" b="1" kern="100" dirty="0">
              <a:latin typeface="仿宋" panose="02010609060101010101" pitchFamily="49" charset="-122"/>
              <a:ea typeface="仿宋" panose="02010609060101010101" pitchFamily="49" charset="-122"/>
            </a:endParaRPr>
          </a:p>
        </p:txBody>
      </p:sp>
      <p:grpSp>
        <p:nvGrpSpPr>
          <p:cNvPr id="32" name="组合 31">
            <a:extLst>
              <a:ext uri="{FF2B5EF4-FFF2-40B4-BE49-F238E27FC236}">
                <a16:creationId xmlns:a16="http://schemas.microsoft.com/office/drawing/2014/main" id="{28A9ACBB-889C-46AA-8524-156B359889C1}"/>
              </a:ext>
            </a:extLst>
          </p:cNvPr>
          <p:cNvGrpSpPr/>
          <p:nvPr/>
        </p:nvGrpSpPr>
        <p:grpSpPr>
          <a:xfrm>
            <a:off x="0" y="-8548"/>
            <a:ext cx="12192000" cy="1296769"/>
            <a:chOff x="0" y="-8548"/>
            <a:chExt cx="12192000" cy="1296769"/>
          </a:xfrm>
        </p:grpSpPr>
        <p:sp>
          <p:nvSpPr>
            <p:cNvPr id="33" name="矩形 32">
              <a:extLst>
                <a:ext uri="{FF2B5EF4-FFF2-40B4-BE49-F238E27FC236}">
                  <a16:creationId xmlns:a16="http://schemas.microsoft.com/office/drawing/2014/main" id="{CD29C2D7-F072-4E9E-B53E-587FFE31DEA1}"/>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4" name="文本框 33">
              <a:extLst>
                <a:ext uri="{FF2B5EF4-FFF2-40B4-BE49-F238E27FC236}">
                  <a16:creationId xmlns:a16="http://schemas.microsoft.com/office/drawing/2014/main" id="{09A17D2E-0915-47D0-9849-14423A11B6BF}"/>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5" name="矩形 53">
              <a:extLst>
                <a:ext uri="{FF2B5EF4-FFF2-40B4-BE49-F238E27FC236}">
                  <a16:creationId xmlns:a16="http://schemas.microsoft.com/office/drawing/2014/main" id="{2862F531-5803-4B1B-9ABD-77223E8C9A98}"/>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6" name="矩形 53">
              <a:extLst>
                <a:ext uri="{FF2B5EF4-FFF2-40B4-BE49-F238E27FC236}">
                  <a16:creationId xmlns:a16="http://schemas.microsoft.com/office/drawing/2014/main" id="{7220F41E-DB9E-4916-9A09-A4DFD9D1DB11}"/>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2" name="矩形 53">
              <a:extLst>
                <a:ext uri="{FF2B5EF4-FFF2-40B4-BE49-F238E27FC236}">
                  <a16:creationId xmlns:a16="http://schemas.microsoft.com/office/drawing/2014/main" id="{448D1B44-D698-473F-8A72-903372FAD44C}"/>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43" name="矩形 53">
              <a:extLst>
                <a:ext uri="{FF2B5EF4-FFF2-40B4-BE49-F238E27FC236}">
                  <a16:creationId xmlns:a16="http://schemas.microsoft.com/office/drawing/2014/main" id="{3243E721-3C6D-4F4E-A619-60E15C8163E4}"/>
                </a:ext>
              </a:extLst>
            </p:cNvPr>
            <p:cNvSpPr>
              <a:spLocks noChangeArrowheads="1"/>
            </p:cNvSpPr>
            <p:nvPr/>
          </p:nvSpPr>
          <p:spPr bwMode="auto">
            <a:xfrm>
              <a:off x="8160341" y="11310"/>
              <a:ext cx="1980000"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4" name="矩形 53">
              <a:extLst>
                <a:ext uri="{FF2B5EF4-FFF2-40B4-BE49-F238E27FC236}">
                  <a16:creationId xmlns:a16="http://schemas.microsoft.com/office/drawing/2014/main" id="{D92175F9-2E5C-461A-AEA1-5F99F07FA3FB}"/>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5" name="等腰三角形 44">
              <a:extLst>
                <a:ext uri="{FF2B5EF4-FFF2-40B4-BE49-F238E27FC236}">
                  <a16:creationId xmlns:a16="http://schemas.microsoft.com/office/drawing/2014/main" id="{E5A9180E-C6DF-46D3-AF00-327C4079C736}"/>
                </a:ext>
              </a:extLst>
            </p:cNvPr>
            <p:cNvSpPr>
              <a:spLocks noChangeAspect="1"/>
            </p:cNvSpPr>
            <p:nvPr/>
          </p:nvSpPr>
          <p:spPr>
            <a:xfrm rot="10800000" flipV="1">
              <a:off x="8862531" y="809760"/>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pic>
        <p:nvPicPr>
          <p:cNvPr id="31" name="图片 30">
            <a:extLst>
              <a:ext uri="{FF2B5EF4-FFF2-40B4-BE49-F238E27FC236}">
                <a16:creationId xmlns:a16="http://schemas.microsoft.com/office/drawing/2014/main" id="{0518B1EB-D406-4CEF-8090-1783122BC793}"/>
              </a:ext>
            </a:extLst>
          </p:cNvPr>
          <p:cNvPicPr>
            <a:picLocks noChangeAspect="1" noChangeArrowheads="1"/>
          </p:cNvPicPr>
          <p:nvPr/>
        </p:nvPicPr>
        <p:blipFill>
          <a:blip r:embed="rId3" cstate="print">
            <a:clrChange>
              <a:clrFrom>
                <a:srgbClr val="E6E6E6"/>
              </a:clrFrom>
              <a:clrTo>
                <a:srgbClr val="E6E6E6">
                  <a:alpha val="0"/>
                </a:srgbClr>
              </a:clrTo>
            </a:clrChange>
            <a:extLst>
              <a:ext uri="{28A0092B-C50C-407E-A947-70E740481C1C}">
                <a14:useLocalDpi xmlns:a14="http://schemas.microsoft.com/office/drawing/2010/main" val="0"/>
              </a:ext>
            </a:extLst>
          </a:blip>
          <a:srcRect/>
          <a:stretch>
            <a:fillRect/>
          </a:stretch>
        </p:blipFill>
        <p:spPr>
          <a:xfrm>
            <a:off x="2653519" y="1152597"/>
            <a:ext cx="9048328" cy="5542087"/>
          </a:xfrm>
          <a:prstGeom prst="rect">
            <a:avLst/>
          </a:prstGeom>
          <a:noFill/>
          <a:ln>
            <a:noFill/>
          </a:ln>
        </p:spPr>
      </p:pic>
    </p:spTree>
    <p:extLst>
      <p:ext uri="{BB962C8B-B14F-4D97-AF65-F5344CB8AC3E}">
        <p14:creationId xmlns:p14="http://schemas.microsoft.com/office/powerpoint/2010/main" val="262100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378878" y="1039571"/>
            <a:ext cx="4694660" cy="4694660"/>
          </a:xfrm>
          <a:prstGeom prst="ellipse">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9" name="矩形 1"/>
          <p:cNvSpPr/>
          <p:nvPr/>
        </p:nvSpPr>
        <p:spPr>
          <a:xfrm>
            <a:off x="-456728" y="2348880"/>
            <a:ext cx="1717289" cy="2098281"/>
          </a:xfrm>
          <a:custGeom>
            <a:avLst/>
            <a:gdLst>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922602 w 1705100"/>
              <a:gd name="connsiteY2" fmla="*/ 1013988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39059"/>
              <a:gd name="connsiteY0" fmla="*/ 0 h 2088232"/>
              <a:gd name="connsiteX1" fmla="*/ 1705100 w 1739059"/>
              <a:gd name="connsiteY1" fmla="*/ 0 h 2088232"/>
              <a:gd name="connsiteX2" fmla="*/ 1705100 w 1739059"/>
              <a:gd name="connsiteY2" fmla="*/ 2088232 h 2088232"/>
              <a:gd name="connsiteX3" fmla="*/ 0 w 1739059"/>
              <a:gd name="connsiteY3" fmla="*/ 2088232 h 2088232"/>
              <a:gd name="connsiteX4" fmla="*/ 0 w 1739059"/>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7"/>
              <a:gd name="connsiteX1" fmla="*/ 1746105 w 1762506"/>
              <a:gd name="connsiteY1" fmla="*/ 0 h 2088237"/>
              <a:gd name="connsiteX2" fmla="*/ 1762506 w 1762506"/>
              <a:gd name="connsiteY2" fmla="*/ 2088232 h 2088237"/>
              <a:gd name="connsiteX3" fmla="*/ 0 w 1762506"/>
              <a:gd name="connsiteY3" fmla="*/ 2088232 h 2088237"/>
              <a:gd name="connsiteX4" fmla="*/ 0 w 1762506"/>
              <a:gd name="connsiteY4" fmla="*/ 0 h 2088237"/>
              <a:gd name="connsiteX0" fmla="*/ 0 w 1762506"/>
              <a:gd name="connsiteY0" fmla="*/ 0 h 2088236"/>
              <a:gd name="connsiteX1" fmla="*/ 1746105 w 1762506"/>
              <a:gd name="connsiteY1" fmla="*/ 0 h 2088236"/>
              <a:gd name="connsiteX2" fmla="*/ 1762506 w 1762506"/>
              <a:gd name="connsiteY2" fmla="*/ 2088232 h 2088236"/>
              <a:gd name="connsiteX3" fmla="*/ 0 w 1762506"/>
              <a:gd name="connsiteY3" fmla="*/ 2088232 h 2088236"/>
              <a:gd name="connsiteX4" fmla="*/ 0 w 1762506"/>
              <a:gd name="connsiteY4" fmla="*/ 0 h 2088236"/>
              <a:gd name="connsiteX0" fmla="*/ 0 w 1762506"/>
              <a:gd name="connsiteY0" fmla="*/ 0 h 2088237"/>
              <a:gd name="connsiteX1" fmla="*/ 1746105 w 1762506"/>
              <a:gd name="connsiteY1" fmla="*/ 0 h 2088237"/>
              <a:gd name="connsiteX2" fmla="*/ 1762506 w 1762506"/>
              <a:gd name="connsiteY2" fmla="*/ 2088232 h 2088237"/>
              <a:gd name="connsiteX3" fmla="*/ 0 w 1762506"/>
              <a:gd name="connsiteY3" fmla="*/ 2088232 h 2088237"/>
              <a:gd name="connsiteX4" fmla="*/ 0 w 1762506"/>
              <a:gd name="connsiteY4" fmla="*/ 0 h 2088237"/>
              <a:gd name="connsiteX0" fmla="*/ 0 w 1762506"/>
              <a:gd name="connsiteY0" fmla="*/ 0 h 2088685"/>
              <a:gd name="connsiteX1" fmla="*/ 1746105 w 1762506"/>
              <a:gd name="connsiteY1" fmla="*/ 0 h 2088685"/>
              <a:gd name="connsiteX2" fmla="*/ 1762506 w 1762506"/>
              <a:gd name="connsiteY2" fmla="*/ 2088232 h 2088685"/>
              <a:gd name="connsiteX3" fmla="*/ 0 w 1762506"/>
              <a:gd name="connsiteY3" fmla="*/ 2088232 h 2088685"/>
              <a:gd name="connsiteX4" fmla="*/ 0 w 1762506"/>
              <a:gd name="connsiteY4" fmla="*/ 0 h 2088685"/>
              <a:gd name="connsiteX0" fmla="*/ 0 w 1762506"/>
              <a:gd name="connsiteY0" fmla="*/ 0 h 2088685"/>
              <a:gd name="connsiteX1" fmla="*/ 1690839 w 1762506"/>
              <a:gd name="connsiteY1" fmla="*/ 0 h 2088685"/>
              <a:gd name="connsiteX2" fmla="*/ 1762506 w 1762506"/>
              <a:gd name="connsiteY2" fmla="*/ 2088232 h 2088685"/>
              <a:gd name="connsiteX3" fmla="*/ 0 w 1762506"/>
              <a:gd name="connsiteY3" fmla="*/ 2088232 h 2088685"/>
              <a:gd name="connsiteX4" fmla="*/ 0 w 1762506"/>
              <a:gd name="connsiteY4" fmla="*/ 0 h 2088685"/>
              <a:gd name="connsiteX0" fmla="*/ 0 w 1762506"/>
              <a:gd name="connsiteY0" fmla="*/ 0 h 2088676"/>
              <a:gd name="connsiteX1" fmla="*/ 1690839 w 1762506"/>
              <a:gd name="connsiteY1" fmla="*/ 0 h 2088676"/>
              <a:gd name="connsiteX2" fmla="*/ 1762506 w 1762506"/>
              <a:gd name="connsiteY2" fmla="*/ 2088232 h 2088676"/>
              <a:gd name="connsiteX3" fmla="*/ 0 w 1762506"/>
              <a:gd name="connsiteY3" fmla="*/ 2088232 h 2088676"/>
              <a:gd name="connsiteX4" fmla="*/ 0 w 1762506"/>
              <a:gd name="connsiteY4" fmla="*/ 0 h 2088676"/>
              <a:gd name="connsiteX0" fmla="*/ 0 w 1762506"/>
              <a:gd name="connsiteY0" fmla="*/ 0 h 2088845"/>
              <a:gd name="connsiteX1" fmla="*/ 1690839 w 1762506"/>
              <a:gd name="connsiteY1" fmla="*/ 0 h 2088845"/>
              <a:gd name="connsiteX2" fmla="*/ 1762506 w 1762506"/>
              <a:gd name="connsiteY2" fmla="*/ 2088232 h 2088845"/>
              <a:gd name="connsiteX3" fmla="*/ 0 w 1762506"/>
              <a:gd name="connsiteY3" fmla="*/ 2088232 h 2088845"/>
              <a:gd name="connsiteX4" fmla="*/ 0 w 1762506"/>
              <a:gd name="connsiteY4" fmla="*/ 0 h 2088845"/>
              <a:gd name="connsiteX0" fmla="*/ 0 w 1717289"/>
              <a:gd name="connsiteY0" fmla="*/ 0 h 2098890"/>
              <a:gd name="connsiteX1" fmla="*/ 1690839 w 1717289"/>
              <a:gd name="connsiteY1" fmla="*/ 0 h 2098890"/>
              <a:gd name="connsiteX2" fmla="*/ 1717289 w 1717289"/>
              <a:gd name="connsiteY2" fmla="*/ 2098281 h 2098890"/>
              <a:gd name="connsiteX3" fmla="*/ 0 w 1717289"/>
              <a:gd name="connsiteY3" fmla="*/ 2088232 h 2098890"/>
              <a:gd name="connsiteX4" fmla="*/ 0 w 1717289"/>
              <a:gd name="connsiteY4" fmla="*/ 0 h 2098890"/>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74437 w 1717289"/>
              <a:gd name="connsiteY1" fmla="*/ 4101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74437 w 1717289"/>
              <a:gd name="connsiteY1" fmla="*/ 4101 h 2098281"/>
              <a:gd name="connsiteX2" fmla="*/ 1717289 w 1717289"/>
              <a:gd name="connsiteY2" fmla="*/ 2098281 h 2098281"/>
              <a:gd name="connsiteX3" fmla="*/ 0 w 1717289"/>
              <a:gd name="connsiteY3" fmla="*/ 2088232 h 2098281"/>
              <a:gd name="connsiteX4" fmla="*/ 0 w 1717289"/>
              <a:gd name="connsiteY4" fmla="*/ 0 h 2098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289" h="2098281">
                <a:moveTo>
                  <a:pt x="0" y="0"/>
                </a:moveTo>
                <a:lnTo>
                  <a:pt x="1674437" y="4101"/>
                </a:lnTo>
                <a:cubicBezTo>
                  <a:pt x="536394" y="826531"/>
                  <a:pt x="1385887" y="2096234"/>
                  <a:pt x="1717289" y="2098281"/>
                </a:cubicBezTo>
                <a:lnTo>
                  <a:pt x="0" y="2088232"/>
                </a:lnTo>
                <a:lnTo>
                  <a:pt x="0" y="0"/>
                </a:lnTo>
                <a:close/>
              </a:path>
            </a:pathLst>
          </a:cu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70C0"/>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0" name="椭圆 9"/>
          <p:cNvSpPr/>
          <p:nvPr/>
        </p:nvSpPr>
        <p:spPr>
          <a:xfrm>
            <a:off x="744316" y="2204864"/>
            <a:ext cx="2376264" cy="2376264"/>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11" name="组合 10"/>
          <p:cNvGrpSpPr/>
          <p:nvPr/>
        </p:nvGrpSpPr>
        <p:grpSpPr>
          <a:xfrm>
            <a:off x="1375536" y="2492896"/>
            <a:ext cx="1062068" cy="1025712"/>
            <a:chOff x="5512720" y="2152017"/>
            <a:chExt cx="583915" cy="496874"/>
          </a:xfrm>
        </p:grpSpPr>
        <p:sp>
          <p:nvSpPr>
            <p:cNvPr id="12" name="Freeform 159"/>
            <p:cNvSpPr>
              <a:spLocks/>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prstClr val="black"/>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3" name="Freeform 160"/>
            <p:cNvSpPr>
              <a:spLocks/>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prstClr val="black"/>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
        <p:nvSpPr>
          <p:cNvPr id="14" name="标题 4"/>
          <p:cNvSpPr txBox="1">
            <a:spLocks/>
          </p:cNvSpPr>
          <p:nvPr/>
        </p:nvSpPr>
        <p:spPr>
          <a:xfrm>
            <a:off x="1200822" y="3672403"/>
            <a:ext cx="1535260"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sz="1400"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a:p>
            <a:pPr algn="l"/>
            <a:endParaRPr lang="en-US" altLang="zh-CN" sz="1800"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5" name="椭圆 14"/>
          <p:cNvSpPr/>
          <p:nvPr/>
        </p:nvSpPr>
        <p:spPr>
          <a:xfrm>
            <a:off x="888332" y="2336691"/>
            <a:ext cx="2100421" cy="2100421"/>
          </a:xfrm>
          <a:prstGeom prst="ellipse">
            <a:avLst/>
          </a:prstGeom>
          <a:noFill/>
          <a:ln w="12700" cap="flat" cmpd="sng" algn="ctr">
            <a:solidFill>
              <a:sysClr val="window" lastClr="FFFFFF"/>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7" name="矩形 16"/>
          <p:cNvSpPr/>
          <p:nvPr/>
        </p:nvSpPr>
        <p:spPr>
          <a:xfrm>
            <a:off x="0" y="-40981"/>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8" name="矩形 17"/>
          <p:cNvSpPr/>
          <p:nvPr/>
        </p:nvSpPr>
        <p:spPr>
          <a:xfrm flipV="1">
            <a:off x="-1" y="6318000"/>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43" name="组合 42"/>
          <p:cNvGrpSpPr/>
          <p:nvPr/>
        </p:nvGrpSpPr>
        <p:grpSpPr>
          <a:xfrm>
            <a:off x="3136212" y="1289857"/>
            <a:ext cx="6480720" cy="662314"/>
            <a:chOff x="3136212" y="1289857"/>
            <a:chExt cx="6480720" cy="662314"/>
          </a:xfrm>
        </p:grpSpPr>
        <p:sp>
          <p:nvSpPr>
            <p:cNvPr id="41" name="圆角矩形 40"/>
            <p:cNvSpPr/>
            <p:nvPr/>
          </p:nvSpPr>
          <p:spPr>
            <a:xfrm>
              <a:off x="3424244" y="1372111"/>
              <a:ext cx="6192688" cy="4115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Related Work</a:t>
              </a:r>
              <a:endParaRPr lang="zh-CN" altLang="en-US" sz="28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30" name="组合 29"/>
            <p:cNvGrpSpPr/>
            <p:nvPr/>
          </p:nvGrpSpPr>
          <p:grpSpPr>
            <a:xfrm>
              <a:off x="3136212" y="1289857"/>
              <a:ext cx="576064" cy="662314"/>
              <a:chOff x="3865339" y="1484784"/>
              <a:chExt cx="576064" cy="662314"/>
            </a:xfrm>
            <a:effectLst>
              <a:outerShdw blurRad="63500" sx="102000" sy="102000" algn="ctr" rotWithShape="0">
                <a:prstClr val="black">
                  <a:alpha val="40000"/>
                </a:prstClr>
              </a:outerShdw>
            </a:effectLst>
          </p:grpSpPr>
          <p:sp>
            <p:nvSpPr>
              <p:cNvPr id="31" name="椭圆 30"/>
              <p:cNvSpPr/>
              <p:nvPr/>
            </p:nvSpPr>
            <p:spPr>
              <a:xfrm>
                <a:off x="3865339" y="1484784"/>
                <a:ext cx="576064" cy="576064"/>
              </a:xfrm>
              <a:prstGeom prst="ellipse">
                <a:avLst/>
              </a:prstGeom>
              <a:solidFill>
                <a:schemeClr val="tx1"/>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2" name="标题 4"/>
              <p:cNvSpPr txBox="1">
                <a:spLocks/>
              </p:cNvSpPr>
              <p:nvPr/>
            </p:nvSpPr>
            <p:spPr>
              <a:xfrm>
                <a:off x="3865339" y="1649292"/>
                <a:ext cx="576064" cy="497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rPr>
                  <a:t>1</a:t>
                </a:r>
                <a:endParaRPr kumimoji="0" lang="zh-CN" altLang="en-US" sz="110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grpSp>
        <p:nvGrpSpPr>
          <p:cNvPr id="64" name="组合 63"/>
          <p:cNvGrpSpPr/>
          <p:nvPr/>
        </p:nvGrpSpPr>
        <p:grpSpPr>
          <a:xfrm>
            <a:off x="3136212" y="4869160"/>
            <a:ext cx="6480720" cy="662314"/>
            <a:chOff x="3136212" y="1289857"/>
            <a:chExt cx="6480720" cy="662314"/>
          </a:xfrm>
        </p:grpSpPr>
        <p:sp>
          <p:nvSpPr>
            <p:cNvPr id="65" name="圆角矩形 64"/>
            <p:cNvSpPr/>
            <p:nvPr/>
          </p:nvSpPr>
          <p:spPr>
            <a:xfrm>
              <a:off x="3424244" y="1372111"/>
              <a:ext cx="6192688" cy="4115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Conclusion</a:t>
              </a:r>
              <a:endParaRPr lang="zh-CN" altLang="en-US" sz="28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66" name="组合 65"/>
            <p:cNvGrpSpPr/>
            <p:nvPr/>
          </p:nvGrpSpPr>
          <p:grpSpPr>
            <a:xfrm>
              <a:off x="3136212" y="1289857"/>
              <a:ext cx="576064" cy="662314"/>
              <a:chOff x="3865339" y="1484784"/>
              <a:chExt cx="576064" cy="662314"/>
            </a:xfrm>
            <a:effectLst>
              <a:outerShdw blurRad="63500" sx="102000" sy="102000" algn="ctr" rotWithShape="0">
                <a:prstClr val="black">
                  <a:alpha val="40000"/>
                </a:prstClr>
              </a:outerShdw>
            </a:effectLst>
          </p:grpSpPr>
          <p:sp>
            <p:nvSpPr>
              <p:cNvPr id="67" name="椭圆 66"/>
              <p:cNvSpPr/>
              <p:nvPr/>
            </p:nvSpPr>
            <p:spPr>
              <a:xfrm>
                <a:off x="3865339" y="1484784"/>
                <a:ext cx="576064" cy="576064"/>
              </a:xfrm>
              <a:prstGeom prst="ellipse">
                <a:avLst/>
              </a:prstGeom>
              <a:solidFill>
                <a:schemeClr val="tx1"/>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68" name="标题 4"/>
              <p:cNvSpPr txBox="1">
                <a:spLocks/>
              </p:cNvSpPr>
              <p:nvPr/>
            </p:nvSpPr>
            <p:spPr>
              <a:xfrm>
                <a:off x="3865339" y="1649292"/>
                <a:ext cx="576064" cy="497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2400"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5</a:t>
                </a:r>
                <a:endParaRPr kumimoji="0" lang="zh-CN" altLang="en-US" sz="105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sz="120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grpSp>
        <p:nvGrpSpPr>
          <p:cNvPr id="69" name="组合 68"/>
          <p:cNvGrpSpPr/>
          <p:nvPr/>
        </p:nvGrpSpPr>
        <p:grpSpPr>
          <a:xfrm>
            <a:off x="3863752" y="2184683"/>
            <a:ext cx="6480720" cy="662314"/>
            <a:chOff x="3136212" y="1289857"/>
            <a:chExt cx="6480720" cy="662314"/>
          </a:xfrm>
        </p:grpSpPr>
        <p:sp>
          <p:nvSpPr>
            <p:cNvPr id="70" name="圆角矩形 69"/>
            <p:cNvSpPr/>
            <p:nvPr/>
          </p:nvSpPr>
          <p:spPr>
            <a:xfrm>
              <a:off x="3424244" y="1372111"/>
              <a:ext cx="6192688" cy="4115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Introduction</a:t>
              </a:r>
              <a:endParaRPr lang="zh-CN" altLang="en-US" sz="28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71" name="组合 70"/>
            <p:cNvGrpSpPr/>
            <p:nvPr/>
          </p:nvGrpSpPr>
          <p:grpSpPr>
            <a:xfrm>
              <a:off x="3136212" y="1289857"/>
              <a:ext cx="576064" cy="662314"/>
              <a:chOff x="3865339" y="1484784"/>
              <a:chExt cx="576064" cy="662314"/>
            </a:xfrm>
            <a:effectLst>
              <a:outerShdw blurRad="63500" sx="102000" sy="102000" algn="ctr" rotWithShape="0">
                <a:prstClr val="black">
                  <a:alpha val="40000"/>
                </a:prstClr>
              </a:outerShdw>
            </a:effectLst>
          </p:grpSpPr>
          <p:sp>
            <p:nvSpPr>
              <p:cNvPr id="72" name="椭圆 71"/>
              <p:cNvSpPr/>
              <p:nvPr/>
            </p:nvSpPr>
            <p:spPr>
              <a:xfrm>
                <a:off x="3865339" y="1484784"/>
                <a:ext cx="576064" cy="576064"/>
              </a:xfrm>
              <a:prstGeom prst="ellipse">
                <a:avLst/>
              </a:prstGeom>
              <a:solidFill>
                <a:schemeClr val="tx1"/>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73" name="标题 4"/>
              <p:cNvSpPr txBox="1">
                <a:spLocks/>
              </p:cNvSpPr>
              <p:nvPr/>
            </p:nvSpPr>
            <p:spPr>
              <a:xfrm>
                <a:off x="3865339" y="1649292"/>
                <a:ext cx="576064" cy="497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rPr>
                  <a:t>2</a:t>
                </a:r>
                <a:endParaRPr kumimoji="0" lang="zh-CN" altLang="en-US" sz="105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sz="120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grpSp>
        <p:nvGrpSpPr>
          <p:cNvPr id="74" name="组合 73"/>
          <p:cNvGrpSpPr/>
          <p:nvPr/>
        </p:nvGrpSpPr>
        <p:grpSpPr>
          <a:xfrm>
            <a:off x="3863752" y="3974335"/>
            <a:ext cx="6480720" cy="662314"/>
            <a:chOff x="3136212" y="1289857"/>
            <a:chExt cx="6480720" cy="662314"/>
          </a:xfrm>
        </p:grpSpPr>
        <p:sp>
          <p:nvSpPr>
            <p:cNvPr id="75" name="圆角矩形 74"/>
            <p:cNvSpPr/>
            <p:nvPr/>
          </p:nvSpPr>
          <p:spPr>
            <a:xfrm>
              <a:off x="3424244" y="1372111"/>
              <a:ext cx="6192688" cy="4115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8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76" name="组合 75"/>
            <p:cNvGrpSpPr/>
            <p:nvPr/>
          </p:nvGrpSpPr>
          <p:grpSpPr>
            <a:xfrm>
              <a:off x="3136212" y="1289857"/>
              <a:ext cx="576064" cy="662314"/>
              <a:chOff x="3865339" y="1484784"/>
              <a:chExt cx="576064" cy="662314"/>
            </a:xfrm>
            <a:effectLst>
              <a:outerShdw blurRad="63500" sx="102000" sy="102000" algn="ctr" rotWithShape="0">
                <a:prstClr val="black">
                  <a:alpha val="40000"/>
                </a:prstClr>
              </a:outerShdw>
            </a:effectLst>
          </p:grpSpPr>
          <p:sp>
            <p:nvSpPr>
              <p:cNvPr id="77" name="椭圆 76"/>
              <p:cNvSpPr/>
              <p:nvPr/>
            </p:nvSpPr>
            <p:spPr>
              <a:xfrm>
                <a:off x="3865339" y="1484784"/>
                <a:ext cx="576064" cy="576064"/>
              </a:xfrm>
              <a:prstGeom prst="ellipse">
                <a:avLst/>
              </a:prstGeom>
              <a:solidFill>
                <a:schemeClr val="tx1"/>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78" name="标题 4"/>
              <p:cNvSpPr txBox="1">
                <a:spLocks/>
              </p:cNvSpPr>
              <p:nvPr/>
            </p:nvSpPr>
            <p:spPr>
              <a:xfrm>
                <a:off x="3865339" y="1649292"/>
                <a:ext cx="576064" cy="497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rPr>
                  <a:t>4</a:t>
                </a:r>
                <a:endParaRPr kumimoji="0" lang="zh-CN" altLang="en-US" sz="105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sz="120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grpSp>
        <p:nvGrpSpPr>
          <p:cNvPr id="79" name="组合 78"/>
          <p:cNvGrpSpPr/>
          <p:nvPr/>
        </p:nvGrpSpPr>
        <p:grpSpPr>
          <a:xfrm>
            <a:off x="4007770" y="3079509"/>
            <a:ext cx="6912766" cy="662314"/>
            <a:chOff x="3136212" y="1289857"/>
            <a:chExt cx="6356359" cy="662314"/>
          </a:xfrm>
        </p:grpSpPr>
        <p:sp>
          <p:nvSpPr>
            <p:cNvPr id="80" name="圆角矩形 79"/>
            <p:cNvSpPr/>
            <p:nvPr/>
          </p:nvSpPr>
          <p:spPr>
            <a:xfrm>
              <a:off x="3424242" y="1372110"/>
              <a:ext cx="6068329" cy="4717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endParaRPr lang="zh-CN" altLang="en-US" sz="28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81" name="组合 80"/>
            <p:cNvGrpSpPr/>
            <p:nvPr/>
          </p:nvGrpSpPr>
          <p:grpSpPr>
            <a:xfrm>
              <a:off x="3136212" y="1289857"/>
              <a:ext cx="576064" cy="662314"/>
              <a:chOff x="3865339" y="1484784"/>
              <a:chExt cx="576064" cy="662314"/>
            </a:xfrm>
            <a:effectLst>
              <a:outerShdw blurRad="63500" sx="102000" sy="102000" algn="ctr" rotWithShape="0">
                <a:prstClr val="black">
                  <a:alpha val="40000"/>
                </a:prstClr>
              </a:outerShdw>
            </a:effectLst>
          </p:grpSpPr>
          <p:sp>
            <p:nvSpPr>
              <p:cNvPr id="82" name="椭圆 81"/>
              <p:cNvSpPr/>
              <p:nvPr/>
            </p:nvSpPr>
            <p:spPr>
              <a:xfrm>
                <a:off x="3865339" y="1484784"/>
                <a:ext cx="576064" cy="576064"/>
              </a:xfrm>
              <a:prstGeom prst="ellipse">
                <a:avLst/>
              </a:prstGeom>
              <a:solidFill>
                <a:schemeClr val="tx1"/>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83" name="标题 4"/>
              <p:cNvSpPr txBox="1">
                <a:spLocks/>
              </p:cNvSpPr>
              <p:nvPr/>
            </p:nvSpPr>
            <p:spPr>
              <a:xfrm>
                <a:off x="3865339" y="1649292"/>
                <a:ext cx="576064" cy="497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rPr>
                  <a:t>3</a:t>
                </a:r>
                <a:endParaRPr kumimoji="0" lang="zh-CN" altLang="en-US" sz="105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sz="1200" b="1" i="0" u="none" strike="noStrike" kern="120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spTree>
    <p:extLst>
      <p:ext uri="{BB962C8B-B14F-4D97-AF65-F5344CB8AC3E}">
        <p14:creationId xmlns:p14="http://schemas.microsoft.com/office/powerpoint/2010/main" val="242233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latin typeface="inpin heiti" panose="00000500000000000000" pitchFamily="2" charset="-122"/>
                <a:ea typeface="inpin heiti" panose="00000500000000000000" pitchFamily="2" charset="-122"/>
                <a:cs typeface="+mn-ea"/>
                <a:sym typeface="inpin heiti" panose="00000500000000000000" pitchFamily="2" charset="-122"/>
              </a:rPr>
              <a:t>20</a:t>
            </a:fld>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8" name="矩形 27"/>
          <p:cNvSpPr/>
          <p:nvPr/>
        </p:nvSpPr>
        <p:spPr>
          <a:xfrm>
            <a:off x="157196" y="1387799"/>
            <a:ext cx="7018924" cy="637675"/>
          </a:xfrm>
          <a:prstGeom prst="rect">
            <a:avLst/>
          </a:prstGeom>
        </p:spPr>
        <p:txBody>
          <a:bodyPr wrap="square">
            <a:spAutoFit/>
          </a:bodyPr>
          <a:lstStyle/>
          <a:p>
            <a:pPr indent="269875">
              <a:lnSpc>
                <a:spcPct val="150000"/>
              </a:lnSpc>
            </a:pPr>
            <a:r>
              <a:rPr lang="zh-CN" altLang="en-US" sz="2800" b="1" kern="100" dirty="0">
                <a:latin typeface="宋体" panose="02010600030101010101" pitchFamily="2" charset="-122"/>
                <a:ea typeface="宋体" panose="02010600030101010101" pitchFamily="2" charset="-122"/>
              </a:rPr>
              <a:t>项目总结</a:t>
            </a:r>
            <a:endParaRPr lang="en-US" altLang="zh-CN" sz="2800" b="1" kern="100" dirty="0">
              <a:latin typeface="宋体" panose="02010600030101010101" pitchFamily="2" charset="-122"/>
              <a:ea typeface="宋体" panose="02010600030101010101" pitchFamily="2" charset="-122"/>
            </a:endParaRPr>
          </a:p>
        </p:txBody>
      </p:sp>
      <p:sp>
        <p:nvSpPr>
          <p:cNvPr id="21" name="矩形 20"/>
          <p:cNvSpPr/>
          <p:nvPr/>
        </p:nvSpPr>
        <p:spPr>
          <a:xfrm>
            <a:off x="157196" y="1202663"/>
            <a:ext cx="11771452" cy="4801314"/>
          </a:xfrm>
          <a:prstGeom prst="rect">
            <a:avLst/>
          </a:prstGeom>
        </p:spPr>
        <p:txBody>
          <a:bodyPr wrap="square">
            <a:spAutoFit/>
          </a:bodyPr>
          <a:lstStyle/>
          <a:p>
            <a:pPr indent="269875">
              <a:lnSpc>
                <a:spcPct val="150000"/>
              </a:lnSpc>
            </a:pPr>
            <a:endParaRPr lang="en-US" altLang="zh-CN" sz="2800" b="1" kern="100" dirty="0">
              <a:latin typeface="宋体" panose="02010600030101010101" pitchFamily="2" charset="-122"/>
              <a:ea typeface="宋体" panose="02010600030101010101" pitchFamily="2" charset="-122"/>
            </a:endParaRPr>
          </a:p>
          <a:p>
            <a:pPr lvl="1"/>
            <a:endParaRPr lang="en-US" altLang="zh-CN" sz="2400" b="1" kern="100" dirty="0">
              <a:latin typeface="仿宋" panose="02010609060101010101" pitchFamily="49" charset="-122"/>
              <a:ea typeface="仿宋" panose="02010609060101010101" pitchFamily="49" charset="-122"/>
            </a:endParaRPr>
          </a:p>
          <a:p>
            <a:pPr lvl="1"/>
            <a:r>
              <a:rPr lang="en-US" altLang="zh-CN" b="1" kern="100" dirty="0">
                <a:latin typeface="仿宋" panose="02010609060101010101" pitchFamily="49" charset="-122"/>
                <a:ea typeface="仿宋" panose="02010609060101010101" pitchFamily="49" charset="-122"/>
              </a:rPr>
              <a:t>	</a:t>
            </a:r>
            <a:r>
              <a:rPr lang="zh-CN" altLang="en-US" sz="2400" b="1" kern="100" dirty="0">
                <a:latin typeface="仿宋" panose="02010609060101010101" pitchFamily="49" charset="-122"/>
                <a:ea typeface="仿宋" panose="02010609060101010101" pitchFamily="49" charset="-122"/>
              </a:rPr>
              <a:t>本次研究存在最大的困难在于，场地限制，我们必须在现场调，回来后只能离线写代码，发现问题与解决问题的闭环延时太长。而且我们要与其他组共用场地，现场没有椅子。场地很迟才搭建起来，为此我们甚至自己买胶带，铁架台，打印交通标志搭建场地测试。另外，每一次改代码，上传并运行，需要近一分钟，而且上位机下位机有可能会崩，总之试错成本很高，不得不花的低效时间很多。</a:t>
            </a:r>
          </a:p>
          <a:p>
            <a:pPr lvl="1"/>
            <a:r>
              <a:rPr lang="zh-CN" altLang="en-US" sz="2400" b="1" kern="100" dirty="0">
                <a:latin typeface="仿宋" panose="02010609060101010101" pitchFamily="49" charset="-122"/>
                <a:ea typeface="仿宋" panose="02010609060101010101" pitchFamily="49" charset="-122"/>
              </a:rPr>
              <a:t>经过这次项目实践，我们发现实际中运动控制的难度远超我们想象，我们对环境复杂度的估计往往偏低。我们得到了宝贵的现实场景图像处理的锻炼，熟练使用</a:t>
            </a:r>
            <a:r>
              <a:rPr lang="en-US" altLang="zh-CN" sz="2400" b="1" kern="100" dirty="0" err="1">
                <a:latin typeface="仿宋" panose="02010609060101010101" pitchFamily="49" charset="-122"/>
                <a:ea typeface="仿宋" panose="02010609060101010101" pitchFamily="49" charset="-122"/>
              </a:rPr>
              <a:t>opencv</a:t>
            </a:r>
            <a:r>
              <a:rPr lang="zh-CN" altLang="en-US" sz="2400" b="1" kern="100" dirty="0">
                <a:latin typeface="仿宋" panose="02010609060101010101" pitchFamily="49" charset="-122"/>
                <a:ea typeface="仿宋" panose="02010609060101010101" pitchFamily="49" charset="-122"/>
              </a:rPr>
              <a:t>库，提高了</a:t>
            </a:r>
            <a:r>
              <a:rPr lang="en-US" altLang="zh-CN" sz="2400" b="1" kern="100" dirty="0">
                <a:latin typeface="仿宋" panose="02010609060101010101" pitchFamily="49" charset="-122"/>
                <a:ea typeface="仿宋" panose="02010609060101010101" pitchFamily="49" charset="-122"/>
              </a:rPr>
              <a:t>python</a:t>
            </a:r>
            <a:r>
              <a:rPr lang="zh-CN" altLang="en-US" sz="2400" b="1" kern="100" dirty="0">
                <a:latin typeface="仿宋" panose="02010609060101010101" pitchFamily="49" charset="-122"/>
                <a:ea typeface="仿宋" panose="02010609060101010101" pitchFamily="49" charset="-122"/>
              </a:rPr>
              <a:t>代码能力。最重要的，我们寻找问题与解决问题的能力得到大幅提升，这在以后科研以及生活中极为重要。</a:t>
            </a:r>
          </a:p>
          <a:p>
            <a:pPr lvl="1"/>
            <a:endParaRPr lang="en-US" altLang="zh-CN" sz="2400" b="1" kern="100" dirty="0">
              <a:latin typeface="仿宋" panose="02010609060101010101" pitchFamily="49" charset="-122"/>
              <a:ea typeface="仿宋" panose="02010609060101010101" pitchFamily="49" charset="-122"/>
            </a:endParaRPr>
          </a:p>
        </p:txBody>
      </p:sp>
      <p:grpSp>
        <p:nvGrpSpPr>
          <p:cNvPr id="43" name="组合 42">
            <a:extLst>
              <a:ext uri="{FF2B5EF4-FFF2-40B4-BE49-F238E27FC236}">
                <a16:creationId xmlns:a16="http://schemas.microsoft.com/office/drawing/2014/main" id="{1F3F8ED1-2DBA-4EC0-BA3D-59CF1B88961E}"/>
              </a:ext>
            </a:extLst>
          </p:cNvPr>
          <p:cNvGrpSpPr/>
          <p:nvPr/>
        </p:nvGrpSpPr>
        <p:grpSpPr>
          <a:xfrm>
            <a:off x="0" y="-8548"/>
            <a:ext cx="12192000" cy="1296769"/>
            <a:chOff x="0" y="-8548"/>
            <a:chExt cx="12192000" cy="1296769"/>
          </a:xfrm>
        </p:grpSpPr>
        <p:sp>
          <p:nvSpPr>
            <p:cNvPr id="44" name="矩形 43">
              <a:extLst>
                <a:ext uri="{FF2B5EF4-FFF2-40B4-BE49-F238E27FC236}">
                  <a16:creationId xmlns:a16="http://schemas.microsoft.com/office/drawing/2014/main" id="{ED4DDEDD-D583-4CB7-929A-DCB4CE7D8F42}"/>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5" name="文本框 44">
              <a:extLst>
                <a:ext uri="{FF2B5EF4-FFF2-40B4-BE49-F238E27FC236}">
                  <a16:creationId xmlns:a16="http://schemas.microsoft.com/office/drawing/2014/main" id="{D2B620C7-9A1B-42D1-A4CF-3A1191DAD76E}"/>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6" name="矩形 53">
              <a:extLst>
                <a:ext uri="{FF2B5EF4-FFF2-40B4-BE49-F238E27FC236}">
                  <a16:creationId xmlns:a16="http://schemas.microsoft.com/office/drawing/2014/main" id="{65345D8F-4BCE-47DB-ACD3-2A77C8F3F2AE}"/>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7" name="矩形 53">
              <a:extLst>
                <a:ext uri="{FF2B5EF4-FFF2-40B4-BE49-F238E27FC236}">
                  <a16:creationId xmlns:a16="http://schemas.microsoft.com/office/drawing/2014/main" id="{69A11775-94BC-47CA-8C70-BF44D89B79C4}"/>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8" name="矩形 53">
              <a:extLst>
                <a:ext uri="{FF2B5EF4-FFF2-40B4-BE49-F238E27FC236}">
                  <a16:creationId xmlns:a16="http://schemas.microsoft.com/office/drawing/2014/main" id="{C6CB37FA-23FF-4171-947C-7A40C6A95E52}"/>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49" name="矩形 53">
              <a:extLst>
                <a:ext uri="{FF2B5EF4-FFF2-40B4-BE49-F238E27FC236}">
                  <a16:creationId xmlns:a16="http://schemas.microsoft.com/office/drawing/2014/main" id="{AC82E7F6-CA07-44EF-8B41-BAC05F5EADE2}"/>
                </a:ext>
              </a:extLst>
            </p:cNvPr>
            <p:cNvSpPr>
              <a:spLocks noChangeArrowheads="1"/>
            </p:cNvSpPr>
            <p:nvPr/>
          </p:nvSpPr>
          <p:spPr bwMode="auto">
            <a:xfrm>
              <a:off x="8160341" y="11310"/>
              <a:ext cx="1980000" cy="969418"/>
            </a:xfrm>
            <a:prstGeom prst="rect">
              <a:avLst/>
            </a:prstGeom>
            <a:solidFill>
              <a:srgbClr val="C9C9C9"/>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0" name="矩形 53">
              <a:extLst>
                <a:ext uri="{FF2B5EF4-FFF2-40B4-BE49-F238E27FC236}">
                  <a16:creationId xmlns:a16="http://schemas.microsoft.com/office/drawing/2014/main" id="{76AD1EA9-FD7F-4A67-AF00-52C0A045C502}"/>
                </a:ext>
              </a:extLst>
            </p:cNvPr>
            <p:cNvSpPr>
              <a:spLocks noChangeArrowheads="1"/>
            </p:cNvSpPr>
            <p:nvPr/>
          </p:nvSpPr>
          <p:spPr bwMode="auto">
            <a:xfrm>
              <a:off x="10128448" y="11310"/>
              <a:ext cx="2063552"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1" name="等腰三角形 50">
              <a:extLst>
                <a:ext uri="{FF2B5EF4-FFF2-40B4-BE49-F238E27FC236}">
                  <a16:creationId xmlns:a16="http://schemas.microsoft.com/office/drawing/2014/main" id="{F319029F-A887-4778-AE5F-4B97EFEEC6C7}"/>
                </a:ext>
              </a:extLst>
            </p:cNvPr>
            <p:cNvSpPr>
              <a:spLocks noChangeAspect="1"/>
            </p:cNvSpPr>
            <p:nvPr/>
          </p:nvSpPr>
          <p:spPr>
            <a:xfrm rot="10800000" flipV="1">
              <a:off x="10888664" y="809760"/>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extLst>
      <p:ext uri="{BB962C8B-B14F-4D97-AF65-F5344CB8AC3E}">
        <p14:creationId xmlns:p14="http://schemas.microsoft.com/office/powerpoint/2010/main" val="2146025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latin typeface="inpin heiti" panose="00000500000000000000" pitchFamily="2" charset="-122"/>
                <a:ea typeface="inpin heiti" panose="00000500000000000000" pitchFamily="2" charset="-122"/>
                <a:cs typeface="+mn-ea"/>
                <a:sym typeface="inpin heiti" panose="00000500000000000000" pitchFamily="2" charset="-122"/>
              </a:rPr>
              <a:t>21</a:t>
            </a:fld>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0" name="等腰三角形 39">
            <a:extLst>
              <a:ext uri="{FF2B5EF4-FFF2-40B4-BE49-F238E27FC236}">
                <a16:creationId xmlns:a16="http://schemas.microsoft.com/office/drawing/2014/main" id="{0817B507-DE66-402E-9F19-C934B57B6631}"/>
              </a:ext>
            </a:extLst>
          </p:cNvPr>
          <p:cNvSpPr>
            <a:spLocks noChangeAspect="1"/>
          </p:cNvSpPr>
          <p:nvPr/>
        </p:nvSpPr>
        <p:spPr>
          <a:xfrm rot="10800000" flipV="1">
            <a:off x="10924493" y="788442"/>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1" name="矩形 20"/>
          <p:cNvSpPr/>
          <p:nvPr/>
        </p:nvSpPr>
        <p:spPr>
          <a:xfrm>
            <a:off x="335360" y="1017852"/>
            <a:ext cx="11431931" cy="2893100"/>
          </a:xfrm>
          <a:prstGeom prst="rect">
            <a:avLst/>
          </a:prstGeom>
        </p:spPr>
        <p:txBody>
          <a:bodyPr wrap="square">
            <a:spAutoFit/>
          </a:bodyPr>
          <a:lstStyle/>
          <a:p>
            <a:pPr indent="269875">
              <a:lnSpc>
                <a:spcPct val="150000"/>
              </a:lnSpc>
            </a:pPr>
            <a:r>
              <a:rPr lang="zh-CN" altLang="en-US" sz="2800" b="1" kern="100" dirty="0">
                <a:latin typeface="宋体" panose="02010600030101010101" pitchFamily="2" charset="-122"/>
                <a:ea typeface="宋体" panose="02010600030101010101" pitchFamily="2" charset="-122"/>
              </a:rPr>
              <a:t> 致谢</a:t>
            </a:r>
            <a:endParaRPr lang="en-US" altLang="zh-CN" sz="2400" b="1" kern="100" dirty="0">
              <a:latin typeface="仿宋" panose="02010609060101010101" pitchFamily="49" charset="-122"/>
              <a:ea typeface="仿宋" panose="02010609060101010101" pitchFamily="49" charset="-122"/>
            </a:endParaRPr>
          </a:p>
          <a:p>
            <a:pPr lvl="1"/>
            <a:r>
              <a:rPr lang="zh-CN" altLang="en-US" sz="2800" b="1" kern="100" dirty="0">
                <a:latin typeface="仿宋" panose="02010609060101010101" pitchFamily="49" charset="-122"/>
                <a:ea typeface="仿宋" panose="02010609060101010101" pitchFamily="49" charset="-122"/>
              </a:rPr>
              <a:t>    特别感谢老师和助教，在课程设计中，给我们良好的设备，以及极大的自由度，没有限制我们的自由发挥，同时布置的琐碎任务也很少，真正打造了一门纯粹而有深度的实践课，让我们受益良多。同时，项目的展示，考核灵活而多元，锻炼了我们从环境配置，架构设计，技术操作，现场测试，汇报展示，书写报告的全方位能力。</a:t>
            </a:r>
          </a:p>
        </p:txBody>
      </p:sp>
      <p:sp>
        <p:nvSpPr>
          <p:cNvPr id="29" name="矩形 28">
            <a:extLst>
              <a:ext uri="{FF2B5EF4-FFF2-40B4-BE49-F238E27FC236}">
                <a16:creationId xmlns:a16="http://schemas.microsoft.com/office/drawing/2014/main" id="{7CE20BE5-CEBE-4ED5-8907-5B2E641A1D6E}"/>
              </a:ext>
            </a:extLst>
          </p:cNvPr>
          <p:cNvSpPr/>
          <p:nvPr/>
        </p:nvSpPr>
        <p:spPr>
          <a:xfrm>
            <a:off x="548259" y="3856792"/>
            <a:ext cx="10931247" cy="2031325"/>
          </a:xfrm>
          <a:prstGeom prst="rect">
            <a:avLst/>
          </a:prstGeom>
        </p:spPr>
        <p:txBody>
          <a:bodyPr wrap="square">
            <a:spAutoFit/>
          </a:bodyPr>
          <a:lstStyle/>
          <a:p>
            <a:pPr indent="269875">
              <a:lnSpc>
                <a:spcPct val="150000"/>
              </a:lnSpc>
            </a:pPr>
            <a:r>
              <a:rPr lang="zh-CN" altLang="en-US" sz="2800" b="1" kern="100" dirty="0">
                <a:latin typeface="宋体" panose="02010600030101010101" pitchFamily="2" charset="-122"/>
                <a:ea typeface="宋体" panose="02010600030101010101" pitchFamily="2" charset="-122"/>
              </a:rPr>
              <a:t>建议</a:t>
            </a:r>
            <a:endParaRPr lang="en-US" altLang="zh-CN" sz="2400" b="1" kern="100" dirty="0">
              <a:latin typeface="仿宋" panose="02010609060101010101" pitchFamily="49" charset="-122"/>
              <a:ea typeface="仿宋" panose="02010609060101010101" pitchFamily="49" charset="-122"/>
            </a:endParaRPr>
          </a:p>
          <a:p>
            <a:pPr lvl="1"/>
            <a:r>
              <a:rPr lang="zh-CN" altLang="en-US" sz="2800" b="1" kern="100" dirty="0">
                <a:latin typeface="仿宋" panose="02010609060101010101" pitchFamily="49" charset="-122"/>
                <a:ea typeface="仿宋" panose="02010609060101010101" pitchFamily="49" charset="-122"/>
              </a:rPr>
              <a:t>    我们诚挚地建议，在以后的课程中，发完设备就搭建好所有的场地，并为现场提供更舒适的环境。另外，我们认为，课程报告一组一份，大家共同书写，打磨文字，就足以展示我们的工作。</a:t>
            </a:r>
            <a:endParaRPr lang="en-US" altLang="zh-CN" sz="2800" b="1" kern="100" dirty="0">
              <a:latin typeface="仿宋" panose="02010609060101010101" pitchFamily="49" charset="-122"/>
              <a:ea typeface="仿宋" panose="02010609060101010101" pitchFamily="49" charset="-122"/>
            </a:endParaRPr>
          </a:p>
        </p:txBody>
      </p:sp>
      <p:grpSp>
        <p:nvGrpSpPr>
          <p:cNvPr id="30" name="组合 29">
            <a:extLst>
              <a:ext uri="{FF2B5EF4-FFF2-40B4-BE49-F238E27FC236}">
                <a16:creationId xmlns:a16="http://schemas.microsoft.com/office/drawing/2014/main" id="{BDAD5F6A-8C24-46AC-BA87-114E51BC1D50}"/>
              </a:ext>
            </a:extLst>
          </p:cNvPr>
          <p:cNvGrpSpPr/>
          <p:nvPr/>
        </p:nvGrpSpPr>
        <p:grpSpPr>
          <a:xfrm>
            <a:off x="0" y="-8548"/>
            <a:ext cx="12192000" cy="1296769"/>
            <a:chOff x="0" y="-8548"/>
            <a:chExt cx="12192000" cy="1296769"/>
          </a:xfrm>
        </p:grpSpPr>
        <p:sp>
          <p:nvSpPr>
            <p:cNvPr id="31" name="矩形 30">
              <a:extLst>
                <a:ext uri="{FF2B5EF4-FFF2-40B4-BE49-F238E27FC236}">
                  <a16:creationId xmlns:a16="http://schemas.microsoft.com/office/drawing/2014/main" id="{B25631F2-88C6-4776-8E34-00FF8748EC60}"/>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2" name="文本框 31">
              <a:extLst>
                <a:ext uri="{FF2B5EF4-FFF2-40B4-BE49-F238E27FC236}">
                  <a16:creationId xmlns:a16="http://schemas.microsoft.com/office/drawing/2014/main" id="{91C1D865-E829-4038-8374-70BEC1CF7FDA}"/>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3" name="矩形 53">
              <a:extLst>
                <a:ext uri="{FF2B5EF4-FFF2-40B4-BE49-F238E27FC236}">
                  <a16:creationId xmlns:a16="http://schemas.microsoft.com/office/drawing/2014/main" id="{D531378B-411B-4F0B-888C-28C26DE441F6}"/>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4" name="矩形 53">
              <a:extLst>
                <a:ext uri="{FF2B5EF4-FFF2-40B4-BE49-F238E27FC236}">
                  <a16:creationId xmlns:a16="http://schemas.microsoft.com/office/drawing/2014/main" id="{052E8489-AB2B-4773-9E0B-DE3078ED7B16}"/>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5" name="矩形 53">
              <a:extLst>
                <a:ext uri="{FF2B5EF4-FFF2-40B4-BE49-F238E27FC236}">
                  <a16:creationId xmlns:a16="http://schemas.microsoft.com/office/drawing/2014/main" id="{24F49C68-A6ED-4301-B953-226FAF9BE5E7}"/>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36" name="矩形 53">
              <a:extLst>
                <a:ext uri="{FF2B5EF4-FFF2-40B4-BE49-F238E27FC236}">
                  <a16:creationId xmlns:a16="http://schemas.microsoft.com/office/drawing/2014/main" id="{01EEA0D2-A9FB-4318-BA55-090694E36A05}"/>
                </a:ext>
              </a:extLst>
            </p:cNvPr>
            <p:cNvSpPr>
              <a:spLocks noChangeArrowheads="1"/>
            </p:cNvSpPr>
            <p:nvPr/>
          </p:nvSpPr>
          <p:spPr bwMode="auto">
            <a:xfrm>
              <a:off x="8160341" y="11310"/>
              <a:ext cx="1980000" cy="969418"/>
            </a:xfrm>
            <a:prstGeom prst="rect">
              <a:avLst/>
            </a:prstGeom>
            <a:solidFill>
              <a:srgbClr val="C9C9C9"/>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1" name="矩形 53">
              <a:extLst>
                <a:ext uri="{FF2B5EF4-FFF2-40B4-BE49-F238E27FC236}">
                  <a16:creationId xmlns:a16="http://schemas.microsoft.com/office/drawing/2014/main" id="{5B9B1E85-08BE-477C-BDAB-827AD7E08280}"/>
                </a:ext>
              </a:extLst>
            </p:cNvPr>
            <p:cNvSpPr>
              <a:spLocks noChangeArrowheads="1"/>
            </p:cNvSpPr>
            <p:nvPr/>
          </p:nvSpPr>
          <p:spPr bwMode="auto">
            <a:xfrm>
              <a:off x="10128448" y="11310"/>
              <a:ext cx="2063552"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2" name="等腰三角形 41">
              <a:extLst>
                <a:ext uri="{FF2B5EF4-FFF2-40B4-BE49-F238E27FC236}">
                  <a16:creationId xmlns:a16="http://schemas.microsoft.com/office/drawing/2014/main" id="{BF8BB20F-12C0-4176-82ED-ACBB73CD9315}"/>
                </a:ext>
              </a:extLst>
            </p:cNvPr>
            <p:cNvSpPr>
              <a:spLocks noChangeAspect="1"/>
            </p:cNvSpPr>
            <p:nvPr/>
          </p:nvSpPr>
          <p:spPr>
            <a:xfrm rot="10800000" flipV="1">
              <a:off x="10888664" y="809760"/>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extLst>
      <p:ext uri="{BB962C8B-B14F-4D97-AF65-F5344CB8AC3E}">
        <p14:creationId xmlns:p14="http://schemas.microsoft.com/office/powerpoint/2010/main" val="1420388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1"/>
          <p:cNvSpPr/>
          <p:nvPr/>
        </p:nvSpPr>
        <p:spPr>
          <a:xfrm>
            <a:off x="0" y="2528899"/>
            <a:ext cx="1003481" cy="1800199"/>
          </a:xfrm>
          <a:custGeom>
            <a:avLst/>
            <a:gdLst>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922602 w 1705100"/>
              <a:gd name="connsiteY2" fmla="*/ 1013988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39059"/>
              <a:gd name="connsiteY0" fmla="*/ 0 h 2088232"/>
              <a:gd name="connsiteX1" fmla="*/ 1705100 w 1739059"/>
              <a:gd name="connsiteY1" fmla="*/ 0 h 2088232"/>
              <a:gd name="connsiteX2" fmla="*/ 1705100 w 1739059"/>
              <a:gd name="connsiteY2" fmla="*/ 2088232 h 2088232"/>
              <a:gd name="connsiteX3" fmla="*/ 0 w 1739059"/>
              <a:gd name="connsiteY3" fmla="*/ 2088232 h 2088232"/>
              <a:gd name="connsiteX4" fmla="*/ 0 w 1739059"/>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7"/>
              <a:gd name="connsiteX1" fmla="*/ 1746105 w 1762506"/>
              <a:gd name="connsiteY1" fmla="*/ 0 h 2088237"/>
              <a:gd name="connsiteX2" fmla="*/ 1762506 w 1762506"/>
              <a:gd name="connsiteY2" fmla="*/ 2088232 h 2088237"/>
              <a:gd name="connsiteX3" fmla="*/ 0 w 1762506"/>
              <a:gd name="connsiteY3" fmla="*/ 2088232 h 2088237"/>
              <a:gd name="connsiteX4" fmla="*/ 0 w 1762506"/>
              <a:gd name="connsiteY4" fmla="*/ 0 h 2088237"/>
              <a:gd name="connsiteX0" fmla="*/ 0 w 1762506"/>
              <a:gd name="connsiteY0" fmla="*/ 0 h 2088236"/>
              <a:gd name="connsiteX1" fmla="*/ 1746105 w 1762506"/>
              <a:gd name="connsiteY1" fmla="*/ 0 h 2088236"/>
              <a:gd name="connsiteX2" fmla="*/ 1762506 w 1762506"/>
              <a:gd name="connsiteY2" fmla="*/ 2088232 h 2088236"/>
              <a:gd name="connsiteX3" fmla="*/ 0 w 1762506"/>
              <a:gd name="connsiteY3" fmla="*/ 2088232 h 2088236"/>
              <a:gd name="connsiteX4" fmla="*/ 0 w 1762506"/>
              <a:gd name="connsiteY4" fmla="*/ 0 h 2088236"/>
              <a:gd name="connsiteX0" fmla="*/ 0 w 1762506"/>
              <a:gd name="connsiteY0" fmla="*/ 0 h 2088237"/>
              <a:gd name="connsiteX1" fmla="*/ 1746105 w 1762506"/>
              <a:gd name="connsiteY1" fmla="*/ 0 h 2088237"/>
              <a:gd name="connsiteX2" fmla="*/ 1762506 w 1762506"/>
              <a:gd name="connsiteY2" fmla="*/ 2088232 h 2088237"/>
              <a:gd name="connsiteX3" fmla="*/ 0 w 1762506"/>
              <a:gd name="connsiteY3" fmla="*/ 2088232 h 2088237"/>
              <a:gd name="connsiteX4" fmla="*/ 0 w 1762506"/>
              <a:gd name="connsiteY4" fmla="*/ 0 h 2088237"/>
              <a:gd name="connsiteX0" fmla="*/ 0 w 1762506"/>
              <a:gd name="connsiteY0" fmla="*/ 0 h 2088685"/>
              <a:gd name="connsiteX1" fmla="*/ 1746105 w 1762506"/>
              <a:gd name="connsiteY1" fmla="*/ 0 h 2088685"/>
              <a:gd name="connsiteX2" fmla="*/ 1762506 w 1762506"/>
              <a:gd name="connsiteY2" fmla="*/ 2088232 h 2088685"/>
              <a:gd name="connsiteX3" fmla="*/ 0 w 1762506"/>
              <a:gd name="connsiteY3" fmla="*/ 2088232 h 2088685"/>
              <a:gd name="connsiteX4" fmla="*/ 0 w 1762506"/>
              <a:gd name="connsiteY4" fmla="*/ 0 h 2088685"/>
              <a:gd name="connsiteX0" fmla="*/ 0 w 1762506"/>
              <a:gd name="connsiteY0" fmla="*/ 0 h 2088685"/>
              <a:gd name="connsiteX1" fmla="*/ 1690839 w 1762506"/>
              <a:gd name="connsiteY1" fmla="*/ 0 h 2088685"/>
              <a:gd name="connsiteX2" fmla="*/ 1762506 w 1762506"/>
              <a:gd name="connsiteY2" fmla="*/ 2088232 h 2088685"/>
              <a:gd name="connsiteX3" fmla="*/ 0 w 1762506"/>
              <a:gd name="connsiteY3" fmla="*/ 2088232 h 2088685"/>
              <a:gd name="connsiteX4" fmla="*/ 0 w 1762506"/>
              <a:gd name="connsiteY4" fmla="*/ 0 h 2088685"/>
              <a:gd name="connsiteX0" fmla="*/ 0 w 1762506"/>
              <a:gd name="connsiteY0" fmla="*/ 0 h 2088676"/>
              <a:gd name="connsiteX1" fmla="*/ 1690839 w 1762506"/>
              <a:gd name="connsiteY1" fmla="*/ 0 h 2088676"/>
              <a:gd name="connsiteX2" fmla="*/ 1762506 w 1762506"/>
              <a:gd name="connsiteY2" fmla="*/ 2088232 h 2088676"/>
              <a:gd name="connsiteX3" fmla="*/ 0 w 1762506"/>
              <a:gd name="connsiteY3" fmla="*/ 2088232 h 2088676"/>
              <a:gd name="connsiteX4" fmla="*/ 0 w 1762506"/>
              <a:gd name="connsiteY4" fmla="*/ 0 h 2088676"/>
              <a:gd name="connsiteX0" fmla="*/ 0 w 1762506"/>
              <a:gd name="connsiteY0" fmla="*/ 0 h 2088845"/>
              <a:gd name="connsiteX1" fmla="*/ 1690839 w 1762506"/>
              <a:gd name="connsiteY1" fmla="*/ 0 h 2088845"/>
              <a:gd name="connsiteX2" fmla="*/ 1762506 w 1762506"/>
              <a:gd name="connsiteY2" fmla="*/ 2088232 h 2088845"/>
              <a:gd name="connsiteX3" fmla="*/ 0 w 1762506"/>
              <a:gd name="connsiteY3" fmla="*/ 2088232 h 2088845"/>
              <a:gd name="connsiteX4" fmla="*/ 0 w 1762506"/>
              <a:gd name="connsiteY4" fmla="*/ 0 h 2088845"/>
              <a:gd name="connsiteX0" fmla="*/ 0 w 1717289"/>
              <a:gd name="connsiteY0" fmla="*/ 0 h 2098890"/>
              <a:gd name="connsiteX1" fmla="*/ 1690839 w 1717289"/>
              <a:gd name="connsiteY1" fmla="*/ 0 h 2098890"/>
              <a:gd name="connsiteX2" fmla="*/ 1717289 w 1717289"/>
              <a:gd name="connsiteY2" fmla="*/ 2098281 h 2098890"/>
              <a:gd name="connsiteX3" fmla="*/ 0 w 1717289"/>
              <a:gd name="connsiteY3" fmla="*/ 2088232 h 2098890"/>
              <a:gd name="connsiteX4" fmla="*/ 0 w 1717289"/>
              <a:gd name="connsiteY4" fmla="*/ 0 h 2098890"/>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74437 w 1717289"/>
              <a:gd name="connsiteY1" fmla="*/ 4101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74437 w 1717289"/>
              <a:gd name="connsiteY1" fmla="*/ 4101 h 2098281"/>
              <a:gd name="connsiteX2" fmla="*/ 1717289 w 1717289"/>
              <a:gd name="connsiteY2" fmla="*/ 2098281 h 2098281"/>
              <a:gd name="connsiteX3" fmla="*/ 0 w 1717289"/>
              <a:gd name="connsiteY3" fmla="*/ 2088232 h 2098281"/>
              <a:gd name="connsiteX4" fmla="*/ 0 w 1717289"/>
              <a:gd name="connsiteY4" fmla="*/ 0 h 2098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289" h="2098281">
                <a:moveTo>
                  <a:pt x="0" y="0"/>
                </a:moveTo>
                <a:lnTo>
                  <a:pt x="1674437" y="4101"/>
                </a:lnTo>
                <a:cubicBezTo>
                  <a:pt x="536394" y="826531"/>
                  <a:pt x="1385887" y="2096234"/>
                  <a:pt x="1717289" y="2098281"/>
                </a:cubicBezTo>
                <a:lnTo>
                  <a:pt x="0" y="2088232"/>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1" name="矩形 1"/>
          <p:cNvSpPr/>
          <p:nvPr/>
        </p:nvSpPr>
        <p:spPr>
          <a:xfrm flipH="1">
            <a:off x="3042351" y="2528899"/>
            <a:ext cx="1003481" cy="1800199"/>
          </a:xfrm>
          <a:custGeom>
            <a:avLst/>
            <a:gdLst>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922602 w 1705100"/>
              <a:gd name="connsiteY2" fmla="*/ 1013988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39059"/>
              <a:gd name="connsiteY0" fmla="*/ 0 h 2088232"/>
              <a:gd name="connsiteX1" fmla="*/ 1705100 w 1739059"/>
              <a:gd name="connsiteY1" fmla="*/ 0 h 2088232"/>
              <a:gd name="connsiteX2" fmla="*/ 1705100 w 1739059"/>
              <a:gd name="connsiteY2" fmla="*/ 2088232 h 2088232"/>
              <a:gd name="connsiteX3" fmla="*/ 0 w 1739059"/>
              <a:gd name="connsiteY3" fmla="*/ 2088232 h 2088232"/>
              <a:gd name="connsiteX4" fmla="*/ 0 w 1739059"/>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7"/>
              <a:gd name="connsiteX1" fmla="*/ 1746105 w 1762506"/>
              <a:gd name="connsiteY1" fmla="*/ 0 h 2088237"/>
              <a:gd name="connsiteX2" fmla="*/ 1762506 w 1762506"/>
              <a:gd name="connsiteY2" fmla="*/ 2088232 h 2088237"/>
              <a:gd name="connsiteX3" fmla="*/ 0 w 1762506"/>
              <a:gd name="connsiteY3" fmla="*/ 2088232 h 2088237"/>
              <a:gd name="connsiteX4" fmla="*/ 0 w 1762506"/>
              <a:gd name="connsiteY4" fmla="*/ 0 h 2088237"/>
              <a:gd name="connsiteX0" fmla="*/ 0 w 1762506"/>
              <a:gd name="connsiteY0" fmla="*/ 0 h 2088236"/>
              <a:gd name="connsiteX1" fmla="*/ 1746105 w 1762506"/>
              <a:gd name="connsiteY1" fmla="*/ 0 h 2088236"/>
              <a:gd name="connsiteX2" fmla="*/ 1762506 w 1762506"/>
              <a:gd name="connsiteY2" fmla="*/ 2088232 h 2088236"/>
              <a:gd name="connsiteX3" fmla="*/ 0 w 1762506"/>
              <a:gd name="connsiteY3" fmla="*/ 2088232 h 2088236"/>
              <a:gd name="connsiteX4" fmla="*/ 0 w 1762506"/>
              <a:gd name="connsiteY4" fmla="*/ 0 h 2088236"/>
              <a:gd name="connsiteX0" fmla="*/ 0 w 1762506"/>
              <a:gd name="connsiteY0" fmla="*/ 0 h 2088237"/>
              <a:gd name="connsiteX1" fmla="*/ 1746105 w 1762506"/>
              <a:gd name="connsiteY1" fmla="*/ 0 h 2088237"/>
              <a:gd name="connsiteX2" fmla="*/ 1762506 w 1762506"/>
              <a:gd name="connsiteY2" fmla="*/ 2088232 h 2088237"/>
              <a:gd name="connsiteX3" fmla="*/ 0 w 1762506"/>
              <a:gd name="connsiteY3" fmla="*/ 2088232 h 2088237"/>
              <a:gd name="connsiteX4" fmla="*/ 0 w 1762506"/>
              <a:gd name="connsiteY4" fmla="*/ 0 h 2088237"/>
              <a:gd name="connsiteX0" fmla="*/ 0 w 1762506"/>
              <a:gd name="connsiteY0" fmla="*/ 0 h 2088685"/>
              <a:gd name="connsiteX1" fmla="*/ 1746105 w 1762506"/>
              <a:gd name="connsiteY1" fmla="*/ 0 h 2088685"/>
              <a:gd name="connsiteX2" fmla="*/ 1762506 w 1762506"/>
              <a:gd name="connsiteY2" fmla="*/ 2088232 h 2088685"/>
              <a:gd name="connsiteX3" fmla="*/ 0 w 1762506"/>
              <a:gd name="connsiteY3" fmla="*/ 2088232 h 2088685"/>
              <a:gd name="connsiteX4" fmla="*/ 0 w 1762506"/>
              <a:gd name="connsiteY4" fmla="*/ 0 h 2088685"/>
              <a:gd name="connsiteX0" fmla="*/ 0 w 1762506"/>
              <a:gd name="connsiteY0" fmla="*/ 0 h 2088685"/>
              <a:gd name="connsiteX1" fmla="*/ 1690839 w 1762506"/>
              <a:gd name="connsiteY1" fmla="*/ 0 h 2088685"/>
              <a:gd name="connsiteX2" fmla="*/ 1762506 w 1762506"/>
              <a:gd name="connsiteY2" fmla="*/ 2088232 h 2088685"/>
              <a:gd name="connsiteX3" fmla="*/ 0 w 1762506"/>
              <a:gd name="connsiteY3" fmla="*/ 2088232 h 2088685"/>
              <a:gd name="connsiteX4" fmla="*/ 0 w 1762506"/>
              <a:gd name="connsiteY4" fmla="*/ 0 h 2088685"/>
              <a:gd name="connsiteX0" fmla="*/ 0 w 1762506"/>
              <a:gd name="connsiteY0" fmla="*/ 0 h 2088676"/>
              <a:gd name="connsiteX1" fmla="*/ 1690839 w 1762506"/>
              <a:gd name="connsiteY1" fmla="*/ 0 h 2088676"/>
              <a:gd name="connsiteX2" fmla="*/ 1762506 w 1762506"/>
              <a:gd name="connsiteY2" fmla="*/ 2088232 h 2088676"/>
              <a:gd name="connsiteX3" fmla="*/ 0 w 1762506"/>
              <a:gd name="connsiteY3" fmla="*/ 2088232 h 2088676"/>
              <a:gd name="connsiteX4" fmla="*/ 0 w 1762506"/>
              <a:gd name="connsiteY4" fmla="*/ 0 h 2088676"/>
              <a:gd name="connsiteX0" fmla="*/ 0 w 1762506"/>
              <a:gd name="connsiteY0" fmla="*/ 0 h 2088845"/>
              <a:gd name="connsiteX1" fmla="*/ 1690839 w 1762506"/>
              <a:gd name="connsiteY1" fmla="*/ 0 h 2088845"/>
              <a:gd name="connsiteX2" fmla="*/ 1762506 w 1762506"/>
              <a:gd name="connsiteY2" fmla="*/ 2088232 h 2088845"/>
              <a:gd name="connsiteX3" fmla="*/ 0 w 1762506"/>
              <a:gd name="connsiteY3" fmla="*/ 2088232 h 2088845"/>
              <a:gd name="connsiteX4" fmla="*/ 0 w 1762506"/>
              <a:gd name="connsiteY4" fmla="*/ 0 h 2088845"/>
              <a:gd name="connsiteX0" fmla="*/ 0 w 1717289"/>
              <a:gd name="connsiteY0" fmla="*/ 0 h 2098890"/>
              <a:gd name="connsiteX1" fmla="*/ 1690839 w 1717289"/>
              <a:gd name="connsiteY1" fmla="*/ 0 h 2098890"/>
              <a:gd name="connsiteX2" fmla="*/ 1717289 w 1717289"/>
              <a:gd name="connsiteY2" fmla="*/ 2098281 h 2098890"/>
              <a:gd name="connsiteX3" fmla="*/ 0 w 1717289"/>
              <a:gd name="connsiteY3" fmla="*/ 2088232 h 2098890"/>
              <a:gd name="connsiteX4" fmla="*/ 0 w 1717289"/>
              <a:gd name="connsiteY4" fmla="*/ 0 h 2098890"/>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74437 w 1717289"/>
              <a:gd name="connsiteY1" fmla="*/ 4101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74437 w 1717289"/>
              <a:gd name="connsiteY1" fmla="*/ 4101 h 2098281"/>
              <a:gd name="connsiteX2" fmla="*/ 1717289 w 1717289"/>
              <a:gd name="connsiteY2" fmla="*/ 2098281 h 2098281"/>
              <a:gd name="connsiteX3" fmla="*/ 0 w 1717289"/>
              <a:gd name="connsiteY3" fmla="*/ 2088232 h 2098281"/>
              <a:gd name="connsiteX4" fmla="*/ 0 w 1717289"/>
              <a:gd name="connsiteY4" fmla="*/ 0 h 2098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289" h="2098281">
                <a:moveTo>
                  <a:pt x="0" y="0"/>
                </a:moveTo>
                <a:lnTo>
                  <a:pt x="1674437" y="4101"/>
                </a:lnTo>
                <a:cubicBezTo>
                  <a:pt x="536394" y="826531"/>
                  <a:pt x="1385887" y="2096234"/>
                  <a:pt x="1717289" y="2098281"/>
                </a:cubicBezTo>
                <a:lnTo>
                  <a:pt x="0" y="2088232"/>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5" name="文本框 9"/>
          <p:cNvSpPr txBox="1">
            <a:spLocks noChangeArrowheads="1"/>
          </p:cNvSpPr>
          <p:nvPr/>
        </p:nvSpPr>
        <p:spPr bwMode="auto">
          <a:xfrm>
            <a:off x="5087888" y="2721825"/>
            <a:ext cx="54726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r>
              <a:rPr lang="en-US" altLang="zh-CN" sz="3200" b="1"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Thanks for listening !</a:t>
            </a:r>
          </a:p>
        </p:txBody>
      </p:sp>
      <p:grpSp>
        <p:nvGrpSpPr>
          <p:cNvPr id="4" name="组合 3">
            <a:extLst>
              <a:ext uri="{FF2B5EF4-FFF2-40B4-BE49-F238E27FC236}">
                <a16:creationId xmlns:a16="http://schemas.microsoft.com/office/drawing/2014/main" id="{BBFCAA1D-9893-4706-84B6-D875FB5E3529}"/>
              </a:ext>
            </a:extLst>
          </p:cNvPr>
          <p:cNvGrpSpPr/>
          <p:nvPr/>
        </p:nvGrpSpPr>
        <p:grpSpPr>
          <a:xfrm>
            <a:off x="4045831" y="2528899"/>
            <a:ext cx="8153809" cy="1800199"/>
            <a:chOff x="4045831" y="2528899"/>
            <a:chExt cx="8153809" cy="1800199"/>
          </a:xfrm>
        </p:grpSpPr>
        <p:sp>
          <p:nvSpPr>
            <p:cNvPr id="12" name="矩形 11"/>
            <p:cNvSpPr/>
            <p:nvPr/>
          </p:nvSpPr>
          <p:spPr>
            <a:xfrm>
              <a:off x="11983616" y="2528899"/>
              <a:ext cx="216024" cy="1800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cxnSp>
          <p:nvCxnSpPr>
            <p:cNvPr id="17" name="直接连接符 16"/>
            <p:cNvCxnSpPr>
              <a:cxnSpLocks noChangeShapeType="1"/>
              <a:endCxn id="12" idx="1"/>
            </p:cNvCxnSpPr>
            <p:nvPr/>
          </p:nvCxnSpPr>
          <p:spPr bwMode="auto">
            <a:xfrm flipV="1">
              <a:off x="4045831" y="3428999"/>
              <a:ext cx="7937785" cy="1"/>
            </a:xfrm>
            <a:prstGeom prst="line">
              <a:avLst/>
            </a:prstGeom>
            <a:noFill/>
            <a:ln w="6350">
              <a:solidFill>
                <a:srgbClr val="4575A5"/>
              </a:solidFill>
              <a:round/>
              <a:headEnd/>
              <a:tailEnd/>
            </a:ln>
            <a:extLst>
              <a:ext uri="{909E8E84-426E-40DD-AFC4-6F175D3DCCD1}">
                <a14:hiddenFill xmlns:a14="http://schemas.microsoft.com/office/drawing/2010/main">
                  <a:noFill/>
                </a14:hiddenFill>
              </a:ext>
            </a:extLst>
          </p:spPr>
        </p:cxnSp>
      </p:grpSp>
      <p:sp>
        <p:nvSpPr>
          <p:cNvPr id="31" name="矩形 30"/>
          <p:cNvSpPr/>
          <p:nvPr/>
        </p:nvSpPr>
        <p:spPr>
          <a:xfrm>
            <a:off x="0" y="-40981"/>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2" name="矩形 31"/>
          <p:cNvSpPr/>
          <p:nvPr/>
        </p:nvSpPr>
        <p:spPr>
          <a:xfrm flipV="1">
            <a:off x="-1" y="6318000"/>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4" name="泪滴形 23">
            <a:extLst>
              <a:ext uri="{FF2B5EF4-FFF2-40B4-BE49-F238E27FC236}">
                <a16:creationId xmlns:a16="http://schemas.microsoft.com/office/drawing/2014/main" id="{23709C11-EF9B-4407-82CB-1169C5BFEF00}"/>
              </a:ext>
            </a:extLst>
          </p:cNvPr>
          <p:cNvSpPr/>
          <p:nvPr/>
        </p:nvSpPr>
        <p:spPr>
          <a:xfrm rot="2576988">
            <a:off x="911423" y="2317505"/>
            <a:ext cx="2222987" cy="2222987"/>
          </a:xfrm>
          <a:prstGeom prst="teardrop">
            <a:avLst>
              <a:gd name="adj" fmla="val 0"/>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pic>
        <p:nvPicPr>
          <p:cNvPr id="25" name="Picture 4" descr="https://timgsa.baidu.com/timg?image&amp;quality=80&amp;size=b9999_10000&amp;sec=1558116814333&amp;di=b83ec312b11e02190e492716c07726c8&amp;imgtype=0&amp;src=http%3A%2F%2Fpic.baike.soso.com%2Fp%2F20140221%2Fbki-20140221032719-1414981606.jpg">
            <a:extLst>
              <a:ext uri="{FF2B5EF4-FFF2-40B4-BE49-F238E27FC236}">
                <a16:creationId xmlns:a16="http://schemas.microsoft.com/office/drawing/2014/main" id="{8A1232DB-EDE8-4480-842C-A3A915534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644" y="2476121"/>
            <a:ext cx="1897767" cy="189776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98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latin typeface="inpin heiti" panose="00000500000000000000" pitchFamily="2" charset="-122"/>
                <a:ea typeface="inpin heiti" panose="00000500000000000000" pitchFamily="2" charset="-122"/>
                <a:cs typeface="+mn-ea"/>
                <a:sym typeface="inpin heiti" panose="00000500000000000000" pitchFamily="2" charset="-122"/>
              </a:rPr>
              <a:t>3</a:t>
            </a:fld>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3" name="组合 2"/>
          <p:cNvGrpSpPr/>
          <p:nvPr/>
        </p:nvGrpSpPr>
        <p:grpSpPr>
          <a:xfrm>
            <a:off x="0" y="-8548"/>
            <a:ext cx="12192000" cy="1266904"/>
            <a:chOff x="0" y="-8548"/>
            <a:chExt cx="12192000" cy="1266904"/>
          </a:xfrm>
        </p:grpSpPr>
        <p:sp>
          <p:nvSpPr>
            <p:cNvPr id="10" name="矩形 9"/>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8" name="文本框 7"/>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1" name="矩形 53"/>
            <p:cNvSpPr>
              <a:spLocks noChangeArrowheads="1"/>
            </p:cNvSpPr>
            <p:nvPr/>
          </p:nvSpPr>
          <p:spPr bwMode="auto">
            <a:xfrm>
              <a:off x="2202035" y="-8548"/>
              <a:ext cx="1980000" cy="969418"/>
            </a:xfrm>
            <a:prstGeom prst="rect">
              <a:avLst/>
            </a:prstGeom>
            <a:solidFill>
              <a:schemeClr val="tx1"/>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2" name="矩形 53"/>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3" name="矩形 53"/>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24" name="矩形 53"/>
            <p:cNvSpPr>
              <a:spLocks noChangeArrowheads="1"/>
            </p:cNvSpPr>
            <p:nvPr/>
          </p:nvSpPr>
          <p:spPr bwMode="auto">
            <a:xfrm>
              <a:off x="8160341"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5" name="矩形 53"/>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7" name="等腰三角形 46"/>
            <p:cNvSpPr>
              <a:spLocks noChangeAspect="1"/>
            </p:cNvSpPr>
            <p:nvPr/>
          </p:nvSpPr>
          <p:spPr>
            <a:xfrm rot="10800000" flipV="1">
              <a:off x="2914528" y="779895"/>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19" name="组合 18">
            <a:extLst>
              <a:ext uri="{FF2B5EF4-FFF2-40B4-BE49-F238E27FC236}">
                <a16:creationId xmlns:a16="http://schemas.microsoft.com/office/drawing/2014/main" id="{1797FA2D-2AF2-4ABE-AE5D-33AD5A71A2E3}"/>
              </a:ext>
            </a:extLst>
          </p:cNvPr>
          <p:cNvGrpSpPr/>
          <p:nvPr/>
        </p:nvGrpSpPr>
        <p:grpSpPr>
          <a:xfrm>
            <a:off x="4871864" y="1697689"/>
            <a:ext cx="2300976" cy="2307326"/>
            <a:chOff x="6609209" y="790981"/>
            <a:chExt cx="2301875" cy="2308226"/>
          </a:xfrm>
          <a:effectLst>
            <a:outerShdw blurRad="63500" sx="102000" sy="102000" algn="ctr" rotWithShape="0">
              <a:prstClr val="black">
                <a:alpha val="40000"/>
              </a:prstClr>
            </a:outerShdw>
          </a:effectLst>
        </p:grpSpPr>
        <p:sp>
          <p:nvSpPr>
            <p:cNvPr id="20" name="Oval 5">
              <a:extLst>
                <a:ext uri="{FF2B5EF4-FFF2-40B4-BE49-F238E27FC236}">
                  <a16:creationId xmlns:a16="http://schemas.microsoft.com/office/drawing/2014/main" id="{EAD3A913-1250-4E98-B713-CA7476F138BC}"/>
                </a:ext>
              </a:extLst>
            </p:cNvPr>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a:extLst/>
          </p:spPr>
          <p:txBody>
            <a:bodyPr vert="horz" wrap="square" lIns="91404" tIns="45702" rIns="91404" bIns="45702" numCol="1" anchor="t" anchorCtr="0" compatLnSpc="1"/>
            <a:lstStyle/>
            <a:p>
              <a:pPr fontAlgn="base">
                <a:spcBef>
                  <a:spcPct val="0"/>
                </a:spcBef>
                <a:spcAft>
                  <a:spcPct val="0"/>
                </a:spcAft>
                <a:buFont typeface="Arial" pitchFamily="34" charset="0"/>
                <a:buNone/>
              </a:pPr>
              <a:endParaRPr lang="zh-CN" altLang="en-US" sz="1799">
                <a:solidFill>
                  <a:srgbClr val="294A5A"/>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1" name="Freeform 6">
              <a:extLst>
                <a:ext uri="{FF2B5EF4-FFF2-40B4-BE49-F238E27FC236}">
                  <a16:creationId xmlns:a16="http://schemas.microsoft.com/office/drawing/2014/main" id="{10BE3DA0-CFEC-443E-91A9-9FB636263A21}"/>
                </a:ext>
              </a:extLst>
            </p:cNvPr>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solidFill>
            <a:ln>
              <a:noFill/>
            </a:ln>
          </p:spPr>
          <p:txBody>
            <a:bodyPr vert="horz" wrap="square" lIns="91404" tIns="45702" rIns="91404" bIns="45702" numCol="1" anchor="t" anchorCtr="0" compatLnSpc="1"/>
            <a:lstStyle/>
            <a:p>
              <a:pPr fontAlgn="base">
                <a:spcBef>
                  <a:spcPct val="0"/>
                </a:spcBef>
                <a:spcAft>
                  <a:spcPct val="0"/>
                </a:spcAft>
                <a:buFont typeface="Arial" pitchFamily="34" charset="0"/>
                <a:buNone/>
              </a:pPr>
              <a:endParaRPr lang="zh-CN" altLang="en-US" sz="1799">
                <a:solidFill>
                  <a:srgbClr val="294A5A"/>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
        <p:nvSpPr>
          <p:cNvPr id="26" name="TextBox 12">
            <a:extLst>
              <a:ext uri="{FF2B5EF4-FFF2-40B4-BE49-F238E27FC236}">
                <a16:creationId xmlns:a16="http://schemas.microsoft.com/office/drawing/2014/main" id="{9D010B49-BD88-4636-9808-3CE732686005}"/>
              </a:ext>
            </a:extLst>
          </p:cNvPr>
          <p:cNvSpPr txBox="1"/>
          <p:nvPr/>
        </p:nvSpPr>
        <p:spPr>
          <a:xfrm>
            <a:off x="2091321" y="4210183"/>
            <a:ext cx="7920879" cy="830954"/>
          </a:xfrm>
          <a:prstGeom prst="rect">
            <a:avLst/>
          </a:prstGeom>
          <a:noFill/>
        </p:spPr>
        <p:txBody>
          <a:bodyPr wrap="square" lIns="91398" tIns="45699" rIns="91398" bIns="45699" rtlCol="0">
            <a:spAutoFit/>
          </a:bodyPr>
          <a:lstStyle/>
          <a:p>
            <a:pPr algn="ctr" fontAlgn="base">
              <a:spcBef>
                <a:spcPct val="0"/>
              </a:spcBef>
              <a:spcAft>
                <a:spcPct val="0"/>
              </a:spcAft>
            </a:pPr>
            <a:r>
              <a:rPr lang="en-US" altLang="zh-CN" sz="4800" b="1" dirty="0">
                <a:solidFill>
                  <a:schemeClr val="tx1">
                    <a:lumMod val="90000"/>
                    <a:lumOff val="10000"/>
                  </a:schemeClr>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48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9" name="Freeform 27">
            <a:extLst>
              <a:ext uri="{FF2B5EF4-FFF2-40B4-BE49-F238E27FC236}">
                <a16:creationId xmlns:a16="http://schemas.microsoft.com/office/drawing/2014/main" id="{EAF25F03-6727-4CAB-9081-283DEBB13DC1}"/>
              </a:ext>
            </a:extLst>
          </p:cNvPr>
          <p:cNvSpPr>
            <a:spLocks noEditPoints="1"/>
          </p:cNvSpPr>
          <p:nvPr/>
        </p:nvSpPr>
        <p:spPr bwMode="auto">
          <a:xfrm>
            <a:off x="5372398" y="2185638"/>
            <a:ext cx="1358726" cy="1199728"/>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accent1"/>
          </a:solidFill>
          <a:ln>
            <a:noFill/>
          </a:ln>
          <a:effectLst>
            <a:outerShdw blurRad="63500" sx="102000" sy="102000" algn="ctr" rotWithShape="0">
              <a:prstClr val="black">
                <a:alpha val="40000"/>
              </a:prstClr>
            </a:outerShdw>
          </a:effectLst>
          <a:extLst/>
        </p:spPr>
        <p:txBody>
          <a:bodyPr vert="horz" wrap="square" lIns="91398" tIns="45699" rIns="91398" bIns="45699" numCol="1" anchor="t" anchorCtr="0" compatLnSpc="1"/>
          <a:lstStyle/>
          <a:p>
            <a:pPr fontAlgn="base">
              <a:spcBef>
                <a:spcPct val="0"/>
              </a:spcBef>
              <a:spcAft>
                <a:spcPct val="0"/>
              </a:spcAft>
              <a:buFont typeface="Arial" pitchFamily="34" charset="0"/>
              <a:buNone/>
            </a:pPr>
            <a:endParaRPr lang="zh-CN" altLang="en-US" sz="1799"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pic>
        <p:nvPicPr>
          <p:cNvPr id="30" name="Picture 4" descr="https://timgsa.baidu.com/timg?image&amp;quality=80&amp;size=b9999_10000&amp;sec=1558116814333&amp;di=b83ec312b11e02190e492716c07726c8&amp;imgtype=0&amp;src=http%3A%2F%2Fpic.baike.soso.com%2Fp%2F20140221%2Fbki-20140221032719-1414981606.jpg">
            <a:extLst>
              <a:ext uri="{FF2B5EF4-FFF2-40B4-BE49-F238E27FC236}">
                <a16:creationId xmlns:a16="http://schemas.microsoft.com/office/drawing/2014/main" id="{C75138B2-0E48-4694-B6B3-1C9E83DBB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833" y="1875206"/>
            <a:ext cx="1977977" cy="197797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47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等腰三角形 46"/>
          <p:cNvSpPr>
            <a:spLocks noChangeAspect="1"/>
          </p:cNvSpPr>
          <p:nvPr/>
        </p:nvSpPr>
        <p:spPr>
          <a:xfrm rot="10800000" flipV="1">
            <a:off x="2914528" y="779895"/>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 name="矩形 2"/>
          <p:cNvSpPr/>
          <p:nvPr/>
        </p:nvSpPr>
        <p:spPr>
          <a:xfrm>
            <a:off x="1271464" y="1749313"/>
            <a:ext cx="9217024" cy="3888500"/>
          </a:xfrm>
          <a:prstGeom prst="rect">
            <a:avLst/>
          </a:prstGeom>
        </p:spPr>
        <p:txBody>
          <a:bodyPr wrap="square">
            <a:spAutoFit/>
          </a:bodyPr>
          <a:lstStyle/>
          <a:p>
            <a:pPr indent="269875" algn="just">
              <a:lnSpc>
                <a:spcPct val="150000"/>
              </a:lnSpc>
            </a:pPr>
            <a:r>
              <a:rPr lang="zh-CN" altLang="en-US" sz="2800" b="1" kern="100" dirty="0">
                <a:latin typeface="宋体" panose="02010600030101010101" pitchFamily="2" charset="-122"/>
                <a:ea typeface="宋体" panose="02010600030101010101" pitchFamily="2" charset="-122"/>
              </a:rPr>
              <a:t>  随着电子技术和嵌入式开发的不断发展，树莓派凭借其小体量、高算力逐渐成为开发实践项目的新宠儿。对于我组的树莓派小车，我们综合考量了老师给与的教程、长春工程学院的开发课程和孙智勇等人的简单实训项目，对树莓派小车的整个硬件结构和相关电力电子理论基础有了一个比较清晰的把握。</a:t>
            </a:r>
            <a:endParaRPr lang="zh-CN" altLang="en-US" sz="2000" kern="100" dirty="0">
              <a:effectLst/>
              <a:latin typeface="Times New Roman" panose="02020603050405020304" pitchFamily="18" charset="0"/>
              <a:ea typeface="宋体" panose="02010600030101010101" pitchFamily="2" charset="-122"/>
            </a:endParaRPr>
          </a:p>
        </p:txBody>
      </p:sp>
      <p:grpSp>
        <p:nvGrpSpPr>
          <p:cNvPr id="13" name="组合 12">
            <a:extLst>
              <a:ext uri="{FF2B5EF4-FFF2-40B4-BE49-F238E27FC236}">
                <a16:creationId xmlns:a16="http://schemas.microsoft.com/office/drawing/2014/main" id="{CC3ADCAB-AF1F-40F9-A881-466620AE17D4}"/>
              </a:ext>
            </a:extLst>
          </p:cNvPr>
          <p:cNvGrpSpPr/>
          <p:nvPr/>
        </p:nvGrpSpPr>
        <p:grpSpPr>
          <a:xfrm>
            <a:off x="0" y="-8548"/>
            <a:ext cx="12192000" cy="1266904"/>
            <a:chOff x="0" y="-8548"/>
            <a:chExt cx="12192000" cy="1266904"/>
          </a:xfrm>
        </p:grpSpPr>
        <p:sp>
          <p:nvSpPr>
            <p:cNvPr id="14" name="矩形 13">
              <a:extLst>
                <a:ext uri="{FF2B5EF4-FFF2-40B4-BE49-F238E27FC236}">
                  <a16:creationId xmlns:a16="http://schemas.microsoft.com/office/drawing/2014/main" id="{45A49E28-5DA8-4355-869C-CE7CE95AE5CD}"/>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5" name="文本框 14">
              <a:extLst>
                <a:ext uri="{FF2B5EF4-FFF2-40B4-BE49-F238E27FC236}">
                  <a16:creationId xmlns:a16="http://schemas.microsoft.com/office/drawing/2014/main" id="{B373548A-1BFB-4DA0-BFDC-1A65A94EC8E7}"/>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6" name="矩形 53">
              <a:extLst>
                <a:ext uri="{FF2B5EF4-FFF2-40B4-BE49-F238E27FC236}">
                  <a16:creationId xmlns:a16="http://schemas.microsoft.com/office/drawing/2014/main" id="{B9DC9B6E-A318-4C80-90B6-F9AC147A79F9}"/>
                </a:ext>
              </a:extLst>
            </p:cNvPr>
            <p:cNvSpPr>
              <a:spLocks noChangeArrowheads="1"/>
            </p:cNvSpPr>
            <p:nvPr/>
          </p:nvSpPr>
          <p:spPr bwMode="auto">
            <a:xfrm>
              <a:off x="2202035" y="-8548"/>
              <a:ext cx="1980000" cy="969418"/>
            </a:xfrm>
            <a:prstGeom prst="rect">
              <a:avLst/>
            </a:prstGeom>
            <a:solidFill>
              <a:schemeClr val="tx1"/>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7" name="矩形 53">
              <a:extLst>
                <a:ext uri="{FF2B5EF4-FFF2-40B4-BE49-F238E27FC236}">
                  <a16:creationId xmlns:a16="http://schemas.microsoft.com/office/drawing/2014/main" id="{9DDE9465-979E-45DA-9B02-76410BA25618}"/>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8" name="矩形 53">
              <a:extLst>
                <a:ext uri="{FF2B5EF4-FFF2-40B4-BE49-F238E27FC236}">
                  <a16:creationId xmlns:a16="http://schemas.microsoft.com/office/drawing/2014/main" id="{9D2A934F-401B-4BEE-B9F2-FFFAAB7F18D9}"/>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19" name="矩形 53">
              <a:extLst>
                <a:ext uri="{FF2B5EF4-FFF2-40B4-BE49-F238E27FC236}">
                  <a16:creationId xmlns:a16="http://schemas.microsoft.com/office/drawing/2014/main" id="{370B95BC-D5E4-4080-A347-B98A9C54017B}"/>
                </a:ext>
              </a:extLst>
            </p:cNvPr>
            <p:cNvSpPr>
              <a:spLocks noChangeArrowheads="1"/>
            </p:cNvSpPr>
            <p:nvPr/>
          </p:nvSpPr>
          <p:spPr bwMode="auto">
            <a:xfrm>
              <a:off x="8160341"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0" name="矩形 53">
              <a:extLst>
                <a:ext uri="{FF2B5EF4-FFF2-40B4-BE49-F238E27FC236}">
                  <a16:creationId xmlns:a16="http://schemas.microsoft.com/office/drawing/2014/main" id="{CE577A96-85C5-4C2D-9898-3FCCDBD8F353}"/>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1" name="等腰三角形 20">
              <a:extLst>
                <a:ext uri="{FF2B5EF4-FFF2-40B4-BE49-F238E27FC236}">
                  <a16:creationId xmlns:a16="http://schemas.microsoft.com/office/drawing/2014/main" id="{80B9B6D2-E225-461D-A2A4-4B5D602A7D95}"/>
                </a:ext>
              </a:extLst>
            </p:cNvPr>
            <p:cNvSpPr>
              <a:spLocks noChangeAspect="1"/>
            </p:cNvSpPr>
            <p:nvPr/>
          </p:nvSpPr>
          <p:spPr>
            <a:xfrm rot="10800000" flipV="1">
              <a:off x="2914528" y="779895"/>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extLst>
      <p:ext uri="{BB962C8B-B14F-4D97-AF65-F5344CB8AC3E}">
        <p14:creationId xmlns:p14="http://schemas.microsoft.com/office/powerpoint/2010/main" val="126358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等腰三角形 46"/>
          <p:cNvSpPr>
            <a:spLocks noChangeAspect="1"/>
          </p:cNvSpPr>
          <p:nvPr/>
        </p:nvSpPr>
        <p:spPr>
          <a:xfrm rot="10800000" flipV="1">
            <a:off x="2914528" y="779895"/>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 name="矩形 2"/>
          <p:cNvSpPr/>
          <p:nvPr/>
        </p:nvSpPr>
        <p:spPr>
          <a:xfrm>
            <a:off x="756367" y="1534761"/>
            <a:ext cx="8856984" cy="3947234"/>
          </a:xfrm>
          <a:prstGeom prst="rect">
            <a:avLst/>
          </a:prstGeom>
        </p:spPr>
        <p:txBody>
          <a:bodyPr wrap="square">
            <a:spAutoFit/>
          </a:bodyPr>
          <a:lstStyle/>
          <a:p>
            <a:pPr indent="269875" algn="just">
              <a:lnSpc>
                <a:spcPct val="150000"/>
              </a:lnSpc>
            </a:pPr>
            <a:r>
              <a:rPr lang="zh-CN" altLang="en-US" sz="4400" b="1" kern="100" dirty="0">
                <a:latin typeface="宋体" panose="02010600030101010101" pitchFamily="2" charset="-122"/>
                <a:ea typeface="宋体" panose="02010600030101010101" pitchFamily="2" charset="-122"/>
              </a:rPr>
              <a:t>相关问题的提出与同行研究进展</a:t>
            </a:r>
            <a:endParaRPr lang="en-US" altLang="zh-CN" sz="4400" b="1" kern="100" dirty="0">
              <a:latin typeface="宋体" panose="02010600030101010101" pitchFamily="2" charset="-122"/>
              <a:ea typeface="宋体" panose="02010600030101010101" pitchFamily="2" charset="-122"/>
            </a:endParaRPr>
          </a:p>
          <a:p>
            <a:pPr indent="269875" algn="ctr">
              <a:lnSpc>
                <a:spcPct val="150000"/>
              </a:lnSpc>
            </a:pPr>
            <a:endParaRPr lang="en-US" altLang="zh-CN" sz="3200" b="1" kern="100" dirty="0">
              <a:latin typeface="宋体" panose="02010600030101010101" pitchFamily="2" charset="-122"/>
              <a:ea typeface="宋体" panose="02010600030101010101" pitchFamily="2" charset="-122"/>
            </a:endParaRPr>
          </a:p>
          <a:p>
            <a:pPr indent="269875">
              <a:lnSpc>
                <a:spcPct val="150000"/>
              </a:lnSpc>
            </a:pPr>
            <a:r>
              <a:rPr lang="en-US" altLang="zh-CN" sz="3200" b="1" kern="100" dirty="0">
                <a:latin typeface="仿宋" panose="02010609060101010101" pitchFamily="49" charset="-122"/>
                <a:ea typeface="仿宋" panose="02010609060101010101" pitchFamily="49" charset="-122"/>
              </a:rPr>
              <a:t>·</a:t>
            </a:r>
            <a:r>
              <a:rPr lang="zh-CN" altLang="en-US" sz="3200" b="1" kern="100" dirty="0">
                <a:latin typeface="仿宋" panose="02010609060101010101" pitchFamily="49" charset="-122"/>
                <a:ea typeface="仿宋" panose="02010609060101010101" pitchFamily="49" charset="-122"/>
              </a:rPr>
              <a:t>巡线问题</a:t>
            </a:r>
            <a:endParaRPr lang="en-US" altLang="zh-CN" sz="3200" b="1" kern="100" dirty="0">
              <a:latin typeface="仿宋" panose="02010609060101010101" pitchFamily="49" charset="-122"/>
              <a:ea typeface="仿宋" panose="02010609060101010101" pitchFamily="49" charset="-122"/>
            </a:endParaRPr>
          </a:p>
          <a:p>
            <a:pPr indent="269875">
              <a:lnSpc>
                <a:spcPct val="150000"/>
              </a:lnSpc>
            </a:pPr>
            <a:r>
              <a:rPr lang="en-US" altLang="zh-CN" sz="3200" b="1" kern="100" dirty="0">
                <a:latin typeface="仿宋" panose="02010609060101010101" pitchFamily="49" charset="-122"/>
                <a:ea typeface="仿宋" panose="02010609060101010101" pitchFamily="49" charset="-122"/>
              </a:rPr>
              <a:t>·</a:t>
            </a:r>
            <a:r>
              <a:rPr lang="zh-CN" altLang="en-US" sz="3200" b="1" kern="100" dirty="0">
                <a:latin typeface="仿宋" panose="02010609060101010101" pitchFamily="49" charset="-122"/>
                <a:ea typeface="仿宋" panose="02010609060101010101" pitchFamily="49" charset="-122"/>
              </a:rPr>
              <a:t>交通标志的识别问题  </a:t>
            </a:r>
            <a:endParaRPr lang="en-US" altLang="zh-CN" sz="3200" b="1" kern="100" dirty="0">
              <a:latin typeface="仿宋" panose="02010609060101010101" pitchFamily="49" charset="-122"/>
              <a:ea typeface="仿宋" panose="02010609060101010101" pitchFamily="49" charset="-122"/>
            </a:endParaRPr>
          </a:p>
          <a:p>
            <a:pPr indent="269875">
              <a:lnSpc>
                <a:spcPct val="150000"/>
              </a:lnSpc>
            </a:pPr>
            <a:r>
              <a:rPr lang="en-US" altLang="zh-CN" sz="3200" b="1" kern="100" dirty="0">
                <a:latin typeface="仿宋" panose="02010609060101010101" pitchFamily="49" charset="-122"/>
                <a:ea typeface="仿宋" panose="02010609060101010101" pitchFamily="49" charset="-122"/>
              </a:rPr>
              <a:t>·</a:t>
            </a:r>
            <a:r>
              <a:rPr lang="zh-CN" altLang="en-US" sz="3200" b="1" kern="100" dirty="0">
                <a:latin typeface="仿宋" panose="02010609060101010101" pitchFamily="49" charset="-122"/>
                <a:ea typeface="仿宋" panose="02010609060101010101" pitchFamily="49" charset="-122"/>
              </a:rPr>
              <a:t>图像识别技术</a:t>
            </a:r>
          </a:p>
        </p:txBody>
      </p:sp>
      <p:grpSp>
        <p:nvGrpSpPr>
          <p:cNvPr id="13" name="组合 12">
            <a:extLst>
              <a:ext uri="{FF2B5EF4-FFF2-40B4-BE49-F238E27FC236}">
                <a16:creationId xmlns:a16="http://schemas.microsoft.com/office/drawing/2014/main" id="{6D710FB6-FC5F-428D-A8D5-178FC35355F5}"/>
              </a:ext>
            </a:extLst>
          </p:cNvPr>
          <p:cNvGrpSpPr/>
          <p:nvPr/>
        </p:nvGrpSpPr>
        <p:grpSpPr>
          <a:xfrm>
            <a:off x="0" y="-8548"/>
            <a:ext cx="12192000" cy="1266904"/>
            <a:chOff x="0" y="-8548"/>
            <a:chExt cx="12192000" cy="1266904"/>
          </a:xfrm>
        </p:grpSpPr>
        <p:sp>
          <p:nvSpPr>
            <p:cNvPr id="14" name="矩形 13">
              <a:extLst>
                <a:ext uri="{FF2B5EF4-FFF2-40B4-BE49-F238E27FC236}">
                  <a16:creationId xmlns:a16="http://schemas.microsoft.com/office/drawing/2014/main" id="{65AA2ED4-6F17-4EA1-980A-755757BFDC89}"/>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5" name="文本框 14">
              <a:extLst>
                <a:ext uri="{FF2B5EF4-FFF2-40B4-BE49-F238E27FC236}">
                  <a16:creationId xmlns:a16="http://schemas.microsoft.com/office/drawing/2014/main" id="{BB6FA038-D341-401A-AF58-513F9BFCD97D}"/>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6" name="矩形 53">
              <a:extLst>
                <a:ext uri="{FF2B5EF4-FFF2-40B4-BE49-F238E27FC236}">
                  <a16:creationId xmlns:a16="http://schemas.microsoft.com/office/drawing/2014/main" id="{A4C7B45C-9F48-4E9F-9ED5-1B6B5BBDFE38}"/>
                </a:ext>
              </a:extLst>
            </p:cNvPr>
            <p:cNvSpPr>
              <a:spLocks noChangeArrowheads="1"/>
            </p:cNvSpPr>
            <p:nvPr/>
          </p:nvSpPr>
          <p:spPr bwMode="auto">
            <a:xfrm>
              <a:off x="2202035" y="-8548"/>
              <a:ext cx="1980000" cy="969418"/>
            </a:xfrm>
            <a:prstGeom prst="rect">
              <a:avLst/>
            </a:prstGeom>
            <a:solidFill>
              <a:schemeClr val="tx1"/>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7" name="矩形 53">
              <a:extLst>
                <a:ext uri="{FF2B5EF4-FFF2-40B4-BE49-F238E27FC236}">
                  <a16:creationId xmlns:a16="http://schemas.microsoft.com/office/drawing/2014/main" id="{06653028-CE44-4426-AF5C-B89B44678E30}"/>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8" name="矩形 53">
              <a:extLst>
                <a:ext uri="{FF2B5EF4-FFF2-40B4-BE49-F238E27FC236}">
                  <a16:creationId xmlns:a16="http://schemas.microsoft.com/office/drawing/2014/main" id="{31E4FF80-8D36-40CB-908E-B2EC99659F0D}"/>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19" name="矩形 53">
              <a:extLst>
                <a:ext uri="{FF2B5EF4-FFF2-40B4-BE49-F238E27FC236}">
                  <a16:creationId xmlns:a16="http://schemas.microsoft.com/office/drawing/2014/main" id="{A0B54CD3-94A9-4F58-8366-4A0A1BFB4AE8}"/>
                </a:ext>
              </a:extLst>
            </p:cNvPr>
            <p:cNvSpPr>
              <a:spLocks noChangeArrowheads="1"/>
            </p:cNvSpPr>
            <p:nvPr/>
          </p:nvSpPr>
          <p:spPr bwMode="auto">
            <a:xfrm>
              <a:off x="8160341"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0" name="矩形 53">
              <a:extLst>
                <a:ext uri="{FF2B5EF4-FFF2-40B4-BE49-F238E27FC236}">
                  <a16:creationId xmlns:a16="http://schemas.microsoft.com/office/drawing/2014/main" id="{0344B59C-4BFE-41DA-AED1-E21B8B7A6625}"/>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1" name="等腰三角形 20">
              <a:extLst>
                <a:ext uri="{FF2B5EF4-FFF2-40B4-BE49-F238E27FC236}">
                  <a16:creationId xmlns:a16="http://schemas.microsoft.com/office/drawing/2014/main" id="{A000EAA4-51FE-4053-93FE-F40F90BC6FD4}"/>
                </a:ext>
              </a:extLst>
            </p:cNvPr>
            <p:cNvSpPr>
              <a:spLocks noChangeAspect="1"/>
            </p:cNvSpPr>
            <p:nvPr/>
          </p:nvSpPr>
          <p:spPr>
            <a:xfrm rot="10800000" flipV="1">
              <a:off x="2914528" y="779895"/>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extLst>
      <p:ext uri="{BB962C8B-B14F-4D97-AF65-F5344CB8AC3E}">
        <p14:creationId xmlns:p14="http://schemas.microsoft.com/office/powerpoint/2010/main" val="263986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等腰三角形 46"/>
          <p:cNvSpPr>
            <a:spLocks noChangeAspect="1"/>
          </p:cNvSpPr>
          <p:nvPr/>
        </p:nvSpPr>
        <p:spPr>
          <a:xfrm rot="10800000" flipV="1">
            <a:off x="2914528" y="779895"/>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 name="矩形 2"/>
          <p:cNvSpPr/>
          <p:nvPr/>
        </p:nvSpPr>
        <p:spPr>
          <a:xfrm>
            <a:off x="336213" y="1569041"/>
            <a:ext cx="5255732" cy="5078313"/>
          </a:xfrm>
          <a:prstGeom prst="rect">
            <a:avLst/>
          </a:prstGeom>
        </p:spPr>
        <p:txBody>
          <a:bodyPr wrap="square">
            <a:spAutoFit/>
          </a:bodyPr>
          <a:lstStyle/>
          <a:p>
            <a:pPr lvl="0"/>
            <a:r>
              <a:rPr lang="en-US" altLang="zh-CN" dirty="0"/>
              <a:t>[1] </a:t>
            </a:r>
            <a:r>
              <a:rPr lang="zh-CN" altLang="en-US" dirty="0"/>
              <a:t>边蓓蓓</a:t>
            </a:r>
            <a:r>
              <a:rPr lang="en-US" altLang="zh-CN" dirty="0"/>
              <a:t>,</a:t>
            </a:r>
            <a:r>
              <a:rPr lang="zh-CN" altLang="en-US" dirty="0"/>
              <a:t>许琳</a:t>
            </a:r>
            <a:r>
              <a:rPr lang="en-US" altLang="zh-CN" dirty="0"/>
              <a:t>,</a:t>
            </a:r>
            <a:r>
              <a:rPr lang="zh-CN" altLang="en-US" dirty="0"/>
              <a:t>秦钟</a:t>
            </a:r>
            <a:r>
              <a:rPr lang="en-US" altLang="zh-CN" dirty="0"/>
              <a:t>.</a:t>
            </a:r>
            <a:r>
              <a:rPr lang="zh-CN" altLang="en-US" dirty="0"/>
              <a:t>嵌入式程序设计实训教学探索</a:t>
            </a:r>
            <a:r>
              <a:rPr lang="en-US" altLang="zh-CN" dirty="0"/>
              <a:t>[J].</a:t>
            </a:r>
            <a:r>
              <a:rPr lang="zh-CN" altLang="en-US" dirty="0"/>
              <a:t>电脑知识与技术</a:t>
            </a:r>
            <a:r>
              <a:rPr lang="en-US" altLang="zh-CN" dirty="0"/>
              <a:t>,2019,15(01):122-123.</a:t>
            </a:r>
            <a:endParaRPr lang="zh-CN" altLang="en-US" dirty="0"/>
          </a:p>
          <a:p>
            <a:pPr lvl="0"/>
            <a:r>
              <a:rPr lang="en-US" altLang="zh-CN" dirty="0"/>
              <a:t>[2] </a:t>
            </a:r>
            <a:r>
              <a:rPr lang="zh-CN" altLang="en-US" dirty="0"/>
              <a:t>孙智勇</a:t>
            </a:r>
            <a:r>
              <a:rPr lang="en-US" altLang="zh-CN" dirty="0"/>
              <a:t>,</a:t>
            </a:r>
            <a:r>
              <a:rPr lang="zh-CN" altLang="en-US" dirty="0"/>
              <a:t>戴文翔</a:t>
            </a:r>
            <a:r>
              <a:rPr lang="en-US" altLang="zh-CN" dirty="0"/>
              <a:t>,</a:t>
            </a:r>
            <a:r>
              <a:rPr lang="zh-CN" altLang="en-US" dirty="0"/>
              <a:t>程文龙</a:t>
            </a:r>
            <a:r>
              <a:rPr lang="en-US" altLang="zh-CN" dirty="0"/>
              <a:t>.</a:t>
            </a:r>
            <a:r>
              <a:rPr lang="zh-CN" altLang="en-US" dirty="0"/>
              <a:t>基于树莓派的超声波避障小车</a:t>
            </a:r>
            <a:r>
              <a:rPr lang="en-US" altLang="zh-CN" dirty="0"/>
              <a:t>[J].</a:t>
            </a:r>
            <a:r>
              <a:rPr lang="zh-CN" altLang="en-US" dirty="0"/>
              <a:t>电脑知识与技术</a:t>
            </a:r>
            <a:r>
              <a:rPr lang="en-US" altLang="zh-CN" dirty="0"/>
              <a:t>,2018,14(30):206-207.</a:t>
            </a:r>
            <a:endParaRPr lang="zh-CN" altLang="en-US" dirty="0"/>
          </a:p>
          <a:p>
            <a:pPr lvl="0"/>
            <a:r>
              <a:rPr lang="en-US" altLang="zh-CN" dirty="0"/>
              <a:t>[3] </a:t>
            </a:r>
            <a:r>
              <a:rPr lang="zh-CN" altLang="en-US" dirty="0"/>
              <a:t>冯庆</a:t>
            </a:r>
            <a:r>
              <a:rPr lang="en-US" altLang="zh-CN" dirty="0"/>
              <a:t>,</a:t>
            </a:r>
            <a:r>
              <a:rPr lang="zh-CN" altLang="en-US" dirty="0"/>
              <a:t>陈开燕</a:t>
            </a:r>
            <a:r>
              <a:rPr lang="en-US" altLang="zh-CN" dirty="0"/>
              <a:t>,</a:t>
            </a:r>
            <a:r>
              <a:rPr lang="zh-CN" altLang="en-US" dirty="0"/>
              <a:t>张冬梅</a:t>
            </a:r>
            <a:r>
              <a:rPr lang="en-US" altLang="zh-CN" dirty="0"/>
              <a:t>,</a:t>
            </a:r>
            <a:r>
              <a:rPr lang="zh-CN" altLang="en-US" dirty="0"/>
              <a:t>李佳阳</a:t>
            </a:r>
            <a:r>
              <a:rPr lang="en-US" altLang="zh-CN" dirty="0"/>
              <a:t>,</a:t>
            </a:r>
            <a:r>
              <a:rPr lang="zh-CN" altLang="en-US" dirty="0"/>
              <a:t>唐宇朋</a:t>
            </a:r>
            <a:r>
              <a:rPr lang="en-US" altLang="zh-CN" dirty="0"/>
              <a:t>.</a:t>
            </a:r>
            <a:r>
              <a:rPr lang="zh-CN" altLang="en-US" dirty="0"/>
              <a:t>基于灰度优化的车道线识别</a:t>
            </a:r>
            <a:r>
              <a:rPr lang="en-US" altLang="zh-CN" dirty="0"/>
              <a:t>[J].</a:t>
            </a:r>
            <a:r>
              <a:rPr lang="zh-CN" altLang="en-US" dirty="0"/>
              <a:t>科学技术创新</a:t>
            </a:r>
            <a:r>
              <a:rPr lang="en-US" altLang="zh-CN" dirty="0"/>
              <a:t>,2019(01):72-73.</a:t>
            </a:r>
            <a:endParaRPr lang="zh-CN" altLang="en-US" dirty="0"/>
          </a:p>
          <a:p>
            <a:pPr lvl="0"/>
            <a:r>
              <a:rPr lang="en-US" altLang="zh-CN" dirty="0"/>
              <a:t>[4] </a:t>
            </a:r>
            <a:r>
              <a:rPr lang="zh-CN" altLang="en-US" dirty="0"/>
              <a:t>鲁通通</a:t>
            </a:r>
            <a:r>
              <a:rPr lang="en-US" altLang="zh-CN" dirty="0"/>
              <a:t>. </a:t>
            </a:r>
            <a:r>
              <a:rPr lang="zh-CN" altLang="en-US" dirty="0"/>
              <a:t>基于神经网络的非线性畸变图像的校正和识别技术的研究</a:t>
            </a:r>
            <a:r>
              <a:rPr lang="en-US" altLang="zh-CN" dirty="0"/>
              <a:t>[D].</a:t>
            </a:r>
            <a:r>
              <a:rPr lang="zh-CN" altLang="en-US" dirty="0"/>
              <a:t>中国计量学院</a:t>
            </a:r>
            <a:r>
              <a:rPr lang="en-US" altLang="zh-CN" dirty="0"/>
              <a:t>,2013.</a:t>
            </a:r>
            <a:endParaRPr lang="zh-CN" altLang="en-US" dirty="0"/>
          </a:p>
          <a:p>
            <a:pPr lvl="0"/>
            <a:r>
              <a:rPr lang="en-US" altLang="zh-CN" dirty="0"/>
              <a:t>[5] </a:t>
            </a:r>
            <a:r>
              <a:rPr lang="zh-CN" altLang="en-US" dirty="0"/>
              <a:t>徐爱昆</a:t>
            </a:r>
            <a:r>
              <a:rPr lang="en-US" altLang="zh-CN" dirty="0"/>
              <a:t>,</a:t>
            </a:r>
            <a:r>
              <a:rPr lang="zh-CN" altLang="en-US" dirty="0"/>
              <a:t>康怡琳</a:t>
            </a:r>
            <a:r>
              <a:rPr lang="en-US" altLang="zh-CN" dirty="0"/>
              <a:t>,</a:t>
            </a:r>
            <a:r>
              <a:rPr lang="zh-CN" altLang="en-US" dirty="0"/>
              <a:t>冀子超</a:t>
            </a:r>
            <a:r>
              <a:rPr lang="en-US" altLang="zh-CN" dirty="0"/>
              <a:t>,</a:t>
            </a:r>
            <a:r>
              <a:rPr lang="zh-CN" altLang="en-US" dirty="0"/>
              <a:t>段律</a:t>
            </a:r>
            <a:r>
              <a:rPr lang="en-US" altLang="zh-CN" dirty="0"/>
              <a:t>,</a:t>
            </a:r>
            <a:r>
              <a:rPr lang="zh-CN" altLang="en-US" dirty="0"/>
              <a:t>刘科</a:t>
            </a:r>
            <a:r>
              <a:rPr lang="en-US" altLang="zh-CN" dirty="0"/>
              <a:t>.</a:t>
            </a:r>
            <a:r>
              <a:rPr lang="zh-CN" altLang="en-US" dirty="0"/>
              <a:t>基于树莓派摄像头的双轮循迹平衡车设计</a:t>
            </a:r>
            <a:r>
              <a:rPr lang="en-US" altLang="zh-CN" dirty="0"/>
              <a:t>[J].</a:t>
            </a:r>
            <a:r>
              <a:rPr lang="zh-CN" altLang="en-US" dirty="0"/>
              <a:t>单片机与嵌入式系统应用</a:t>
            </a:r>
            <a:r>
              <a:rPr lang="en-US" altLang="zh-CN" dirty="0"/>
              <a:t>,2018,18(12):74-77.</a:t>
            </a:r>
            <a:endParaRPr lang="zh-CN" altLang="en-US" dirty="0"/>
          </a:p>
          <a:p>
            <a:pPr lvl="0"/>
            <a:r>
              <a:rPr lang="en-US" altLang="zh-CN" dirty="0"/>
              <a:t>[6] </a:t>
            </a:r>
            <a:r>
              <a:rPr lang="zh-CN" altLang="en-US" dirty="0"/>
              <a:t>楼怡杭</a:t>
            </a:r>
            <a:r>
              <a:rPr lang="en-US" altLang="zh-CN" dirty="0"/>
              <a:t>.</a:t>
            </a:r>
            <a:r>
              <a:rPr lang="zh-CN" altLang="en-US" dirty="0"/>
              <a:t>基于数字图像处理的车牌识别技术</a:t>
            </a:r>
            <a:r>
              <a:rPr lang="en-US" altLang="zh-CN" dirty="0"/>
              <a:t>[J].</a:t>
            </a:r>
            <a:r>
              <a:rPr lang="zh-CN" altLang="en-US" dirty="0"/>
              <a:t>电子制作</a:t>
            </a:r>
            <a:r>
              <a:rPr lang="en-US" altLang="zh-CN" dirty="0"/>
              <a:t>,2019(Z1):72-75.</a:t>
            </a:r>
            <a:endParaRPr lang="zh-CN" altLang="en-US" dirty="0"/>
          </a:p>
          <a:p>
            <a:pPr lvl="0"/>
            <a:r>
              <a:rPr lang="en-US" altLang="zh-CN" dirty="0"/>
              <a:t>[7] </a:t>
            </a:r>
            <a:r>
              <a:rPr lang="zh-CN" altLang="en-US" dirty="0"/>
              <a:t>刘鹏程</a:t>
            </a:r>
            <a:r>
              <a:rPr lang="en-US" altLang="zh-CN" dirty="0"/>
              <a:t>.</a:t>
            </a:r>
            <a:r>
              <a:rPr lang="zh-CN" altLang="en-US" dirty="0"/>
              <a:t>基于树莓派的行人检测小车设计</a:t>
            </a:r>
            <a:r>
              <a:rPr lang="en-US" altLang="zh-CN" dirty="0"/>
              <a:t>[J].</a:t>
            </a:r>
            <a:r>
              <a:rPr lang="zh-CN" altLang="en-US" dirty="0"/>
              <a:t>软件导刊</a:t>
            </a:r>
            <a:r>
              <a:rPr lang="en-US" altLang="zh-CN" dirty="0"/>
              <a:t>,2018,17(02):114-116.</a:t>
            </a:r>
            <a:endParaRPr lang="zh-CN" altLang="en-US" dirty="0"/>
          </a:p>
          <a:p>
            <a:pPr lvl="0"/>
            <a:r>
              <a:rPr lang="en-US" altLang="zh-CN" dirty="0"/>
              <a:t>[8] </a:t>
            </a:r>
            <a:r>
              <a:rPr lang="zh-CN" altLang="en-US" dirty="0"/>
              <a:t>孙云云</a:t>
            </a:r>
            <a:r>
              <a:rPr lang="en-US" altLang="zh-CN" dirty="0"/>
              <a:t>,</a:t>
            </a:r>
            <a:r>
              <a:rPr lang="zh-CN" altLang="en-US" dirty="0"/>
              <a:t>江朝晖</a:t>
            </a:r>
            <a:r>
              <a:rPr lang="en-US" altLang="zh-CN" dirty="0"/>
              <a:t>,</a:t>
            </a:r>
            <a:r>
              <a:rPr lang="zh-CN" altLang="en-US" dirty="0"/>
              <a:t>董伟</a:t>
            </a:r>
            <a:r>
              <a:rPr lang="en-US" altLang="zh-CN" dirty="0"/>
              <a:t>,</a:t>
            </a:r>
            <a:r>
              <a:rPr lang="zh-CN" altLang="en-US" dirty="0"/>
              <a:t>张立平</a:t>
            </a:r>
            <a:r>
              <a:rPr lang="en-US" altLang="zh-CN" dirty="0"/>
              <a:t>,</a:t>
            </a:r>
            <a:r>
              <a:rPr lang="zh-CN" altLang="en-US" dirty="0"/>
              <a:t>饶元</a:t>
            </a:r>
            <a:r>
              <a:rPr lang="en-US" altLang="zh-CN" dirty="0"/>
              <a:t>,</a:t>
            </a:r>
            <a:r>
              <a:rPr lang="zh-CN" altLang="en-US" dirty="0"/>
              <a:t>李绍稳</a:t>
            </a:r>
            <a:r>
              <a:rPr lang="en-US" altLang="zh-CN" dirty="0"/>
              <a:t>.</a:t>
            </a:r>
            <a:r>
              <a:rPr lang="zh-CN" altLang="en-US" dirty="0"/>
              <a:t>基于卷积神经网络和小样本的茶树病害图像识别</a:t>
            </a:r>
            <a:r>
              <a:rPr lang="en-US" altLang="zh-CN" dirty="0"/>
              <a:t>[J/OL].</a:t>
            </a:r>
            <a:r>
              <a:rPr lang="zh-CN" altLang="en-US" dirty="0"/>
              <a:t>江苏农业学报</a:t>
            </a:r>
            <a:r>
              <a:rPr lang="en-US" altLang="zh-CN" dirty="0"/>
              <a:t>,2019(01):48-55.</a:t>
            </a:r>
            <a:endParaRPr lang="zh-CN" altLang="en-US" dirty="0"/>
          </a:p>
        </p:txBody>
      </p:sp>
      <p:sp>
        <p:nvSpPr>
          <p:cNvPr id="2" name="矩形 1"/>
          <p:cNvSpPr/>
          <p:nvPr/>
        </p:nvSpPr>
        <p:spPr>
          <a:xfrm>
            <a:off x="6456040" y="1570529"/>
            <a:ext cx="5040560" cy="4524315"/>
          </a:xfrm>
          <a:prstGeom prst="rect">
            <a:avLst/>
          </a:prstGeom>
        </p:spPr>
        <p:txBody>
          <a:bodyPr wrap="square">
            <a:spAutoFit/>
          </a:bodyPr>
          <a:lstStyle/>
          <a:p>
            <a:pPr lvl="0"/>
            <a:r>
              <a:rPr lang="en-US" altLang="zh-CN" dirty="0"/>
              <a:t>[9] </a:t>
            </a:r>
            <a:r>
              <a:rPr lang="zh-CN" altLang="en-US" dirty="0"/>
              <a:t>曹振军</a:t>
            </a:r>
            <a:r>
              <a:rPr lang="en-US" altLang="zh-CN" dirty="0"/>
              <a:t>,</a:t>
            </a:r>
            <a:r>
              <a:rPr lang="zh-CN" altLang="en-US" dirty="0"/>
              <a:t>景军锋</a:t>
            </a:r>
            <a:r>
              <a:rPr lang="en-US" altLang="zh-CN" dirty="0"/>
              <a:t>,</a:t>
            </a:r>
            <a:r>
              <a:rPr lang="zh-CN" altLang="en-US" dirty="0"/>
              <a:t>苏泽斌</a:t>
            </a:r>
            <a:r>
              <a:rPr lang="en-US" altLang="zh-CN" dirty="0"/>
              <a:t>,</a:t>
            </a:r>
            <a:r>
              <a:rPr lang="zh-CN" altLang="en-US" dirty="0"/>
              <a:t>张缓缓</a:t>
            </a:r>
            <a:r>
              <a:rPr lang="en-US" altLang="zh-CN" dirty="0"/>
              <a:t>.</a:t>
            </a:r>
            <a:r>
              <a:rPr lang="zh-CN" altLang="en-US" dirty="0"/>
              <a:t>基于树莓派的深度学习色织物疵点检测研究</a:t>
            </a:r>
            <a:r>
              <a:rPr lang="en-US" altLang="zh-CN" dirty="0"/>
              <a:t>[J].</a:t>
            </a:r>
            <a:r>
              <a:rPr lang="zh-CN" altLang="en-US" dirty="0"/>
              <a:t>棉纺织技术</a:t>
            </a:r>
            <a:r>
              <a:rPr lang="en-US" altLang="zh-CN" dirty="0"/>
              <a:t>,2019,47(01):11-15.</a:t>
            </a:r>
            <a:endParaRPr lang="zh-CN" altLang="en-US" dirty="0"/>
          </a:p>
          <a:p>
            <a:pPr lvl="0"/>
            <a:r>
              <a:rPr lang="en-US" altLang="zh-CN" dirty="0"/>
              <a:t>[10] </a:t>
            </a:r>
            <a:r>
              <a:rPr lang="zh-CN" altLang="en-US" dirty="0"/>
              <a:t>李凯</a:t>
            </a:r>
            <a:r>
              <a:rPr lang="en-US" altLang="zh-CN" dirty="0"/>
              <a:t>,</a:t>
            </a:r>
            <a:r>
              <a:rPr lang="zh-CN" altLang="en-US" dirty="0"/>
              <a:t>彭亦功</a:t>
            </a:r>
            <a:r>
              <a:rPr lang="en-US" altLang="zh-CN" dirty="0"/>
              <a:t>.</a:t>
            </a:r>
            <a:r>
              <a:rPr lang="zh-CN" altLang="en-US" dirty="0"/>
              <a:t>基于生成对抗网络的图像识别改进方法</a:t>
            </a:r>
            <a:r>
              <a:rPr lang="en-US" altLang="zh-CN" dirty="0"/>
              <a:t>[J].</a:t>
            </a:r>
            <a:r>
              <a:rPr lang="zh-CN" altLang="en-US" dirty="0"/>
              <a:t>计算机工程与设计，</a:t>
            </a:r>
            <a:r>
              <a:rPr lang="en-US" altLang="zh-CN" dirty="0"/>
              <a:t>2019, 40(02): 492-495+532.</a:t>
            </a:r>
            <a:endParaRPr lang="zh-CN" altLang="en-US" dirty="0"/>
          </a:p>
          <a:p>
            <a:pPr lvl="0"/>
            <a:r>
              <a:rPr lang="en-US" altLang="zh-CN" dirty="0"/>
              <a:t>[11] </a:t>
            </a:r>
            <a:r>
              <a:rPr lang="zh-CN" altLang="en-US" dirty="0"/>
              <a:t>马治楠</a:t>
            </a:r>
            <a:r>
              <a:rPr lang="en-US" altLang="zh-CN" dirty="0"/>
              <a:t>,</a:t>
            </a:r>
            <a:r>
              <a:rPr lang="zh-CN" altLang="en-US" dirty="0"/>
              <a:t>韩云杰</a:t>
            </a:r>
            <a:r>
              <a:rPr lang="en-US" altLang="zh-CN" dirty="0"/>
              <a:t>,</a:t>
            </a:r>
            <a:r>
              <a:rPr lang="zh-CN" altLang="en-US" dirty="0"/>
              <a:t>彭琳钰</a:t>
            </a:r>
            <a:r>
              <a:rPr lang="en-US" altLang="zh-CN" dirty="0"/>
              <a:t>,</a:t>
            </a:r>
            <a:r>
              <a:rPr lang="zh-CN" altLang="en-US" dirty="0"/>
              <a:t>周进凡</a:t>
            </a:r>
            <a:r>
              <a:rPr lang="en-US" altLang="zh-CN" dirty="0"/>
              <a:t>,</a:t>
            </a:r>
            <a:r>
              <a:rPr lang="zh-CN" altLang="en-US" dirty="0"/>
              <a:t>林付春</a:t>
            </a:r>
            <a:r>
              <a:rPr lang="en-US" altLang="zh-CN" dirty="0"/>
              <a:t>,</a:t>
            </a:r>
            <a:r>
              <a:rPr lang="zh-CN" altLang="en-US" dirty="0"/>
              <a:t>刘宇红</a:t>
            </a:r>
            <a:r>
              <a:rPr lang="en-US" altLang="zh-CN" dirty="0"/>
              <a:t>.</a:t>
            </a:r>
            <a:r>
              <a:rPr lang="zh-CN" altLang="en-US" dirty="0"/>
              <a:t>基于深层卷积神经网络的剪枝优化</a:t>
            </a:r>
            <a:r>
              <a:rPr lang="en-US" altLang="zh-CN" dirty="0"/>
              <a:t>[J].</a:t>
            </a:r>
            <a:r>
              <a:rPr lang="zh-CN" altLang="en-US" dirty="0"/>
              <a:t>电子技术应用</a:t>
            </a:r>
            <a:r>
              <a:rPr lang="en-US" altLang="zh-CN" dirty="0"/>
              <a:t>,2018,44(12):119-122+126.</a:t>
            </a:r>
            <a:endParaRPr lang="zh-CN" altLang="en-US" dirty="0"/>
          </a:p>
          <a:p>
            <a:pPr lvl="0"/>
            <a:r>
              <a:rPr lang="en-US" altLang="zh-CN" dirty="0"/>
              <a:t>[12] </a:t>
            </a:r>
            <a:r>
              <a:rPr lang="zh-CN" altLang="en-US" dirty="0"/>
              <a:t>杨志勇</a:t>
            </a:r>
            <a:r>
              <a:rPr lang="en-US" altLang="zh-CN" dirty="0"/>
              <a:t>,</a:t>
            </a:r>
            <a:r>
              <a:rPr lang="zh-CN" altLang="en-US" dirty="0"/>
              <a:t>黄文锋</a:t>
            </a:r>
            <a:r>
              <a:rPr lang="en-US" altLang="zh-CN" dirty="0"/>
              <a:t>,</a:t>
            </a:r>
            <a:r>
              <a:rPr lang="zh-CN" altLang="en-US" dirty="0"/>
              <a:t>刘灿</a:t>
            </a:r>
            <a:r>
              <a:rPr lang="en-US" altLang="zh-CN" dirty="0"/>
              <a:t>.</a:t>
            </a:r>
            <a:r>
              <a:rPr lang="zh-CN" altLang="en-US" dirty="0"/>
              <a:t>基于树莓派的远程控制智能拍照小车</a:t>
            </a:r>
            <a:r>
              <a:rPr lang="en-US" altLang="zh-CN" dirty="0"/>
              <a:t>[J/OL].</a:t>
            </a:r>
            <a:r>
              <a:rPr lang="zh-CN" altLang="en-US" dirty="0"/>
              <a:t>现代电子技术</a:t>
            </a:r>
            <a:r>
              <a:rPr lang="en-US" altLang="zh-CN" dirty="0"/>
              <a:t>:1-5.</a:t>
            </a:r>
            <a:endParaRPr lang="zh-CN" altLang="en-US" dirty="0"/>
          </a:p>
          <a:p>
            <a:pPr lvl="0"/>
            <a:r>
              <a:rPr lang="en-US" altLang="zh-CN" dirty="0"/>
              <a:t>[13] </a:t>
            </a:r>
            <a:r>
              <a:rPr lang="zh-CN" altLang="en-US" dirty="0"/>
              <a:t>罗佳伟</a:t>
            </a:r>
            <a:r>
              <a:rPr lang="en-US" altLang="zh-CN" dirty="0"/>
              <a:t>,</a:t>
            </a:r>
            <a:r>
              <a:rPr lang="zh-CN" altLang="en-US" dirty="0"/>
              <a:t>孙建梅</a:t>
            </a:r>
            <a:r>
              <a:rPr lang="en-US" altLang="zh-CN" dirty="0"/>
              <a:t>,</a:t>
            </a:r>
            <a:r>
              <a:rPr lang="zh-CN" altLang="en-US" dirty="0"/>
              <a:t>徐国旭</a:t>
            </a:r>
            <a:r>
              <a:rPr lang="en-US" altLang="zh-CN" dirty="0"/>
              <a:t>.</a:t>
            </a:r>
            <a:r>
              <a:rPr lang="zh-CN" altLang="en-US" dirty="0"/>
              <a:t>基于树莓派和深度学习技术的智能遥控车的设计与实现</a:t>
            </a:r>
            <a:r>
              <a:rPr lang="en-US" altLang="zh-CN" dirty="0"/>
              <a:t>[J].</a:t>
            </a:r>
            <a:r>
              <a:rPr lang="zh-CN" altLang="en-US" dirty="0"/>
              <a:t>计算机产品与流通</a:t>
            </a:r>
            <a:r>
              <a:rPr lang="en-US" altLang="zh-CN" dirty="0"/>
              <a:t>,2018(01):185.</a:t>
            </a:r>
            <a:endParaRPr lang="zh-CN" altLang="en-US" dirty="0"/>
          </a:p>
          <a:p>
            <a:pPr lvl="0"/>
            <a:r>
              <a:rPr lang="en-US" altLang="zh-CN" dirty="0"/>
              <a:t>[14] </a:t>
            </a:r>
            <a:r>
              <a:rPr lang="zh-CN" altLang="en-US" dirty="0"/>
              <a:t>刘燕娜</a:t>
            </a:r>
            <a:r>
              <a:rPr lang="en-US" altLang="zh-CN" dirty="0"/>
              <a:t>,</a:t>
            </a:r>
            <a:r>
              <a:rPr lang="zh-CN" altLang="en-US" dirty="0"/>
              <a:t>齐迹</a:t>
            </a:r>
            <a:r>
              <a:rPr lang="en-US" altLang="zh-CN" dirty="0"/>
              <a:t>,</a:t>
            </a:r>
            <a:r>
              <a:rPr lang="zh-CN" altLang="en-US" dirty="0"/>
              <a:t>林佳涛</a:t>
            </a:r>
            <a:r>
              <a:rPr lang="en-US" altLang="zh-CN" dirty="0"/>
              <a:t>.</a:t>
            </a:r>
            <a:r>
              <a:rPr lang="zh-CN" altLang="en-US" dirty="0"/>
              <a:t>基于机器视觉的板球走迷宫系统设计</a:t>
            </a:r>
            <a:r>
              <a:rPr lang="en-US" altLang="zh-CN" dirty="0"/>
              <a:t>[J].</a:t>
            </a:r>
            <a:r>
              <a:rPr lang="zh-CN" altLang="en-US" dirty="0"/>
              <a:t>科学技术创新</a:t>
            </a:r>
            <a:r>
              <a:rPr lang="en-US" altLang="zh-CN" dirty="0"/>
              <a:t>,2018(27):66-70.</a:t>
            </a:r>
            <a:endParaRPr lang="zh-CN" altLang="en-US" dirty="0"/>
          </a:p>
        </p:txBody>
      </p:sp>
      <p:sp>
        <p:nvSpPr>
          <p:cNvPr id="4" name="矩形 3"/>
          <p:cNvSpPr/>
          <p:nvPr/>
        </p:nvSpPr>
        <p:spPr>
          <a:xfrm>
            <a:off x="451630" y="1059667"/>
            <a:ext cx="1107996" cy="369332"/>
          </a:xfrm>
          <a:prstGeom prst="rect">
            <a:avLst/>
          </a:prstGeom>
        </p:spPr>
        <p:txBody>
          <a:bodyPr wrap="none">
            <a:spAutoFit/>
          </a:bodyPr>
          <a:lstStyle/>
          <a:p>
            <a:pPr algn="just"/>
            <a:r>
              <a:rPr lang="zh-CN" altLang="en-US" b="1" kern="100" dirty="0">
                <a:solidFill>
                  <a:srgbClr val="333333"/>
                </a:solidFill>
                <a:latin typeface="仿宋" panose="02010609060101010101" pitchFamily="49" charset="-122"/>
                <a:ea typeface="仿宋" panose="02010609060101010101" pitchFamily="49" charset="-122"/>
                <a:cs typeface="Arial" panose="020B0604020202020204" pitchFamily="34" charset="0"/>
              </a:rPr>
              <a:t>参考文献</a:t>
            </a:r>
            <a:endParaRPr lang="zh-CN" altLang="en-US" sz="1400" b="1" kern="100" dirty="0">
              <a:effectLst/>
              <a:latin typeface="Times New Roman" panose="02020603050405020304" pitchFamily="18" charset="0"/>
            </a:endParaRPr>
          </a:p>
        </p:txBody>
      </p:sp>
      <p:grpSp>
        <p:nvGrpSpPr>
          <p:cNvPr id="15" name="组合 14">
            <a:extLst>
              <a:ext uri="{FF2B5EF4-FFF2-40B4-BE49-F238E27FC236}">
                <a16:creationId xmlns:a16="http://schemas.microsoft.com/office/drawing/2014/main" id="{08A82333-3910-4DB0-ACCC-E0705EF6DB85}"/>
              </a:ext>
            </a:extLst>
          </p:cNvPr>
          <p:cNvGrpSpPr/>
          <p:nvPr/>
        </p:nvGrpSpPr>
        <p:grpSpPr>
          <a:xfrm>
            <a:off x="0" y="-8548"/>
            <a:ext cx="12192000" cy="1266904"/>
            <a:chOff x="0" y="-8548"/>
            <a:chExt cx="12192000" cy="1266904"/>
          </a:xfrm>
        </p:grpSpPr>
        <p:sp>
          <p:nvSpPr>
            <p:cNvPr id="16" name="矩形 15">
              <a:extLst>
                <a:ext uri="{FF2B5EF4-FFF2-40B4-BE49-F238E27FC236}">
                  <a16:creationId xmlns:a16="http://schemas.microsoft.com/office/drawing/2014/main" id="{7143463B-E76C-4883-9E67-77937F995964}"/>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7" name="文本框 16">
              <a:extLst>
                <a:ext uri="{FF2B5EF4-FFF2-40B4-BE49-F238E27FC236}">
                  <a16:creationId xmlns:a16="http://schemas.microsoft.com/office/drawing/2014/main" id="{1E23EC59-6420-41C8-A1CC-2CB7DE6F5183}"/>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8" name="矩形 53">
              <a:extLst>
                <a:ext uri="{FF2B5EF4-FFF2-40B4-BE49-F238E27FC236}">
                  <a16:creationId xmlns:a16="http://schemas.microsoft.com/office/drawing/2014/main" id="{2A73C8B8-9045-4520-8956-F5B0AA303D4D}"/>
                </a:ext>
              </a:extLst>
            </p:cNvPr>
            <p:cNvSpPr>
              <a:spLocks noChangeArrowheads="1"/>
            </p:cNvSpPr>
            <p:nvPr/>
          </p:nvSpPr>
          <p:spPr bwMode="auto">
            <a:xfrm>
              <a:off x="2202035" y="-8548"/>
              <a:ext cx="1980000" cy="969418"/>
            </a:xfrm>
            <a:prstGeom prst="rect">
              <a:avLst/>
            </a:prstGeom>
            <a:solidFill>
              <a:schemeClr val="tx1"/>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9" name="矩形 53">
              <a:extLst>
                <a:ext uri="{FF2B5EF4-FFF2-40B4-BE49-F238E27FC236}">
                  <a16:creationId xmlns:a16="http://schemas.microsoft.com/office/drawing/2014/main" id="{89A19877-BAC4-4415-99D6-3C6D35004888}"/>
                </a:ext>
              </a:extLst>
            </p:cNvPr>
            <p:cNvSpPr>
              <a:spLocks noChangeArrowheads="1"/>
            </p:cNvSpPr>
            <p:nvPr/>
          </p:nvSpPr>
          <p:spPr bwMode="auto">
            <a:xfrm>
              <a:off x="4194859"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0" name="矩形 53">
              <a:extLst>
                <a:ext uri="{FF2B5EF4-FFF2-40B4-BE49-F238E27FC236}">
                  <a16:creationId xmlns:a16="http://schemas.microsoft.com/office/drawing/2014/main" id="{4A5F45AF-2D1D-48F9-B556-B2DCEF54196A}"/>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21" name="矩形 53">
              <a:extLst>
                <a:ext uri="{FF2B5EF4-FFF2-40B4-BE49-F238E27FC236}">
                  <a16:creationId xmlns:a16="http://schemas.microsoft.com/office/drawing/2014/main" id="{E160F23A-6293-4FD1-BB93-96DF31BA65EC}"/>
                </a:ext>
              </a:extLst>
            </p:cNvPr>
            <p:cNvSpPr>
              <a:spLocks noChangeArrowheads="1"/>
            </p:cNvSpPr>
            <p:nvPr/>
          </p:nvSpPr>
          <p:spPr bwMode="auto">
            <a:xfrm>
              <a:off x="8160341"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2" name="矩形 53">
              <a:extLst>
                <a:ext uri="{FF2B5EF4-FFF2-40B4-BE49-F238E27FC236}">
                  <a16:creationId xmlns:a16="http://schemas.microsoft.com/office/drawing/2014/main" id="{0D3EBCDA-C03D-4E94-897D-1904060E48B2}"/>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3" name="等腰三角形 22">
              <a:extLst>
                <a:ext uri="{FF2B5EF4-FFF2-40B4-BE49-F238E27FC236}">
                  <a16:creationId xmlns:a16="http://schemas.microsoft.com/office/drawing/2014/main" id="{BD319DE5-1406-4AFA-9E30-85120505E7D9}"/>
                </a:ext>
              </a:extLst>
            </p:cNvPr>
            <p:cNvSpPr>
              <a:spLocks noChangeAspect="1"/>
            </p:cNvSpPr>
            <p:nvPr/>
          </p:nvSpPr>
          <p:spPr>
            <a:xfrm rot="10800000" flipV="1">
              <a:off x="2914528" y="779895"/>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extLst>
      <p:ext uri="{BB962C8B-B14F-4D97-AF65-F5344CB8AC3E}">
        <p14:creationId xmlns:p14="http://schemas.microsoft.com/office/powerpoint/2010/main" val="348859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latin typeface="inpin heiti" panose="00000500000000000000" pitchFamily="2" charset="-122"/>
                <a:ea typeface="inpin heiti" panose="00000500000000000000" pitchFamily="2" charset="-122"/>
                <a:cs typeface="+mn-ea"/>
                <a:sym typeface="inpin heiti" panose="00000500000000000000" pitchFamily="2" charset="-122"/>
              </a:rPr>
              <a:t>7</a:t>
            </a:fld>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19" name="组合 18">
            <a:extLst>
              <a:ext uri="{FF2B5EF4-FFF2-40B4-BE49-F238E27FC236}">
                <a16:creationId xmlns:a16="http://schemas.microsoft.com/office/drawing/2014/main" id="{1797FA2D-2AF2-4ABE-AE5D-33AD5A71A2E3}"/>
              </a:ext>
            </a:extLst>
          </p:cNvPr>
          <p:cNvGrpSpPr/>
          <p:nvPr/>
        </p:nvGrpSpPr>
        <p:grpSpPr>
          <a:xfrm>
            <a:off x="4871864" y="1697689"/>
            <a:ext cx="2300976" cy="2307326"/>
            <a:chOff x="6609209" y="790981"/>
            <a:chExt cx="2301875" cy="2308226"/>
          </a:xfrm>
          <a:effectLst>
            <a:outerShdw blurRad="63500" sx="102000" sy="102000" algn="ctr" rotWithShape="0">
              <a:prstClr val="black">
                <a:alpha val="40000"/>
              </a:prstClr>
            </a:outerShdw>
          </a:effectLst>
        </p:grpSpPr>
        <p:sp>
          <p:nvSpPr>
            <p:cNvPr id="20" name="Oval 5">
              <a:extLst>
                <a:ext uri="{FF2B5EF4-FFF2-40B4-BE49-F238E27FC236}">
                  <a16:creationId xmlns:a16="http://schemas.microsoft.com/office/drawing/2014/main" id="{EAD3A913-1250-4E98-B713-CA7476F138BC}"/>
                </a:ext>
              </a:extLst>
            </p:cNvPr>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a:extLst/>
          </p:spPr>
          <p:txBody>
            <a:bodyPr vert="horz" wrap="square" lIns="91404" tIns="45702" rIns="91404" bIns="45702" numCol="1" anchor="t" anchorCtr="0" compatLnSpc="1"/>
            <a:lstStyle/>
            <a:p>
              <a:pPr fontAlgn="base">
                <a:spcBef>
                  <a:spcPct val="0"/>
                </a:spcBef>
                <a:spcAft>
                  <a:spcPct val="0"/>
                </a:spcAft>
                <a:buFont typeface="Arial" pitchFamily="34" charset="0"/>
                <a:buNone/>
              </a:pPr>
              <a:endParaRPr lang="zh-CN" altLang="en-US" sz="1799">
                <a:solidFill>
                  <a:srgbClr val="294A5A"/>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1" name="Freeform 6">
              <a:extLst>
                <a:ext uri="{FF2B5EF4-FFF2-40B4-BE49-F238E27FC236}">
                  <a16:creationId xmlns:a16="http://schemas.microsoft.com/office/drawing/2014/main" id="{10BE3DA0-CFEC-443E-91A9-9FB636263A21}"/>
                </a:ext>
              </a:extLst>
            </p:cNvPr>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solidFill>
            <a:ln>
              <a:noFill/>
            </a:ln>
          </p:spPr>
          <p:txBody>
            <a:bodyPr vert="horz" wrap="square" lIns="91404" tIns="45702" rIns="91404" bIns="45702" numCol="1" anchor="t" anchorCtr="0" compatLnSpc="1"/>
            <a:lstStyle/>
            <a:p>
              <a:pPr fontAlgn="base">
                <a:spcBef>
                  <a:spcPct val="0"/>
                </a:spcBef>
                <a:spcAft>
                  <a:spcPct val="0"/>
                </a:spcAft>
                <a:buFont typeface="Arial" pitchFamily="34" charset="0"/>
                <a:buNone/>
              </a:pPr>
              <a:endParaRPr lang="zh-CN" altLang="en-US" sz="1799">
                <a:solidFill>
                  <a:srgbClr val="294A5A"/>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
        <p:nvSpPr>
          <p:cNvPr id="26" name="TextBox 12">
            <a:extLst>
              <a:ext uri="{FF2B5EF4-FFF2-40B4-BE49-F238E27FC236}">
                <a16:creationId xmlns:a16="http://schemas.microsoft.com/office/drawing/2014/main" id="{9D010B49-BD88-4636-9808-3CE732686005}"/>
              </a:ext>
            </a:extLst>
          </p:cNvPr>
          <p:cNvSpPr txBox="1"/>
          <p:nvPr/>
        </p:nvSpPr>
        <p:spPr>
          <a:xfrm>
            <a:off x="2968237" y="4334198"/>
            <a:ext cx="6255526" cy="830954"/>
          </a:xfrm>
          <a:prstGeom prst="rect">
            <a:avLst/>
          </a:prstGeom>
          <a:noFill/>
        </p:spPr>
        <p:txBody>
          <a:bodyPr wrap="square" lIns="91398" tIns="45699" rIns="91398" bIns="45699" rtlCol="0">
            <a:spAutoFit/>
          </a:bodyPr>
          <a:lstStyle/>
          <a:p>
            <a:pPr algn="ctr">
              <a:buNone/>
            </a:pPr>
            <a:r>
              <a:rPr lang="en-US" altLang="zh-CN" sz="48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a:t>
            </a:r>
            <a:r>
              <a:rPr lang="en-US" altLang="zh-CN" sz="4800" b="1" dirty="0">
                <a:solidFill>
                  <a:schemeClr val="tx1">
                    <a:lumMod val="90000"/>
                    <a:lumOff val="10000"/>
                  </a:schemeClr>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4800" b="1" dirty="0">
              <a:solidFill>
                <a:schemeClr val="tx1">
                  <a:lumMod val="90000"/>
                  <a:lumOff val="10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9" name="Freeform 27">
            <a:extLst>
              <a:ext uri="{FF2B5EF4-FFF2-40B4-BE49-F238E27FC236}">
                <a16:creationId xmlns:a16="http://schemas.microsoft.com/office/drawing/2014/main" id="{EAF25F03-6727-4CAB-9081-283DEBB13DC1}"/>
              </a:ext>
            </a:extLst>
          </p:cNvPr>
          <p:cNvSpPr>
            <a:spLocks noEditPoints="1"/>
          </p:cNvSpPr>
          <p:nvPr/>
        </p:nvSpPr>
        <p:spPr bwMode="auto">
          <a:xfrm>
            <a:off x="5372398" y="2185638"/>
            <a:ext cx="1358726" cy="1199728"/>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accent1"/>
          </a:solidFill>
          <a:ln>
            <a:noFill/>
          </a:ln>
          <a:effectLst>
            <a:outerShdw blurRad="63500" sx="102000" sy="102000" algn="ctr" rotWithShape="0">
              <a:prstClr val="black">
                <a:alpha val="40000"/>
              </a:prstClr>
            </a:outerShdw>
          </a:effectLst>
          <a:extLst/>
        </p:spPr>
        <p:txBody>
          <a:bodyPr vert="horz" wrap="square" lIns="91398" tIns="45699" rIns="91398" bIns="45699" numCol="1" anchor="t" anchorCtr="0" compatLnSpc="1"/>
          <a:lstStyle/>
          <a:p>
            <a:pPr fontAlgn="base">
              <a:spcBef>
                <a:spcPct val="0"/>
              </a:spcBef>
              <a:spcAft>
                <a:spcPct val="0"/>
              </a:spcAft>
              <a:buFont typeface="Arial" pitchFamily="34" charset="0"/>
              <a:buNone/>
            </a:pPr>
            <a:endParaRPr lang="zh-CN" altLang="en-US" sz="1799"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pic>
        <p:nvPicPr>
          <p:cNvPr id="30" name="Picture 4" descr="https://timgsa.baidu.com/timg?image&amp;quality=80&amp;size=b9999_10000&amp;sec=1558116814333&amp;di=b83ec312b11e02190e492716c07726c8&amp;imgtype=0&amp;src=http%3A%2F%2Fpic.baike.soso.com%2Fp%2F20140221%2Fbki-20140221032719-1414981606.jpg">
            <a:extLst>
              <a:ext uri="{FF2B5EF4-FFF2-40B4-BE49-F238E27FC236}">
                <a16:creationId xmlns:a16="http://schemas.microsoft.com/office/drawing/2014/main" id="{C75138B2-0E48-4694-B6B3-1C9E83DBB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833" y="1875206"/>
            <a:ext cx="1977977" cy="197797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22" name="组合 21">
            <a:extLst>
              <a:ext uri="{FF2B5EF4-FFF2-40B4-BE49-F238E27FC236}">
                <a16:creationId xmlns:a16="http://schemas.microsoft.com/office/drawing/2014/main" id="{65298223-0430-4649-BA91-D63D6DC35DBE}"/>
              </a:ext>
            </a:extLst>
          </p:cNvPr>
          <p:cNvGrpSpPr/>
          <p:nvPr/>
        </p:nvGrpSpPr>
        <p:grpSpPr>
          <a:xfrm>
            <a:off x="0" y="-8548"/>
            <a:ext cx="12192000" cy="1264206"/>
            <a:chOff x="0" y="-8548"/>
            <a:chExt cx="12192000" cy="1264206"/>
          </a:xfrm>
        </p:grpSpPr>
        <p:sp>
          <p:nvSpPr>
            <p:cNvPr id="23" name="矩形 22">
              <a:extLst>
                <a:ext uri="{FF2B5EF4-FFF2-40B4-BE49-F238E27FC236}">
                  <a16:creationId xmlns:a16="http://schemas.microsoft.com/office/drawing/2014/main" id="{B99E6798-DDDB-4817-B36C-675F5DDBCBF6}"/>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4" name="文本框 23">
              <a:extLst>
                <a:ext uri="{FF2B5EF4-FFF2-40B4-BE49-F238E27FC236}">
                  <a16:creationId xmlns:a16="http://schemas.microsoft.com/office/drawing/2014/main" id="{91B5F547-034F-4753-ABD9-11FF82E609E6}"/>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5" name="矩形 53">
              <a:extLst>
                <a:ext uri="{FF2B5EF4-FFF2-40B4-BE49-F238E27FC236}">
                  <a16:creationId xmlns:a16="http://schemas.microsoft.com/office/drawing/2014/main" id="{538D9799-180B-4325-B8D3-03DE0EFF40FF}"/>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8" name="矩形 53">
              <a:extLst>
                <a:ext uri="{FF2B5EF4-FFF2-40B4-BE49-F238E27FC236}">
                  <a16:creationId xmlns:a16="http://schemas.microsoft.com/office/drawing/2014/main" id="{02169022-4814-4C68-B7E7-9A5ECE166DB3}"/>
                </a:ext>
              </a:extLst>
            </p:cNvPr>
            <p:cNvSpPr>
              <a:spLocks noChangeArrowheads="1"/>
            </p:cNvSpPr>
            <p:nvPr/>
          </p:nvSpPr>
          <p:spPr bwMode="auto">
            <a:xfrm>
              <a:off x="4194859" y="11310"/>
              <a:ext cx="1980000"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1" name="矩形 53">
              <a:extLst>
                <a:ext uri="{FF2B5EF4-FFF2-40B4-BE49-F238E27FC236}">
                  <a16:creationId xmlns:a16="http://schemas.microsoft.com/office/drawing/2014/main" id="{FD1B3AC5-9F00-4D41-8E06-1CC813D9895B}"/>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32" name="矩形 53">
              <a:extLst>
                <a:ext uri="{FF2B5EF4-FFF2-40B4-BE49-F238E27FC236}">
                  <a16:creationId xmlns:a16="http://schemas.microsoft.com/office/drawing/2014/main" id="{BAFFCD1F-A279-4261-BFE7-F9B42FB78300}"/>
                </a:ext>
              </a:extLst>
            </p:cNvPr>
            <p:cNvSpPr>
              <a:spLocks noChangeArrowheads="1"/>
            </p:cNvSpPr>
            <p:nvPr/>
          </p:nvSpPr>
          <p:spPr bwMode="auto">
            <a:xfrm>
              <a:off x="8160341"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3" name="矩形 53">
              <a:extLst>
                <a:ext uri="{FF2B5EF4-FFF2-40B4-BE49-F238E27FC236}">
                  <a16:creationId xmlns:a16="http://schemas.microsoft.com/office/drawing/2014/main" id="{EA54F0D5-40C5-4212-8DF0-0CBCE9771278}"/>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4" name="等腰三角形 33">
              <a:extLst>
                <a:ext uri="{FF2B5EF4-FFF2-40B4-BE49-F238E27FC236}">
                  <a16:creationId xmlns:a16="http://schemas.microsoft.com/office/drawing/2014/main" id="{B1DC8BF3-0736-4CAC-BBDE-435811681FDF}"/>
                </a:ext>
              </a:extLst>
            </p:cNvPr>
            <p:cNvSpPr>
              <a:spLocks noChangeAspect="1"/>
            </p:cNvSpPr>
            <p:nvPr/>
          </p:nvSpPr>
          <p:spPr>
            <a:xfrm rot="10800000" flipV="1">
              <a:off x="4905978" y="77719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extLst>
      <p:ext uri="{BB962C8B-B14F-4D97-AF65-F5344CB8AC3E}">
        <p14:creationId xmlns:p14="http://schemas.microsoft.com/office/powerpoint/2010/main" val="235002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pic>
        <p:nvPicPr>
          <p:cNvPr id="44" name="图片 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544342" y="1124744"/>
            <a:ext cx="7572844" cy="4677881"/>
          </a:xfrm>
          <a:prstGeom prst="rect">
            <a:avLst/>
          </a:prstGeom>
          <a:noFill/>
          <a:ln>
            <a:noFill/>
          </a:ln>
        </p:spPr>
      </p:pic>
      <p:sp>
        <p:nvSpPr>
          <p:cNvPr id="3" name="文本框 2"/>
          <p:cNvSpPr txBox="1"/>
          <p:nvPr/>
        </p:nvSpPr>
        <p:spPr>
          <a:xfrm>
            <a:off x="551384" y="1484784"/>
            <a:ext cx="2448272" cy="461665"/>
          </a:xfrm>
          <a:prstGeom prst="rect">
            <a:avLst/>
          </a:prstGeom>
          <a:noFill/>
        </p:spPr>
        <p:txBody>
          <a:bodyPr wrap="square" rtlCol="0">
            <a:spAutoFit/>
          </a:bodyPr>
          <a:lstStyle/>
          <a:p>
            <a:r>
              <a:rPr lang="zh-CN" altLang="en-US" sz="2400" b="1" dirty="0"/>
              <a:t>预期技术架构</a:t>
            </a:r>
          </a:p>
        </p:txBody>
      </p:sp>
      <p:grpSp>
        <p:nvGrpSpPr>
          <p:cNvPr id="23" name="组合 22">
            <a:extLst>
              <a:ext uri="{FF2B5EF4-FFF2-40B4-BE49-F238E27FC236}">
                <a16:creationId xmlns:a16="http://schemas.microsoft.com/office/drawing/2014/main" id="{750F1331-96CB-4AA7-9384-31F656E5BAD0}"/>
              </a:ext>
            </a:extLst>
          </p:cNvPr>
          <p:cNvGrpSpPr/>
          <p:nvPr/>
        </p:nvGrpSpPr>
        <p:grpSpPr>
          <a:xfrm>
            <a:off x="0" y="-8548"/>
            <a:ext cx="12192000" cy="1264206"/>
            <a:chOff x="0" y="-8548"/>
            <a:chExt cx="12192000" cy="1264206"/>
          </a:xfrm>
        </p:grpSpPr>
        <p:sp>
          <p:nvSpPr>
            <p:cNvPr id="24" name="矩形 23">
              <a:extLst>
                <a:ext uri="{FF2B5EF4-FFF2-40B4-BE49-F238E27FC236}">
                  <a16:creationId xmlns:a16="http://schemas.microsoft.com/office/drawing/2014/main" id="{42B99A52-ED9F-4506-B7E0-B67D3910C5AF}"/>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5" name="文本框 24">
              <a:extLst>
                <a:ext uri="{FF2B5EF4-FFF2-40B4-BE49-F238E27FC236}">
                  <a16:creationId xmlns:a16="http://schemas.microsoft.com/office/drawing/2014/main" id="{4869C09D-BF15-4621-A7CE-AEA8F4B36DBA}"/>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9" name="矩形 53">
              <a:extLst>
                <a:ext uri="{FF2B5EF4-FFF2-40B4-BE49-F238E27FC236}">
                  <a16:creationId xmlns:a16="http://schemas.microsoft.com/office/drawing/2014/main" id="{C4CD58B7-23C2-41EF-B3D1-11B49ECAB5DA}"/>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0" name="矩形 53">
              <a:extLst>
                <a:ext uri="{FF2B5EF4-FFF2-40B4-BE49-F238E27FC236}">
                  <a16:creationId xmlns:a16="http://schemas.microsoft.com/office/drawing/2014/main" id="{9B364635-2EEA-4CE7-B90E-BDC97E9FB93A}"/>
                </a:ext>
              </a:extLst>
            </p:cNvPr>
            <p:cNvSpPr>
              <a:spLocks noChangeArrowheads="1"/>
            </p:cNvSpPr>
            <p:nvPr/>
          </p:nvSpPr>
          <p:spPr bwMode="auto">
            <a:xfrm>
              <a:off x="4194859" y="11310"/>
              <a:ext cx="1980000"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1" name="矩形 53">
              <a:extLst>
                <a:ext uri="{FF2B5EF4-FFF2-40B4-BE49-F238E27FC236}">
                  <a16:creationId xmlns:a16="http://schemas.microsoft.com/office/drawing/2014/main" id="{06935CDE-0F91-40DE-8925-F0FB9A3E8841}"/>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32" name="矩形 53">
              <a:extLst>
                <a:ext uri="{FF2B5EF4-FFF2-40B4-BE49-F238E27FC236}">
                  <a16:creationId xmlns:a16="http://schemas.microsoft.com/office/drawing/2014/main" id="{C029C707-8225-4BB8-9FF1-C39AC1E74ABE}"/>
                </a:ext>
              </a:extLst>
            </p:cNvPr>
            <p:cNvSpPr>
              <a:spLocks noChangeArrowheads="1"/>
            </p:cNvSpPr>
            <p:nvPr/>
          </p:nvSpPr>
          <p:spPr bwMode="auto">
            <a:xfrm>
              <a:off x="8160341"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3" name="矩形 53">
              <a:extLst>
                <a:ext uri="{FF2B5EF4-FFF2-40B4-BE49-F238E27FC236}">
                  <a16:creationId xmlns:a16="http://schemas.microsoft.com/office/drawing/2014/main" id="{7A844EFA-0770-41C3-BC82-EAC9A75B213F}"/>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4" name="等腰三角形 33">
              <a:extLst>
                <a:ext uri="{FF2B5EF4-FFF2-40B4-BE49-F238E27FC236}">
                  <a16:creationId xmlns:a16="http://schemas.microsoft.com/office/drawing/2014/main" id="{A43E47B2-545D-4337-AF1E-F28BE7089981}"/>
                </a:ext>
              </a:extLst>
            </p:cNvPr>
            <p:cNvSpPr>
              <a:spLocks noChangeAspect="1"/>
            </p:cNvSpPr>
            <p:nvPr/>
          </p:nvSpPr>
          <p:spPr>
            <a:xfrm rot="10800000" flipV="1">
              <a:off x="4905978" y="77719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extLst>
      <p:ext uri="{BB962C8B-B14F-4D97-AF65-F5344CB8AC3E}">
        <p14:creationId xmlns:p14="http://schemas.microsoft.com/office/powerpoint/2010/main" val="215130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 name="文本框 2"/>
          <p:cNvSpPr txBox="1"/>
          <p:nvPr/>
        </p:nvSpPr>
        <p:spPr>
          <a:xfrm>
            <a:off x="551384" y="1484784"/>
            <a:ext cx="2448272" cy="461665"/>
          </a:xfrm>
          <a:prstGeom prst="rect">
            <a:avLst/>
          </a:prstGeom>
          <a:noFill/>
        </p:spPr>
        <p:txBody>
          <a:bodyPr wrap="square" rtlCol="0">
            <a:spAutoFit/>
          </a:bodyPr>
          <a:lstStyle/>
          <a:p>
            <a:r>
              <a:rPr lang="zh-CN" altLang="en-US" sz="2400" b="1" dirty="0"/>
              <a:t>实现技术架构</a:t>
            </a:r>
          </a:p>
        </p:txBody>
      </p:sp>
      <p:grpSp>
        <p:nvGrpSpPr>
          <p:cNvPr id="25" name="组合 24">
            <a:extLst>
              <a:ext uri="{FF2B5EF4-FFF2-40B4-BE49-F238E27FC236}">
                <a16:creationId xmlns:a16="http://schemas.microsoft.com/office/drawing/2014/main" id="{BE95FAF8-40B7-4543-860C-179F511AD6C2}"/>
              </a:ext>
            </a:extLst>
          </p:cNvPr>
          <p:cNvGrpSpPr/>
          <p:nvPr/>
        </p:nvGrpSpPr>
        <p:grpSpPr>
          <a:xfrm>
            <a:off x="0" y="-8548"/>
            <a:ext cx="12192000" cy="1264206"/>
            <a:chOff x="0" y="-8548"/>
            <a:chExt cx="12192000" cy="1264206"/>
          </a:xfrm>
        </p:grpSpPr>
        <p:sp>
          <p:nvSpPr>
            <p:cNvPr id="29" name="矩形 28">
              <a:extLst>
                <a:ext uri="{FF2B5EF4-FFF2-40B4-BE49-F238E27FC236}">
                  <a16:creationId xmlns:a16="http://schemas.microsoft.com/office/drawing/2014/main" id="{F7E62450-8851-4E9D-8B0A-2856024A38DE}"/>
                </a:ext>
              </a:extLst>
            </p:cNvPr>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0" name="文本框 29">
              <a:extLst>
                <a:ext uri="{FF2B5EF4-FFF2-40B4-BE49-F238E27FC236}">
                  <a16:creationId xmlns:a16="http://schemas.microsoft.com/office/drawing/2014/main" id="{65994B97-247A-4235-BF9D-30B36138B779}"/>
                </a:ext>
              </a:extLst>
            </p:cNvPr>
            <p:cNvSpPr txBox="1">
              <a:spLocks noChangeArrowheads="1"/>
            </p:cNvSpPr>
            <p:nvPr/>
          </p:nvSpPr>
          <p:spPr bwMode="auto">
            <a:xfrm>
              <a:off x="132234" y="223098"/>
              <a:ext cx="194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en-US" altLang="zh-CN"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zh-CN" altLang="en-US" b="1" dirty="0">
                <a:solidFill>
                  <a:prstClr val="white"/>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1" name="矩形 53">
              <a:extLst>
                <a:ext uri="{FF2B5EF4-FFF2-40B4-BE49-F238E27FC236}">
                  <a16:creationId xmlns:a16="http://schemas.microsoft.com/office/drawing/2014/main" id="{255D1805-3886-4CDC-A1C1-36849772E3E0}"/>
                </a:ext>
              </a:extLst>
            </p:cNvPr>
            <p:cNvSpPr>
              <a:spLocks noChangeArrowheads="1"/>
            </p:cNvSpPr>
            <p:nvPr/>
          </p:nvSpPr>
          <p:spPr bwMode="auto">
            <a:xfrm>
              <a:off x="2202035" y="-8548"/>
              <a:ext cx="1980000" cy="969418"/>
            </a:xfrm>
            <a:prstGeom prst="rect">
              <a:avLst/>
            </a:prstGeom>
            <a:solidFill>
              <a:srgbClr val="C9C9C9"/>
            </a:solidFill>
            <a:ln w="9525">
              <a:solidFill>
                <a:schemeClr val="bg2"/>
              </a:solidFill>
              <a:miter lim="800000"/>
              <a:headEnd/>
              <a:tailEnd/>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Related Work</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2" name="矩形 53">
              <a:extLst>
                <a:ext uri="{FF2B5EF4-FFF2-40B4-BE49-F238E27FC236}">
                  <a16:creationId xmlns:a16="http://schemas.microsoft.com/office/drawing/2014/main" id="{92478EBD-A2E9-45DD-AA69-FA28089777D6}"/>
                </a:ext>
              </a:extLst>
            </p:cNvPr>
            <p:cNvSpPr>
              <a:spLocks noChangeArrowheads="1"/>
            </p:cNvSpPr>
            <p:nvPr/>
          </p:nvSpPr>
          <p:spPr bwMode="auto">
            <a:xfrm>
              <a:off x="4194859" y="11310"/>
              <a:ext cx="1980000" cy="969418"/>
            </a:xfrm>
            <a:prstGeom prst="rect">
              <a:avLst/>
            </a:prstGeom>
            <a:solidFill>
              <a:srgbClr val="003760"/>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Introduction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3" name="矩形 53">
              <a:extLst>
                <a:ext uri="{FF2B5EF4-FFF2-40B4-BE49-F238E27FC236}">
                  <a16:creationId xmlns:a16="http://schemas.microsoft.com/office/drawing/2014/main" id="{A5A258E4-5E0C-4987-A18A-B28E9612DF2D}"/>
                </a:ext>
              </a:extLst>
            </p:cNvPr>
            <p:cNvSpPr>
              <a:spLocks noChangeArrowheads="1"/>
            </p:cNvSpPr>
            <p:nvPr/>
          </p:nvSpPr>
          <p:spPr bwMode="auto">
            <a:xfrm>
              <a:off x="6187683"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Cruise with Traffic Sign and Zebra</a:t>
              </a:r>
            </a:p>
          </p:txBody>
        </p:sp>
        <p:sp>
          <p:nvSpPr>
            <p:cNvPr id="34" name="矩形 53">
              <a:extLst>
                <a:ext uri="{FF2B5EF4-FFF2-40B4-BE49-F238E27FC236}">
                  <a16:creationId xmlns:a16="http://schemas.microsoft.com/office/drawing/2014/main" id="{C204FA0F-0AAE-4C48-9A68-FF28726EDC9D}"/>
                </a:ext>
              </a:extLst>
            </p:cNvPr>
            <p:cNvSpPr>
              <a:spLocks noChangeArrowheads="1"/>
            </p:cNvSpPr>
            <p:nvPr/>
          </p:nvSpPr>
          <p:spPr bwMode="auto">
            <a:xfrm>
              <a:off x="8160341" y="11310"/>
              <a:ext cx="1980000"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 Specific Feature Detection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5" name="矩形 53">
              <a:extLst>
                <a:ext uri="{FF2B5EF4-FFF2-40B4-BE49-F238E27FC236}">
                  <a16:creationId xmlns:a16="http://schemas.microsoft.com/office/drawing/2014/main" id="{E3C5E25B-DF71-49D7-859C-84E01764B04A}"/>
                </a:ext>
              </a:extLst>
            </p:cNvPr>
            <p:cNvSpPr>
              <a:spLocks noChangeArrowheads="1"/>
            </p:cNvSpPr>
            <p:nvPr/>
          </p:nvSpPr>
          <p:spPr bwMode="auto">
            <a:xfrm>
              <a:off x="10128448" y="11310"/>
              <a:ext cx="2063552" cy="969418"/>
            </a:xfrm>
            <a:prstGeom prst="rect">
              <a:avLst/>
            </a:prstGeom>
            <a:solidFill>
              <a:schemeClr val="bg1">
                <a:lumMod val="25000"/>
                <a:lumOff val="75000"/>
              </a:schemeClr>
            </a:solidFill>
            <a:ln w="9525">
              <a:solidFill>
                <a:srgbClr val="EAEAEA"/>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rPr>
                <a:t>Conclusion</a:t>
              </a:r>
              <a:endParaRPr lang="zh-CN" altLang="en-US" sz="2000" dirty="0">
                <a:solidFill>
                  <a:schemeClr val="bg2"/>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36" name="等腰三角形 35">
              <a:extLst>
                <a:ext uri="{FF2B5EF4-FFF2-40B4-BE49-F238E27FC236}">
                  <a16:creationId xmlns:a16="http://schemas.microsoft.com/office/drawing/2014/main" id="{BCBDB19F-167D-4503-A617-B9D09103D71C}"/>
                </a:ext>
              </a:extLst>
            </p:cNvPr>
            <p:cNvSpPr>
              <a:spLocks noChangeAspect="1"/>
            </p:cNvSpPr>
            <p:nvPr/>
          </p:nvSpPr>
          <p:spPr>
            <a:xfrm rot="10800000" flipV="1">
              <a:off x="4905978" y="77719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pic>
        <p:nvPicPr>
          <p:cNvPr id="15" name="图片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557042" y="1126225"/>
            <a:ext cx="7634958" cy="4676400"/>
          </a:xfrm>
          <a:prstGeom prst="rect">
            <a:avLst/>
          </a:prstGeom>
          <a:noFill/>
          <a:ln>
            <a:noFill/>
          </a:ln>
        </p:spPr>
      </p:pic>
    </p:spTree>
    <p:extLst>
      <p:ext uri="{BB962C8B-B14F-4D97-AF65-F5344CB8AC3E}">
        <p14:creationId xmlns:p14="http://schemas.microsoft.com/office/powerpoint/2010/main" val="7835409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SCORM_RATE_SLIDES" val="0"/>
  <p:tag name="ISPRING_SCORM_RATE_QUIZZES" val="0"/>
  <p:tag name="ISPRING_SCORM_PASSING_SCORE" val="0.000000"/>
  <p:tag name="ISPRING_ULTRA_SCORM_COURSE_ID" val="D5D60174-89C7-431D-9074-E1B7198424B3"/>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G:\第八批已完成作品\304803"/>
  <p:tag name="ISPRING_FIRST_PUBLISH" val="1"/>
</p:tagLst>
</file>

<file path=ppt/theme/theme1.xml><?xml version="1.0" encoding="utf-8"?>
<a:theme xmlns:a="http://schemas.openxmlformats.org/drawingml/2006/main" name="Office 主题">
  <a:themeElements>
    <a:clrScheme name="蓝色学术风主题配色">
      <a:dk1>
        <a:srgbClr val="262626"/>
      </a:dk1>
      <a:lt1>
        <a:srgbClr val="003760"/>
      </a:lt1>
      <a:dk2>
        <a:srgbClr val="EEECE1"/>
      </a:dk2>
      <a:lt2>
        <a:srgbClr val="EEECE1"/>
      </a:lt2>
      <a:accent1>
        <a:srgbClr val="003760"/>
      </a:accent1>
      <a:accent2>
        <a:srgbClr val="92CDDC"/>
      </a:accent2>
      <a:accent3>
        <a:srgbClr val="00B0F0"/>
      </a:accent3>
      <a:accent4>
        <a:srgbClr val="6565FF"/>
      </a:accent4>
      <a:accent5>
        <a:srgbClr val="4BACC6"/>
      </a:accent5>
      <a:accent6>
        <a:srgbClr val="002060"/>
      </a:accent6>
      <a:hlink>
        <a:srgbClr val="003760"/>
      </a:hlink>
      <a:folHlink>
        <a:srgbClr val="7F7F7F"/>
      </a:folHlink>
    </a:clrScheme>
    <a:fontScheme name="Temp">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TotalTime>
  <Words>1341</Words>
  <Application>Microsoft Office PowerPoint</Application>
  <PresentationFormat>宽屏</PresentationFormat>
  <Paragraphs>256</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inpin heiti</vt:lpstr>
      <vt:lpstr>仿宋</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Tomo</cp:lastModifiedBy>
  <cp:revision>389</cp:revision>
  <dcterms:created xsi:type="dcterms:W3CDTF">2017-02-11T06:33:38Z</dcterms:created>
  <dcterms:modified xsi:type="dcterms:W3CDTF">2019-06-03T10:07:30Z</dcterms:modified>
</cp:coreProperties>
</file>