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3"/>
  </p:notesMasterIdLst>
  <p:sldIdLst>
    <p:sldId id="345" r:id="rId2"/>
    <p:sldId id="346" r:id="rId3"/>
    <p:sldId id="347" r:id="rId4"/>
    <p:sldId id="348" r:id="rId5"/>
    <p:sldId id="351" r:id="rId6"/>
    <p:sldId id="356" r:id="rId7"/>
    <p:sldId id="352" r:id="rId8"/>
    <p:sldId id="353" r:id="rId9"/>
    <p:sldId id="354" r:id="rId10"/>
    <p:sldId id="355" r:id="rId11"/>
    <p:sldId id="310" r:id="rId12"/>
    <p:sldId id="333" r:id="rId13"/>
    <p:sldId id="334" r:id="rId14"/>
    <p:sldId id="335" r:id="rId15"/>
    <p:sldId id="336" r:id="rId16"/>
    <p:sldId id="337" r:id="rId17"/>
    <p:sldId id="357" r:id="rId18"/>
    <p:sldId id="359" r:id="rId19"/>
    <p:sldId id="360" r:id="rId20"/>
    <p:sldId id="361" r:id="rId21"/>
    <p:sldId id="362" r:id="rId22"/>
    <p:sldId id="364" r:id="rId23"/>
    <p:sldId id="365" r:id="rId24"/>
    <p:sldId id="338" r:id="rId25"/>
    <p:sldId id="344" r:id="rId26"/>
    <p:sldId id="341" r:id="rId27"/>
    <p:sldId id="330" r:id="rId28"/>
    <p:sldId id="343" r:id="rId29"/>
    <p:sldId id="331" r:id="rId30"/>
    <p:sldId id="332" r:id="rId31"/>
    <p:sldId id="288" r:id="rId32"/>
  </p:sldIdLst>
  <p:sldSz cx="12192000" cy="6858000"/>
  <p:notesSz cx="6858000" cy="9144000"/>
  <p:custDataLst>
    <p:tags r:id="rId3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05" autoAdjust="0"/>
    <p:restoredTop sz="94634"/>
  </p:normalViewPr>
  <p:slideViewPr>
    <p:cSldViewPr>
      <p:cViewPr varScale="1">
        <p:scale>
          <a:sx n="81" d="100"/>
          <a:sy n="81" d="100"/>
        </p:scale>
        <p:origin x="686" y="67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3B1F30-A2C1-478C-9FA2-073D4DC48B7D}" type="datetimeFigureOut">
              <a:rPr lang="zh-CN" altLang="en-US" smtClean="0"/>
              <a:t>2019/6/29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9AEFF8-A9D6-4BDA-A24A-832BDB70C2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46995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9AEFF8-A9D6-4BDA-A24A-832BDB70C22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21159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9AEFF8-A9D6-4BDA-A24A-832BDB70C229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3197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9AEFF8-A9D6-4BDA-A24A-832BDB70C229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31463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9AEFF8-A9D6-4BDA-A24A-832BDB70C229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39932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9AEFF8-A9D6-4BDA-A24A-832BDB70C229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85490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9AEFF8-A9D6-4BDA-A24A-832BDB70C229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55004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9AEFF8-A9D6-4BDA-A24A-832BDB70C229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45897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9AEFF8-A9D6-4BDA-A24A-832BDB70C229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74925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9AEFF8-A9D6-4BDA-A24A-832BDB70C229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53710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9AEFF8-A9D6-4BDA-A24A-832BDB70C229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99520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9AEFF8-A9D6-4BDA-A24A-832BDB70C229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33249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9AEFF8-A9D6-4BDA-A24A-832BDB70C22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555719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9AEFF8-A9D6-4BDA-A24A-832BDB70C229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694286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9AEFF8-A9D6-4BDA-A24A-832BDB70C229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460733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9AEFF8-A9D6-4BDA-A24A-832BDB70C229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914000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9AEFF8-A9D6-4BDA-A24A-832BDB70C229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032869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9AEFF8-A9D6-4BDA-A24A-832BDB70C229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117390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9AEFF8-A9D6-4BDA-A24A-832BDB70C229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394850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9AEFF8-A9D6-4BDA-A24A-832BDB70C229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793644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9AEFF8-A9D6-4BDA-A24A-832BDB70C229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465450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9AEFF8-A9D6-4BDA-A24A-832BDB70C229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237413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9AEFF8-A9D6-4BDA-A24A-832BDB70C229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52348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9AEFF8-A9D6-4BDA-A24A-832BDB70C22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567578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9AEFF8-A9D6-4BDA-A24A-832BDB70C229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74263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9AEFF8-A9D6-4BDA-A24A-832BDB70C229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7895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9AEFF8-A9D6-4BDA-A24A-832BDB70C22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50919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9AEFF8-A9D6-4BDA-A24A-832BDB70C22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40676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9AEFF8-A9D6-4BDA-A24A-832BDB70C229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61364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9AEFF8-A9D6-4BDA-A24A-832BDB70C229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09110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9AEFF8-A9D6-4BDA-A24A-832BDB70C229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70634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9AEFF8-A9D6-4BDA-A24A-832BDB70C229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16918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46EE5-268D-471D-B947-D13DA9B4CE5A}" type="datetime1">
              <a:rPr lang="zh-CN" altLang="en-US" smtClean="0"/>
              <a:t>2019/6/29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34AF9-1664-4634-98DD-8A193B72BA2B}" type="datetime1">
              <a:rPr lang="zh-CN" altLang="en-US" smtClean="0"/>
              <a:t>2019/6/29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571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BCE156-0F35-4A58-B0EF-48ABD7BC9BC2}" type="datetime1">
              <a:rPr lang="zh-CN" altLang="en-US" smtClean="0"/>
              <a:t>2019/6/29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泪滴形 6"/>
          <p:cNvSpPr/>
          <p:nvPr/>
        </p:nvSpPr>
        <p:spPr>
          <a:xfrm rot="2576988">
            <a:off x="911423" y="2317505"/>
            <a:ext cx="2222987" cy="2222987"/>
          </a:xfrm>
          <a:prstGeom prst="teardrop">
            <a:avLst>
              <a:gd name="adj" fmla="val 0"/>
            </a:avLst>
          </a:prstGeom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inpin heiti" panose="00000500000000000000" pitchFamily="2" charset="-122"/>
              <a:ea typeface="inpin heiti" panose="00000500000000000000" pitchFamily="2" charset="-122"/>
              <a:cs typeface="+mn-ea"/>
              <a:sym typeface="inpin heiti" panose="00000500000000000000" pitchFamily="2" charset="-122"/>
            </a:endParaRPr>
          </a:p>
        </p:txBody>
      </p:sp>
      <p:sp>
        <p:nvSpPr>
          <p:cNvPr id="10" name="矩形 1"/>
          <p:cNvSpPr/>
          <p:nvPr/>
        </p:nvSpPr>
        <p:spPr>
          <a:xfrm>
            <a:off x="0" y="2528899"/>
            <a:ext cx="1003481" cy="1800199"/>
          </a:xfrm>
          <a:custGeom>
            <a:avLst/>
            <a:gdLst>
              <a:gd name="connsiteX0" fmla="*/ 0 w 1705100"/>
              <a:gd name="connsiteY0" fmla="*/ 0 h 2088232"/>
              <a:gd name="connsiteX1" fmla="*/ 1705100 w 1705100"/>
              <a:gd name="connsiteY1" fmla="*/ 0 h 2088232"/>
              <a:gd name="connsiteX2" fmla="*/ 1705100 w 1705100"/>
              <a:gd name="connsiteY2" fmla="*/ 2088232 h 2088232"/>
              <a:gd name="connsiteX3" fmla="*/ 0 w 1705100"/>
              <a:gd name="connsiteY3" fmla="*/ 2088232 h 2088232"/>
              <a:gd name="connsiteX4" fmla="*/ 0 w 1705100"/>
              <a:gd name="connsiteY4" fmla="*/ 0 h 2088232"/>
              <a:gd name="connsiteX0" fmla="*/ 0 w 1705100"/>
              <a:gd name="connsiteY0" fmla="*/ 0 h 2088232"/>
              <a:gd name="connsiteX1" fmla="*/ 1705100 w 1705100"/>
              <a:gd name="connsiteY1" fmla="*/ 0 h 2088232"/>
              <a:gd name="connsiteX2" fmla="*/ 922602 w 1705100"/>
              <a:gd name="connsiteY2" fmla="*/ 1013988 h 2088232"/>
              <a:gd name="connsiteX3" fmla="*/ 1705100 w 1705100"/>
              <a:gd name="connsiteY3" fmla="*/ 2088232 h 2088232"/>
              <a:gd name="connsiteX4" fmla="*/ 0 w 1705100"/>
              <a:gd name="connsiteY4" fmla="*/ 2088232 h 2088232"/>
              <a:gd name="connsiteX5" fmla="*/ 0 w 1705100"/>
              <a:gd name="connsiteY5" fmla="*/ 0 h 2088232"/>
              <a:gd name="connsiteX0" fmla="*/ 0 w 1705100"/>
              <a:gd name="connsiteY0" fmla="*/ 0 h 2088232"/>
              <a:gd name="connsiteX1" fmla="*/ 1705100 w 1705100"/>
              <a:gd name="connsiteY1" fmla="*/ 0 h 2088232"/>
              <a:gd name="connsiteX2" fmla="*/ 1090721 w 1705100"/>
              <a:gd name="connsiteY2" fmla="*/ 1075495 h 2088232"/>
              <a:gd name="connsiteX3" fmla="*/ 1705100 w 1705100"/>
              <a:gd name="connsiteY3" fmla="*/ 2088232 h 2088232"/>
              <a:gd name="connsiteX4" fmla="*/ 0 w 1705100"/>
              <a:gd name="connsiteY4" fmla="*/ 2088232 h 2088232"/>
              <a:gd name="connsiteX5" fmla="*/ 0 w 1705100"/>
              <a:gd name="connsiteY5" fmla="*/ 0 h 2088232"/>
              <a:gd name="connsiteX0" fmla="*/ 0 w 1705100"/>
              <a:gd name="connsiteY0" fmla="*/ 0 h 2088232"/>
              <a:gd name="connsiteX1" fmla="*/ 1705100 w 1705100"/>
              <a:gd name="connsiteY1" fmla="*/ 0 h 2088232"/>
              <a:gd name="connsiteX2" fmla="*/ 1090721 w 1705100"/>
              <a:gd name="connsiteY2" fmla="*/ 1075495 h 2088232"/>
              <a:gd name="connsiteX3" fmla="*/ 1705100 w 1705100"/>
              <a:gd name="connsiteY3" fmla="*/ 2088232 h 2088232"/>
              <a:gd name="connsiteX4" fmla="*/ 0 w 1705100"/>
              <a:gd name="connsiteY4" fmla="*/ 2088232 h 2088232"/>
              <a:gd name="connsiteX5" fmla="*/ 0 w 1705100"/>
              <a:gd name="connsiteY5" fmla="*/ 0 h 2088232"/>
              <a:gd name="connsiteX0" fmla="*/ 0 w 1705100"/>
              <a:gd name="connsiteY0" fmla="*/ 0 h 2088232"/>
              <a:gd name="connsiteX1" fmla="*/ 1705100 w 1705100"/>
              <a:gd name="connsiteY1" fmla="*/ 0 h 2088232"/>
              <a:gd name="connsiteX2" fmla="*/ 1090721 w 1705100"/>
              <a:gd name="connsiteY2" fmla="*/ 1075495 h 2088232"/>
              <a:gd name="connsiteX3" fmla="*/ 1705100 w 1705100"/>
              <a:gd name="connsiteY3" fmla="*/ 2088232 h 2088232"/>
              <a:gd name="connsiteX4" fmla="*/ 0 w 1705100"/>
              <a:gd name="connsiteY4" fmla="*/ 2088232 h 2088232"/>
              <a:gd name="connsiteX5" fmla="*/ 0 w 1705100"/>
              <a:gd name="connsiteY5" fmla="*/ 0 h 2088232"/>
              <a:gd name="connsiteX0" fmla="*/ 0 w 1705100"/>
              <a:gd name="connsiteY0" fmla="*/ 0 h 2088232"/>
              <a:gd name="connsiteX1" fmla="*/ 1705100 w 1705100"/>
              <a:gd name="connsiteY1" fmla="*/ 0 h 2088232"/>
              <a:gd name="connsiteX2" fmla="*/ 1090721 w 1705100"/>
              <a:gd name="connsiteY2" fmla="*/ 1075495 h 2088232"/>
              <a:gd name="connsiteX3" fmla="*/ 1705100 w 1705100"/>
              <a:gd name="connsiteY3" fmla="*/ 2088232 h 2088232"/>
              <a:gd name="connsiteX4" fmla="*/ 0 w 1705100"/>
              <a:gd name="connsiteY4" fmla="*/ 2088232 h 2088232"/>
              <a:gd name="connsiteX5" fmla="*/ 0 w 1705100"/>
              <a:gd name="connsiteY5" fmla="*/ 0 h 2088232"/>
              <a:gd name="connsiteX0" fmla="*/ 0 w 1705100"/>
              <a:gd name="connsiteY0" fmla="*/ 0 h 2088232"/>
              <a:gd name="connsiteX1" fmla="*/ 1705100 w 1705100"/>
              <a:gd name="connsiteY1" fmla="*/ 0 h 2088232"/>
              <a:gd name="connsiteX2" fmla="*/ 1090721 w 1705100"/>
              <a:gd name="connsiteY2" fmla="*/ 1075495 h 2088232"/>
              <a:gd name="connsiteX3" fmla="*/ 1705100 w 1705100"/>
              <a:gd name="connsiteY3" fmla="*/ 2088232 h 2088232"/>
              <a:gd name="connsiteX4" fmla="*/ 0 w 1705100"/>
              <a:gd name="connsiteY4" fmla="*/ 2088232 h 2088232"/>
              <a:gd name="connsiteX5" fmla="*/ 0 w 1705100"/>
              <a:gd name="connsiteY5" fmla="*/ 0 h 2088232"/>
              <a:gd name="connsiteX0" fmla="*/ 0 w 1705100"/>
              <a:gd name="connsiteY0" fmla="*/ 0 h 2088232"/>
              <a:gd name="connsiteX1" fmla="*/ 1705100 w 1705100"/>
              <a:gd name="connsiteY1" fmla="*/ 0 h 2088232"/>
              <a:gd name="connsiteX2" fmla="*/ 1090721 w 1705100"/>
              <a:gd name="connsiteY2" fmla="*/ 1075495 h 2088232"/>
              <a:gd name="connsiteX3" fmla="*/ 1705100 w 1705100"/>
              <a:gd name="connsiteY3" fmla="*/ 2088232 h 2088232"/>
              <a:gd name="connsiteX4" fmla="*/ 0 w 1705100"/>
              <a:gd name="connsiteY4" fmla="*/ 2088232 h 2088232"/>
              <a:gd name="connsiteX5" fmla="*/ 0 w 1705100"/>
              <a:gd name="connsiteY5" fmla="*/ 0 h 2088232"/>
              <a:gd name="connsiteX0" fmla="*/ 0 w 1705100"/>
              <a:gd name="connsiteY0" fmla="*/ 0 h 2088232"/>
              <a:gd name="connsiteX1" fmla="*/ 1705100 w 1705100"/>
              <a:gd name="connsiteY1" fmla="*/ 0 h 2088232"/>
              <a:gd name="connsiteX2" fmla="*/ 1090721 w 1705100"/>
              <a:gd name="connsiteY2" fmla="*/ 1075495 h 2088232"/>
              <a:gd name="connsiteX3" fmla="*/ 1705100 w 1705100"/>
              <a:gd name="connsiteY3" fmla="*/ 2088232 h 2088232"/>
              <a:gd name="connsiteX4" fmla="*/ 0 w 1705100"/>
              <a:gd name="connsiteY4" fmla="*/ 2088232 h 2088232"/>
              <a:gd name="connsiteX5" fmla="*/ 0 w 1705100"/>
              <a:gd name="connsiteY5" fmla="*/ 0 h 2088232"/>
              <a:gd name="connsiteX0" fmla="*/ 0 w 1705100"/>
              <a:gd name="connsiteY0" fmla="*/ 0 h 2088232"/>
              <a:gd name="connsiteX1" fmla="*/ 1705100 w 1705100"/>
              <a:gd name="connsiteY1" fmla="*/ 0 h 2088232"/>
              <a:gd name="connsiteX2" fmla="*/ 1090721 w 1705100"/>
              <a:gd name="connsiteY2" fmla="*/ 1075495 h 2088232"/>
              <a:gd name="connsiteX3" fmla="*/ 1705100 w 1705100"/>
              <a:gd name="connsiteY3" fmla="*/ 2088232 h 2088232"/>
              <a:gd name="connsiteX4" fmla="*/ 0 w 1705100"/>
              <a:gd name="connsiteY4" fmla="*/ 2088232 h 2088232"/>
              <a:gd name="connsiteX5" fmla="*/ 0 w 1705100"/>
              <a:gd name="connsiteY5" fmla="*/ 0 h 2088232"/>
              <a:gd name="connsiteX0" fmla="*/ 0 w 1705100"/>
              <a:gd name="connsiteY0" fmla="*/ 0 h 2088232"/>
              <a:gd name="connsiteX1" fmla="*/ 1705100 w 1705100"/>
              <a:gd name="connsiteY1" fmla="*/ 0 h 2088232"/>
              <a:gd name="connsiteX2" fmla="*/ 1705100 w 1705100"/>
              <a:gd name="connsiteY2" fmla="*/ 2088232 h 2088232"/>
              <a:gd name="connsiteX3" fmla="*/ 0 w 1705100"/>
              <a:gd name="connsiteY3" fmla="*/ 2088232 h 2088232"/>
              <a:gd name="connsiteX4" fmla="*/ 0 w 1705100"/>
              <a:gd name="connsiteY4" fmla="*/ 0 h 2088232"/>
              <a:gd name="connsiteX0" fmla="*/ 0 w 1739059"/>
              <a:gd name="connsiteY0" fmla="*/ 0 h 2088232"/>
              <a:gd name="connsiteX1" fmla="*/ 1705100 w 1739059"/>
              <a:gd name="connsiteY1" fmla="*/ 0 h 2088232"/>
              <a:gd name="connsiteX2" fmla="*/ 1705100 w 1739059"/>
              <a:gd name="connsiteY2" fmla="*/ 2088232 h 2088232"/>
              <a:gd name="connsiteX3" fmla="*/ 0 w 1739059"/>
              <a:gd name="connsiteY3" fmla="*/ 2088232 h 2088232"/>
              <a:gd name="connsiteX4" fmla="*/ 0 w 1739059"/>
              <a:gd name="connsiteY4" fmla="*/ 0 h 2088232"/>
              <a:gd name="connsiteX0" fmla="*/ 0 w 1705100"/>
              <a:gd name="connsiteY0" fmla="*/ 0 h 2088232"/>
              <a:gd name="connsiteX1" fmla="*/ 1705100 w 1705100"/>
              <a:gd name="connsiteY1" fmla="*/ 0 h 2088232"/>
              <a:gd name="connsiteX2" fmla="*/ 1705100 w 1705100"/>
              <a:gd name="connsiteY2" fmla="*/ 2088232 h 2088232"/>
              <a:gd name="connsiteX3" fmla="*/ 0 w 1705100"/>
              <a:gd name="connsiteY3" fmla="*/ 2088232 h 2088232"/>
              <a:gd name="connsiteX4" fmla="*/ 0 w 1705100"/>
              <a:gd name="connsiteY4" fmla="*/ 0 h 2088232"/>
              <a:gd name="connsiteX0" fmla="*/ 0 w 1705100"/>
              <a:gd name="connsiteY0" fmla="*/ 0 h 2088232"/>
              <a:gd name="connsiteX1" fmla="*/ 1705100 w 1705100"/>
              <a:gd name="connsiteY1" fmla="*/ 0 h 2088232"/>
              <a:gd name="connsiteX2" fmla="*/ 1705100 w 1705100"/>
              <a:gd name="connsiteY2" fmla="*/ 2088232 h 2088232"/>
              <a:gd name="connsiteX3" fmla="*/ 0 w 1705100"/>
              <a:gd name="connsiteY3" fmla="*/ 2088232 h 2088232"/>
              <a:gd name="connsiteX4" fmla="*/ 0 w 1705100"/>
              <a:gd name="connsiteY4" fmla="*/ 0 h 2088232"/>
              <a:gd name="connsiteX0" fmla="*/ 0 w 1705100"/>
              <a:gd name="connsiteY0" fmla="*/ 0 h 2088232"/>
              <a:gd name="connsiteX1" fmla="*/ 1705100 w 1705100"/>
              <a:gd name="connsiteY1" fmla="*/ 0 h 2088232"/>
              <a:gd name="connsiteX2" fmla="*/ 1705100 w 1705100"/>
              <a:gd name="connsiteY2" fmla="*/ 2088232 h 2088232"/>
              <a:gd name="connsiteX3" fmla="*/ 0 w 1705100"/>
              <a:gd name="connsiteY3" fmla="*/ 2088232 h 2088232"/>
              <a:gd name="connsiteX4" fmla="*/ 0 w 1705100"/>
              <a:gd name="connsiteY4" fmla="*/ 0 h 2088232"/>
              <a:gd name="connsiteX0" fmla="*/ 0 w 1746105"/>
              <a:gd name="connsiteY0" fmla="*/ 0 h 2088232"/>
              <a:gd name="connsiteX1" fmla="*/ 1746105 w 1746105"/>
              <a:gd name="connsiteY1" fmla="*/ 0 h 2088232"/>
              <a:gd name="connsiteX2" fmla="*/ 1705100 w 1746105"/>
              <a:gd name="connsiteY2" fmla="*/ 2088232 h 2088232"/>
              <a:gd name="connsiteX3" fmla="*/ 0 w 1746105"/>
              <a:gd name="connsiteY3" fmla="*/ 2088232 h 2088232"/>
              <a:gd name="connsiteX4" fmla="*/ 0 w 1746105"/>
              <a:gd name="connsiteY4" fmla="*/ 0 h 2088232"/>
              <a:gd name="connsiteX0" fmla="*/ 0 w 1746105"/>
              <a:gd name="connsiteY0" fmla="*/ 0 h 2088232"/>
              <a:gd name="connsiteX1" fmla="*/ 1746105 w 1746105"/>
              <a:gd name="connsiteY1" fmla="*/ 0 h 2088232"/>
              <a:gd name="connsiteX2" fmla="*/ 1705100 w 1746105"/>
              <a:gd name="connsiteY2" fmla="*/ 2088232 h 2088232"/>
              <a:gd name="connsiteX3" fmla="*/ 0 w 1746105"/>
              <a:gd name="connsiteY3" fmla="*/ 2088232 h 2088232"/>
              <a:gd name="connsiteX4" fmla="*/ 0 w 1746105"/>
              <a:gd name="connsiteY4" fmla="*/ 0 h 2088232"/>
              <a:gd name="connsiteX0" fmla="*/ 0 w 1746105"/>
              <a:gd name="connsiteY0" fmla="*/ 0 h 2088232"/>
              <a:gd name="connsiteX1" fmla="*/ 1746105 w 1746105"/>
              <a:gd name="connsiteY1" fmla="*/ 0 h 2088232"/>
              <a:gd name="connsiteX2" fmla="*/ 1705100 w 1746105"/>
              <a:gd name="connsiteY2" fmla="*/ 2088232 h 2088232"/>
              <a:gd name="connsiteX3" fmla="*/ 0 w 1746105"/>
              <a:gd name="connsiteY3" fmla="*/ 2088232 h 2088232"/>
              <a:gd name="connsiteX4" fmla="*/ 0 w 1746105"/>
              <a:gd name="connsiteY4" fmla="*/ 0 h 2088232"/>
              <a:gd name="connsiteX0" fmla="*/ 0 w 1762506"/>
              <a:gd name="connsiteY0" fmla="*/ 0 h 2088232"/>
              <a:gd name="connsiteX1" fmla="*/ 1746105 w 1762506"/>
              <a:gd name="connsiteY1" fmla="*/ 0 h 2088232"/>
              <a:gd name="connsiteX2" fmla="*/ 1762506 w 1762506"/>
              <a:gd name="connsiteY2" fmla="*/ 2088232 h 2088232"/>
              <a:gd name="connsiteX3" fmla="*/ 0 w 1762506"/>
              <a:gd name="connsiteY3" fmla="*/ 2088232 h 2088232"/>
              <a:gd name="connsiteX4" fmla="*/ 0 w 1762506"/>
              <a:gd name="connsiteY4" fmla="*/ 0 h 2088232"/>
              <a:gd name="connsiteX0" fmla="*/ 0 w 1762506"/>
              <a:gd name="connsiteY0" fmla="*/ 0 h 2088232"/>
              <a:gd name="connsiteX1" fmla="*/ 1746105 w 1762506"/>
              <a:gd name="connsiteY1" fmla="*/ 0 h 2088232"/>
              <a:gd name="connsiteX2" fmla="*/ 1762506 w 1762506"/>
              <a:gd name="connsiteY2" fmla="*/ 2088232 h 2088232"/>
              <a:gd name="connsiteX3" fmla="*/ 0 w 1762506"/>
              <a:gd name="connsiteY3" fmla="*/ 2088232 h 2088232"/>
              <a:gd name="connsiteX4" fmla="*/ 0 w 1762506"/>
              <a:gd name="connsiteY4" fmla="*/ 0 h 2088232"/>
              <a:gd name="connsiteX0" fmla="*/ 0 w 1762506"/>
              <a:gd name="connsiteY0" fmla="*/ 0 h 2088232"/>
              <a:gd name="connsiteX1" fmla="*/ 1746105 w 1762506"/>
              <a:gd name="connsiteY1" fmla="*/ 0 h 2088232"/>
              <a:gd name="connsiteX2" fmla="*/ 1762506 w 1762506"/>
              <a:gd name="connsiteY2" fmla="*/ 2088232 h 2088232"/>
              <a:gd name="connsiteX3" fmla="*/ 0 w 1762506"/>
              <a:gd name="connsiteY3" fmla="*/ 2088232 h 2088232"/>
              <a:gd name="connsiteX4" fmla="*/ 0 w 1762506"/>
              <a:gd name="connsiteY4" fmla="*/ 0 h 2088232"/>
              <a:gd name="connsiteX0" fmla="*/ 0 w 1762506"/>
              <a:gd name="connsiteY0" fmla="*/ 0 h 2088232"/>
              <a:gd name="connsiteX1" fmla="*/ 1746105 w 1762506"/>
              <a:gd name="connsiteY1" fmla="*/ 0 h 2088232"/>
              <a:gd name="connsiteX2" fmla="*/ 1762506 w 1762506"/>
              <a:gd name="connsiteY2" fmla="*/ 2088232 h 2088232"/>
              <a:gd name="connsiteX3" fmla="*/ 0 w 1762506"/>
              <a:gd name="connsiteY3" fmla="*/ 2088232 h 2088232"/>
              <a:gd name="connsiteX4" fmla="*/ 0 w 1762506"/>
              <a:gd name="connsiteY4" fmla="*/ 0 h 2088232"/>
              <a:gd name="connsiteX0" fmla="*/ 0 w 1762506"/>
              <a:gd name="connsiteY0" fmla="*/ 0 h 2088232"/>
              <a:gd name="connsiteX1" fmla="*/ 1746105 w 1762506"/>
              <a:gd name="connsiteY1" fmla="*/ 0 h 2088232"/>
              <a:gd name="connsiteX2" fmla="*/ 1762506 w 1762506"/>
              <a:gd name="connsiteY2" fmla="*/ 2088232 h 2088232"/>
              <a:gd name="connsiteX3" fmla="*/ 0 w 1762506"/>
              <a:gd name="connsiteY3" fmla="*/ 2088232 h 2088232"/>
              <a:gd name="connsiteX4" fmla="*/ 0 w 1762506"/>
              <a:gd name="connsiteY4" fmla="*/ 0 h 2088232"/>
              <a:gd name="connsiteX0" fmla="*/ 0 w 1762506"/>
              <a:gd name="connsiteY0" fmla="*/ 0 h 2088232"/>
              <a:gd name="connsiteX1" fmla="*/ 1746105 w 1762506"/>
              <a:gd name="connsiteY1" fmla="*/ 0 h 2088232"/>
              <a:gd name="connsiteX2" fmla="*/ 1762506 w 1762506"/>
              <a:gd name="connsiteY2" fmla="*/ 2088232 h 2088232"/>
              <a:gd name="connsiteX3" fmla="*/ 0 w 1762506"/>
              <a:gd name="connsiteY3" fmla="*/ 2088232 h 2088232"/>
              <a:gd name="connsiteX4" fmla="*/ 0 w 1762506"/>
              <a:gd name="connsiteY4" fmla="*/ 0 h 2088232"/>
              <a:gd name="connsiteX0" fmla="*/ 0 w 1762506"/>
              <a:gd name="connsiteY0" fmla="*/ 0 h 2088232"/>
              <a:gd name="connsiteX1" fmla="*/ 1746105 w 1762506"/>
              <a:gd name="connsiteY1" fmla="*/ 0 h 2088232"/>
              <a:gd name="connsiteX2" fmla="*/ 1762506 w 1762506"/>
              <a:gd name="connsiteY2" fmla="*/ 2088232 h 2088232"/>
              <a:gd name="connsiteX3" fmla="*/ 0 w 1762506"/>
              <a:gd name="connsiteY3" fmla="*/ 2088232 h 2088232"/>
              <a:gd name="connsiteX4" fmla="*/ 0 w 1762506"/>
              <a:gd name="connsiteY4" fmla="*/ 0 h 2088232"/>
              <a:gd name="connsiteX0" fmla="*/ 0 w 1762506"/>
              <a:gd name="connsiteY0" fmla="*/ 0 h 2088232"/>
              <a:gd name="connsiteX1" fmla="*/ 1746105 w 1762506"/>
              <a:gd name="connsiteY1" fmla="*/ 0 h 2088232"/>
              <a:gd name="connsiteX2" fmla="*/ 1762506 w 1762506"/>
              <a:gd name="connsiteY2" fmla="*/ 2088232 h 2088232"/>
              <a:gd name="connsiteX3" fmla="*/ 0 w 1762506"/>
              <a:gd name="connsiteY3" fmla="*/ 2088232 h 2088232"/>
              <a:gd name="connsiteX4" fmla="*/ 0 w 1762506"/>
              <a:gd name="connsiteY4" fmla="*/ 0 h 2088232"/>
              <a:gd name="connsiteX0" fmla="*/ 0 w 1762506"/>
              <a:gd name="connsiteY0" fmla="*/ 0 h 2088237"/>
              <a:gd name="connsiteX1" fmla="*/ 1746105 w 1762506"/>
              <a:gd name="connsiteY1" fmla="*/ 0 h 2088237"/>
              <a:gd name="connsiteX2" fmla="*/ 1762506 w 1762506"/>
              <a:gd name="connsiteY2" fmla="*/ 2088232 h 2088237"/>
              <a:gd name="connsiteX3" fmla="*/ 0 w 1762506"/>
              <a:gd name="connsiteY3" fmla="*/ 2088232 h 2088237"/>
              <a:gd name="connsiteX4" fmla="*/ 0 w 1762506"/>
              <a:gd name="connsiteY4" fmla="*/ 0 h 2088237"/>
              <a:gd name="connsiteX0" fmla="*/ 0 w 1762506"/>
              <a:gd name="connsiteY0" fmla="*/ 0 h 2088236"/>
              <a:gd name="connsiteX1" fmla="*/ 1746105 w 1762506"/>
              <a:gd name="connsiteY1" fmla="*/ 0 h 2088236"/>
              <a:gd name="connsiteX2" fmla="*/ 1762506 w 1762506"/>
              <a:gd name="connsiteY2" fmla="*/ 2088232 h 2088236"/>
              <a:gd name="connsiteX3" fmla="*/ 0 w 1762506"/>
              <a:gd name="connsiteY3" fmla="*/ 2088232 h 2088236"/>
              <a:gd name="connsiteX4" fmla="*/ 0 w 1762506"/>
              <a:gd name="connsiteY4" fmla="*/ 0 h 2088236"/>
              <a:gd name="connsiteX0" fmla="*/ 0 w 1762506"/>
              <a:gd name="connsiteY0" fmla="*/ 0 h 2088237"/>
              <a:gd name="connsiteX1" fmla="*/ 1746105 w 1762506"/>
              <a:gd name="connsiteY1" fmla="*/ 0 h 2088237"/>
              <a:gd name="connsiteX2" fmla="*/ 1762506 w 1762506"/>
              <a:gd name="connsiteY2" fmla="*/ 2088232 h 2088237"/>
              <a:gd name="connsiteX3" fmla="*/ 0 w 1762506"/>
              <a:gd name="connsiteY3" fmla="*/ 2088232 h 2088237"/>
              <a:gd name="connsiteX4" fmla="*/ 0 w 1762506"/>
              <a:gd name="connsiteY4" fmla="*/ 0 h 2088237"/>
              <a:gd name="connsiteX0" fmla="*/ 0 w 1762506"/>
              <a:gd name="connsiteY0" fmla="*/ 0 h 2088685"/>
              <a:gd name="connsiteX1" fmla="*/ 1746105 w 1762506"/>
              <a:gd name="connsiteY1" fmla="*/ 0 h 2088685"/>
              <a:gd name="connsiteX2" fmla="*/ 1762506 w 1762506"/>
              <a:gd name="connsiteY2" fmla="*/ 2088232 h 2088685"/>
              <a:gd name="connsiteX3" fmla="*/ 0 w 1762506"/>
              <a:gd name="connsiteY3" fmla="*/ 2088232 h 2088685"/>
              <a:gd name="connsiteX4" fmla="*/ 0 w 1762506"/>
              <a:gd name="connsiteY4" fmla="*/ 0 h 2088685"/>
              <a:gd name="connsiteX0" fmla="*/ 0 w 1762506"/>
              <a:gd name="connsiteY0" fmla="*/ 0 h 2088685"/>
              <a:gd name="connsiteX1" fmla="*/ 1690839 w 1762506"/>
              <a:gd name="connsiteY1" fmla="*/ 0 h 2088685"/>
              <a:gd name="connsiteX2" fmla="*/ 1762506 w 1762506"/>
              <a:gd name="connsiteY2" fmla="*/ 2088232 h 2088685"/>
              <a:gd name="connsiteX3" fmla="*/ 0 w 1762506"/>
              <a:gd name="connsiteY3" fmla="*/ 2088232 h 2088685"/>
              <a:gd name="connsiteX4" fmla="*/ 0 w 1762506"/>
              <a:gd name="connsiteY4" fmla="*/ 0 h 2088685"/>
              <a:gd name="connsiteX0" fmla="*/ 0 w 1762506"/>
              <a:gd name="connsiteY0" fmla="*/ 0 h 2088676"/>
              <a:gd name="connsiteX1" fmla="*/ 1690839 w 1762506"/>
              <a:gd name="connsiteY1" fmla="*/ 0 h 2088676"/>
              <a:gd name="connsiteX2" fmla="*/ 1762506 w 1762506"/>
              <a:gd name="connsiteY2" fmla="*/ 2088232 h 2088676"/>
              <a:gd name="connsiteX3" fmla="*/ 0 w 1762506"/>
              <a:gd name="connsiteY3" fmla="*/ 2088232 h 2088676"/>
              <a:gd name="connsiteX4" fmla="*/ 0 w 1762506"/>
              <a:gd name="connsiteY4" fmla="*/ 0 h 2088676"/>
              <a:gd name="connsiteX0" fmla="*/ 0 w 1762506"/>
              <a:gd name="connsiteY0" fmla="*/ 0 h 2088845"/>
              <a:gd name="connsiteX1" fmla="*/ 1690839 w 1762506"/>
              <a:gd name="connsiteY1" fmla="*/ 0 h 2088845"/>
              <a:gd name="connsiteX2" fmla="*/ 1762506 w 1762506"/>
              <a:gd name="connsiteY2" fmla="*/ 2088232 h 2088845"/>
              <a:gd name="connsiteX3" fmla="*/ 0 w 1762506"/>
              <a:gd name="connsiteY3" fmla="*/ 2088232 h 2088845"/>
              <a:gd name="connsiteX4" fmla="*/ 0 w 1762506"/>
              <a:gd name="connsiteY4" fmla="*/ 0 h 2088845"/>
              <a:gd name="connsiteX0" fmla="*/ 0 w 1717289"/>
              <a:gd name="connsiteY0" fmla="*/ 0 h 2098890"/>
              <a:gd name="connsiteX1" fmla="*/ 1690839 w 1717289"/>
              <a:gd name="connsiteY1" fmla="*/ 0 h 2098890"/>
              <a:gd name="connsiteX2" fmla="*/ 1717289 w 1717289"/>
              <a:gd name="connsiteY2" fmla="*/ 2098281 h 2098890"/>
              <a:gd name="connsiteX3" fmla="*/ 0 w 1717289"/>
              <a:gd name="connsiteY3" fmla="*/ 2088232 h 2098890"/>
              <a:gd name="connsiteX4" fmla="*/ 0 w 1717289"/>
              <a:gd name="connsiteY4" fmla="*/ 0 h 2098890"/>
              <a:gd name="connsiteX0" fmla="*/ 0 w 1717289"/>
              <a:gd name="connsiteY0" fmla="*/ 0 h 2098281"/>
              <a:gd name="connsiteX1" fmla="*/ 1690839 w 1717289"/>
              <a:gd name="connsiteY1" fmla="*/ 0 h 2098281"/>
              <a:gd name="connsiteX2" fmla="*/ 1717289 w 1717289"/>
              <a:gd name="connsiteY2" fmla="*/ 2098281 h 2098281"/>
              <a:gd name="connsiteX3" fmla="*/ 0 w 1717289"/>
              <a:gd name="connsiteY3" fmla="*/ 2088232 h 2098281"/>
              <a:gd name="connsiteX4" fmla="*/ 0 w 1717289"/>
              <a:gd name="connsiteY4" fmla="*/ 0 h 2098281"/>
              <a:gd name="connsiteX0" fmla="*/ 0 w 1717289"/>
              <a:gd name="connsiteY0" fmla="*/ 0 h 2098281"/>
              <a:gd name="connsiteX1" fmla="*/ 1690839 w 1717289"/>
              <a:gd name="connsiteY1" fmla="*/ 0 h 2098281"/>
              <a:gd name="connsiteX2" fmla="*/ 1717289 w 1717289"/>
              <a:gd name="connsiteY2" fmla="*/ 2098281 h 2098281"/>
              <a:gd name="connsiteX3" fmla="*/ 0 w 1717289"/>
              <a:gd name="connsiteY3" fmla="*/ 2088232 h 2098281"/>
              <a:gd name="connsiteX4" fmla="*/ 0 w 1717289"/>
              <a:gd name="connsiteY4" fmla="*/ 0 h 2098281"/>
              <a:gd name="connsiteX0" fmla="*/ 0 w 1717289"/>
              <a:gd name="connsiteY0" fmla="*/ 0 h 2098281"/>
              <a:gd name="connsiteX1" fmla="*/ 1690839 w 1717289"/>
              <a:gd name="connsiteY1" fmla="*/ 0 h 2098281"/>
              <a:gd name="connsiteX2" fmla="*/ 1717289 w 1717289"/>
              <a:gd name="connsiteY2" fmla="*/ 2098281 h 2098281"/>
              <a:gd name="connsiteX3" fmla="*/ 0 w 1717289"/>
              <a:gd name="connsiteY3" fmla="*/ 2088232 h 2098281"/>
              <a:gd name="connsiteX4" fmla="*/ 0 w 1717289"/>
              <a:gd name="connsiteY4" fmla="*/ 0 h 2098281"/>
              <a:gd name="connsiteX0" fmla="*/ 0 w 1717289"/>
              <a:gd name="connsiteY0" fmla="*/ 0 h 2098281"/>
              <a:gd name="connsiteX1" fmla="*/ 1690839 w 1717289"/>
              <a:gd name="connsiteY1" fmla="*/ 0 h 2098281"/>
              <a:gd name="connsiteX2" fmla="*/ 1717289 w 1717289"/>
              <a:gd name="connsiteY2" fmla="*/ 2098281 h 2098281"/>
              <a:gd name="connsiteX3" fmla="*/ 0 w 1717289"/>
              <a:gd name="connsiteY3" fmla="*/ 2088232 h 2098281"/>
              <a:gd name="connsiteX4" fmla="*/ 0 w 1717289"/>
              <a:gd name="connsiteY4" fmla="*/ 0 h 2098281"/>
              <a:gd name="connsiteX0" fmla="*/ 0 w 1717289"/>
              <a:gd name="connsiteY0" fmla="*/ 0 h 2098281"/>
              <a:gd name="connsiteX1" fmla="*/ 1690839 w 1717289"/>
              <a:gd name="connsiteY1" fmla="*/ 0 h 2098281"/>
              <a:gd name="connsiteX2" fmla="*/ 1717289 w 1717289"/>
              <a:gd name="connsiteY2" fmla="*/ 2098281 h 2098281"/>
              <a:gd name="connsiteX3" fmla="*/ 0 w 1717289"/>
              <a:gd name="connsiteY3" fmla="*/ 2088232 h 2098281"/>
              <a:gd name="connsiteX4" fmla="*/ 0 w 1717289"/>
              <a:gd name="connsiteY4" fmla="*/ 0 h 2098281"/>
              <a:gd name="connsiteX0" fmla="*/ 0 w 1717289"/>
              <a:gd name="connsiteY0" fmla="*/ 0 h 2098281"/>
              <a:gd name="connsiteX1" fmla="*/ 1690839 w 1717289"/>
              <a:gd name="connsiteY1" fmla="*/ 0 h 2098281"/>
              <a:gd name="connsiteX2" fmla="*/ 1717289 w 1717289"/>
              <a:gd name="connsiteY2" fmla="*/ 2098281 h 2098281"/>
              <a:gd name="connsiteX3" fmla="*/ 0 w 1717289"/>
              <a:gd name="connsiteY3" fmla="*/ 2088232 h 2098281"/>
              <a:gd name="connsiteX4" fmla="*/ 0 w 1717289"/>
              <a:gd name="connsiteY4" fmla="*/ 0 h 2098281"/>
              <a:gd name="connsiteX0" fmla="*/ 0 w 1717289"/>
              <a:gd name="connsiteY0" fmla="*/ 0 h 2098281"/>
              <a:gd name="connsiteX1" fmla="*/ 1674437 w 1717289"/>
              <a:gd name="connsiteY1" fmla="*/ 4101 h 2098281"/>
              <a:gd name="connsiteX2" fmla="*/ 1717289 w 1717289"/>
              <a:gd name="connsiteY2" fmla="*/ 2098281 h 2098281"/>
              <a:gd name="connsiteX3" fmla="*/ 0 w 1717289"/>
              <a:gd name="connsiteY3" fmla="*/ 2088232 h 2098281"/>
              <a:gd name="connsiteX4" fmla="*/ 0 w 1717289"/>
              <a:gd name="connsiteY4" fmla="*/ 0 h 2098281"/>
              <a:gd name="connsiteX0" fmla="*/ 0 w 1717289"/>
              <a:gd name="connsiteY0" fmla="*/ 0 h 2098281"/>
              <a:gd name="connsiteX1" fmla="*/ 1674437 w 1717289"/>
              <a:gd name="connsiteY1" fmla="*/ 4101 h 2098281"/>
              <a:gd name="connsiteX2" fmla="*/ 1717289 w 1717289"/>
              <a:gd name="connsiteY2" fmla="*/ 2098281 h 2098281"/>
              <a:gd name="connsiteX3" fmla="*/ 0 w 1717289"/>
              <a:gd name="connsiteY3" fmla="*/ 2088232 h 2098281"/>
              <a:gd name="connsiteX4" fmla="*/ 0 w 1717289"/>
              <a:gd name="connsiteY4" fmla="*/ 0 h 2098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7289" h="2098281">
                <a:moveTo>
                  <a:pt x="0" y="0"/>
                </a:moveTo>
                <a:lnTo>
                  <a:pt x="1674437" y="4101"/>
                </a:lnTo>
                <a:cubicBezTo>
                  <a:pt x="536394" y="826531"/>
                  <a:pt x="1385887" y="2096234"/>
                  <a:pt x="1717289" y="2098281"/>
                </a:cubicBezTo>
                <a:lnTo>
                  <a:pt x="0" y="2088232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70C0"/>
              </a:solidFill>
              <a:latin typeface="inpin heiti" panose="00000500000000000000" pitchFamily="2" charset="-122"/>
              <a:ea typeface="inpin heiti" panose="00000500000000000000" pitchFamily="2" charset="-122"/>
              <a:cs typeface="+mn-ea"/>
              <a:sym typeface="inpin heiti" panose="00000500000000000000" pitchFamily="2" charset="-122"/>
            </a:endParaRPr>
          </a:p>
        </p:txBody>
      </p:sp>
      <p:sp>
        <p:nvSpPr>
          <p:cNvPr id="11" name="矩形 1"/>
          <p:cNvSpPr/>
          <p:nvPr/>
        </p:nvSpPr>
        <p:spPr>
          <a:xfrm flipH="1">
            <a:off x="3042351" y="2528899"/>
            <a:ext cx="1003481" cy="1800199"/>
          </a:xfrm>
          <a:custGeom>
            <a:avLst/>
            <a:gdLst>
              <a:gd name="connsiteX0" fmla="*/ 0 w 1705100"/>
              <a:gd name="connsiteY0" fmla="*/ 0 h 2088232"/>
              <a:gd name="connsiteX1" fmla="*/ 1705100 w 1705100"/>
              <a:gd name="connsiteY1" fmla="*/ 0 h 2088232"/>
              <a:gd name="connsiteX2" fmla="*/ 1705100 w 1705100"/>
              <a:gd name="connsiteY2" fmla="*/ 2088232 h 2088232"/>
              <a:gd name="connsiteX3" fmla="*/ 0 w 1705100"/>
              <a:gd name="connsiteY3" fmla="*/ 2088232 h 2088232"/>
              <a:gd name="connsiteX4" fmla="*/ 0 w 1705100"/>
              <a:gd name="connsiteY4" fmla="*/ 0 h 2088232"/>
              <a:gd name="connsiteX0" fmla="*/ 0 w 1705100"/>
              <a:gd name="connsiteY0" fmla="*/ 0 h 2088232"/>
              <a:gd name="connsiteX1" fmla="*/ 1705100 w 1705100"/>
              <a:gd name="connsiteY1" fmla="*/ 0 h 2088232"/>
              <a:gd name="connsiteX2" fmla="*/ 922602 w 1705100"/>
              <a:gd name="connsiteY2" fmla="*/ 1013988 h 2088232"/>
              <a:gd name="connsiteX3" fmla="*/ 1705100 w 1705100"/>
              <a:gd name="connsiteY3" fmla="*/ 2088232 h 2088232"/>
              <a:gd name="connsiteX4" fmla="*/ 0 w 1705100"/>
              <a:gd name="connsiteY4" fmla="*/ 2088232 h 2088232"/>
              <a:gd name="connsiteX5" fmla="*/ 0 w 1705100"/>
              <a:gd name="connsiteY5" fmla="*/ 0 h 2088232"/>
              <a:gd name="connsiteX0" fmla="*/ 0 w 1705100"/>
              <a:gd name="connsiteY0" fmla="*/ 0 h 2088232"/>
              <a:gd name="connsiteX1" fmla="*/ 1705100 w 1705100"/>
              <a:gd name="connsiteY1" fmla="*/ 0 h 2088232"/>
              <a:gd name="connsiteX2" fmla="*/ 1090721 w 1705100"/>
              <a:gd name="connsiteY2" fmla="*/ 1075495 h 2088232"/>
              <a:gd name="connsiteX3" fmla="*/ 1705100 w 1705100"/>
              <a:gd name="connsiteY3" fmla="*/ 2088232 h 2088232"/>
              <a:gd name="connsiteX4" fmla="*/ 0 w 1705100"/>
              <a:gd name="connsiteY4" fmla="*/ 2088232 h 2088232"/>
              <a:gd name="connsiteX5" fmla="*/ 0 w 1705100"/>
              <a:gd name="connsiteY5" fmla="*/ 0 h 2088232"/>
              <a:gd name="connsiteX0" fmla="*/ 0 w 1705100"/>
              <a:gd name="connsiteY0" fmla="*/ 0 h 2088232"/>
              <a:gd name="connsiteX1" fmla="*/ 1705100 w 1705100"/>
              <a:gd name="connsiteY1" fmla="*/ 0 h 2088232"/>
              <a:gd name="connsiteX2" fmla="*/ 1090721 w 1705100"/>
              <a:gd name="connsiteY2" fmla="*/ 1075495 h 2088232"/>
              <a:gd name="connsiteX3" fmla="*/ 1705100 w 1705100"/>
              <a:gd name="connsiteY3" fmla="*/ 2088232 h 2088232"/>
              <a:gd name="connsiteX4" fmla="*/ 0 w 1705100"/>
              <a:gd name="connsiteY4" fmla="*/ 2088232 h 2088232"/>
              <a:gd name="connsiteX5" fmla="*/ 0 w 1705100"/>
              <a:gd name="connsiteY5" fmla="*/ 0 h 2088232"/>
              <a:gd name="connsiteX0" fmla="*/ 0 w 1705100"/>
              <a:gd name="connsiteY0" fmla="*/ 0 h 2088232"/>
              <a:gd name="connsiteX1" fmla="*/ 1705100 w 1705100"/>
              <a:gd name="connsiteY1" fmla="*/ 0 h 2088232"/>
              <a:gd name="connsiteX2" fmla="*/ 1090721 w 1705100"/>
              <a:gd name="connsiteY2" fmla="*/ 1075495 h 2088232"/>
              <a:gd name="connsiteX3" fmla="*/ 1705100 w 1705100"/>
              <a:gd name="connsiteY3" fmla="*/ 2088232 h 2088232"/>
              <a:gd name="connsiteX4" fmla="*/ 0 w 1705100"/>
              <a:gd name="connsiteY4" fmla="*/ 2088232 h 2088232"/>
              <a:gd name="connsiteX5" fmla="*/ 0 w 1705100"/>
              <a:gd name="connsiteY5" fmla="*/ 0 h 2088232"/>
              <a:gd name="connsiteX0" fmla="*/ 0 w 1705100"/>
              <a:gd name="connsiteY0" fmla="*/ 0 h 2088232"/>
              <a:gd name="connsiteX1" fmla="*/ 1705100 w 1705100"/>
              <a:gd name="connsiteY1" fmla="*/ 0 h 2088232"/>
              <a:gd name="connsiteX2" fmla="*/ 1090721 w 1705100"/>
              <a:gd name="connsiteY2" fmla="*/ 1075495 h 2088232"/>
              <a:gd name="connsiteX3" fmla="*/ 1705100 w 1705100"/>
              <a:gd name="connsiteY3" fmla="*/ 2088232 h 2088232"/>
              <a:gd name="connsiteX4" fmla="*/ 0 w 1705100"/>
              <a:gd name="connsiteY4" fmla="*/ 2088232 h 2088232"/>
              <a:gd name="connsiteX5" fmla="*/ 0 w 1705100"/>
              <a:gd name="connsiteY5" fmla="*/ 0 h 2088232"/>
              <a:gd name="connsiteX0" fmla="*/ 0 w 1705100"/>
              <a:gd name="connsiteY0" fmla="*/ 0 h 2088232"/>
              <a:gd name="connsiteX1" fmla="*/ 1705100 w 1705100"/>
              <a:gd name="connsiteY1" fmla="*/ 0 h 2088232"/>
              <a:gd name="connsiteX2" fmla="*/ 1090721 w 1705100"/>
              <a:gd name="connsiteY2" fmla="*/ 1075495 h 2088232"/>
              <a:gd name="connsiteX3" fmla="*/ 1705100 w 1705100"/>
              <a:gd name="connsiteY3" fmla="*/ 2088232 h 2088232"/>
              <a:gd name="connsiteX4" fmla="*/ 0 w 1705100"/>
              <a:gd name="connsiteY4" fmla="*/ 2088232 h 2088232"/>
              <a:gd name="connsiteX5" fmla="*/ 0 w 1705100"/>
              <a:gd name="connsiteY5" fmla="*/ 0 h 2088232"/>
              <a:gd name="connsiteX0" fmla="*/ 0 w 1705100"/>
              <a:gd name="connsiteY0" fmla="*/ 0 h 2088232"/>
              <a:gd name="connsiteX1" fmla="*/ 1705100 w 1705100"/>
              <a:gd name="connsiteY1" fmla="*/ 0 h 2088232"/>
              <a:gd name="connsiteX2" fmla="*/ 1090721 w 1705100"/>
              <a:gd name="connsiteY2" fmla="*/ 1075495 h 2088232"/>
              <a:gd name="connsiteX3" fmla="*/ 1705100 w 1705100"/>
              <a:gd name="connsiteY3" fmla="*/ 2088232 h 2088232"/>
              <a:gd name="connsiteX4" fmla="*/ 0 w 1705100"/>
              <a:gd name="connsiteY4" fmla="*/ 2088232 h 2088232"/>
              <a:gd name="connsiteX5" fmla="*/ 0 w 1705100"/>
              <a:gd name="connsiteY5" fmla="*/ 0 h 2088232"/>
              <a:gd name="connsiteX0" fmla="*/ 0 w 1705100"/>
              <a:gd name="connsiteY0" fmla="*/ 0 h 2088232"/>
              <a:gd name="connsiteX1" fmla="*/ 1705100 w 1705100"/>
              <a:gd name="connsiteY1" fmla="*/ 0 h 2088232"/>
              <a:gd name="connsiteX2" fmla="*/ 1090721 w 1705100"/>
              <a:gd name="connsiteY2" fmla="*/ 1075495 h 2088232"/>
              <a:gd name="connsiteX3" fmla="*/ 1705100 w 1705100"/>
              <a:gd name="connsiteY3" fmla="*/ 2088232 h 2088232"/>
              <a:gd name="connsiteX4" fmla="*/ 0 w 1705100"/>
              <a:gd name="connsiteY4" fmla="*/ 2088232 h 2088232"/>
              <a:gd name="connsiteX5" fmla="*/ 0 w 1705100"/>
              <a:gd name="connsiteY5" fmla="*/ 0 h 2088232"/>
              <a:gd name="connsiteX0" fmla="*/ 0 w 1705100"/>
              <a:gd name="connsiteY0" fmla="*/ 0 h 2088232"/>
              <a:gd name="connsiteX1" fmla="*/ 1705100 w 1705100"/>
              <a:gd name="connsiteY1" fmla="*/ 0 h 2088232"/>
              <a:gd name="connsiteX2" fmla="*/ 1090721 w 1705100"/>
              <a:gd name="connsiteY2" fmla="*/ 1075495 h 2088232"/>
              <a:gd name="connsiteX3" fmla="*/ 1705100 w 1705100"/>
              <a:gd name="connsiteY3" fmla="*/ 2088232 h 2088232"/>
              <a:gd name="connsiteX4" fmla="*/ 0 w 1705100"/>
              <a:gd name="connsiteY4" fmla="*/ 2088232 h 2088232"/>
              <a:gd name="connsiteX5" fmla="*/ 0 w 1705100"/>
              <a:gd name="connsiteY5" fmla="*/ 0 h 2088232"/>
              <a:gd name="connsiteX0" fmla="*/ 0 w 1705100"/>
              <a:gd name="connsiteY0" fmla="*/ 0 h 2088232"/>
              <a:gd name="connsiteX1" fmla="*/ 1705100 w 1705100"/>
              <a:gd name="connsiteY1" fmla="*/ 0 h 2088232"/>
              <a:gd name="connsiteX2" fmla="*/ 1705100 w 1705100"/>
              <a:gd name="connsiteY2" fmla="*/ 2088232 h 2088232"/>
              <a:gd name="connsiteX3" fmla="*/ 0 w 1705100"/>
              <a:gd name="connsiteY3" fmla="*/ 2088232 h 2088232"/>
              <a:gd name="connsiteX4" fmla="*/ 0 w 1705100"/>
              <a:gd name="connsiteY4" fmla="*/ 0 h 2088232"/>
              <a:gd name="connsiteX0" fmla="*/ 0 w 1739059"/>
              <a:gd name="connsiteY0" fmla="*/ 0 h 2088232"/>
              <a:gd name="connsiteX1" fmla="*/ 1705100 w 1739059"/>
              <a:gd name="connsiteY1" fmla="*/ 0 h 2088232"/>
              <a:gd name="connsiteX2" fmla="*/ 1705100 w 1739059"/>
              <a:gd name="connsiteY2" fmla="*/ 2088232 h 2088232"/>
              <a:gd name="connsiteX3" fmla="*/ 0 w 1739059"/>
              <a:gd name="connsiteY3" fmla="*/ 2088232 h 2088232"/>
              <a:gd name="connsiteX4" fmla="*/ 0 w 1739059"/>
              <a:gd name="connsiteY4" fmla="*/ 0 h 2088232"/>
              <a:gd name="connsiteX0" fmla="*/ 0 w 1705100"/>
              <a:gd name="connsiteY0" fmla="*/ 0 h 2088232"/>
              <a:gd name="connsiteX1" fmla="*/ 1705100 w 1705100"/>
              <a:gd name="connsiteY1" fmla="*/ 0 h 2088232"/>
              <a:gd name="connsiteX2" fmla="*/ 1705100 w 1705100"/>
              <a:gd name="connsiteY2" fmla="*/ 2088232 h 2088232"/>
              <a:gd name="connsiteX3" fmla="*/ 0 w 1705100"/>
              <a:gd name="connsiteY3" fmla="*/ 2088232 h 2088232"/>
              <a:gd name="connsiteX4" fmla="*/ 0 w 1705100"/>
              <a:gd name="connsiteY4" fmla="*/ 0 h 2088232"/>
              <a:gd name="connsiteX0" fmla="*/ 0 w 1705100"/>
              <a:gd name="connsiteY0" fmla="*/ 0 h 2088232"/>
              <a:gd name="connsiteX1" fmla="*/ 1705100 w 1705100"/>
              <a:gd name="connsiteY1" fmla="*/ 0 h 2088232"/>
              <a:gd name="connsiteX2" fmla="*/ 1705100 w 1705100"/>
              <a:gd name="connsiteY2" fmla="*/ 2088232 h 2088232"/>
              <a:gd name="connsiteX3" fmla="*/ 0 w 1705100"/>
              <a:gd name="connsiteY3" fmla="*/ 2088232 h 2088232"/>
              <a:gd name="connsiteX4" fmla="*/ 0 w 1705100"/>
              <a:gd name="connsiteY4" fmla="*/ 0 h 2088232"/>
              <a:gd name="connsiteX0" fmla="*/ 0 w 1705100"/>
              <a:gd name="connsiteY0" fmla="*/ 0 h 2088232"/>
              <a:gd name="connsiteX1" fmla="*/ 1705100 w 1705100"/>
              <a:gd name="connsiteY1" fmla="*/ 0 h 2088232"/>
              <a:gd name="connsiteX2" fmla="*/ 1705100 w 1705100"/>
              <a:gd name="connsiteY2" fmla="*/ 2088232 h 2088232"/>
              <a:gd name="connsiteX3" fmla="*/ 0 w 1705100"/>
              <a:gd name="connsiteY3" fmla="*/ 2088232 h 2088232"/>
              <a:gd name="connsiteX4" fmla="*/ 0 w 1705100"/>
              <a:gd name="connsiteY4" fmla="*/ 0 h 2088232"/>
              <a:gd name="connsiteX0" fmla="*/ 0 w 1746105"/>
              <a:gd name="connsiteY0" fmla="*/ 0 h 2088232"/>
              <a:gd name="connsiteX1" fmla="*/ 1746105 w 1746105"/>
              <a:gd name="connsiteY1" fmla="*/ 0 h 2088232"/>
              <a:gd name="connsiteX2" fmla="*/ 1705100 w 1746105"/>
              <a:gd name="connsiteY2" fmla="*/ 2088232 h 2088232"/>
              <a:gd name="connsiteX3" fmla="*/ 0 w 1746105"/>
              <a:gd name="connsiteY3" fmla="*/ 2088232 h 2088232"/>
              <a:gd name="connsiteX4" fmla="*/ 0 w 1746105"/>
              <a:gd name="connsiteY4" fmla="*/ 0 h 2088232"/>
              <a:gd name="connsiteX0" fmla="*/ 0 w 1746105"/>
              <a:gd name="connsiteY0" fmla="*/ 0 h 2088232"/>
              <a:gd name="connsiteX1" fmla="*/ 1746105 w 1746105"/>
              <a:gd name="connsiteY1" fmla="*/ 0 h 2088232"/>
              <a:gd name="connsiteX2" fmla="*/ 1705100 w 1746105"/>
              <a:gd name="connsiteY2" fmla="*/ 2088232 h 2088232"/>
              <a:gd name="connsiteX3" fmla="*/ 0 w 1746105"/>
              <a:gd name="connsiteY3" fmla="*/ 2088232 h 2088232"/>
              <a:gd name="connsiteX4" fmla="*/ 0 w 1746105"/>
              <a:gd name="connsiteY4" fmla="*/ 0 h 2088232"/>
              <a:gd name="connsiteX0" fmla="*/ 0 w 1746105"/>
              <a:gd name="connsiteY0" fmla="*/ 0 h 2088232"/>
              <a:gd name="connsiteX1" fmla="*/ 1746105 w 1746105"/>
              <a:gd name="connsiteY1" fmla="*/ 0 h 2088232"/>
              <a:gd name="connsiteX2" fmla="*/ 1705100 w 1746105"/>
              <a:gd name="connsiteY2" fmla="*/ 2088232 h 2088232"/>
              <a:gd name="connsiteX3" fmla="*/ 0 w 1746105"/>
              <a:gd name="connsiteY3" fmla="*/ 2088232 h 2088232"/>
              <a:gd name="connsiteX4" fmla="*/ 0 w 1746105"/>
              <a:gd name="connsiteY4" fmla="*/ 0 h 2088232"/>
              <a:gd name="connsiteX0" fmla="*/ 0 w 1762506"/>
              <a:gd name="connsiteY0" fmla="*/ 0 h 2088232"/>
              <a:gd name="connsiteX1" fmla="*/ 1746105 w 1762506"/>
              <a:gd name="connsiteY1" fmla="*/ 0 h 2088232"/>
              <a:gd name="connsiteX2" fmla="*/ 1762506 w 1762506"/>
              <a:gd name="connsiteY2" fmla="*/ 2088232 h 2088232"/>
              <a:gd name="connsiteX3" fmla="*/ 0 w 1762506"/>
              <a:gd name="connsiteY3" fmla="*/ 2088232 h 2088232"/>
              <a:gd name="connsiteX4" fmla="*/ 0 w 1762506"/>
              <a:gd name="connsiteY4" fmla="*/ 0 h 2088232"/>
              <a:gd name="connsiteX0" fmla="*/ 0 w 1762506"/>
              <a:gd name="connsiteY0" fmla="*/ 0 h 2088232"/>
              <a:gd name="connsiteX1" fmla="*/ 1746105 w 1762506"/>
              <a:gd name="connsiteY1" fmla="*/ 0 h 2088232"/>
              <a:gd name="connsiteX2" fmla="*/ 1762506 w 1762506"/>
              <a:gd name="connsiteY2" fmla="*/ 2088232 h 2088232"/>
              <a:gd name="connsiteX3" fmla="*/ 0 w 1762506"/>
              <a:gd name="connsiteY3" fmla="*/ 2088232 h 2088232"/>
              <a:gd name="connsiteX4" fmla="*/ 0 w 1762506"/>
              <a:gd name="connsiteY4" fmla="*/ 0 h 2088232"/>
              <a:gd name="connsiteX0" fmla="*/ 0 w 1762506"/>
              <a:gd name="connsiteY0" fmla="*/ 0 h 2088232"/>
              <a:gd name="connsiteX1" fmla="*/ 1746105 w 1762506"/>
              <a:gd name="connsiteY1" fmla="*/ 0 h 2088232"/>
              <a:gd name="connsiteX2" fmla="*/ 1762506 w 1762506"/>
              <a:gd name="connsiteY2" fmla="*/ 2088232 h 2088232"/>
              <a:gd name="connsiteX3" fmla="*/ 0 w 1762506"/>
              <a:gd name="connsiteY3" fmla="*/ 2088232 h 2088232"/>
              <a:gd name="connsiteX4" fmla="*/ 0 w 1762506"/>
              <a:gd name="connsiteY4" fmla="*/ 0 h 2088232"/>
              <a:gd name="connsiteX0" fmla="*/ 0 w 1762506"/>
              <a:gd name="connsiteY0" fmla="*/ 0 h 2088232"/>
              <a:gd name="connsiteX1" fmla="*/ 1746105 w 1762506"/>
              <a:gd name="connsiteY1" fmla="*/ 0 h 2088232"/>
              <a:gd name="connsiteX2" fmla="*/ 1762506 w 1762506"/>
              <a:gd name="connsiteY2" fmla="*/ 2088232 h 2088232"/>
              <a:gd name="connsiteX3" fmla="*/ 0 w 1762506"/>
              <a:gd name="connsiteY3" fmla="*/ 2088232 h 2088232"/>
              <a:gd name="connsiteX4" fmla="*/ 0 w 1762506"/>
              <a:gd name="connsiteY4" fmla="*/ 0 h 2088232"/>
              <a:gd name="connsiteX0" fmla="*/ 0 w 1762506"/>
              <a:gd name="connsiteY0" fmla="*/ 0 h 2088232"/>
              <a:gd name="connsiteX1" fmla="*/ 1746105 w 1762506"/>
              <a:gd name="connsiteY1" fmla="*/ 0 h 2088232"/>
              <a:gd name="connsiteX2" fmla="*/ 1762506 w 1762506"/>
              <a:gd name="connsiteY2" fmla="*/ 2088232 h 2088232"/>
              <a:gd name="connsiteX3" fmla="*/ 0 w 1762506"/>
              <a:gd name="connsiteY3" fmla="*/ 2088232 h 2088232"/>
              <a:gd name="connsiteX4" fmla="*/ 0 w 1762506"/>
              <a:gd name="connsiteY4" fmla="*/ 0 h 2088232"/>
              <a:gd name="connsiteX0" fmla="*/ 0 w 1762506"/>
              <a:gd name="connsiteY0" fmla="*/ 0 h 2088232"/>
              <a:gd name="connsiteX1" fmla="*/ 1746105 w 1762506"/>
              <a:gd name="connsiteY1" fmla="*/ 0 h 2088232"/>
              <a:gd name="connsiteX2" fmla="*/ 1762506 w 1762506"/>
              <a:gd name="connsiteY2" fmla="*/ 2088232 h 2088232"/>
              <a:gd name="connsiteX3" fmla="*/ 0 w 1762506"/>
              <a:gd name="connsiteY3" fmla="*/ 2088232 h 2088232"/>
              <a:gd name="connsiteX4" fmla="*/ 0 w 1762506"/>
              <a:gd name="connsiteY4" fmla="*/ 0 h 2088232"/>
              <a:gd name="connsiteX0" fmla="*/ 0 w 1762506"/>
              <a:gd name="connsiteY0" fmla="*/ 0 h 2088232"/>
              <a:gd name="connsiteX1" fmla="*/ 1746105 w 1762506"/>
              <a:gd name="connsiteY1" fmla="*/ 0 h 2088232"/>
              <a:gd name="connsiteX2" fmla="*/ 1762506 w 1762506"/>
              <a:gd name="connsiteY2" fmla="*/ 2088232 h 2088232"/>
              <a:gd name="connsiteX3" fmla="*/ 0 w 1762506"/>
              <a:gd name="connsiteY3" fmla="*/ 2088232 h 2088232"/>
              <a:gd name="connsiteX4" fmla="*/ 0 w 1762506"/>
              <a:gd name="connsiteY4" fmla="*/ 0 h 2088232"/>
              <a:gd name="connsiteX0" fmla="*/ 0 w 1762506"/>
              <a:gd name="connsiteY0" fmla="*/ 0 h 2088232"/>
              <a:gd name="connsiteX1" fmla="*/ 1746105 w 1762506"/>
              <a:gd name="connsiteY1" fmla="*/ 0 h 2088232"/>
              <a:gd name="connsiteX2" fmla="*/ 1762506 w 1762506"/>
              <a:gd name="connsiteY2" fmla="*/ 2088232 h 2088232"/>
              <a:gd name="connsiteX3" fmla="*/ 0 w 1762506"/>
              <a:gd name="connsiteY3" fmla="*/ 2088232 h 2088232"/>
              <a:gd name="connsiteX4" fmla="*/ 0 w 1762506"/>
              <a:gd name="connsiteY4" fmla="*/ 0 h 2088232"/>
              <a:gd name="connsiteX0" fmla="*/ 0 w 1762506"/>
              <a:gd name="connsiteY0" fmla="*/ 0 h 2088237"/>
              <a:gd name="connsiteX1" fmla="*/ 1746105 w 1762506"/>
              <a:gd name="connsiteY1" fmla="*/ 0 h 2088237"/>
              <a:gd name="connsiteX2" fmla="*/ 1762506 w 1762506"/>
              <a:gd name="connsiteY2" fmla="*/ 2088232 h 2088237"/>
              <a:gd name="connsiteX3" fmla="*/ 0 w 1762506"/>
              <a:gd name="connsiteY3" fmla="*/ 2088232 h 2088237"/>
              <a:gd name="connsiteX4" fmla="*/ 0 w 1762506"/>
              <a:gd name="connsiteY4" fmla="*/ 0 h 2088237"/>
              <a:gd name="connsiteX0" fmla="*/ 0 w 1762506"/>
              <a:gd name="connsiteY0" fmla="*/ 0 h 2088236"/>
              <a:gd name="connsiteX1" fmla="*/ 1746105 w 1762506"/>
              <a:gd name="connsiteY1" fmla="*/ 0 h 2088236"/>
              <a:gd name="connsiteX2" fmla="*/ 1762506 w 1762506"/>
              <a:gd name="connsiteY2" fmla="*/ 2088232 h 2088236"/>
              <a:gd name="connsiteX3" fmla="*/ 0 w 1762506"/>
              <a:gd name="connsiteY3" fmla="*/ 2088232 h 2088236"/>
              <a:gd name="connsiteX4" fmla="*/ 0 w 1762506"/>
              <a:gd name="connsiteY4" fmla="*/ 0 h 2088236"/>
              <a:gd name="connsiteX0" fmla="*/ 0 w 1762506"/>
              <a:gd name="connsiteY0" fmla="*/ 0 h 2088237"/>
              <a:gd name="connsiteX1" fmla="*/ 1746105 w 1762506"/>
              <a:gd name="connsiteY1" fmla="*/ 0 h 2088237"/>
              <a:gd name="connsiteX2" fmla="*/ 1762506 w 1762506"/>
              <a:gd name="connsiteY2" fmla="*/ 2088232 h 2088237"/>
              <a:gd name="connsiteX3" fmla="*/ 0 w 1762506"/>
              <a:gd name="connsiteY3" fmla="*/ 2088232 h 2088237"/>
              <a:gd name="connsiteX4" fmla="*/ 0 w 1762506"/>
              <a:gd name="connsiteY4" fmla="*/ 0 h 2088237"/>
              <a:gd name="connsiteX0" fmla="*/ 0 w 1762506"/>
              <a:gd name="connsiteY0" fmla="*/ 0 h 2088685"/>
              <a:gd name="connsiteX1" fmla="*/ 1746105 w 1762506"/>
              <a:gd name="connsiteY1" fmla="*/ 0 h 2088685"/>
              <a:gd name="connsiteX2" fmla="*/ 1762506 w 1762506"/>
              <a:gd name="connsiteY2" fmla="*/ 2088232 h 2088685"/>
              <a:gd name="connsiteX3" fmla="*/ 0 w 1762506"/>
              <a:gd name="connsiteY3" fmla="*/ 2088232 h 2088685"/>
              <a:gd name="connsiteX4" fmla="*/ 0 w 1762506"/>
              <a:gd name="connsiteY4" fmla="*/ 0 h 2088685"/>
              <a:gd name="connsiteX0" fmla="*/ 0 w 1762506"/>
              <a:gd name="connsiteY0" fmla="*/ 0 h 2088685"/>
              <a:gd name="connsiteX1" fmla="*/ 1690839 w 1762506"/>
              <a:gd name="connsiteY1" fmla="*/ 0 h 2088685"/>
              <a:gd name="connsiteX2" fmla="*/ 1762506 w 1762506"/>
              <a:gd name="connsiteY2" fmla="*/ 2088232 h 2088685"/>
              <a:gd name="connsiteX3" fmla="*/ 0 w 1762506"/>
              <a:gd name="connsiteY3" fmla="*/ 2088232 h 2088685"/>
              <a:gd name="connsiteX4" fmla="*/ 0 w 1762506"/>
              <a:gd name="connsiteY4" fmla="*/ 0 h 2088685"/>
              <a:gd name="connsiteX0" fmla="*/ 0 w 1762506"/>
              <a:gd name="connsiteY0" fmla="*/ 0 h 2088676"/>
              <a:gd name="connsiteX1" fmla="*/ 1690839 w 1762506"/>
              <a:gd name="connsiteY1" fmla="*/ 0 h 2088676"/>
              <a:gd name="connsiteX2" fmla="*/ 1762506 w 1762506"/>
              <a:gd name="connsiteY2" fmla="*/ 2088232 h 2088676"/>
              <a:gd name="connsiteX3" fmla="*/ 0 w 1762506"/>
              <a:gd name="connsiteY3" fmla="*/ 2088232 h 2088676"/>
              <a:gd name="connsiteX4" fmla="*/ 0 w 1762506"/>
              <a:gd name="connsiteY4" fmla="*/ 0 h 2088676"/>
              <a:gd name="connsiteX0" fmla="*/ 0 w 1762506"/>
              <a:gd name="connsiteY0" fmla="*/ 0 h 2088845"/>
              <a:gd name="connsiteX1" fmla="*/ 1690839 w 1762506"/>
              <a:gd name="connsiteY1" fmla="*/ 0 h 2088845"/>
              <a:gd name="connsiteX2" fmla="*/ 1762506 w 1762506"/>
              <a:gd name="connsiteY2" fmla="*/ 2088232 h 2088845"/>
              <a:gd name="connsiteX3" fmla="*/ 0 w 1762506"/>
              <a:gd name="connsiteY3" fmla="*/ 2088232 h 2088845"/>
              <a:gd name="connsiteX4" fmla="*/ 0 w 1762506"/>
              <a:gd name="connsiteY4" fmla="*/ 0 h 2088845"/>
              <a:gd name="connsiteX0" fmla="*/ 0 w 1717289"/>
              <a:gd name="connsiteY0" fmla="*/ 0 h 2098890"/>
              <a:gd name="connsiteX1" fmla="*/ 1690839 w 1717289"/>
              <a:gd name="connsiteY1" fmla="*/ 0 h 2098890"/>
              <a:gd name="connsiteX2" fmla="*/ 1717289 w 1717289"/>
              <a:gd name="connsiteY2" fmla="*/ 2098281 h 2098890"/>
              <a:gd name="connsiteX3" fmla="*/ 0 w 1717289"/>
              <a:gd name="connsiteY3" fmla="*/ 2088232 h 2098890"/>
              <a:gd name="connsiteX4" fmla="*/ 0 w 1717289"/>
              <a:gd name="connsiteY4" fmla="*/ 0 h 2098890"/>
              <a:gd name="connsiteX0" fmla="*/ 0 w 1717289"/>
              <a:gd name="connsiteY0" fmla="*/ 0 h 2098281"/>
              <a:gd name="connsiteX1" fmla="*/ 1690839 w 1717289"/>
              <a:gd name="connsiteY1" fmla="*/ 0 h 2098281"/>
              <a:gd name="connsiteX2" fmla="*/ 1717289 w 1717289"/>
              <a:gd name="connsiteY2" fmla="*/ 2098281 h 2098281"/>
              <a:gd name="connsiteX3" fmla="*/ 0 w 1717289"/>
              <a:gd name="connsiteY3" fmla="*/ 2088232 h 2098281"/>
              <a:gd name="connsiteX4" fmla="*/ 0 w 1717289"/>
              <a:gd name="connsiteY4" fmla="*/ 0 h 2098281"/>
              <a:gd name="connsiteX0" fmla="*/ 0 w 1717289"/>
              <a:gd name="connsiteY0" fmla="*/ 0 h 2098281"/>
              <a:gd name="connsiteX1" fmla="*/ 1690839 w 1717289"/>
              <a:gd name="connsiteY1" fmla="*/ 0 h 2098281"/>
              <a:gd name="connsiteX2" fmla="*/ 1717289 w 1717289"/>
              <a:gd name="connsiteY2" fmla="*/ 2098281 h 2098281"/>
              <a:gd name="connsiteX3" fmla="*/ 0 w 1717289"/>
              <a:gd name="connsiteY3" fmla="*/ 2088232 h 2098281"/>
              <a:gd name="connsiteX4" fmla="*/ 0 w 1717289"/>
              <a:gd name="connsiteY4" fmla="*/ 0 h 2098281"/>
              <a:gd name="connsiteX0" fmla="*/ 0 w 1717289"/>
              <a:gd name="connsiteY0" fmla="*/ 0 h 2098281"/>
              <a:gd name="connsiteX1" fmla="*/ 1690839 w 1717289"/>
              <a:gd name="connsiteY1" fmla="*/ 0 h 2098281"/>
              <a:gd name="connsiteX2" fmla="*/ 1717289 w 1717289"/>
              <a:gd name="connsiteY2" fmla="*/ 2098281 h 2098281"/>
              <a:gd name="connsiteX3" fmla="*/ 0 w 1717289"/>
              <a:gd name="connsiteY3" fmla="*/ 2088232 h 2098281"/>
              <a:gd name="connsiteX4" fmla="*/ 0 w 1717289"/>
              <a:gd name="connsiteY4" fmla="*/ 0 h 2098281"/>
              <a:gd name="connsiteX0" fmla="*/ 0 w 1717289"/>
              <a:gd name="connsiteY0" fmla="*/ 0 h 2098281"/>
              <a:gd name="connsiteX1" fmla="*/ 1690839 w 1717289"/>
              <a:gd name="connsiteY1" fmla="*/ 0 h 2098281"/>
              <a:gd name="connsiteX2" fmla="*/ 1717289 w 1717289"/>
              <a:gd name="connsiteY2" fmla="*/ 2098281 h 2098281"/>
              <a:gd name="connsiteX3" fmla="*/ 0 w 1717289"/>
              <a:gd name="connsiteY3" fmla="*/ 2088232 h 2098281"/>
              <a:gd name="connsiteX4" fmla="*/ 0 w 1717289"/>
              <a:gd name="connsiteY4" fmla="*/ 0 h 2098281"/>
              <a:gd name="connsiteX0" fmla="*/ 0 w 1717289"/>
              <a:gd name="connsiteY0" fmla="*/ 0 h 2098281"/>
              <a:gd name="connsiteX1" fmla="*/ 1690839 w 1717289"/>
              <a:gd name="connsiteY1" fmla="*/ 0 h 2098281"/>
              <a:gd name="connsiteX2" fmla="*/ 1717289 w 1717289"/>
              <a:gd name="connsiteY2" fmla="*/ 2098281 h 2098281"/>
              <a:gd name="connsiteX3" fmla="*/ 0 w 1717289"/>
              <a:gd name="connsiteY3" fmla="*/ 2088232 h 2098281"/>
              <a:gd name="connsiteX4" fmla="*/ 0 w 1717289"/>
              <a:gd name="connsiteY4" fmla="*/ 0 h 2098281"/>
              <a:gd name="connsiteX0" fmla="*/ 0 w 1717289"/>
              <a:gd name="connsiteY0" fmla="*/ 0 h 2098281"/>
              <a:gd name="connsiteX1" fmla="*/ 1690839 w 1717289"/>
              <a:gd name="connsiteY1" fmla="*/ 0 h 2098281"/>
              <a:gd name="connsiteX2" fmla="*/ 1717289 w 1717289"/>
              <a:gd name="connsiteY2" fmla="*/ 2098281 h 2098281"/>
              <a:gd name="connsiteX3" fmla="*/ 0 w 1717289"/>
              <a:gd name="connsiteY3" fmla="*/ 2088232 h 2098281"/>
              <a:gd name="connsiteX4" fmla="*/ 0 w 1717289"/>
              <a:gd name="connsiteY4" fmla="*/ 0 h 2098281"/>
              <a:gd name="connsiteX0" fmla="*/ 0 w 1717289"/>
              <a:gd name="connsiteY0" fmla="*/ 0 h 2098281"/>
              <a:gd name="connsiteX1" fmla="*/ 1674437 w 1717289"/>
              <a:gd name="connsiteY1" fmla="*/ 4101 h 2098281"/>
              <a:gd name="connsiteX2" fmla="*/ 1717289 w 1717289"/>
              <a:gd name="connsiteY2" fmla="*/ 2098281 h 2098281"/>
              <a:gd name="connsiteX3" fmla="*/ 0 w 1717289"/>
              <a:gd name="connsiteY3" fmla="*/ 2088232 h 2098281"/>
              <a:gd name="connsiteX4" fmla="*/ 0 w 1717289"/>
              <a:gd name="connsiteY4" fmla="*/ 0 h 2098281"/>
              <a:gd name="connsiteX0" fmla="*/ 0 w 1717289"/>
              <a:gd name="connsiteY0" fmla="*/ 0 h 2098281"/>
              <a:gd name="connsiteX1" fmla="*/ 1674437 w 1717289"/>
              <a:gd name="connsiteY1" fmla="*/ 4101 h 2098281"/>
              <a:gd name="connsiteX2" fmla="*/ 1717289 w 1717289"/>
              <a:gd name="connsiteY2" fmla="*/ 2098281 h 2098281"/>
              <a:gd name="connsiteX3" fmla="*/ 0 w 1717289"/>
              <a:gd name="connsiteY3" fmla="*/ 2088232 h 2098281"/>
              <a:gd name="connsiteX4" fmla="*/ 0 w 1717289"/>
              <a:gd name="connsiteY4" fmla="*/ 0 h 2098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7289" h="2098281">
                <a:moveTo>
                  <a:pt x="0" y="0"/>
                </a:moveTo>
                <a:lnTo>
                  <a:pt x="1674437" y="4101"/>
                </a:lnTo>
                <a:cubicBezTo>
                  <a:pt x="536394" y="826531"/>
                  <a:pt x="1385887" y="2096234"/>
                  <a:pt x="1717289" y="2098281"/>
                </a:cubicBezTo>
                <a:lnTo>
                  <a:pt x="0" y="2088232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70C0"/>
              </a:solidFill>
              <a:latin typeface="inpin heiti" panose="00000500000000000000" pitchFamily="2" charset="-122"/>
              <a:ea typeface="inpin heiti" panose="00000500000000000000" pitchFamily="2" charset="-122"/>
              <a:cs typeface="+mn-ea"/>
              <a:sym typeface="inpin heiti" panose="00000500000000000000" pitchFamily="2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118772" y="2324759"/>
            <a:ext cx="776883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latin typeface="inpin heiti" panose="00000500000000000000" pitchFamily="2" charset="-122"/>
                <a:ea typeface="inpin heiti" panose="00000500000000000000" pitchFamily="2" charset="-122"/>
                <a:cs typeface="+mn-ea"/>
                <a:sym typeface="inpin heiti" panose="00000500000000000000" pitchFamily="2" charset="-122"/>
              </a:rPr>
              <a:t>数字图像处理</a:t>
            </a:r>
            <a:endParaRPr lang="en-US" altLang="zh-CN" sz="3200" b="1" dirty="0">
              <a:latin typeface="inpin heiti" panose="00000500000000000000" pitchFamily="2" charset="-122"/>
              <a:ea typeface="inpin heiti" panose="00000500000000000000" pitchFamily="2" charset="-122"/>
              <a:cs typeface="+mn-ea"/>
              <a:sym typeface="inpin heiti" panose="00000500000000000000" pitchFamily="2" charset="-122"/>
            </a:endParaRPr>
          </a:p>
          <a:p>
            <a:pPr algn="ctr"/>
            <a:r>
              <a:rPr lang="zh-CN" altLang="en-US" sz="3200" b="1" dirty="0">
                <a:latin typeface="inpin heiti" panose="00000500000000000000" pitchFamily="2" charset="-122"/>
                <a:ea typeface="inpin heiti" panose="00000500000000000000" pitchFamily="2" charset="-122"/>
                <a:cs typeface="+mn-ea"/>
                <a:sym typeface="inpin heiti" panose="00000500000000000000" pitchFamily="2" charset="-122"/>
              </a:rPr>
              <a:t>俄罗斯方块项目汇报展示</a:t>
            </a:r>
            <a:endParaRPr lang="en-US" altLang="zh-CN" sz="3200" b="1" dirty="0">
              <a:latin typeface="inpin heiti" panose="00000500000000000000" pitchFamily="2" charset="-122"/>
              <a:ea typeface="inpin heiti" panose="00000500000000000000" pitchFamily="2" charset="-122"/>
              <a:cs typeface="+mn-ea"/>
              <a:sym typeface="inpin heiti" panose="00000500000000000000" pitchFamily="2" charset="-122"/>
            </a:endParaRPr>
          </a:p>
          <a:p>
            <a:pPr algn="ctr"/>
            <a:endParaRPr lang="en-US" altLang="zh-CN" sz="2800" b="1" dirty="0">
              <a:latin typeface="inpin heiti" panose="00000500000000000000" pitchFamily="2" charset="-122"/>
              <a:ea typeface="inpin heiti" panose="00000500000000000000" pitchFamily="2" charset="-122"/>
              <a:cs typeface="+mn-ea"/>
              <a:sym typeface="inpin heiti" panose="00000500000000000000" pitchFamily="2" charset="-122"/>
            </a:endParaRPr>
          </a:p>
          <a:p>
            <a:pPr algn="ctr"/>
            <a:r>
              <a:rPr lang="zh-CN" altLang="en-US" sz="2000" b="1" dirty="0">
                <a:latin typeface="inpin heiti" panose="00000500000000000000" pitchFamily="2" charset="-122"/>
                <a:ea typeface="inpin heiti" panose="00000500000000000000" pitchFamily="2" charset="-122"/>
                <a:cs typeface="+mn-ea"/>
                <a:sym typeface="inpin heiti" panose="00000500000000000000" pitchFamily="2" charset="-122"/>
              </a:rPr>
              <a:t>陈思哲    刘启明    张沛东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BBFCAA1D-9893-4706-84B6-D875FB5E3529}"/>
              </a:ext>
            </a:extLst>
          </p:cNvPr>
          <p:cNvGrpSpPr/>
          <p:nvPr/>
        </p:nvGrpSpPr>
        <p:grpSpPr>
          <a:xfrm>
            <a:off x="4045831" y="2528899"/>
            <a:ext cx="8153809" cy="1800199"/>
            <a:chOff x="4045831" y="2528899"/>
            <a:chExt cx="8153809" cy="1800199"/>
          </a:xfrm>
        </p:grpSpPr>
        <p:sp>
          <p:nvSpPr>
            <p:cNvPr id="12" name="矩形 11"/>
            <p:cNvSpPr/>
            <p:nvPr/>
          </p:nvSpPr>
          <p:spPr>
            <a:xfrm>
              <a:off x="11983616" y="2528899"/>
              <a:ext cx="216024" cy="180019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70C0"/>
                </a:solidFill>
                <a:latin typeface="inpin heiti" panose="00000500000000000000" pitchFamily="2" charset="-122"/>
                <a:ea typeface="inpin heiti" panose="00000500000000000000" pitchFamily="2" charset="-122"/>
                <a:cs typeface="+mn-ea"/>
                <a:sym typeface="inpin heiti" panose="00000500000000000000" pitchFamily="2" charset="-122"/>
              </a:endParaRPr>
            </a:p>
          </p:txBody>
        </p:sp>
        <p:cxnSp>
          <p:nvCxnSpPr>
            <p:cNvPr id="17" name="直接连接符 16"/>
            <p:cNvCxnSpPr>
              <a:cxnSpLocks noChangeShapeType="1"/>
              <a:endCxn id="12" idx="1"/>
            </p:cNvCxnSpPr>
            <p:nvPr/>
          </p:nvCxnSpPr>
          <p:spPr bwMode="auto">
            <a:xfrm flipV="1">
              <a:off x="4045831" y="3428999"/>
              <a:ext cx="7937785" cy="1"/>
            </a:xfrm>
            <a:prstGeom prst="line">
              <a:avLst/>
            </a:prstGeom>
            <a:noFill/>
            <a:ln w="6350">
              <a:solidFill>
                <a:srgbClr val="4575A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1" name="矩形 30"/>
          <p:cNvSpPr/>
          <p:nvPr/>
        </p:nvSpPr>
        <p:spPr>
          <a:xfrm>
            <a:off x="0" y="-40981"/>
            <a:ext cx="12192000" cy="540000"/>
          </a:xfrm>
          <a:prstGeom prst="rect">
            <a:avLst/>
          </a:prstGeom>
          <a:ln>
            <a:noFill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inpin heiti" panose="00000500000000000000" pitchFamily="2" charset="-122"/>
              <a:ea typeface="inpin heiti" panose="00000500000000000000" pitchFamily="2" charset="-122"/>
              <a:cs typeface="+mn-ea"/>
              <a:sym typeface="inpin heiti" panose="00000500000000000000" pitchFamily="2" charset="-122"/>
            </a:endParaRPr>
          </a:p>
        </p:txBody>
      </p:sp>
      <p:sp>
        <p:nvSpPr>
          <p:cNvPr id="32" name="矩形 31"/>
          <p:cNvSpPr/>
          <p:nvPr/>
        </p:nvSpPr>
        <p:spPr>
          <a:xfrm flipV="1">
            <a:off x="-1" y="6318000"/>
            <a:ext cx="12192000" cy="540000"/>
          </a:xfrm>
          <a:prstGeom prst="rect">
            <a:avLst/>
          </a:prstGeom>
          <a:ln>
            <a:noFill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inpin heiti" panose="00000500000000000000" pitchFamily="2" charset="-122"/>
              <a:ea typeface="inpin heiti" panose="00000500000000000000" pitchFamily="2" charset="-122"/>
              <a:cs typeface="+mn-ea"/>
              <a:sym typeface="inpin heiti" panose="00000500000000000000" pitchFamily="2" charset="-122"/>
            </a:endParaRPr>
          </a:p>
        </p:txBody>
      </p:sp>
      <p:sp>
        <p:nvSpPr>
          <p:cNvPr id="6" name="AutoShape 2" descr="https://timgsa.baidu.com/timg?image&amp;quality=80&amp;size=b9999_10000&amp;sec=1558116814333&amp;di=b83ec312b11e02190e492716c07726c8&amp;imgtype=0&amp;src=http%3A%2F%2Fpic.baike.soso.com%2Fp%2F20140221%2Fbki-20140221032719-1414981606.jpg">
            <a:extLst>
              <a:ext uri="{FF2B5EF4-FFF2-40B4-BE49-F238E27FC236}">
                <a16:creationId xmlns:a16="http://schemas.microsoft.com/office/drawing/2014/main" id="{6B13E551-9DEF-4081-AF29-F04CF07353D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028" name="Picture 4" descr="https://timgsa.baidu.com/timg?image&amp;quality=80&amp;size=b9999_10000&amp;sec=1558116814333&amp;di=b83ec312b11e02190e492716c07726c8&amp;imgtype=0&amp;src=http%3A%2F%2Fpic.baike.soso.com%2Fp%2F20140221%2Fbki-20140221032719-1414981606.jpg">
            <a:extLst>
              <a:ext uri="{FF2B5EF4-FFF2-40B4-BE49-F238E27FC236}">
                <a16:creationId xmlns:a16="http://schemas.microsoft.com/office/drawing/2014/main" id="{E4C35425-90BE-44BC-8759-5C819A37D3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644" y="2476121"/>
            <a:ext cx="1897767" cy="1897767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5852282"/>
      </p:ext>
    </p:extLst>
  </p:cSld>
  <p:clrMapOvr>
    <a:masterClrMapping/>
  </p:clrMapOvr>
  <p:extLst>
    <p:ext uri="{E180D4A7-C9FB-4DFB-919C-405C955672EB}">
      <p14:showEvtLst xmlns:p14="http://schemas.microsoft.com/office/powerpoint/2010/main">
        <p14:playEvt time="106" objId="20"/>
      </p14:showEvtLst>
    </p:ext>
  </p:extLs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等腰三角形 46"/>
          <p:cNvSpPr>
            <a:spLocks noChangeAspect="1"/>
          </p:cNvSpPr>
          <p:nvPr/>
        </p:nvSpPr>
        <p:spPr>
          <a:xfrm rot="10800000" flipV="1">
            <a:off x="2914528" y="779895"/>
            <a:ext cx="555013" cy="478461"/>
          </a:xfrm>
          <a:prstGeom prst="triangle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npin heiti" panose="00000500000000000000" pitchFamily="2" charset="-122"/>
              <a:ea typeface="inpin heiti" panose="00000500000000000000" pitchFamily="2" charset="-122"/>
              <a:cs typeface="+mn-ea"/>
              <a:sym typeface="inpin heiti" panose="00000500000000000000" pitchFamily="2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0" y="-8548"/>
            <a:ext cx="12192000" cy="1266904"/>
            <a:chOff x="0" y="-8548"/>
            <a:chExt cx="12192000" cy="1266904"/>
          </a:xfrm>
        </p:grpSpPr>
        <p:sp>
          <p:nvSpPr>
            <p:cNvPr id="14" name="矩形 13"/>
            <p:cNvSpPr/>
            <p:nvPr/>
          </p:nvSpPr>
          <p:spPr>
            <a:xfrm>
              <a:off x="0" y="0"/>
              <a:ext cx="2207568" cy="96941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inpin heiti" panose="00000500000000000000" pitchFamily="2" charset="-122"/>
                <a:ea typeface="inpin heiti" panose="00000500000000000000" pitchFamily="2" charset="-122"/>
                <a:cs typeface="+mn-ea"/>
                <a:sym typeface="inpin heiti" panose="00000500000000000000" pitchFamily="2" charset="-122"/>
              </a:endParaRPr>
            </a:p>
          </p:txBody>
        </p:sp>
        <p:sp>
          <p:nvSpPr>
            <p:cNvPr id="15" name="文本框 14"/>
            <p:cNvSpPr txBox="1">
              <a:spLocks noChangeArrowheads="1"/>
            </p:cNvSpPr>
            <p:nvPr/>
          </p:nvSpPr>
          <p:spPr bwMode="auto">
            <a:xfrm>
              <a:off x="132234" y="223098"/>
              <a:ext cx="194310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b="1" dirty="0">
                  <a:solidFill>
                    <a:prstClr val="white"/>
                  </a:solidFill>
                  <a:latin typeface="inpin heiti" panose="00000500000000000000" pitchFamily="2" charset="-122"/>
                  <a:ea typeface="inpin heiti" panose="00000500000000000000" pitchFamily="2" charset="-122"/>
                  <a:cs typeface="+mn-ea"/>
                  <a:sym typeface="inpin heiti" panose="00000500000000000000" pitchFamily="2" charset="-122"/>
                </a:rPr>
                <a:t>Contents</a:t>
              </a:r>
              <a:endParaRPr lang="zh-CN" altLang="en-US" b="1" dirty="0">
                <a:solidFill>
                  <a:prstClr val="white"/>
                </a:solidFill>
                <a:latin typeface="inpin heiti" panose="00000500000000000000" pitchFamily="2" charset="-122"/>
                <a:ea typeface="inpin heiti" panose="00000500000000000000" pitchFamily="2" charset="-122"/>
                <a:cs typeface="+mn-ea"/>
                <a:sym typeface="inpin heiti" panose="00000500000000000000" pitchFamily="2" charset="-122"/>
              </a:endParaRPr>
            </a:p>
          </p:txBody>
        </p:sp>
        <p:sp>
          <p:nvSpPr>
            <p:cNvPr id="16" name="矩形 53"/>
            <p:cNvSpPr>
              <a:spLocks noChangeArrowheads="1"/>
            </p:cNvSpPr>
            <p:nvPr/>
          </p:nvSpPr>
          <p:spPr bwMode="auto">
            <a:xfrm>
              <a:off x="2202035" y="-8548"/>
              <a:ext cx="1980000" cy="96941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None/>
              </a:pPr>
              <a:r>
                <a:rPr lang="en-US" altLang="zh-CN" sz="1800" dirty="0">
                  <a:solidFill>
                    <a:schemeClr val="bg2"/>
                  </a:solidFill>
                  <a:latin typeface="inpin heiti" panose="00000500000000000000" pitchFamily="2" charset="-122"/>
                  <a:ea typeface="inpin heiti" panose="00000500000000000000" pitchFamily="2" charset="-122"/>
                  <a:cs typeface="+mn-ea"/>
                  <a:sym typeface="inpin heiti" panose="00000500000000000000" pitchFamily="2" charset="-122"/>
                </a:rPr>
                <a:t>Introduction &amp;&amp; Related Work</a:t>
              </a:r>
              <a:endParaRPr lang="zh-CN" altLang="en-US" sz="1800" dirty="0">
                <a:solidFill>
                  <a:schemeClr val="bg2"/>
                </a:solidFill>
                <a:latin typeface="inpin heiti" panose="00000500000000000000" pitchFamily="2" charset="-122"/>
                <a:ea typeface="inpin heiti" panose="00000500000000000000" pitchFamily="2" charset="-122"/>
                <a:cs typeface="+mn-ea"/>
                <a:sym typeface="inpin heiti" panose="00000500000000000000" pitchFamily="2" charset="-122"/>
              </a:endParaRPr>
            </a:p>
          </p:txBody>
        </p:sp>
        <p:sp>
          <p:nvSpPr>
            <p:cNvPr id="17" name="矩形 53"/>
            <p:cNvSpPr>
              <a:spLocks noChangeArrowheads="1"/>
            </p:cNvSpPr>
            <p:nvPr/>
          </p:nvSpPr>
          <p:spPr bwMode="auto">
            <a:xfrm>
              <a:off x="4194859" y="11310"/>
              <a:ext cx="1980000" cy="969418"/>
            </a:xfrm>
            <a:prstGeom prst="rect">
              <a:avLst/>
            </a:prstGeom>
            <a:solidFill>
              <a:schemeClr val="bg1">
                <a:lumMod val="25000"/>
                <a:lumOff val="75000"/>
              </a:schemeClr>
            </a:solidFill>
            <a:ln w="9525">
              <a:solidFill>
                <a:srgbClr val="EAEAEA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None/>
              </a:pPr>
              <a:r>
                <a:rPr lang="en-US" altLang="zh-CN" sz="2000" dirty="0">
                  <a:solidFill>
                    <a:schemeClr val="bg2"/>
                  </a:solidFill>
                  <a:latin typeface="inpin heiti" panose="00000500000000000000" pitchFamily="2" charset="-122"/>
                  <a:ea typeface="inpin heiti" panose="00000500000000000000" pitchFamily="2" charset="-122"/>
                  <a:cs typeface="+mn-ea"/>
                  <a:sym typeface="inpin heiti" panose="00000500000000000000" pitchFamily="2" charset="-122"/>
                </a:rPr>
                <a:t> Image Processing</a:t>
              </a:r>
              <a:endParaRPr lang="zh-CN" altLang="en-US" sz="2000" dirty="0">
                <a:solidFill>
                  <a:schemeClr val="bg2"/>
                </a:solidFill>
                <a:latin typeface="inpin heiti" panose="00000500000000000000" pitchFamily="2" charset="-122"/>
                <a:ea typeface="inpin heiti" panose="00000500000000000000" pitchFamily="2" charset="-122"/>
                <a:cs typeface="+mn-ea"/>
                <a:sym typeface="inpin heiti" panose="00000500000000000000" pitchFamily="2" charset="-122"/>
              </a:endParaRPr>
            </a:p>
          </p:txBody>
        </p:sp>
        <p:sp>
          <p:nvSpPr>
            <p:cNvPr id="18" name="矩形 53"/>
            <p:cNvSpPr>
              <a:spLocks noChangeArrowheads="1"/>
            </p:cNvSpPr>
            <p:nvPr/>
          </p:nvSpPr>
          <p:spPr bwMode="auto">
            <a:xfrm>
              <a:off x="6187683" y="11310"/>
              <a:ext cx="1980000" cy="969418"/>
            </a:xfrm>
            <a:prstGeom prst="rect">
              <a:avLst/>
            </a:prstGeom>
            <a:solidFill>
              <a:schemeClr val="bg1">
                <a:lumMod val="25000"/>
                <a:lumOff val="75000"/>
              </a:schemeClr>
            </a:solidFill>
            <a:ln w="9525">
              <a:solidFill>
                <a:srgbClr val="EAEAEA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en-US" altLang="zh-CN" sz="2000" dirty="0">
                  <a:solidFill>
                    <a:schemeClr val="bg2"/>
                  </a:solidFill>
                  <a:latin typeface="inpin heiti" panose="00000500000000000000" pitchFamily="2" charset="-122"/>
                  <a:ea typeface="inpin heiti" panose="00000500000000000000" pitchFamily="2" charset="-122"/>
                  <a:cs typeface="+mn-ea"/>
                  <a:sym typeface="inpin heiti" panose="00000500000000000000" pitchFamily="2" charset="-122"/>
                </a:rPr>
                <a:t> Tetris Game AI</a:t>
              </a:r>
            </a:p>
          </p:txBody>
        </p:sp>
        <p:sp>
          <p:nvSpPr>
            <p:cNvPr id="19" name="矩形 53"/>
            <p:cNvSpPr>
              <a:spLocks noChangeArrowheads="1"/>
            </p:cNvSpPr>
            <p:nvPr/>
          </p:nvSpPr>
          <p:spPr bwMode="auto">
            <a:xfrm>
              <a:off x="8160341" y="11310"/>
              <a:ext cx="1980000" cy="969418"/>
            </a:xfrm>
            <a:prstGeom prst="rect">
              <a:avLst/>
            </a:prstGeom>
            <a:solidFill>
              <a:schemeClr val="bg1">
                <a:lumMod val="25000"/>
                <a:lumOff val="75000"/>
              </a:schemeClr>
            </a:solidFill>
            <a:ln w="9525">
              <a:solidFill>
                <a:srgbClr val="EAEAEA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None/>
              </a:pPr>
              <a:r>
                <a:rPr lang="en-US" altLang="zh-CN" sz="2000" dirty="0">
                  <a:solidFill>
                    <a:schemeClr val="bg2"/>
                  </a:solidFill>
                  <a:latin typeface="inpin heiti" panose="00000500000000000000" pitchFamily="2" charset="-122"/>
                  <a:ea typeface="inpin heiti" panose="00000500000000000000" pitchFamily="2" charset="-122"/>
                  <a:cs typeface="+mn-ea"/>
                  <a:sym typeface="inpin heiti" panose="00000500000000000000" pitchFamily="2" charset="-122"/>
                </a:rPr>
                <a:t> Control Algorithm</a:t>
              </a:r>
              <a:endParaRPr lang="zh-CN" altLang="en-US" sz="2000" dirty="0">
                <a:solidFill>
                  <a:schemeClr val="bg2"/>
                </a:solidFill>
                <a:latin typeface="inpin heiti" panose="00000500000000000000" pitchFamily="2" charset="-122"/>
                <a:ea typeface="inpin heiti" panose="00000500000000000000" pitchFamily="2" charset="-122"/>
                <a:cs typeface="+mn-ea"/>
                <a:sym typeface="inpin heiti" panose="00000500000000000000" pitchFamily="2" charset="-122"/>
              </a:endParaRPr>
            </a:p>
          </p:txBody>
        </p:sp>
        <p:sp>
          <p:nvSpPr>
            <p:cNvPr id="20" name="矩形 53"/>
            <p:cNvSpPr>
              <a:spLocks noChangeArrowheads="1"/>
            </p:cNvSpPr>
            <p:nvPr/>
          </p:nvSpPr>
          <p:spPr bwMode="auto">
            <a:xfrm>
              <a:off x="10128448" y="11310"/>
              <a:ext cx="2063552" cy="969418"/>
            </a:xfrm>
            <a:prstGeom prst="rect">
              <a:avLst/>
            </a:prstGeom>
            <a:solidFill>
              <a:schemeClr val="bg1">
                <a:lumMod val="25000"/>
                <a:lumOff val="75000"/>
              </a:schemeClr>
            </a:solidFill>
            <a:ln w="9525">
              <a:solidFill>
                <a:srgbClr val="EAEAEA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None/>
              </a:pPr>
              <a:r>
                <a:rPr lang="en-US" altLang="zh-CN" sz="2000" dirty="0">
                  <a:solidFill>
                    <a:schemeClr val="bg2"/>
                  </a:solidFill>
                  <a:latin typeface="inpin heiti" panose="00000500000000000000" pitchFamily="2" charset="-122"/>
                  <a:ea typeface="inpin heiti" panose="00000500000000000000" pitchFamily="2" charset="-122"/>
                  <a:cs typeface="+mn-ea"/>
                  <a:sym typeface="inpin heiti" panose="00000500000000000000" pitchFamily="2" charset="-122"/>
                </a:rPr>
                <a:t> Rethink &amp;&amp; Conclusion</a:t>
              </a:r>
              <a:endParaRPr lang="zh-CN" altLang="en-US" sz="2000" dirty="0">
                <a:solidFill>
                  <a:schemeClr val="bg2"/>
                </a:solidFill>
                <a:latin typeface="inpin heiti" panose="00000500000000000000" pitchFamily="2" charset="-122"/>
                <a:ea typeface="inpin heiti" panose="00000500000000000000" pitchFamily="2" charset="-122"/>
                <a:cs typeface="+mn-ea"/>
                <a:sym typeface="inpin heiti" panose="00000500000000000000" pitchFamily="2" charset="-122"/>
              </a:endParaRPr>
            </a:p>
          </p:txBody>
        </p:sp>
        <p:sp>
          <p:nvSpPr>
            <p:cNvPr id="21" name="等腰三角形 20"/>
            <p:cNvSpPr>
              <a:spLocks noChangeAspect="1"/>
            </p:cNvSpPr>
            <p:nvPr/>
          </p:nvSpPr>
          <p:spPr>
            <a:xfrm rot="10800000" flipV="1">
              <a:off x="2914528" y="779895"/>
              <a:ext cx="555013" cy="478461"/>
            </a:xfrm>
            <a:prstGeom prst="triangle">
              <a:avLst/>
            </a:prstGeom>
            <a:solidFill>
              <a:schemeClr val="bg2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npin heiti" panose="00000500000000000000" pitchFamily="2" charset="-122"/>
                <a:ea typeface="inpin heiti" panose="00000500000000000000" pitchFamily="2" charset="-122"/>
                <a:cs typeface="+mn-ea"/>
                <a:sym typeface="inpin heiti" panose="00000500000000000000" pitchFamily="2" charset="-122"/>
              </a:endParaRPr>
            </a:p>
          </p:txBody>
        </p:sp>
      </p:grpSp>
      <p:sp>
        <p:nvSpPr>
          <p:cNvPr id="4" name="矩形 3"/>
          <p:cNvSpPr/>
          <p:nvPr/>
        </p:nvSpPr>
        <p:spPr>
          <a:xfrm>
            <a:off x="455988" y="1258356"/>
            <a:ext cx="2105063" cy="7155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269875" algn="just">
              <a:lnSpc>
                <a:spcPct val="150000"/>
              </a:lnSpc>
            </a:pPr>
            <a:r>
              <a:rPr lang="zh-CN" altLang="en-US" sz="3200" b="1" kern="100" dirty="0">
                <a:latin typeface="宋体" panose="02010600030101010101" pitchFamily="2" charset="-122"/>
                <a:ea typeface="宋体" panose="02010600030101010101" pitchFamily="2" charset="-122"/>
              </a:rPr>
              <a:t>项目流程</a:t>
            </a:r>
            <a:endParaRPr lang="en-US" altLang="zh-CN" sz="3200" b="1" kern="1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23" name="图片 22" descr="1559215587(1)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168117" y="1247046"/>
            <a:ext cx="7318951" cy="559964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089020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latin typeface="inpin heiti" panose="00000500000000000000" pitchFamily="2" charset="-122"/>
                <a:ea typeface="inpin heiti" panose="00000500000000000000" pitchFamily="2" charset="-122"/>
                <a:cs typeface="+mn-ea"/>
                <a:sym typeface="inpin heiti" panose="00000500000000000000" pitchFamily="2" charset="-122"/>
              </a:rPr>
              <a:t>11</a:t>
            </a:fld>
            <a:endParaRPr lang="zh-CN" altLang="en-US">
              <a:latin typeface="inpin heiti" panose="00000500000000000000" pitchFamily="2" charset="-122"/>
              <a:ea typeface="inpin heiti" panose="00000500000000000000" pitchFamily="2" charset="-122"/>
              <a:cs typeface="+mn-ea"/>
              <a:sym typeface="inpin heiti" panose="00000500000000000000" pitchFamily="2" charset="-122"/>
            </a:endParaRPr>
          </a:p>
        </p:txBody>
      </p:sp>
      <p:sp>
        <p:nvSpPr>
          <p:cNvPr id="27" name="矩形 26"/>
          <p:cNvSpPr/>
          <p:nvPr/>
        </p:nvSpPr>
        <p:spPr>
          <a:xfrm flipV="1">
            <a:off x="-1" y="5949280"/>
            <a:ext cx="12192000" cy="90872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inpin heiti" panose="00000500000000000000" pitchFamily="2" charset="-122"/>
              <a:ea typeface="inpin heiti" panose="00000500000000000000" pitchFamily="2" charset="-122"/>
              <a:cs typeface="+mn-ea"/>
              <a:sym typeface="inpin heiti" panose="00000500000000000000" pitchFamily="2" charset="-122"/>
            </a:endParaRP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1797FA2D-2AF2-4ABE-AE5D-33AD5A71A2E3}"/>
              </a:ext>
            </a:extLst>
          </p:cNvPr>
          <p:cNvGrpSpPr/>
          <p:nvPr/>
        </p:nvGrpSpPr>
        <p:grpSpPr>
          <a:xfrm>
            <a:off x="4871864" y="1697689"/>
            <a:ext cx="2300976" cy="2307326"/>
            <a:chOff x="6609209" y="790981"/>
            <a:chExt cx="2301875" cy="2308226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20" name="Oval 5">
              <a:extLst>
                <a:ext uri="{FF2B5EF4-FFF2-40B4-BE49-F238E27FC236}">
                  <a16:creationId xmlns:a16="http://schemas.microsoft.com/office/drawing/2014/main" id="{EAD3A913-1250-4E98-B713-CA7476F138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09209" y="790981"/>
              <a:ext cx="2301875" cy="2308226"/>
            </a:xfrm>
            <a:prstGeom prst="ellipse">
              <a:avLst/>
            </a:prstGeom>
            <a:solidFill>
              <a:srgbClr val="FFFFFF"/>
            </a:solidFill>
            <a:ln w="57150">
              <a:noFill/>
              <a:round/>
            </a:ln>
            <a:effectLst>
              <a:innerShdw blurRad="114300">
                <a:prstClr val="black"/>
              </a:innerShdw>
            </a:effectLst>
          </p:spPr>
          <p:txBody>
            <a:bodyPr vert="horz" wrap="square" lIns="91404" tIns="45702" rIns="91404" bIns="45702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endParaRPr lang="zh-CN" altLang="en-US" sz="1799">
                <a:solidFill>
                  <a:srgbClr val="294A5A"/>
                </a:solidFill>
                <a:latin typeface="inpin heiti" panose="00000500000000000000" pitchFamily="2" charset="-122"/>
                <a:ea typeface="inpin heiti" panose="00000500000000000000" pitchFamily="2" charset="-122"/>
                <a:cs typeface="+mn-ea"/>
                <a:sym typeface="inpin heiti" panose="00000500000000000000" pitchFamily="2" charset="-122"/>
              </a:endParaRPr>
            </a:p>
          </p:txBody>
        </p:sp>
        <p:sp>
          <p:nvSpPr>
            <p:cNvPr id="21" name="Freeform 6">
              <a:extLst>
                <a:ext uri="{FF2B5EF4-FFF2-40B4-BE49-F238E27FC236}">
                  <a16:creationId xmlns:a16="http://schemas.microsoft.com/office/drawing/2014/main" id="{10BE3DA0-CFEC-443E-91A9-9FB636263A2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733034" y="914806"/>
              <a:ext cx="2054225" cy="2058988"/>
            </a:xfrm>
            <a:custGeom>
              <a:avLst/>
              <a:gdLst>
                <a:gd name="T0" fmla="*/ 1653 w 3306"/>
                <a:gd name="T1" fmla="*/ 0 h 3306"/>
                <a:gd name="T2" fmla="*/ 3306 w 3306"/>
                <a:gd name="T3" fmla="*/ 1653 h 3306"/>
                <a:gd name="T4" fmla="*/ 1653 w 3306"/>
                <a:gd name="T5" fmla="*/ 3306 h 3306"/>
                <a:gd name="T6" fmla="*/ 0 w 3306"/>
                <a:gd name="T7" fmla="*/ 1653 h 3306"/>
                <a:gd name="T8" fmla="*/ 1653 w 3306"/>
                <a:gd name="T9" fmla="*/ 0 h 3306"/>
                <a:gd name="T10" fmla="*/ 1653 w 3306"/>
                <a:gd name="T11" fmla="*/ 112 h 3306"/>
                <a:gd name="T12" fmla="*/ 3193 w 3306"/>
                <a:gd name="T13" fmla="*/ 1653 h 3306"/>
                <a:gd name="T14" fmla="*/ 1653 w 3306"/>
                <a:gd name="T15" fmla="*/ 3193 h 3306"/>
                <a:gd name="T16" fmla="*/ 112 w 3306"/>
                <a:gd name="T17" fmla="*/ 1653 h 3306"/>
                <a:gd name="T18" fmla="*/ 1653 w 3306"/>
                <a:gd name="T19" fmla="*/ 112 h 3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06" h="3306">
                  <a:moveTo>
                    <a:pt x="1653" y="0"/>
                  </a:moveTo>
                  <a:cubicBezTo>
                    <a:pt x="2565" y="0"/>
                    <a:pt x="3306" y="740"/>
                    <a:pt x="3306" y="1653"/>
                  </a:cubicBezTo>
                  <a:cubicBezTo>
                    <a:pt x="3306" y="2565"/>
                    <a:pt x="2565" y="3306"/>
                    <a:pt x="1653" y="3306"/>
                  </a:cubicBezTo>
                  <a:cubicBezTo>
                    <a:pt x="740" y="3306"/>
                    <a:pt x="0" y="2565"/>
                    <a:pt x="0" y="1653"/>
                  </a:cubicBezTo>
                  <a:cubicBezTo>
                    <a:pt x="0" y="740"/>
                    <a:pt x="740" y="0"/>
                    <a:pt x="1653" y="0"/>
                  </a:cubicBezTo>
                  <a:close/>
                  <a:moveTo>
                    <a:pt x="1653" y="112"/>
                  </a:moveTo>
                  <a:cubicBezTo>
                    <a:pt x="2503" y="112"/>
                    <a:pt x="3193" y="802"/>
                    <a:pt x="3193" y="1653"/>
                  </a:cubicBezTo>
                  <a:cubicBezTo>
                    <a:pt x="3193" y="2503"/>
                    <a:pt x="2503" y="3193"/>
                    <a:pt x="1653" y="3193"/>
                  </a:cubicBezTo>
                  <a:cubicBezTo>
                    <a:pt x="802" y="3193"/>
                    <a:pt x="112" y="2503"/>
                    <a:pt x="112" y="1653"/>
                  </a:cubicBezTo>
                  <a:cubicBezTo>
                    <a:pt x="112" y="802"/>
                    <a:pt x="802" y="112"/>
                    <a:pt x="1653" y="1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04" tIns="45702" rIns="91404" bIns="45702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endParaRPr lang="zh-CN" altLang="en-US" sz="1799">
                <a:solidFill>
                  <a:srgbClr val="294A5A"/>
                </a:solidFill>
                <a:latin typeface="inpin heiti" panose="00000500000000000000" pitchFamily="2" charset="-122"/>
                <a:ea typeface="inpin heiti" panose="00000500000000000000" pitchFamily="2" charset="-122"/>
                <a:cs typeface="+mn-ea"/>
                <a:sym typeface="inpin heiti" panose="00000500000000000000" pitchFamily="2" charset="-122"/>
              </a:endParaRPr>
            </a:p>
          </p:txBody>
        </p:sp>
      </p:grpSp>
      <p:sp>
        <p:nvSpPr>
          <p:cNvPr id="26" name="TextBox 12">
            <a:extLst>
              <a:ext uri="{FF2B5EF4-FFF2-40B4-BE49-F238E27FC236}">
                <a16:creationId xmlns:a16="http://schemas.microsoft.com/office/drawing/2014/main" id="{9D010B49-BD88-4636-9808-3CE732686005}"/>
              </a:ext>
            </a:extLst>
          </p:cNvPr>
          <p:cNvSpPr txBox="1"/>
          <p:nvPr/>
        </p:nvSpPr>
        <p:spPr>
          <a:xfrm>
            <a:off x="2968237" y="4334198"/>
            <a:ext cx="6255526" cy="830954"/>
          </a:xfrm>
          <a:prstGeom prst="rect">
            <a:avLst/>
          </a:prstGeom>
          <a:noFill/>
        </p:spPr>
        <p:txBody>
          <a:bodyPr wrap="square" lIns="91398" tIns="45699" rIns="91398" bIns="45699" rtlCol="0">
            <a:spAutoFit/>
          </a:bodyPr>
          <a:lstStyle/>
          <a:p>
            <a:pPr algn="ctr">
              <a:buNone/>
            </a:pPr>
            <a:r>
              <a:rPr lang="en-US" altLang="zh-CN" sz="48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inpin heiti" panose="00000500000000000000" pitchFamily="2" charset="-122"/>
                <a:ea typeface="inpin heiti" panose="00000500000000000000" pitchFamily="2" charset="-122"/>
                <a:cs typeface="+mn-ea"/>
                <a:sym typeface="inpin heiti" panose="00000500000000000000" pitchFamily="2" charset="-122"/>
              </a:rPr>
              <a:t>Image Processing</a:t>
            </a:r>
            <a:endParaRPr lang="zh-CN" altLang="en-US" sz="4800" b="1" dirty="0">
              <a:solidFill>
                <a:schemeClr val="tx1">
                  <a:lumMod val="90000"/>
                  <a:lumOff val="10000"/>
                </a:schemeClr>
              </a:solidFill>
              <a:latin typeface="inpin heiti" panose="00000500000000000000" pitchFamily="2" charset="-122"/>
              <a:ea typeface="inpin heiti" panose="00000500000000000000" pitchFamily="2" charset="-122"/>
              <a:cs typeface="+mn-ea"/>
              <a:sym typeface="inpin heiti" panose="00000500000000000000" pitchFamily="2" charset="-122"/>
            </a:endParaRPr>
          </a:p>
        </p:txBody>
      </p:sp>
      <p:sp>
        <p:nvSpPr>
          <p:cNvPr id="29" name="Freeform 27">
            <a:extLst>
              <a:ext uri="{FF2B5EF4-FFF2-40B4-BE49-F238E27FC236}">
                <a16:creationId xmlns:a16="http://schemas.microsoft.com/office/drawing/2014/main" id="{EAF25F03-6727-4CAB-9081-283DEBB13DC1}"/>
              </a:ext>
            </a:extLst>
          </p:cNvPr>
          <p:cNvSpPr>
            <a:spLocks noEditPoints="1"/>
          </p:cNvSpPr>
          <p:nvPr/>
        </p:nvSpPr>
        <p:spPr bwMode="auto">
          <a:xfrm>
            <a:off x="5372398" y="2185638"/>
            <a:ext cx="1358726" cy="1199728"/>
          </a:xfrm>
          <a:custGeom>
            <a:avLst/>
            <a:gdLst>
              <a:gd name="T0" fmla="*/ 284 w 683"/>
              <a:gd name="T1" fmla="*/ 381 h 601"/>
              <a:gd name="T2" fmla="*/ 595 w 683"/>
              <a:gd name="T3" fmla="*/ 392 h 601"/>
              <a:gd name="T4" fmla="*/ 589 w 683"/>
              <a:gd name="T5" fmla="*/ 359 h 601"/>
              <a:gd name="T6" fmla="*/ 285 w 683"/>
              <a:gd name="T7" fmla="*/ 371 h 601"/>
              <a:gd name="T8" fmla="*/ 589 w 683"/>
              <a:gd name="T9" fmla="*/ 359 h 601"/>
              <a:gd name="T10" fmla="*/ 282 w 683"/>
              <a:gd name="T11" fmla="*/ 338 h 601"/>
              <a:gd name="T12" fmla="*/ 591 w 683"/>
              <a:gd name="T13" fmla="*/ 349 h 601"/>
              <a:gd name="T14" fmla="*/ 269 w 683"/>
              <a:gd name="T15" fmla="*/ 324 h 601"/>
              <a:gd name="T16" fmla="*/ 607 w 683"/>
              <a:gd name="T17" fmla="*/ 408 h 601"/>
              <a:gd name="T18" fmla="*/ 261 w 683"/>
              <a:gd name="T19" fmla="*/ 432 h 601"/>
              <a:gd name="T20" fmla="*/ 242 w 683"/>
              <a:gd name="T21" fmla="*/ 316 h 601"/>
              <a:gd name="T22" fmla="*/ 607 w 683"/>
              <a:gd name="T23" fmla="*/ 300 h 601"/>
              <a:gd name="T24" fmla="*/ 269 w 683"/>
              <a:gd name="T25" fmla="*/ 324 h 601"/>
              <a:gd name="T26" fmla="*/ 345 w 683"/>
              <a:gd name="T27" fmla="*/ 39 h 601"/>
              <a:gd name="T28" fmla="*/ 335 w 683"/>
              <a:gd name="T29" fmla="*/ 3 h 601"/>
              <a:gd name="T30" fmla="*/ 350 w 683"/>
              <a:gd name="T31" fmla="*/ 1 h 601"/>
              <a:gd name="T32" fmla="*/ 411 w 683"/>
              <a:gd name="T33" fmla="*/ 39 h 601"/>
              <a:gd name="T34" fmla="*/ 367 w 683"/>
              <a:gd name="T35" fmla="*/ 56 h 601"/>
              <a:gd name="T36" fmla="*/ 366 w 683"/>
              <a:gd name="T37" fmla="*/ 105 h 601"/>
              <a:gd name="T38" fmla="*/ 353 w 683"/>
              <a:gd name="T39" fmla="*/ 218 h 601"/>
              <a:gd name="T40" fmla="*/ 380 w 683"/>
              <a:gd name="T41" fmla="*/ 107 h 601"/>
              <a:gd name="T42" fmla="*/ 486 w 683"/>
              <a:gd name="T43" fmla="*/ 87 h 601"/>
              <a:gd name="T44" fmla="*/ 441 w 683"/>
              <a:gd name="T45" fmla="*/ 285 h 601"/>
              <a:gd name="T46" fmla="*/ 406 w 683"/>
              <a:gd name="T47" fmla="*/ 285 h 601"/>
              <a:gd name="T48" fmla="*/ 361 w 683"/>
              <a:gd name="T49" fmla="*/ 87 h 601"/>
              <a:gd name="T50" fmla="*/ 430 w 683"/>
              <a:gd name="T51" fmla="*/ 30 h 601"/>
              <a:gd name="T52" fmla="*/ 429 w 683"/>
              <a:gd name="T53" fmla="*/ 88 h 601"/>
              <a:gd name="T54" fmla="*/ 237 w 683"/>
              <a:gd name="T55" fmla="*/ 540 h 601"/>
              <a:gd name="T56" fmla="*/ 637 w 683"/>
              <a:gd name="T57" fmla="*/ 553 h 601"/>
              <a:gd name="T58" fmla="*/ 237 w 683"/>
              <a:gd name="T59" fmla="*/ 540 h 601"/>
              <a:gd name="T60" fmla="*/ 634 w 683"/>
              <a:gd name="T61" fmla="*/ 515 h 601"/>
              <a:gd name="T62" fmla="*/ 239 w 683"/>
              <a:gd name="T63" fmla="*/ 528 h 601"/>
              <a:gd name="T64" fmla="*/ 231 w 683"/>
              <a:gd name="T65" fmla="*/ 491 h 601"/>
              <a:gd name="T66" fmla="*/ 635 w 683"/>
              <a:gd name="T67" fmla="*/ 504 h 601"/>
              <a:gd name="T68" fmla="*/ 231 w 683"/>
              <a:gd name="T69" fmla="*/ 491 h 601"/>
              <a:gd name="T70" fmla="*/ 652 w 683"/>
              <a:gd name="T71" fmla="*/ 570 h 601"/>
              <a:gd name="T72" fmla="*/ 219 w 683"/>
              <a:gd name="T73" fmla="*/ 598 h 601"/>
              <a:gd name="T74" fmla="*/ 683 w 683"/>
              <a:gd name="T75" fmla="*/ 580 h 601"/>
              <a:gd name="T76" fmla="*/ 662 w 683"/>
              <a:gd name="T77" fmla="*/ 447 h 601"/>
              <a:gd name="T78" fmla="*/ 219 w 683"/>
              <a:gd name="T79" fmla="*/ 475 h 601"/>
              <a:gd name="T80" fmla="*/ 223 w 683"/>
              <a:gd name="T81" fmla="*/ 189 h 601"/>
              <a:gd name="T82" fmla="*/ 103 w 683"/>
              <a:gd name="T83" fmla="*/ 549 h 601"/>
              <a:gd name="T84" fmla="*/ 223 w 683"/>
              <a:gd name="T85" fmla="*/ 189 h 601"/>
              <a:gd name="T86" fmla="*/ 72 w 683"/>
              <a:gd name="T87" fmla="*/ 534 h 601"/>
              <a:gd name="T88" fmla="*/ 213 w 683"/>
              <a:gd name="T89" fmla="*/ 187 h 601"/>
              <a:gd name="T90" fmla="*/ 183 w 683"/>
              <a:gd name="T91" fmla="*/ 168 h 601"/>
              <a:gd name="T92" fmla="*/ 62 w 683"/>
              <a:gd name="T93" fmla="*/ 531 h 601"/>
              <a:gd name="T94" fmla="*/ 183 w 683"/>
              <a:gd name="T95" fmla="*/ 168 h 601"/>
              <a:gd name="T96" fmla="*/ 114 w 683"/>
              <a:gd name="T97" fmla="*/ 568 h 601"/>
              <a:gd name="T98" fmla="*/ 280 w 683"/>
              <a:gd name="T99" fmla="*/ 192 h 601"/>
              <a:gd name="T100" fmla="*/ 112 w 683"/>
              <a:gd name="T101" fmla="*/ 597 h 601"/>
              <a:gd name="T102" fmla="*/ 4 w 683"/>
              <a:gd name="T103" fmla="*/ 536 h 601"/>
              <a:gd name="T104" fmla="*/ 173 w 683"/>
              <a:gd name="T105" fmla="*/ 152 h 6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683" h="601">
                <a:moveTo>
                  <a:pt x="591" y="381"/>
                </a:moveTo>
                <a:lnTo>
                  <a:pt x="284" y="381"/>
                </a:lnTo>
                <a:cubicBezTo>
                  <a:pt x="284" y="385"/>
                  <a:pt x="283" y="389"/>
                  <a:pt x="282" y="392"/>
                </a:cubicBezTo>
                <a:lnTo>
                  <a:pt x="595" y="392"/>
                </a:lnTo>
                <a:cubicBezTo>
                  <a:pt x="593" y="389"/>
                  <a:pt x="592" y="385"/>
                  <a:pt x="591" y="381"/>
                </a:cubicBezTo>
                <a:close/>
                <a:moveTo>
                  <a:pt x="589" y="359"/>
                </a:moveTo>
                <a:lnTo>
                  <a:pt x="285" y="359"/>
                </a:lnTo>
                <a:cubicBezTo>
                  <a:pt x="285" y="363"/>
                  <a:pt x="285" y="367"/>
                  <a:pt x="285" y="371"/>
                </a:cubicBezTo>
                <a:lnTo>
                  <a:pt x="589" y="371"/>
                </a:lnTo>
                <a:cubicBezTo>
                  <a:pt x="588" y="367"/>
                  <a:pt x="588" y="363"/>
                  <a:pt x="589" y="359"/>
                </a:cubicBezTo>
                <a:close/>
                <a:moveTo>
                  <a:pt x="595" y="338"/>
                </a:moveTo>
                <a:lnTo>
                  <a:pt x="282" y="338"/>
                </a:lnTo>
                <a:cubicBezTo>
                  <a:pt x="283" y="342"/>
                  <a:pt x="284" y="345"/>
                  <a:pt x="284" y="349"/>
                </a:cubicBezTo>
                <a:lnTo>
                  <a:pt x="591" y="349"/>
                </a:lnTo>
                <a:cubicBezTo>
                  <a:pt x="592" y="345"/>
                  <a:pt x="593" y="341"/>
                  <a:pt x="595" y="338"/>
                </a:cubicBezTo>
                <a:close/>
                <a:moveTo>
                  <a:pt x="269" y="324"/>
                </a:moveTo>
                <a:lnTo>
                  <a:pt x="269" y="408"/>
                </a:lnTo>
                <a:lnTo>
                  <a:pt x="607" y="408"/>
                </a:lnTo>
                <a:lnTo>
                  <a:pt x="607" y="432"/>
                </a:lnTo>
                <a:lnTo>
                  <a:pt x="261" y="432"/>
                </a:lnTo>
                <a:cubicBezTo>
                  <a:pt x="251" y="432"/>
                  <a:pt x="242" y="425"/>
                  <a:pt x="242" y="416"/>
                </a:cubicBezTo>
                <a:lnTo>
                  <a:pt x="242" y="316"/>
                </a:lnTo>
                <a:cubicBezTo>
                  <a:pt x="242" y="307"/>
                  <a:pt x="251" y="300"/>
                  <a:pt x="261" y="300"/>
                </a:cubicBezTo>
                <a:lnTo>
                  <a:pt x="607" y="300"/>
                </a:lnTo>
                <a:lnTo>
                  <a:pt x="607" y="324"/>
                </a:lnTo>
                <a:lnTo>
                  <a:pt x="269" y="324"/>
                </a:lnTo>
                <a:close/>
                <a:moveTo>
                  <a:pt x="367" y="56"/>
                </a:moveTo>
                <a:cubicBezTo>
                  <a:pt x="354" y="55"/>
                  <a:pt x="348" y="48"/>
                  <a:pt x="345" y="39"/>
                </a:cubicBezTo>
                <a:cubicBezTo>
                  <a:pt x="342" y="31"/>
                  <a:pt x="343" y="26"/>
                  <a:pt x="343" y="18"/>
                </a:cubicBezTo>
                <a:cubicBezTo>
                  <a:pt x="342" y="8"/>
                  <a:pt x="336" y="5"/>
                  <a:pt x="335" y="3"/>
                </a:cubicBezTo>
                <a:cubicBezTo>
                  <a:pt x="335" y="2"/>
                  <a:pt x="337" y="1"/>
                  <a:pt x="341" y="1"/>
                </a:cubicBezTo>
                <a:cubicBezTo>
                  <a:pt x="344" y="1"/>
                  <a:pt x="347" y="0"/>
                  <a:pt x="350" y="1"/>
                </a:cubicBezTo>
                <a:cubicBezTo>
                  <a:pt x="356" y="1"/>
                  <a:pt x="365" y="2"/>
                  <a:pt x="366" y="2"/>
                </a:cubicBezTo>
                <a:cubicBezTo>
                  <a:pt x="385" y="6"/>
                  <a:pt x="409" y="16"/>
                  <a:pt x="411" y="39"/>
                </a:cubicBezTo>
                <a:cubicBezTo>
                  <a:pt x="413" y="49"/>
                  <a:pt x="412" y="61"/>
                  <a:pt x="402" y="65"/>
                </a:cubicBezTo>
                <a:cubicBezTo>
                  <a:pt x="395" y="55"/>
                  <a:pt x="378" y="57"/>
                  <a:pt x="367" y="56"/>
                </a:cubicBezTo>
                <a:close/>
                <a:moveTo>
                  <a:pt x="394" y="102"/>
                </a:moveTo>
                <a:cubicBezTo>
                  <a:pt x="385" y="99"/>
                  <a:pt x="378" y="99"/>
                  <a:pt x="366" y="105"/>
                </a:cubicBezTo>
                <a:cubicBezTo>
                  <a:pt x="342" y="116"/>
                  <a:pt x="331" y="144"/>
                  <a:pt x="333" y="169"/>
                </a:cubicBezTo>
                <a:cubicBezTo>
                  <a:pt x="334" y="186"/>
                  <a:pt x="341" y="205"/>
                  <a:pt x="353" y="218"/>
                </a:cubicBezTo>
                <a:cubicBezTo>
                  <a:pt x="349" y="207"/>
                  <a:pt x="346" y="195"/>
                  <a:pt x="345" y="184"/>
                </a:cubicBezTo>
                <a:cubicBezTo>
                  <a:pt x="343" y="154"/>
                  <a:pt x="354" y="121"/>
                  <a:pt x="380" y="107"/>
                </a:cubicBezTo>
                <a:cubicBezTo>
                  <a:pt x="385" y="105"/>
                  <a:pt x="390" y="103"/>
                  <a:pt x="394" y="102"/>
                </a:cubicBezTo>
                <a:close/>
                <a:moveTo>
                  <a:pt x="486" y="87"/>
                </a:moveTo>
                <a:cubicBezTo>
                  <a:pt x="519" y="102"/>
                  <a:pt x="539" y="139"/>
                  <a:pt x="537" y="182"/>
                </a:cubicBezTo>
                <a:cubicBezTo>
                  <a:pt x="533" y="239"/>
                  <a:pt x="490" y="285"/>
                  <a:pt x="441" y="285"/>
                </a:cubicBezTo>
                <a:cubicBezTo>
                  <a:pt x="435" y="285"/>
                  <a:pt x="429" y="280"/>
                  <a:pt x="424" y="278"/>
                </a:cubicBezTo>
                <a:cubicBezTo>
                  <a:pt x="418" y="280"/>
                  <a:pt x="412" y="285"/>
                  <a:pt x="406" y="285"/>
                </a:cubicBezTo>
                <a:cubicBezTo>
                  <a:pt x="357" y="285"/>
                  <a:pt x="315" y="239"/>
                  <a:pt x="311" y="182"/>
                </a:cubicBezTo>
                <a:cubicBezTo>
                  <a:pt x="308" y="139"/>
                  <a:pt x="329" y="102"/>
                  <a:pt x="361" y="87"/>
                </a:cubicBezTo>
                <a:cubicBezTo>
                  <a:pt x="385" y="75"/>
                  <a:pt x="397" y="79"/>
                  <a:pt x="417" y="88"/>
                </a:cubicBezTo>
                <a:cubicBezTo>
                  <a:pt x="415" y="72"/>
                  <a:pt x="414" y="48"/>
                  <a:pt x="430" y="30"/>
                </a:cubicBezTo>
                <a:cubicBezTo>
                  <a:pt x="434" y="28"/>
                  <a:pt x="443" y="32"/>
                  <a:pt x="443" y="40"/>
                </a:cubicBezTo>
                <a:cubicBezTo>
                  <a:pt x="430" y="55"/>
                  <a:pt x="429" y="76"/>
                  <a:pt x="429" y="88"/>
                </a:cubicBezTo>
                <a:cubicBezTo>
                  <a:pt x="450" y="79"/>
                  <a:pt x="462" y="75"/>
                  <a:pt x="486" y="87"/>
                </a:cubicBezTo>
                <a:close/>
                <a:moveTo>
                  <a:pt x="237" y="540"/>
                </a:moveTo>
                <a:lnTo>
                  <a:pt x="635" y="540"/>
                </a:lnTo>
                <a:cubicBezTo>
                  <a:pt x="635" y="544"/>
                  <a:pt x="636" y="549"/>
                  <a:pt x="637" y="553"/>
                </a:cubicBezTo>
                <a:lnTo>
                  <a:pt x="231" y="553"/>
                </a:lnTo>
                <a:cubicBezTo>
                  <a:pt x="234" y="549"/>
                  <a:pt x="236" y="545"/>
                  <a:pt x="237" y="540"/>
                </a:cubicBezTo>
                <a:close/>
                <a:moveTo>
                  <a:pt x="239" y="515"/>
                </a:moveTo>
                <a:lnTo>
                  <a:pt x="634" y="515"/>
                </a:lnTo>
                <a:cubicBezTo>
                  <a:pt x="634" y="520"/>
                  <a:pt x="634" y="524"/>
                  <a:pt x="634" y="528"/>
                </a:cubicBezTo>
                <a:lnTo>
                  <a:pt x="239" y="528"/>
                </a:lnTo>
                <a:cubicBezTo>
                  <a:pt x="240" y="524"/>
                  <a:pt x="240" y="520"/>
                  <a:pt x="239" y="515"/>
                </a:cubicBezTo>
                <a:close/>
                <a:moveTo>
                  <a:pt x="231" y="491"/>
                </a:moveTo>
                <a:lnTo>
                  <a:pt x="637" y="491"/>
                </a:lnTo>
                <a:cubicBezTo>
                  <a:pt x="636" y="495"/>
                  <a:pt x="635" y="499"/>
                  <a:pt x="635" y="504"/>
                </a:cubicBezTo>
                <a:lnTo>
                  <a:pt x="237" y="504"/>
                </a:lnTo>
                <a:cubicBezTo>
                  <a:pt x="236" y="499"/>
                  <a:pt x="234" y="495"/>
                  <a:pt x="231" y="491"/>
                </a:cubicBezTo>
                <a:close/>
                <a:moveTo>
                  <a:pt x="652" y="475"/>
                </a:moveTo>
                <a:lnTo>
                  <a:pt x="652" y="570"/>
                </a:lnTo>
                <a:lnTo>
                  <a:pt x="219" y="570"/>
                </a:lnTo>
                <a:lnTo>
                  <a:pt x="219" y="598"/>
                </a:lnTo>
                <a:lnTo>
                  <a:pt x="662" y="598"/>
                </a:lnTo>
                <a:cubicBezTo>
                  <a:pt x="674" y="598"/>
                  <a:pt x="683" y="590"/>
                  <a:pt x="683" y="580"/>
                </a:cubicBezTo>
                <a:lnTo>
                  <a:pt x="683" y="465"/>
                </a:lnTo>
                <a:cubicBezTo>
                  <a:pt x="683" y="455"/>
                  <a:pt x="674" y="447"/>
                  <a:pt x="662" y="447"/>
                </a:cubicBezTo>
                <a:lnTo>
                  <a:pt x="219" y="447"/>
                </a:lnTo>
                <a:lnTo>
                  <a:pt x="219" y="475"/>
                </a:lnTo>
                <a:lnTo>
                  <a:pt x="652" y="475"/>
                </a:lnTo>
                <a:close/>
                <a:moveTo>
                  <a:pt x="223" y="189"/>
                </a:moveTo>
                <a:lnTo>
                  <a:pt x="93" y="543"/>
                </a:lnTo>
                <a:cubicBezTo>
                  <a:pt x="97" y="545"/>
                  <a:pt x="100" y="547"/>
                  <a:pt x="103" y="549"/>
                </a:cubicBezTo>
                <a:lnTo>
                  <a:pt x="236" y="188"/>
                </a:lnTo>
                <a:cubicBezTo>
                  <a:pt x="232" y="189"/>
                  <a:pt x="228" y="189"/>
                  <a:pt x="223" y="189"/>
                </a:cubicBezTo>
                <a:close/>
                <a:moveTo>
                  <a:pt x="201" y="183"/>
                </a:moveTo>
                <a:lnTo>
                  <a:pt x="72" y="534"/>
                </a:lnTo>
                <a:cubicBezTo>
                  <a:pt x="76" y="535"/>
                  <a:pt x="79" y="537"/>
                  <a:pt x="83" y="538"/>
                </a:cubicBezTo>
                <a:lnTo>
                  <a:pt x="213" y="187"/>
                </a:lnTo>
                <a:cubicBezTo>
                  <a:pt x="209" y="186"/>
                  <a:pt x="205" y="185"/>
                  <a:pt x="201" y="183"/>
                </a:cubicBezTo>
                <a:close/>
                <a:moveTo>
                  <a:pt x="183" y="168"/>
                </a:moveTo>
                <a:lnTo>
                  <a:pt x="50" y="529"/>
                </a:lnTo>
                <a:cubicBezTo>
                  <a:pt x="53" y="530"/>
                  <a:pt x="57" y="531"/>
                  <a:pt x="62" y="531"/>
                </a:cubicBezTo>
                <a:lnTo>
                  <a:pt x="192" y="177"/>
                </a:lnTo>
                <a:cubicBezTo>
                  <a:pt x="189" y="175"/>
                  <a:pt x="185" y="172"/>
                  <a:pt x="183" y="168"/>
                </a:cubicBezTo>
                <a:close/>
                <a:moveTo>
                  <a:pt x="31" y="537"/>
                </a:moveTo>
                <a:lnTo>
                  <a:pt x="114" y="568"/>
                </a:lnTo>
                <a:lnTo>
                  <a:pt x="256" y="183"/>
                </a:lnTo>
                <a:lnTo>
                  <a:pt x="280" y="192"/>
                </a:lnTo>
                <a:lnTo>
                  <a:pt x="135" y="585"/>
                </a:lnTo>
                <a:cubicBezTo>
                  <a:pt x="131" y="595"/>
                  <a:pt x="121" y="601"/>
                  <a:pt x="112" y="597"/>
                </a:cubicBezTo>
                <a:lnTo>
                  <a:pt x="13" y="561"/>
                </a:lnTo>
                <a:cubicBezTo>
                  <a:pt x="4" y="558"/>
                  <a:pt x="0" y="547"/>
                  <a:pt x="4" y="536"/>
                </a:cubicBezTo>
                <a:lnTo>
                  <a:pt x="149" y="144"/>
                </a:lnTo>
                <a:lnTo>
                  <a:pt x="173" y="152"/>
                </a:lnTo>
                <a:lnTo>
                  <a:pt x="31" y="53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398" tIns="45699" rIns="91398" bIns="45699" numCol="1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endParaRPr lang="zh-CN" altLang="en-US" sz="1799" dirty="0">
              <a:latin typeface="inpin heiti" panose="00000500000000000000" pitchFamily="2" charset="-122"/>
              <a:ea typeface="inpin heiti" panose="00000500000000000000" pitchFamily="2" charset="-122"/>
              <a:cs typeface="+mn-ea"/>
              <a:sym typeface="inpin heiti" panose="00000500000000000000" pitchFamily="2" charset="-122"/>
            </a:endParaRPr>
          </a:p>
        </p:txBody>
      </p:sp>
      <p:pic>
        <p:nvPicPr>
          <p:cNvPr id="30" name="Picture 4" descr="https://timgsa.baidu.com/timg?image&amp;quality=80&amp;size=b9999_10000&amp;sec=1558116814333&amp;di=b83ec312b11e02190e492716c07726c8&amp;imgtype=0&amp;src=http%3A%2F%2Fpic.baike.soso.com%2Fp%2F20140221%2Fbki-20140221032719-1414981606.jpg">
            <a:extLst>
              <a:ext uri="{FF2B5EF4-FFF2-40B4-BE49-F238E27FC236}">
                <a16:creationId xmlns:a16="http://schemas.microsoft.com/office/drawing/2014/main" id="{C75138B2-0E48-4694-B6B3-1C9E83DBB7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2833" y="1875206"/>
            <a:ext cx="1977977" cy="1977977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2" name="组合 41"/>
          <p:cNvGrpSpPr/>
          <p:nvPr/>
        </p:nvGrpSpPr>
        <p:grpSpPr>
          <a:xfrm>
            <a:off x="0" y="-8548"/>
            <a:ext cx="12192000" cy="1266904"/>
            <a:chOff x="0" y="-8548"/>
            <a:chExt cx="12192000" cy="1266904"/>
          </a:xfrm>
        </p:grpSpPr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DF560B3A-2574-4E36-BE81-CB5332CF90DC}"/>
                </a:ext>
              </a:extLst>
            </p:cNvPr>
            <p:cNvSpPr/>
            <p:nvPr/>
          </p:nvSpPr>
          <p:spPr>
            <a:xfrm>
              <a:off x="0" y="0"/>
              <a:ext cx="2207568" cy="96941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inpin heiti" panose="00000500000000000000" pitchFamily="2" charset="-122"/>
                <a:ea typeface="inpin heiti" panose="00000500000000000000" pitchFamily="2" charset="-122"/>
                <a:cs typeface="+mn-ea"/>
                <a:sym typeface="inpin heiti" panose="00000500000000000000" pitchFamily="2" charset="-122"/>
              </a:endParaRPr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5DDC8795-5C00-4CEC-B6A5-756378373E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2234" y="223098"/>
              <a:ext cx="194310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b="1" dirty="0">
                  <a:solidFill>
                    <a:prstClr val="white"/>
                  </a:solidFill>
                  <a:latin typeface="inpin heiti" panose="00000500000000000000" pitchFamily="2" charset="-122"/>
                  <a:ea typeface="inpin heiti" panose="00000500000000000000" pitchFamily="2" charset="-122"/>
                  <a:cs typeface="+mn-ea"/>
                  <a:sym typeface="inpin heiti" panose="00000500000000000000" pitchFamily="2" charset="-122"/>
                </a:rPr>
                <a:t>Contents</a:t>
              </a:r>
              <a:endParaRPr lang="zh-CN" altLang="en-US" b="1" dirty="0">
                <a:solidFill>
                  <a:prstClr val="white"/>
                </a:solidFill>
                <a:latin typeface="inpin heiti" panose="00000500000000000000" pitchFamily="2" charset="-122"/>
                <a:ea typeface="inpin heiti" panose="00000500000000000000" pitchFamily="2" charset="-122"/>
                <a:cs typeface="+mn-ea"/>
                <a:sym typeface="inpin heiti" panose="00000500000000000000" pitchFamily="2" charset="-122"/>
              </a:endParaRPr>
            </a:p>
          </p:txBody>
        </p:sp>
        <p:sp>
          <p:nvSpPr>
            <p:cNvPr id="45" name="矩形 53">
              <a:extLst>
                <a:ext uri="{FF2B5EF4-FFF2-40B4-BE49-F238E27FC236}">
                  <a16:creationId xmlns:a16="http://schemas.microsoft.com/office/drawing/2014/main" id="{F9C1492F-7C7E-4001-8179-9E32AC409D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485" y="-8548"/>
              <a:ext cx="1980000" cy="96941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None/>
              </a:pPr>
              <a:r>
                <a:rPr lang="en-US" altLang="zh-CN" sz="2000" dirty="0">
                  <a:solidFill>
                    <a:schemeClr val="bg2"/>
                  </a:solidFill>
                  <a:latin typeface="inpin heiti" panose="00000500000000000000" pitchFamily="2" charset="-122"/>
                  <a:ea typeface="inpin heiti" panose="00000500000000000000" pitchFamily="2" charset="-122"/>
                  <a:cs typeface="+mn-ea"/>
                  <a:sym typeface="inpin heiti" panose="00000500000000000000" pitchFamily="2" charset="-122"/>
                </a:rPr>
                <a:t> Image Processing</a:t>
              </a:r>
              <a:endParaRPr lang="zh-CN" altLang="en-US" sz="2000" dirty="0">
                <a:solidFill>
                  <a:schemeClr val="bg2"/>
                </a:solidFill>
                <a:latin typeface="inpin heiti" panose="00000500000000000000" pitchFamily="2" charset="-122"/>
                <a:ea typeface="inpin heiti" panose="00000500000000000000" pitchFamily="2" charset="-122"/>
                <a:cs typeface="+mn-ea"/>
                <a:sym typeface="inpin heiti" panose="00000500000000000000" pitchFamily="2" charset="-122"/>
              </a:endParaRPr>
            </a:p>
          </p:txBody>
        </p:sp>
        <p:sp>
          <p:nvSpPr>
            <p:cNvPr id="46" name="矩形 53">
              <a:extLst>
                <a:ext uri="{FF2B5EF4-FFF2-40B4-BE49-F238E27FC236}">
                  <a16:creationId xmlns:a16="http://schemas.microsoft.com/office/drawing/2014/main" id="{FE6163C7-82D8-4B5F-86E3-8BD0D755B5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7401" y="11310"/>
              <a:ext cx="1980000" cy="969418"/>
            </a:xfrm>
            <a:prstGeom prst="rect">
              <a:avLst/>
            </a:prstGeom>
            <a:solidFill>
              <a:schemeClr val="bg1">
                <a:lumMod val="25000"/>
                <a:lumOff val="75000"/>
              </a:schemeClr>
            </a:solidFill>
            <a:ln w="9525">
              <a:solidFill>
                <a:srgbClr val="EAEAEA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None/>
              </a:pPr>
              <a:r>
                <a:rPr lang="en-US" altLang="zh-CN" sz="1800" dirty="0">
                  <a:solidFill>
                    <a:schemeClr val="bg2"/>
                  </a:solidFill>
                  <a:latin typeface="inpin heiti" panose="00000500000000000000" pitchFamily="2" charset="-122"/>
                  <a:ea typeface="inpin heiti" panose="00000500000000000000" pitchFamily="2" charset="-122"/>
                  <a:cs typeface="+mn-ea"/>
                  <a:sym typeface="inpin heiti" panose="00000500000000000000" pitchFamily="2" charset="-122"/>
                </a:rPr>
                <a:t>Introduction &amp;&amp; Related Work</a:t>
              </a:r>
              <a:endParaRPr lang="zh-CN" altLang="en-US" sz="1800" dirty="0">
                <a:solidFill>
                  <a:schemeClr val="bg2"/>
                </a:solidFill>
                <a:latin typeface="inpin heiti" panose="00000500000000000000" pitchFamily="2" charset="-122"/>
                <a:ea typeface="inpin heiti" panose="00000500000000000000" pitchFamily="2" charset="-122"/>
                <a:cs typeface="+mn-ea"/>
                <a:sym typeface="inpin heiti" panose="00000500000000000000" pitchFamily="2" charset="-122"/>
              </a:endParaRPr>
            </a:p>
          </p:txBody>
        </p:sp>
        <p:sp>
          <p:nvSpPr>
            <p:cNvPr id="47" name="矩形 53">
              <a:extLst>
                <a:ext uri="{FF2B5EF4-FFF2-40B4-BE49-F238E27FC236}">
                  <a16:creationId xmlns:a16="http://schemas.microsoft.com/office/drawing/2014/main" id="{EFD9F1A6-DDB2-496A-9783-2F38EAAB9B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87683" y="11310"/>
              <a:ext cx="1980000" cy="969418"/>
            </a:xfrm>
            <a:prstGeom prst="rect">
              <a:avLst/>
            </a:prstGeom>
            <a:solidFill>
              <a:schemeClr val="bg1">
                <a:lumMod val="25000"/>
                <a:lumOff val="75000"/>
              </a:schemeClr>
            </a:solidFill>
            <a:ln w="9525">
              <a:solidFill>
                <a:srgbClr val="EAEAEA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en-US" altLang="zh-CN" sz="2000" dirty="0">
                  <a:solidFill>
                    <a:schemeClr val="bg2"/>
                  </a:solidFill>
                  <a:latin typeface="inpin heiti" panose="00000500000000000000" pitchFamily="2" charset="-122"/>
                  <a:ea typeface="inpin heiti" panose="00000500000000000000" pitchFamily="2" charset="-122"/>
                  <a:cs typeface="+mn-ea"/>
                  <a:sym typeface="inpin heiti" panose="00000500000000000000" pitchFamily="2" charset="-122"/>
                </a:rPr>
                <a:t> Tetris Game AI</a:t>
              </a:r>
            </a:p>
          </p:txBody>
        </p:sp>
        <p:sp>
          <p:nvSpPr>
            <p:cNvPr id="48" name="矩形 53">
              <a:extLst>
                <a:ext uri="{FF2B5EF4-FFF2-40B4-BE49-F238E27FC236}">
                  <a16:creationId xmlns:a16="http://schemas.microsoft.com/office/drawing/2014/main" id="{D3FABFD1-6088-40FB-94B9-6129F7BE78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0341" y="11310"/>
              <a:ext cx="1980000" cy="969418"/>
            </a:xfrm>
            <a:prstGeom prst="rect">
              <a:avLst/>
            </a:prstGeom>
            <a:solidFill>
              <a:schemeClr val="bg1">
                <a:lumMod val="25000"/>
                <a:lumOff val="75000"/>
              </a:schemeClr>
            </a:solidFill>
            <a:ln w="9525">
              <a:solidFill>
                <a:srgbClr val="EAEAEA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None/>
              </a:pPr>
              <a:r>
                <a:rPr lang="en-US" altLang="zh-CN" sz="2000" dirty="0">
                  <a:solidFill>
                    <a:schemeClr val="bg2"/>
                  </a:solidFill>
                  <a:latin typeface="inpin heiti" panose="00000500000000000000" pitchFamily="2" charset="-122"/>
                  <a:ea typeface="inpin heiti" panose="00000500000000000000" pitchFamily="2" charset="-122"/>
                  <a:cs typeface="+mn-ea"/>
                  <a:sym typeface="inpin heiti" panose="00000500000000000000" pitchFamily="2" charset="-122"/>
                </a:rPr>
                <a:t> Control Algorithm</a:t>
              </a:r>
              <a:endParaRPr lang="zh-CN" altLang="en-US" sz="2000" dirty="0">
                <a:solidFill>
                  <a:schemeClr val="bg2"/>
                </a:solidFill>
                <a:latin typeface="inpin heiti" panose="00000500000000000000" pitchFamily="2" charset="-122"/>
                <a:ea typeface="inpin heiti" panose="00000500000000000000" pitchFamily="2" charset="-122"/>
                <a:cs typeface="+mn-ea"/>
                <a:sym typeface="inpin heiti" panose="00000500000000000000" pitchFamily="2" charset="-122"/>
              </a:endParaRPr>
            </a:p>
          </p:txBody>
        </p:sp>
        <p:sp>
          <p:nvSpPr>
            <p:cNvPr id="49" name="矩形 53">
              <a:extLst>
                <a:ext uri="{FF2B5EF4-FFF2-40B4-BE49-F238E27FC236}">
                  <a16:creationId xmlns:a16="http://schemas.microsoft.com/office/drawing/2014/main" id="{030CB1C2-5F65-4921-A9E8-D9B55926E7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28448" y="11310"/>
              <a:ext cx="2063552" cy="969418"/>
            </a:xfrm>
            <a:prstGeom prst="rect">
              <a:avLst/>
            </a:prstGeom>
            <a:solidFill>
              <a:schemeClr val="bg1">
                <a:lumMod val="25000"/>
                <a:lumOff val="75000"/>
              </a:schemeClr>
            </a:solidFill>
            <a:ln w="9525">
              <a:solidFill>
                <a:srgbClr val="EAEAEA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None/>
              </a:pPr>
              <a:r>
                <a:rPr lang="en-US" altLang="zh-CN" sz="2000" dirty="0">
                  <a:solidFill>
                    <a:schemeClr val="bg2"/>
                  </a:solidFill>
                  <a:latin typeface="inpin heiti" panose="00000500000000000000" pitchFamily="2" charset="-122"/>
                  <a:ea typeface="inpin heiti" panose="00000500000000000000" pitchFamily="2" charset="-122"/>
                  <a:cs typeface="+mn-ea"/>
                  <a:sym typeface="inpin heiti" panose="00000500000000000000" pitchFamily="2" charset="-122"/>
                </a:rPr>
                <a:t> Rethink &amp;&amp; Conclusion</a:t>
              </a:r>
              <a:endParaRPr lang="zh-CN" altLang="en-US" sz="2000" dirty="0">
                <a:solidFill>
                  <a:schemeClr val="bg2"/>
                </a:solidFill>
                <a:latin typeface="inpin heiti" panose="00000500000000000000" pitchFamily="2" charset="-122"/>
                <a:ea typeface="inpin heiti" panose="00000500000000000000" pitchFamily="2" charset="-122"/>
                <a:cs typeface="+mn-ea"/>
                <a:sym typeface="inpin heiti" panose="00000500000000000000" pitchFamily="2" charset="-122"/>
              </a:endParaRPr>
            </a:p>
          </p:txBody>
        </p:sp>
        <p:sp>
          <p:nvSpPr>
            <p:cNvPr id="50" name="等腰三角形 49">
              <a:extLst>
                <a:ext uri="{FF2B5EF4-FFF2-40B4-BE49-F238E27FC236}">
                  <a16:creationId xmlns:a16="http://schemas.microsoft.com/office/drawing/2014/main" id="{3B99C112-08E8-4C52-9281-C1DD245809CC}"/>
                </a:ext>
              </a:extLst>
            </p:cNvPr>
            <p:cNvSpPr>
              <a:spLocks noChangeAspect="1"/>
            </p:cNvSpPr>
            <p:nvPr/>
          </p:nvSpPr>
          <p:spPr>
            <a:xfrm rot="10800000" flipV="1">
              <a:off x="4892978" y="779895"/>
              <a:ext cx="555013" cy="478461"/>
            </a:xfrm>
            <a:prstGeom prst="triangle">
              <a:avLst/>
            </a:prstGeom>
            <a:solidFill>
              <a:schemeClr val="bg2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npin heiti" panose="00000500000000000000" pitchFamily="2" charset="-122"/>
                <a:ea typeface="inpin heiti" panose="00000500000000000000" pitchFamily="2" charset="-122"/>
                <a:cs typeface="+mn-ea"/>
                <a:sym typeface="inpin heiti" panose="00000500000000000000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500203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 flipV="1">
            <a:off x="-1" y="5949280"/>
            <a:ext cx="12192000" cy="90872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inpin heiti" panose="00000500000000000000" pitchFamily="2" charset="-122"/>
              <a:ea typeface="inpin heiti" panose="00000500000000000000" pitchFamily="2" charset="-122"/>
              <a:cs typeface="+mn-ea"/>
              <a:sym typeface="inpin heiti" panose="00000500000000000000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51384" y="1484784"/>
            <a:ext cx="3096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游戏界面如右图所示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76591B0E-7471-4F00-B436-359CF042BB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5920" y="1235671"/>
            <a:ext cx="5976664" cy="4489300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828D523C-B505-4514-B5DC-7DEBD15DC01F}"/>
              </a:ext>
            </a:extLst>
          </p:cNvPr>
          <p:cNvSpPr/>
          <p:nvPr/>
        </p:nvSpPr>
        <p:spPr>
          <a:xfrm>
            <a:off x="551384" y="2136338"/>
            <a:ext cx="388843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b="1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蓝色方框：游戏区域</a:t>
            </a:r>
            <a:endParaRPr lang="en-US" altLang="zh-CN" b="1" kern="100" dirty="0"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en-US" b="1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黄色方框：方块的形状示意</a:t>
            </a:r>
            <a:endParaRPr lang="en-US" altLang="zh-CN" b="1" kern="100" dirty="0"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en-US" b="1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红色方框：标定点的位置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22294FCF-09F3-4397-B32F-00285DFB1DB8}"/>
              </a:ext>
            </a:extLst>
          </p:cNvPr>
          <p:cNvSpPr txBox="1"/>
          <p:nvPr/>
        </p:nvSpPr>
        <p:spPr>
          <a:xfrm>
            <a:off x="555139" y="3284984"/>
            <a:ext cx="26322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图像处理思路介绍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7454D270-F5BD-4687-817E-46918324F2FC}"/>
              </a:ext>
            </a:extLst>
          </p:cNvPr>
          <p:cNvSpPr/>
          <p:nvPr/>
        </p:nvSpPr>
        <p:spPr>
          <a:xfrm>
            <a:off x="551384" y="3933056"/>
            <a:ext cx="388843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l"/>
            </a:pPr>
            <a:r>
              <a:rPr lang="zh-CN" altLang="en-US" b="1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红色方框内的白角与游戏区域相对位置确定，且与背景颜色对比明显</a:t>
            </a:r>
            <a:endParaRPr lang="en-US" altLang="zh-CN" b="1" kern="100" dirty="0"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l"/>
            </a:pPr>
            <a:r>
              <a:rPr lang="zh-CN" altLang="en-US" b="1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二值化后像素的深浅决定了相应位置是否存在方块</a:t>
            </a:r>
          </a:p>
        </p:txBody>
      </p:sp>
      <p:grpSp>
        <p:nvGrpSpPr>
          <p:cNvPr id="18" name="组合 17"/>
          <p:cNvGrpSpPr/>
          <p:nvPr/>
        </p:nvGrpSpPr>
        <p:grpSpPr>
          <a:xfrm>
            <a:off x="0" y="-8548"/>
            <a:ext cx="12192000" cy="1266904"/>
            <a:chOff x="0" y="-8548"/>
            <a:chExt cx="12192000" cy="1266904"/>
          </a:xfrm>
        </p:grpSpPr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DF560B3A-2574-4E36-BE81-CB5332CF90DC}"/>
                </a:ext>
              </a:extLst>
            </p:cNvPr>
            <p:cNvSpPr/>
            <p:nvPr/>
          </p:nvSpPr>
          <p:spPr>
            <a:xfrm>
              <a:off x="0" y="0"/>
              <a:ext cx="2207568" cy="96941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inpin heiti" panose="00000500000000000000" pitchFamily="2" charset="-122"/>
                <a:ea typeface="inpin heiti" panose="00000500000000000000" pitchFamily="2" charset="-122"/>
                <a:cs typeface="+mn-ea"/>
                <a:sym typeface="inpin heiti" panose="00000500000000000000" pitchFamily="2" charset="-122"/>
              </a:endParaRP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5DDC8795-5C00-4CEC-B6A5-756378373E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2234" y="223098"/>
              <a:ext cx="194310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b="1" dirty="0">
                  <a:solidFill>
                    <a:prstClr val="white"/>
                  </a:solidFill>
                  <a:latin typeface="inpin heiti" panose="00000500000000000000" pitchFamily="2" charset="-122"/>
                  <a:ea typeface="inpin heiti" panose="00000500000000000000" pitchFamily="2" charset="-122"/>
                  <a:cs typeface="+mn-ea"/>
                  <a:sym typeface="inpin heiti" panose="00000500000000000000" pitchFamily="2" charset="-122"/>
                </a:rPr>
                <a:t>Contents</a:t>
              </a:r>
              <a:endParaRPr lang="zh-CN" altLang="en-US" b="1" dirty="0">
                <a:solidFill>
                  <a:prstClr val="white"/>
                </a:solidFill>
                <a:latin typeface="inpin heiti" panose="00000500000000000000" pitchFamily="2" charset="-122"/>
                <a:ea typeface="inpin heiti" panose="00000500000000000000" pitchFamily="2" charset="-122"/>
                <a:cs typeface="+mn-ea"/>
                <a:sym typeface="inpin heiti" panose="00000500000000000000" pitchFamily="2" charset="-122"/>
              </a:endParaRPr>
            </a:p>
          </p:txBody>
        </p:sp>
        <p:sp>
          <p:nvSpPr>
            <p:cNvPr id="21" name="矩形 53">
              <a:extLst>
                <a:ext uri="{FF2B5EF4-FFF2-40B4-BE49-F238E27FC236}">
                  <a16:creationId xmlns:a16="http://schemas.microsoft.com/office/drawing/2014/main" id="{F9C1492F-7C7E-4001-8179-9E32AC409D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485" y="-8548"/>
              <a:ext cx="1980000" cy="96941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None/>
              </a:pPr>
              <a:r>
                <a:rPr lang="en-US" altLang="zh-CN" sz="2000" dirty="0">
                  <a:solidFill>
                    <a:schemeClr val="bg2"/>
                  </a:solidFill>
                  <a:latin typeface="inpin heiti" panose="00000500000000000000" pitchFamily="2" charset="-122"/>
                  <a:ea typeface="inpin heiti" panose="00000500000000000000" pitchFamily="2" charset="-122"/>
                  <a:cs typeface="+mn-ea"/>
                  <a:sym typeface="inpin heiti" panose="00000500000000000000" pitchFamily="2" charset="-122"/>
                </a:rPr>
                <a:t> Image Processing</a:t>
              </a:r>
              <a:endParaRPr lang="zh-CN" altLang="en-US" sz="2000" dirty="0">
                <a:solidFill>
                  <a:schemeClr val="bg2"/>
                </a:solidFill>
                <a:latin typeface="inpin heiti" panose="00000500000000000000" pitchFamily="2" charset="-122"/>
                <a:ea typeface="inpin heiti" panose="00000500000000000000" pitchFamily="2" charset="-122"/>
                <a:cs typeface="+mn-ea"/>
                <a:sym typeface="inpin heiti" panose="00000500000000000000" pitchFamily="2" charset="-122"/>
              </a:endParaRPr>
            </a:p>
          </p:txBody>
        </p:sp>
        <p:sp>
          <p:nvSpPr>
            <p:cNvPr id="22" name="矩形 53">
              <a:extLst>
                <a:ext uri="{FF2B5EF4-FFF2-40B4-BE49-F238E27FC236}">
                  <a16:creationId xmlns:a16="http://schemas.microsoft.com/office/drawing/2014/main" id="{FE6163C7-82D8-4B5F-86E3-8BD0D755B5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7401" y="11310"/>
              <a:ext cx="1980000" cy="969418"/>
            </a:xfrm>
            <a:prstGeom prst="rect">
              <a:avLst/>
            </a:prstGeom>
            <a:solidFill>
              <a:schemeClr val="bg1">
                <a:lumMod val="25000"/>
                <a:lumOff val="75000"/>
              </a:schemeClr>
            </a:solidFill>
            <a:ln w="9525">
              <a:solidFill>
                <a:srgbClr val="EAEAEA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None/>
              </a:pPr>
              <a:r>
                <a:rPr lang="en-US" altLang="zh-CN" sz="1800" dirty="0">
                  <a:solidFill>
                    <a:schemeClr val="bg2"/>
                  </a:solidFill>
                  <a:latin typeface="inpin heiti" panose="00000500000000000000" pitchFamily="2" charset="-122"/>
                  <a:ea typeface="inpin heiti" panose="00000500000000000000" pitchFamily="2" charset="-122"/>
                  <a:cs typeface="+mn-ea"/>
                  <a:sym typeface="inpin heiti" panose="00000500000000000000" pitchFamily="2" charset="-122"/>
                </a:rPr>
                <a:t>Introduction &amp;&amp; Related Work</a:t>
              </a:r>
              <a:endParaRPr lang="zh-CN" altLang="en-US" sz="1800" dirty="0">
                <a:solidFill>
                  <a:schemeClr val="bg2"/>
                </a:solidFill>
                <a:latin typeface="inpin heiti" panose="00000500000000000000" pitchFamily="2" charset="-122"/>
                <a:ea typeface="inpin heiti" panose="00000500000000000000" pitchFamily="2" charset="-122"/>
                <a:cs typeface="+mn-ea"/>
                <a:sym typeface="inpin heiti" panose="00000500000000000000" pitchFamily="2" charset="-122"/>
              </a:endParaRPr>
            </a:p>
          </p:txBody>
        </p:sp>
        <p:sp>
          <p:nvSpPr>
            <p:cNvPr id="23" name="矩形 53">
              <a:extLst>
                <a:ext uri="{FF2B5EF4-FFF2-40B4-BE49-F238E27FC236}">
                  <a16:creationId xmlns:a16="http://schemas.microsoft.com/office/drawing/2014/main" id="{EFD9F1A6-DDB2-496A-9783-2F38EAAB9B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87683" y="11310"/>
              <a:ext cx="1980000" cy="969418"/>
            </a:xfrm>
            <a:prstGeom prst="rect">
              <a:avLst/>
            </a:prstGeom>
            <a:solidFill>
              <a:schemeClr val="bg1">
                <a:lumMod val="25000"/>
                <a:lumOff val="75000"/>
              </a:schemeClr>
            </a:solidFill>
            <a:ln w="9525">
              <a:solidFill>
                <a:srgbClr val="EAEAEA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en-US" altLang="zh-CN" sz="2000" dirty="0">
                  <a:solidFill>
                    <a:schemeClr val="bg2"/>
                  </a:solidFill>
                  <a:latin typeface="inpin heiti" panose="00000500000000000000" pitchFamily="2" charset="-122"/>
                  <a:ea typeface="inpin heiti" panose="00000500000000000000" pitchFamily="2" charset="-122"/>
                  <a:cs typeface="+mn-ea"/>
                  <a:sym typeface="inpin heiti" panose="00000500000000000000" pitchFamily="2" charset="-122"/>
                </a:rPr>
                <a:t> Tetris Game AI</a:t>
              </a:r>
            </a:p>
          </p:txBody>
        </p:sp>
        <p:sp>
          <p:nvSpPr>
            <p:cNvPr id="24" name="矩形 53">
              <a:extLst>
                <a:ext uri="{FF2B5EF4-FFF2-40B4-BE49-F238E27FC236}">
                  <a16:creationId xmlns:a16="http://schemas.microsoft.com/office/drawing/2014/main" id="{D3FABFD1-6088-40FB-94B9-6129F7BE78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0341" y="11310"/>
              <a:ext cx="1980000" cy="969418"/>
            </a:xfrm>
            <a:prstGeom prst="rect">
              <a:avLst/>
            </a:prstGeom>
            <a:solidFill>
              <a:schemeClr val="bg1">
                <a:lumMod val="25000"/>
                <a:lumOff val="75000"/>
              </a:schemeClr>
            </a:solidFill>
            <a:ln w="9525">
              <a:solidFill>
                <a:srgbClr val="EAEAEA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None/>
              </a:pPr>
              <a:r>
                <a:rPr lang="en-US" altLang="zh-CN" sz="2000" dirty="0">
                  <a:solidFill>
                    <a:schemeClr val="bg2"/>
                  </a:solidFill>
                  <a:latin typeface="inpin heiti" panose="00000500000000000000" pitchFamily="2" charset="-122"/>
                  <a:ea typeface="inpin heiti" panose="00000500000000000000" pitchFamily="2" charset="-122"/>
                  <a:cs typeface="+mn-ea"/>
                  <a:sym typeface="inpin heiti" panose="00000500000000000000" pitchFamily="2" charset="-122"/>
                </a:rPr>
                <a:t> Control Algorithm</a:t>
              </a:r>
              <a:endParaRPr lang="zh-CN" altLang="en-US" sz="2000" dirty="0">
                <a:solidFill>
                  <a:schemeClr val="bg2"/>
                </a:solidFill>
                <a:latin typeface="inpin heiti" panose="00000500000000000000" pitchFamily="2" charset="-122"/>
                <a:ea typeface="inpin heiti" panose="00000500000000000000" pitchFamily="2" charset="-122"/>
                <a:cs typeface="+mn-ea"/>
                <a:sym typeface="inpin heiti" panose="00000500000000000000" pitchFamily="2" charset="-122"/>
              </a:endParaRPr>
            </a:p>
          </p:txBody>
        </p:sp>
        <p:sp>
          <p:nvSpPr>
            <p:cNvPr id="25" name="矩形 53">
              <a:extLst>
                <a:ext uri="{FF2B5EF4-FFF2-40B4-BE49-F238E27FC236}">
                  <a16:creationId xmlns:a16="http://schemas.microsoft.com/office/drawing/2014/main" id="{030CB1C2-5F65-4921-A9E8-D9B55926E7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28448" y="11310"/>
              <a:ext cx="2063552" cy="969418"/>
            </a:xfrm>
            <a:prstGeom prst="rect">
              <a:avLst/>
            </a:prstGeom>
            <a:solidFill>
              <a:schemeClr val="bg1">
                <a:lumMod val="25000"/>
                <a:lumOff val="75000"/>
              </a:schemeClr>
            </a:solidFill>
            <a:ln w="9525">
              <a:solidFill>
                <a:srgbClr val="EAEAEA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None/>
              </a:pPr>
              <a:r>
                <a:rPr lang="en-US" altLang="zh-CN" sz="2000" dirty="0">
                  <a:solidFill>
                    <a:schemeClr val="bg2"/>
                  </a:solidFill>
                  <a:latin typeface="inpin heiti" panose="00000500000000000000" pitchFamily="2" charset="-122"/>
                  <a:ea typeface="inpin heiti" panose="00000500000000000000" pitchFamily="2" charset="-122"/>
                  <a:cs typeface="+mn-ea"/>
                  <a:sym typeface="inpin heiti" panose="00000500000000000000" pitchFamily="2" charset="-122"/>
                </a:rPr>
                <a:t> Rethink &amp;&amp; Conclusion</a:t>
              </a:r>
              <a:endParaRPr lang="zh-CN" altLang="en-US" sz="2000" dirty="0">
                <a:solidFill>
                  <a:schemeClr val="bg2"/>
                </a:solidFill>
                <a:latin typeface="inpin heiti" panose="00000500000000000000" pitchFamily="2" charset="-122"/>
                <a:ea typeface="inpin heiti" panose="00000500000000000000" pitchFamily="2" charset="-122"/>
                <a:cs typeface="+mn-ea"/>
                <a:sym typeface="inpin heiti" panose="00000500000000000000" pitchFamily="2" charset="-122"/>
              </a:endParaRPr>
            </a:p>
          </p:txBody>
        </p:sp>
        <p:sp>
          <p:nvSpPr>
            <p:cNvPr id="29" name="等腰三角形 28">
              <a:extLst>
                <a:ext uri="{FF2B5EF4-FFF2-40B4-BE49-F238E27FC236}">
                  <a16:creationId xmlns:a16="http://schemas.microsoft.com/office/drawing/2014/main" id="{3B99C112-08E8-4C52-9281-C1DD245809CC}"/>
                </a:ext>
              </a:extLst>
            </p:cNvPr>
            <p:cNvSpPr>
              <a:spLocks noChangeAspect="1"/>
            </p:cNvSpPr>
            <p:nvPr/>
          </p:nvSpPr>
          <p:spPr>
            <a:xfrm rot="10800000" flipV="1">
              <a:off x="4892978" y="779895"/>
              <a:ext cx="555013" cy="478461"/>
            </a:xfrm>
            <a:prstGeom prst="triangle">
              <a:avLst/>
            </a:prstGeom>
            <a:solidFill>
              <a:schemeClr val="bg2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npin heiti" panose="00000500000000000000" pitchFamily="2" charset="-122"/>
                <a:ea typeface="inpin heiti" panose="00000500000000000000" pitchFamily="2" charset="-122"/>
                <a:cs typeface="+mn-ea"/>
                <a:sym typeface="inpin heiti" panose="00000500000000000000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564693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 flipV="1">
            <a:off x="-1" y="5949280"/>
            <a:ext cx="12192000" cy="90872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inpin heiti" panose="00000500000000000000" pitchFamily="2" charset="-122"/>
              <a:ea typeface="inpin heiti" panose="00000500000000000000" pitchFamily="2" charset="-122"/>
              <a:cs typeface="+mn-ea"/>
              <a:sym typeface="inpin heiti" panose="00000500000000000000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51384" y="1484784"/>
            <a:ext cx="3096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图像处理步骤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76591B0E-7471-4F00-B436-359CF042BB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5920" y="1235671"/>
            <a:ext cx="5976664" cy="4489300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828D523C-B505-4514-B5DC-7DEBD15DC01F}"/>
              </a:ext>
            </a:extLst>
          </p:cNvPr>
          <p:cNvSpPr/>
          <p:nvPr/>
        </p:nvSpPr>
        <p:spPr>
          <a:xfrm>
            <a:off x="551384" y="2136338"/>
            <a:ext cx="38884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b="1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第一步：灰度化</a:t>
            </a:r>
            <a:endParaRPr lang="en-US" altLang="zh-CN" b="1" kern="100" dirty="0"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en-US" b="1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第二步：图像膨胀处理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B02B1729-6877-48DF-9ED2-BDA0F7C96CBF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839416" y="2964815"/>
            <a:ext cx="867410" cy="928370"/>
          </a:xfrm>
          <a:prstGeom prst="rect">
            <a:avLst/>
          </a:prstGeom>
        </p:spPr>
      </p:pic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7B2137D9-6DF4-43C6-BDAA-60DE9BC6F69B}"/>
              </a:ext>
            </a:extLst>
          </p:cNvPr>
          <p:cNvCxnSpPr>
            <a:cxnSpLocks/>
          </p:cNvCxnSpPr>
          <p:nvPr/>
        </p:nvCxnSpPr>
        <p:spPr>
          <a:xfrm>
            <a:off x="1775520" y="3429000"/>
            <a:ext cx="57606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图片 19">
            <a:extLst>
              <a:ext uri="{FF2B5EF4-FFF2-40B4-BE49-F238E27FC236}">
                <a16:creationId xmlns:a16="http://schemas.microsoft.com/office/drawing/2014/main" id="{D0D43201-58AA-47E3-AEEA-E9E6878F417E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2420278" y="2964815"/>
            <a:ext cx="867410" cy="928370"/>
          </a:xfrm>
          <a:prstGeom prst="rect">
            <a:avLst/>
          </a:prstGeom>
        </p:spPr>
      </p:pic>
      <p:grpSp>
        <p:nvGrpSpPr>
          <p:cNvPr id="18" name="组合 17"/>
          <p:cNvGrpSpPr/>
          <p:nvPr/>
        </p:nvGrpSpPr>
        <p:grpSpPr>
          <a:xfrm>
            <a:off x="0" y="-8548"/>
            <a:ext cx="12192000" cy="1266904"/>
            <a:chOff x="0" y="-8548"/>
            <a:chExt cx="12192000" cy="1266904"/>
          </a:xfrm>
        </p:grpSpPr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DF560B3A-2574-4E36-BE81-CB5332CF90DC}"/>
                </a:ext>
              </a:extLst>
            </p:cNvPr>
            <p:cNvSpPr/>
            <p:nvPr/>
          </p:nvSpPr>
          <p:spPr>
            <a:xfrm>
              <a:off x="0" y="0"/>
              <a:ext cx="2207568" cy="96941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inpin heiti" panose="00000500000000000000" pitchFamily="2" charset="-122"/>
                <a:ea typeface="inpin heiti" panose="00000500000000000000" pitchFamily="2" charset="-122"/>
                <a:cs typeface="+mn-ea"/>
                <a:sym typeface="inpin heiti" panose="00000500000000000000" pitchFamily="2" charset="-122"/>
              </a:endParaRP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5DDC8795-5C00-4CEC-B6A5-756378373E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2234" y="223098"/>
              <a:ext cx="194310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b="1" dirty="0">
                  <a:solidFill>
                    <a:prstClr val="white"/>
                  </a:solidFill>
                  <a:latin typeface="inpin heiti" panose="00000500000000000000" pitchFamily="2" charset="-122"/>
                  <a:ea typeface="inpin heiti" panose="00000500000000000000" pitchFamily="2" charset="-122"/>
                  <a:cs typeface="+mn-ea"/>
                  <a:sym typeface="inpin heiti" panose="00000500000000000000" pitchFamily="2" charset="-122"/>
                </a:rPr>
                <a:t>Contents</a:t>
              </a:r>
              <a:endParaRPr lang="zh-CN" altLang="en-US" b="1" dirty="0">
                <a:solidFill>
                  <a:prstClr val="white"/>
                </a:solidFill>
                <a:latin typeface="inpin heiti" panose="00000500000000000000" pitchFamily="2" charset="-122"/>
                <a:ea typeface="inpin heiti" panose="00000500000000000000" pitchFamily="2" charset="-122"/>
                <a:cs typeface="+mn-ea"/>
                <a:sym typeface="inpin heiti" panose="00000500000000000000" pitchFamily="2" charset="-122"/>
              </a:endParaRPr>
            </a:p>
          </p:txBody>
        </p:sp>
        <p:sp>
          <p:nvSpPr>
            <p:cNvPr id="22" name="矩形 53">
              <a:extLst>
                <a:ext uri="{FF2B5EF4-FFF2-40B4-BE49-F238E27FC236}">
                  <a16:creationId xmlns:a16="http://schemas.microsoft.com/office/drawing/2014/main" id="{F9C1492F-7C7E-4001-8179-9E32AC409D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485" y="-8548"/>
              <a:ext cx="1980000" cy="96941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None/>
              </a:pPr>
              <a:r>
                <a:rPr lang="en-US" altLang="zh-CN" sz="2000" dirty="0">
                  <a:solidFill>
                    <a:schemeClr val="bg2"/>
                  </a:solidFill>
                  <a:latin typeface="inpin heiti" panose="00000500000000000000" pitchFamily="2" charset="-122"/>
                  <a:ea typeface="inpin heiti" panose="00000500000000000000" pitchFamily="2" charset="-122"/>
                  <a:cs typeface="+mn-ea"/>
                  <a:sym typeface="inpin heiti" panose="00000500000000000000" pitchFamily="2" charset="-122"/>
                </a:rPr>
                <a:t> Image Processing</a:t>
              </a:r>
              <a:endParaRPr lang="zh-CN" altLang="en-US" sz="2000" dirty="0">
                <a:solidFill>
                  <a:schemeClr val="bg2"/>
                </a:solidFill>
                <a:latin typeface="inpin heiti" panose="00000500000000000000" pitchFamily="2" charset="-122"/>
                <a:ea typeface="inpin heiti" panose="00000500000000000000" pitchFamily="2" charset="-122"/>
                <a:cs typeface="+mn-ea"/>
                <a:sym typeface="inpin heiti" panose="00000500000000000000" pitchFamily="2" charset="-122"/>
              </a:endParaRPr>
            </a:p>
          </p:txBody>
        </p:sp>
        <p:sp>
          <p:nvSpPr>
            <p:cNvPr id="23" name="矩形 53">
              <a:extLst>
                <a:ext uri="{FF2B5EF4-FFF2-40B4-BE49-F238E27FC236}">
                  <a16:creationId xmlns:a16="http://schemas.microsoft.com/office/drawing/2014/main" id="{FE6163C7-82D8-4B5F-86E3-8BD0D755B5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7401" y="11310"/>
              <a:ext cx="1980000" cy="969418"/>
            </a:xfrm>
            <a:prstGeom prst="rect">
              <a:avLst/>
            </a:prstGeom>
            <a:solidFill>
              <a:schemeClr val="bg1">
                <a:lumMod val="25000"/>
                <a:lumOff val="75000"/>
              </a:schemeClr>
            </a:solidFill>
            <a:ln w="9525">
              <a:solidFill>
                <a:srgbClr val="EAEAEA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None/>
              </a:pPr>
              <a:r>
                <a:rPr lang="en-US" altLang="zh-CN" sz="1800" dirty="0">
                  <a:solidFill>
                    <a:schemeClr val="bg2"/>
                  </a:solidFill>
                  <a:latin typeface="inpin heiti" panose="00000500000000000000" pitchFamily="2" charset="-122"/>
                  <a:ea typeface="inpin heiti" panose="00000500000000000000" pitchFamily="2" charset="-122"/>
                  <a:cs typeface="+mn-ea"/>
                  <a:sym typeface="inpin heiti" panose="00000500000000000000" pitchFamily="2" charset="-122"/>
                </a:rPr>
                <a:t>Introduction &amp;&amp; Related Work</a:t>
              </a:r>
              <a:endParaRPr lang="zh-CN" altLang="en-US" sz="1800" dirty="0">
                <a:solidFill>
                  <a:schemeClr val="bg2"/>
                </a:solidFill>
                <a:latin typeface="inpin heiti" panose="00000500000000000000" pitchFamily="2" charset="-122"/>
                <a:ea typeface="inpin heiti" panose="00000500000000000000" pitchFamily="2" charset="-122"/>
                <a:cs typeface="+mn-ea"/>
                <a:sym typeface="inpin heiti" panose="00000500000000000000" pitchFamily="2" charset="-122"/>
              </a:endParaRPr>
            </a:p>
          </p:txBody>
        </p:sp>
        <p:sp>
          <p:nvSpPr>
            <p:cNvPr id="24" name="矩形 53">
              <a:extLst>
                <a:ext uri="{FF2B5EF4-FFF2-40B4-BE49-F238E27FC236}">
                  <a16:creationId xmlns:a16="http://schemas.microsoft.com/office/drawing/2014/main" id="{EFD9F1A6-DDB2-496A-9783-2F38EAAB9B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87683" y="11310"/>
              <a:ext cx="1980000" cy="969418"/>
            </a:xfrm>
            <a:prstGeom prst="rect">
              <a:avLst/>
            </a:prstGeom>
            <a:solidFill>
              <a:schemeClr val="bg1">
                <a:lumMod val="25000"/>
                <a:lumOff val="75000"/>
              </a:schemeClr>
            </a:solidFill>
            <a:ln w="9525">
              <a:solidFill>
                <a:srgbClr val="EAEAEA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en-US" altLang="zh-CN" sz="2000" dirty="0">
                  <a:solidFill>
                    <a:schemeClr val="bg2"/>
                  </a:solidFill>
                  <a:latin typeface="inpin heiti" panose="00000500000000000000" pitchFamily="2" charset="-122"/>
                  <a:ea typeface="inpin heiti" panose="00000500000000000000" pitchFamily="2" charset="-122"/>
                  <a:cs typeface="+mn-ea"/>
                  <a:sym typeface="inpin heiti" panose="00000500000000000000" pitchFamily="2" charset="-122"/>
                </a:rPr>
                <a:t> Tetris Game AI</a:t>
              </a:r>
            </a:p>
          </p:txBody>
        </p:sp>
        <p:sp>
          <p:nvSpPr>
            <p:cNvPr id="25" name="矩形 53">
              <a:extLst>
                <a:ext uri="{FF2B5EF4-FFF2-40B4-BE49-F238E27FC236}">
                  <a16:creationId xmlns:a16="http://schemas.microsoft.com/office/drawing/2014/main" id="{D3FABFD1-6088-40FB-94B9-6129F7BE78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0341" y="11310"/>
              <a:ext cx="1980000" cy="969418"/>
            </a:xfrm>
            <a:prstGeom prst="rect">
              <a:avLst/>
            </a:prstGeom>
            <a:solidFill>
              <a:schemeClr val="bg1">
                <a:lumMod val="25000"/>
                <a:lumOff val="75000"/>
              </a:schemeClr>
            </a:solidFill>
            <a:ln w="9525">
              <a:solidFill>
                <a:srgbClr val="EAEAEA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None/>
              </a:pPr>
              <a:r>
                <a:rPr lang="en-US" altLang="zh-CN" sz="2000" dirty="0">
                  <a:solidFill>
                    <a:schemeClr val="bg2"/>
                  </a:solidFill>
                  <a:latin typeface="inpin heiti" panose="00000500000000000000" pitchFamily="2" charset="-122"/>
                  <a:ea typeface="inpin heiti" panose="00000500000000000000" pitchFamily="2" charset="-122"/>
                  <a:cs typeface="+mn-ea"/>
                  <a:sym typeface="inpin heiti" panose="00000500000000000000" pitchFamily="2" charset="-122"/>
                </a:rPr>
                <a:t> Control Algorithm</a:t>
              </a:r>
              <a:endParaRPr lang="zh-CN" altLang="en-US" sz="2000" dirty="0">
                <a:solidFill>
                  <a:schemeClr val="bg2"/>
                </a:solidFill>
                <a:latin typeface="inpin heiti" panose="00000500000000000000" pitchFamily="2" charset="-122"/>
                <a:ea typeface="inpin heiti" panose="00000500000000000000" pitchFamily="2" charset="-122"/>
                <a:cs typeface="+mn-ea"/>
                <a:sym typeface="inpin heiti" panose="00000500000000000000" pitchFamily="2" charset="-122"/>
              </a:endParaRPr>
            </a:p>
          </p:txBody>
        </p:sp>
        <p:sp>
          <p:nvSpPr>
            <p:cNvPr id="29" name="矩形 53">
              <a:extLst>
                <a:ext uri="{FF2B5EF4-FFF2-40B4-BE49-F238E27FC236}">
                  <a16:creationId xmlns:a16="http://schemas.microsoft.com/office/drawing/2014/main" id="{030CB1C2-5F65-4921-A9E8-D9B55926E7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28448" y="11310"/>
              <a:ext cx="2063552" cy="969418"/>
            </a:xfrm>
            <a:prstGeom prst="rect">
              <a:avLst/>
            </a:prstGeom>
            <a:solidFill>
              <a:schemeClr val="bg1">
                <a:lumMod val="25000"/>
                <a:lumOff val="75000"/>
              </a:schemeClr>
            </a:solidFill>
            <a:ln w="9525">
              <a:solidFill>
                <a:srgbClr val="EAEAEA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None/>
              </a:pPr>
              <a:r>
                <a:rPr lang="en-US" altLang="zh-CN" sz="2000" dirty="0">
                  <a:solidFill>
                    <a:schemeClr val="bg2"/>
                  </a:solidFill>
                  <a:latin typeface="inpin heiti" panose="00000500000000000000" pitchFamily="2" charset="-122"/>
                  <a:ea typeface="inpin heiti" panose="00000500000000000000" pitchFamily="2" charset="-122"/>
                  <a:cs typeface="+mn-ea"/>
                  <a:sym typeface="inpin heiti" panose="00000500000000000000" pitchFamily="2" charset="-122"/>
                </a:rPr>
                <a:t> Rethink &amp;&amp; Conclusion</a:t>
              </a:r>
              <a:endParaRPr lang="zh-CN" altLang="en-US" sz="2000" dirty="0">
                <a:solidFill>
                  <a:schemeClr val="bg2"/>
                </a:solidFill>
                <a:latin typeface="inpin heiti" panose="00000500000000000000" pitchFamily="2" charset="-122"/>
                <a:ea typeface="inpin heiti" panose="00000500000000000000" pitchFamily="2" charset="-122"/>
                <a:cs typeface="+mn-ea"/>
                <a:sym typeface="inpin heiti" panose="00000500000000000000" pitchFamily="2" charset="-122"/>
              </a:endParaRPr>
            </a:p>
          </p:txBody>
        </p:sp>
        <p:sp>
          <p:nvSpPr>
            <p:cNvPr id="30" name="等腰三角形 29">
              <a:extLst>
                <a:ext uri="{FF2B5EF4-FFF2-40B4-BE49-F238E27FC236}">
                  <a16:creationId xmlns:a16="http://schemas.microsoft.com/office/drawing/2014/main" id="{3B99C112-08E8-4C52-9281-C1DD245809CC}"/>
                </a:ext>
              </a:extLst>
            </p:cNvPr>
            <p:cNvSpPr>
              <a:spLocks noChangeAspect="1"/>
            </p:cNvSpPr>
            <p:nvPr/>
          </p:nvSpPr>
          <p:spPr>
            <a:xfrm rot="10800000" flipV="1">
              <a:off x="4892978" y="779895"/>
              <a:ext cx="555013" cy="478461"/>
            </a:xfrm>
            <a:prstGeom prst="triangle">
              <a:avLst/>
            </a:prstGeom>
            <a:solidFill>
              <a:schemeClr val="bg2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npin heiti" panose="00000500000000000000" pitchFamily="2" charset="-122"/>
                <a:ea typeface="inpin heiti" panose="00000500000000000000" pitchFamily="2" charset="-122"/>
                <a:cs typeface="+mn-ea"/>
                <a:sym typeface="inpin heiti" panose="00000500000000000000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46274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 flipV="1">
            <a:off x="-1" y="5949280"/>
            <a:ext cx="12192000" cy="90872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inpin heiti" panose="00000500000000000000" pitchFamily="2" charset="-122"/>
              <a:ea typeface="inpin heiti" panose="00000500000000000000" pitchFamily="2" charset="-122"/>
              <a:cs typeface="+mn-ea"/>
              <a:sym typeface="inpin heiti" panose="00000500000000000000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51384" y="1484784"/>
            <a:ext cx="3096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图像处理步骤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76591B0E-7471-4F00-B436-359CF042BB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5920" y="1235671"/>
            <a:ext cx="5976664" cy="4489300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828D523C-B505-4514-B5DC-7DEBD15DC01F}"/>
              </a:ext>
            </a:extLst>
          </p:cNvPr>
          <p:cNvSpPr/>
          <p:nvPr/>
        </p:nvSpPr>
        <p:spPr>
          <a:xfrm>
            <a:off x="551384" y="2136338"/>
            <a:ext cx="38884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b="1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第三步：二值化</a:t>
            </a:r>
            <a:endParaRPr lang="en-US" altLang="zh-CN" b="1" kern="100" dirty="0"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3C25D83-AACB-480E-A58E-94565EC646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384" y="2530777"/>
            <a:ext cx="4248472" cy="3187971"/>
          </a:xfrm>
          <a:prstGeom prst="rect">
            <a:avLst/>
          </a:prstGeom>
        </p:spPr>
      </p:pic>
      <p:grpSp>
        <p:nvGrpSpPr>
          <p:cNvPr id="16" name="组合 15"/>
          <p:cNvGrpSpPr/>
          <p:nvPr/>
        </p:nvGrpSpPr>
        <p:grpSpPr>
          <a:xfrm>
            <a:off x="0" y="-8548"/>
            <a:ext cx="12192000" cy="1266904"/>
            <a:chOff x="0" y="-8548"/>
            <a:chExt cx="12192000" cy="1266904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DF560B3A-2574-4E36-BE81-CB5332CF90DC}"/>
                </a:ext>
              </a:extLst>
            </p:cNvPr>
            <p:cNvSpPr/>
            <p:nvPr/>
          </p:nvSpPr>
          <p:spPr>
            <a:xfrm>
              <a:off x="0" y="0"/>
              <a:ext cx="2207568" cy="96941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inpin heiti" panose="00000500000000000000" pitchFamily="2" charset="-122"/>
                <a:ea typeface="inpin heiti" panose="00000500000000000000" pitchFamily="2" charset="-122"/>
                <a:cs typeface="+mn-ea"/>
                <a:sym typeface="inpin heiti" panose="00000500000000000000" pitchFamily="2" charset="-122"/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5DDC8795-5C00-4CEC-B6A5-756378373E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2234" y="223098"/>
              <a:ext cx="194310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b="1" dirty="0">
                  <a:solidFill>
                    <a:prstClr val="white"/>
                  </a:solidFill>
                  <a:latin typeface="inpin heiti" panose="00000500000000000000" pitchFamily="2" charset="-122"/>
                  <a:ea typeface="inpin heiti" panose="00000500000000000000" pitchFamily="2" charset="-122"/>
                  <a:cs typeface="+mn-ea"/>
                  <a:sym typeface="inpin heiti" panose="00000500000000000000" pitchFamily="2" charset="-122"/>
                </a:rPr>
                <a:t>Contents</a:t>
              </a:r>
              <a:endParaRPr lang="zh-CN" altLang="en-US" b="1" dirty="0">
                <a:solidFill>
                  <a:prstClr val="white"/>
                </a:solidFill>
                <a:latin typeface="inpin heiti" panose="00000500000000000000" pitchFamily="2" charset="-122"/>
                <a:ea typeface="inpin heiti" panose="00000500000000000000" pitchFamily="2" charset="-122"/>
                <a:cs typeface="+mn-ea"/>
                <a:sym typeface="inpin heiti" panose="00000500000000000000" pitchFamily="2" charset="-122"/>
              </a:endParaRPr>
            </a:p>
          </p:txBody>
        </p:sp>
        <p:sp>
          <p:nvSpPr>
            <p:cNvPr id="19" name="矩形 53">
              <a:extLst>
                <a:ext uri="{FF2B5EF4-FFF2-40B4-BE49-F238E27FC236}">
                  <a16:creationId xmlns:a16="http://schemas.microsoft.com/office/drawing/2014/main" id="{F9C1492F-7C7E-4001-8179-9E32AC409D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485" y="-8548"/>
              <a:ext cx="1980000" cy="96941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None/>
              </a:pPr>
              <a:r>
                <a:rPr lang="en-US" altLang="zh-CN" sz="2000" dirty="0">
                  <a:solidFill>
                    <a:schemeClr val="bg2"/>
                  </a:solidFill>
                  <a:latin typeface="inpin heiti" panose="00000500000000000000" pitchFamily="2" charset="-122"/>
                  <a:ea typeface="inpin heiti" panose="00000500000000000000" pitchFamily="2" charset="-122"/>
                  <a:cs typeface="+mn-ea"/>
                  <a:sym typeface="inpin heiti" panose="00000500000000000000" pitchFamily="2" charset="-122"/>
                </a:rPr>
                <a:t> Image Processing</a:t>
              </a:r>
              <a:endParaRPr lang="zh-CN" altLang="en-US" sz="2000" dirty="0">
                <a:solidFill>
                  <a:schemeClr val="bg2"/>
                </a:solidFill>
                <a:latin typeface="inpin heiti" panose="00000500000000000000" pitchFamily="2" charset="-122"/>
                <a:ea typeface="inpin heiti" panose="00000500000000000000" pitchFamily="2" charset="-122"/>
                <a:cs typeface="+mn-ea"/>
                <a:sym typeface="inpin heiti" panose="00000500000000000000" pitchFamily="2" charset="-122"/>
              </a:endParaRPr>
            </a:p>
          </p:txBody>
        </p:sp>
        <p:sp>
          <p:nvSpPr>
            <p:cNvPr id="20" name="矩形 53">
              <a:extLst>
                <a:ext uri="{FF2B5EF4-FFF2-40B4-BE49-F238E27FC236}">
                  <a16:creationId xmlns:a16="http://schemas.microsoft.com/office/drawing/2014/main" id="{FE6163C7-82D8-4B5F-86E3-8BD0D755B5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7401" y="11310"/>
              <a:ext cx="1980000" cy="969418"/>
            </a:xfrm>
            <a:prstGeom prst="rect">
              <a:avLst/>
            </a:prstGeom>
            <a:solidFill>
              <a:schemeClr val="bg1">
                <a:lumMod val="25000"/>
                <a:lumOff val="75000"/>
              </a:schemeClr>
            </a:solidFill>
            <a:ln w="9525">
              <a:solidFill>
                <a:srgbClr val="EAEAEA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None/>
              </a:pPr>
              <a:r>
                <a:rPr lang="en-US" altLang="zh-CN" sz="1800" dirty="0">
                  <a:solidFill>
                    <a:schemeClr val="bg2"/>
                  </a:solidFill>
                  <a:latin typeface="inpin heiti" panose="00000500000000000000" pitchFamily="2" charset="-122"/>
                  <a:ea typeface="inpin heiti" panose="00000500000000000000" pitchFamily="2" charset="-122"/>
                  <a:cs typeface="+mn-ea"/>
                  <a:sym typeface="inpin heiti" panose="00000500000000000000" pitchFamily="2" charset="-122"/>
                </a:rPr>
                <a:t>Introduction &amp;&amp; Related Work</a:t>
              </a:r>
              <a:endParaRPr lang="zh-CN" altLang="en-US" sz="1800" dirty="0">
                <a:solidFill>
                  <a:schemeClr val="bg2"/>
                </a:solidFill>
                <a:latin typeface="inpin heiti" panose="00000500000000000000" pitchFamily="2" charset="-122"/>
                <a:ea typeface="inpin heiti" panose="00000500000000000000" pitchFamily="2" charset="-122"/>
                <a:cs typeface="+mn-ea"/>
                <a:sym typeface="inpin heiti" panose="00000500000000000000" pitchFamily="2" charset="-122"/>
              </a:endParaRPr>
            </a:p>
          </p:txBody>
        </p:sp>
        <p:sp>
          <p:nvSpPr>
            <p:cNvPr id="21" name="矩形 53">
              <a:extLst>
                <a:ext uri="{FF2B5EF4-FFF2-40B4-BE49-F238E27FC236}">
                  <a16:creationId xmlns:a16="http://schemas.microsoft.com/office/drawing/2014/main" id="{EFD9F1A6-DDB2-496A-9783-2F38EAAB9B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87683" y="11310"/>
              <a:ext cx="1980000" cy="969418"/>
            </a:xfrm>
            <a:prstGeom prst="rect">
              <a:avLst/>
            </a:prstGeom>
            <a:solidFill>
              <a:schemeClr val="bg1">
                <a:lumMod val="25000"/>
                <a:lumOff val="75000"/>
              </a:schemeClr>
            </a:solidFill>
            <a:ln w="9525">
              <a:solidFill>
                <a:srgbClr val="EAEAEA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en-US" altLang="zh-CN" sz="2000" dirty="0">
                  <a:solidFill>
                    <a:schemeClr val="bg2"/>
                  </a:solidFill>
                  <a:latin typeface="inpin heiti" panose="00000500000000000000" pitchFamily="2" charset="-122"/>
                  <a:ea typeface="inpin heiti" panose="00000500000000000000" pitchFamily="2" charset="-122"/>
                  <a:cs typeface="+mn-ea"/>
                  <a:sym typeface="inpin heiti" panose="00000500000000000000" pitchFamily="2" charset="-122"/>
                </a:rPr>
                <a:t> Tetris Game AI</a:t>
              </a:r>
            </a:p>
          </p:txBody>
        </p:sp>
        <p:sp>
          <p:nvSpPr>
            <p:cNvPr id="22" name="矩形 53">
              <a:extLst>
                <a:ext uri="{FF2B5EF4-FFF2-40B4-BE49-F238E27FC236}">
                  <a16:creationId xmlns:a16="http://schemas.microsoft.com/office/drawing/2014/main" id="{D3FABFD1-6088-40FB-94B9-6129F7BE78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0341" y="11310"/>
              <a:ext cx="1980000" cy="969418"/>
            </a:xfrm>
            <a:prstGeom prst="rect">
              <a:avLst/>
            </a:prstGeom>
            <a:solidFill>
              <a:schemeClr val="bg1">
                <a:lumMod val="25000"/>
                <a:lumOff val="75000"/>
              </a:schemeClr>
            </a:solidFill>
            <a:ln w="9525">
              <a:solidFill>
                <a:srgbClr val="EAEAEA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None/>
              </a:pPr>
              <a:r>
                <a:rPr lang="en-US" altLang="zh-CN" sz="2000" dirty="0">
                  <a:solidFill>
                    <a:schemeClr val="bg2"/>
                  </a:solidFill>
                  <a:latin typeface="inpin heiti" panose="00000500000000000000" pitchFamily="2" charset="-122"/>
                  <a:ea typeface="inpin heiti" panose="00000500000000000000" pitchFamily="2" charset="-122"/>
                  <a:cs typeface="+mn-ea"/>
                  <a:sym typeface="inpin heiti" panose="00000500000000000000" pitchFamily="2" charset="-122"/>
                </a:rPr>
                <a:t> Control Algorithm</a:t>
              </a:r>
              <a:endParaRPr lang="zh-CN" altLang="en-US" sz="2000" dirty="0">
                <a:solidFill>
                  <a:schemeClr val="bg2"/>
                </a:solidFill>
                <a:latin typeface="inpin heiti" panose="00000500000000000000" pitchFamily="2" charset="-122"/>
                <a:ea typeface="inpin heiti" panose="00000500000000000000" pitchFamily="2" charset="-122"/>
                <a:cs typeface="+mn-ea"/>
                <a:sym typeface="inpin heiti" panose="00000500000000000000" pitchFamily="2" charset="-122"/>
              </a:endParaRPr>
            </a:p>
          </p:txBody>
        </p:sp>
        <p:sp>
          <p:nvSpPr>
            <p:cNvPr id="23" name="矩形 53">
              <a:extLst>
                <a:ext uri="{FF2B5EF4-FFF2-40B4-BE49-F238E27FC236}">
                  <a16:creationId xmlns:a16="http://schemas.microsoft.com/office/drawing/2014/main" id="{030CB1C2-5F65-4921-A9E8-D9B55926E7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28448" y="11310"/>
              <a:ext cx="2063552" cy="969418"/>
            </a:xfrm>
            <a:prstGeom prst="rect">
              <a:avLst/>
            </a:prstGeom>
            <a:solidFill>
              <a:schemeClr val="bg1">
                <a:lumMod val="25000"/>
                <a:lumOff val="75000"/>
              </a:schemeClr>
            </a:solidFill>
            <a:ln w="9525">
              <a:solidFill>
                <a:srgbClr val="EAEAEA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None/>
              </a:pPr>
              <a:r>
                <a:rPr lang="en-US" altLang="zh-CN" sz="2000" dirty="0">
                  <a:solidFill>
                    <a:schemeClr val="bg2"/>
                  </a:solidFill>
                  <a:latin typeface="inpin heiti" panose="00000500000000000000" pitchFamily="2" charset="-122"/>
                  <a:ea typeface="inpin heiti" panose="00000500000000000000" pitchFamily="2" charset="-122"/>
                  <a:cs typeface="+mn-ea"/>
                  <a:sym typeface="inpin heiti" panose="00000500000000000000" pitchFamily="2" charset="-122"/>
                </a:rPr>
                <a:t> Rethink &amp;&amp; Conclusion</a:t>
              </a:r>
              <a:endParaRPr lang="zh-CN" altLang="en-US" sz="2000" dirty="0">
                <a:solidFill>
                  <a:schemeClr val="bg2"/>
                </a:solidFill>
                <a:latin typeface="inpin heiti" panose="00000500000000000000" pitchFamily="2" charset="-122"/>
                <a:ea typeface="inpin heiti" panose="00000500000000000000" pitchFamily="2" charset="-122"/>
                <a:cs typeface="+mn-ea"/>
                <a:sym typeface="inpin heiti" panose="00000500000000000000" pitchFamily="2" charset="-122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:a16="http://schemas.microsoft.com/office/drawing/2014/main" id="{3B99C112-08E8-4C52-9281-C1DD245809CC}"/>
                </a:ext>
              </a:extLst>
            </p:cNvPr>
            <p:cNvSpPr>
              <a:spLocks noChangeAspect="1"/>
            </p:cNvSpPr>
            <p:nvPr/>
          </p:nvSpPr>
          <p:spPr>
            <a:xfrm rot="10800000" flipV="1">
              <a:off x="4892978" y="779895"/>
              <a:ext cx="555013" cy="478461"/>
            </a:xfrm>
            <a:prstGeom prst="triangle">
              <a:avLst/>
            </a:prstGeom>
            <a:solidFill>
              <a:schemeClr val="bg2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npin heiti" panose="00000500000000000000" pitchFamily="2" charset="-122"/>
                <a:ea typeface="inpin heiti" panose="00000500000000000000" pitchFamily="2" charset="-122"/>
                <a:cs typeface="+mn-ea"/>
                <a:sym typeface="inpin heiti" panose="00000500000000000000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703543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FD814353-BAE0-4860-8505-6F8C54B005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5920" y="1255529"/>
            <a:ext cx="5976664" cy="4475675"/>
          </a:xfrm>
          <a:prstGeom prst="rect">
            <a:avLst/>
          </a:prstGeom>
        </p:spPr>
      </p:pic>
      <p:sp>
        <p:nvSpPr>
          <p:cNvPr id="27" name="矩形 26"/>
          <p:cNvSpPr/>
          <p:nvPr/>
        </p:nvSpPr>
        <p:spPr>
          <a:xfrm flipV="1">
            <a:off x="-1" y="5949280"/>
            <a:ext cx="12192000" cy="90872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inpin heiti" panose="00000500000000000000" pitchFamily="2" charset="-122"/>
              <a:ea typeface="inpin heiti" panose="00000500000000000000" pitchFamily="2" charset="-122"/>
              <a:cs typeface="+mn-ea"/>
              <a:sym typeface="inpin heiti" panose="00000500000000000000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51384" y="1484784"/>
            <a:ext cx="3096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图像处理步骤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828D523C-B505-4514-B5DC-7DEBD15DC01F}"/>
              </a:ext>
            </a:extLst>
          </p:cNvPr>
          <p:cNvSpPr/>
          <p:nvPr/>
        </p:nvSpPr>
        <p:spPr>
          <a:xfrm>
            <a:off x="551384" y="2136338"/>
            <a:ext cx="388843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b="1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第四步：遍历所有方格，确定对应位置是否存在方块</a:t>
            </a:r>
            <a:endParaRPr lang="en-US" altLang="zh-CN" b="1" kern="100" dirty="0"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just"/>
            <a:endParaRPr lang="en-US" altLang="zh-CN" b="1" kern="100" dirty="0"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en-US" b="1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摄像头标定方法</a:t>
            </a:r>
          </a:p>
        </p:txBody>
      </p:sp>
      <p:grpSp>
        <p:nvGrpSpPr>
          <p:cNvPr id="16" name="组合 15"/>
          <p:cNvGrpSpPr/>
          <p:nvPr/>
        </p:nvGrpSpPr>
        <p:grpSpPr>
          <a:xfrm>
            <a:off x="0" y="-8548"/>
            <a:ext cx="12192000" cy="1266904"/>
            <a:chOff x="0" y="-8548"/>
            <a:chExt cx="12192000" cy="1266904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DF560B3A-2574-4E36-BE81-CB5332CF90DC}"/>
                </a:ext>
              </a:extLst>
            </p:cNvPr>
            <p:cNvSpPr/>
            <p:nvPr/>
          </p:nvSpPr>
          <p:spPr>
            <a:xfrm>
              <a:off x="0" y="0"/>
              <a:ext cx="2207568" cy="96941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inpin heiti" panose="00000500000000000000" pitchFamily="2" charset="-122"/>
                <a:ea typeface="inpin heiti" panose="00000500000000000000" pitchFamily="2" charset="-122"/>
                <a:cs typeface="+mn-ea"/>
                <a:sym typeface="inpin heiti" panose="00000500000000000000" pitchFamily="2" charset="-122"/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5DDC8795-5C00-4CEC-B6A5-756378373E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2234" y="223098"/>
              <a:ext cx="194310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b="1" dirty="0">
                  <a:solidFill>
                    <a:prstClr val="white"/>
                  </a:solidFill>
                  <a:latin typeface="inpin heiti" panose="00000500000000000000" pitchFamily="2" charset="-122"/>
                  <a:ea typeface="inpin heiti" panose="00000500000000000000" pitchFamily="2" charset="-122"/>
                  <a:cs typeface="+mn-ea"/>
                  <a:sym typeface="inpin heiti" panose="00000500000000000000" pitchFamily="2" charset="-122"/>
                </a:rPr>
                <a:t>Contents</a:t>
              </a:r>
              <a:endParaRPr lang="zh-CN" altLang="en-US" b="1" dirty="0">
                <a:solidFill>
                  <a:prstClr val="white"/>
                </a:solidFill>
                <a:latin typeface="inpin heiti" panose="00000500000000000000" pitchFamily="2" charset="-122"/>
                <a:ea typeface="inpin heiti" panose="00000500000000000000" pitchFamily="2" charset="-122"/>
                <a:cs typeface="+mn-ea"/>
                <a:sym typeface="inpin heiti" panose="00000500000000000000" pitchFamily="2" charset="-122"/>
              </a:endParaRPr>
            </a:p>
          </p:txBody>
        </p:sp>
        <p:sp>
          <p:nvSpPr>
            <p:cNvPr id="19" name="矩形 53">
              <a:extLst>
                <a:ext uri="{FF2B5EF4-FFF2-40B4-BE49-F238E27FC236}">
                  <a16:creationId xmlns:a16="http://schemas.microsoft.com/office/drawing/2014/main" id="{F9C1492F-7C7E-4001-8179-9E32AC409D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485" y="-8548"/>
              <a:ext cx="1980000" cy="96941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None/>
              </a:pPr>
              <a:r>
                <a:rPr lang="en-US" altLang="zh-CN" sz="2000" dirty="0">
                  <a:solidFill>
                    <a:schemeClr val="bg2"/>
                  </a:solidFill>
                  <a:latin typeface="inpin heiti" panose="00000500000000000000" pitchFamily="2" charset="-122"/>
                  <a:ea typeface="inpin heiti" panose="00000500000000000000" pitchFamily="2" charset="-122"/>
                  <a:cs typeface="+mn-ea"/>
                  <a:sym typeface="inpin heiti" panose="00000500000000000000" pitchFamily="2" charset="-122"/>
                </a:rPr>
                <a:t> Image Processing</a:t>
              </a:r>
              <a:endParaRPr lang="zh-CN" altLang="en-US" sz="2000" dirty="0">
                <a:solidFill>
                  <a:schemeClr val="bg2"/>
                </a:solidFill>
                <a:latin typeface="inpin heiti" panose="00000500000000000000" pitchFamily="2" charset="-122"/>
                <a:ea typeface="inpin heiti" panose="00000500000000000000" pitchFamily="2" charset="-122"/>
                <a:cs typeface="+mn-ea"/>
                <a:sym typeface="inpin heiti" panose="00000500000000000000" pitchFamily="2" charset="-122"/>
              </a:endParaRPr>
            </a:p>
          </p:txBody>
        </p:sp>
        <p:sp>
          <p:nvSpPr>
            <p:cNvPr id="20" name="矩形 53">
              <a:extLst>
                <a:ext uri="{FF2B5EF4-FFF2-40B4-BE49-F238E27FC236}">
                  <a16:creationId xmlns:a16="http://schemas.microsoft.com/office/drawing/2014/main" id="{FE6163C7-82D8-4B5F-86E3-8BD0D755B5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7401" y="11310"/>
              <a:ext cx="1980000" cy="969418"/>
            </a:xfrm>
            <a:prstGeom prst="rect">
              <a:avLst/>
            </a:prstGeom>
            <a:solidFill>
              <a:schemeClr val="bg1">
                <a:lumMod val="25000"/>
                <a:lumOff val="75000"/>
              </a:schemeClr>
            </a:solidFill>
            <a:ln w="9525">
              <a:solidFill>
                <a:srgbClr val="EAEAEA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None/>
              </a:pPr>
              <a:r>
                <a:rPr lang="en-US" altLang="zh-CN" sz="1800" dirty="0">
                  <a:solidFill>
                    <a:schemeClr val="bg2"/>
                  </a:solidFill>
                  <a:latin typeface="inpin heiti" panose="00000500000000000000" pitchFamily="2" charset="-122"/>
                  <a:ea typeface="inpin heiti" panose="00000500000000000000" pitchFamily="2" charset="-122"/>
                  <a:cs typeface="+mn-ea"/>
                  <a:sym typeface="inpin heiti" panose="00000500000000000000" pitchFamily="2" charset="-122"/>
                </a:rPr>
                <a:t>Introduction &amp;&amp; Related Work</a:t>
              </a:r>
              <a:endParaRPr lang="zh-CN" altLang="en-US" sz="1800" dirty="0">
                <a:solidFill>
                  <a:schemeClr val="bg2"/>
                </a:solidFill>
                <a:latin typeface="inpin heiti" panose="00000500000000000000" pitchFamily="2" charset="-122"/>
                <a:ea typeface="inpin heiti" panose="00000500000000000000" pitchFamily="2" charset="-122"/>
                <a:cs typeface="+mn-ea"/>
                <a:sym typeface="inpin heiti" panose="00000500000000000000" pitchFamily="2" charset="-122"/>
              </a:endParaRPr>
            </a:p>
          </p:txBody>
        </p:sp>
        <p:sp>
          <p:nvSpPr>
            <p:cNvPr id="21" name="矩形 53">
              <a:extLst>
                <a:ext uri="{FF2B5EF4-FFF2-40B4-BE49-F238E27FC236}">
                  <a16:creationId xmlns:a16="http://schemas.microsoft.com/office/drawing/2014/main" id="{EFD9F1A6-DDB2-496A-9783-2F38EAAB9B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87683" y="11310"/>
              <a:ext cx="1980000" cy="969418"/>
            </a:xfrm>
            <a:prstGeom prst="rect">
              <a:avLst/>
            </a:prstGeom>
            <a:solidFill>
              <a:schemeClr val="bg1">
                <a:lumMod val="25000"/>
                <a:lumOff val="75000"/>
              </a:schemeClr>
            </a:solidFill>
            <a:ln w="9525">
              <a:solidFill>
                <a:srgbClr val="EAEAEA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en-US" altLang="zh-CN" sz="2000" dirty="0">
                  <a:solidFill>
                    <a:schemeClr val="bg2"/>
                  </a:solidFill>
                  <a:latin typeface="inpin heiti" panose="00000500000000000000" pitchFamily="2" charset="-122"/>
                  <a:ea typeface="inpin heiti" panose="00000500000000000000" pitchFamily="2" charset="-122"/>
                  <a:cs typeface="+mn-ea"/>
                  <a:sym typeface="inpin heiti" panose="00000500000000000000" pitchFamily="2" charset="-122"/>
                </a:rPr>
                <a:t> Tetris Game AI</a:t>
              </a:r>
            </a:p>
          </p:txBody>
        </p:sp>
        <p:sp>
          <p:nvSpPr>
            <p:cNvPr id="22" name="矩形 53">
              <a:extLst>
                <a:ext uri="{FF2B5EF4-FFF2-40B4-BE49-F238E27FC236}">
                  <a16:creationId xmlns:a16="http://schemas.microsoft.com/office/drawing/2014/main" id="{D3FABFD1-6088-40FB-94B9-6129F7BE78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0341" y="11310"/>
              <a:ext cx="1980000" cy="969418"/>
            </a:xfrm>
            <a:prstGeom prst="rect">
              <a:avLst/>
            </a:prstGeom>
            <a:solidFill>
              <a:schemeClr val="bg1">
                <a:lumMod val="25000"/>
                <a:lumOff val="75000"/>
              </a:schemeClr>
            </a:solidFill>
            <a:ln w="9525">
              <a:solidFill>
                <a:srgbClr val="EAEAEA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None/>
              </a:pPr>
              <a:r>
                <a:rPr lang="en-US" altLang="zh-CN" sz="2000" dirty="0">
                  <a:solidFill>
                    <a:schemeClr val="bg2"/>
                  </a:solidFill>
                  <a:latin typeface="inpin heiti" panose="00000500000000000000" pitchFamily="2" charset="-122"/>
                  <a:ea typeface="inpin heiti" panose="00000500000000000000" pitchFamily="2" charset="-122"/>
                  <a:cs typeface="+mn-ea"/>
                  <a:sym typeface="inpin heiti" panose="00000500000000000000" pitchFamily="2" charset="-122"/>
                </a:rPr>
                <a:t> Control Algorithm</a:t>
              </a:r>
              <a:endParaRPr lang="zh-CN" altLang="en-US" sz="2000" dirty="0">
                <a:solidFill>
                  <a:schemeClr val="bg2"/>
                </a:solidFill>
                <a:latin typeface="inpin heiti" panose="00000500000000000000" pitchFamily="2" charset="-122"/>
                <a:ea typeface="inpin heiti" panose="00000500000000000000" pitchFamily="2" charset="-122"/>
                <a:cs typeface="+mn-ea"/>
                <a:sym typeface="inpin heiti" panose="00000500000000000000" pitchFamily="2" charset="-122"/>
              </a:endParaRPr>
            </a:p>
          </p:txBody>
        </p:sp>
        <p:sp>
          <p:nvSpPr>
            <p:cNvPr id="23" name="矩形 53">
              <a:extLst>
                <a:ext uri="{FF2B5EF4-FFF2-40B4-BE49-F238E27FC236}">
                  <a16:creationId xmlns:a16="http://schemas.microsoft.com/office/drawing/2014/main" id="{030CB1C2-5F65-4921-A9E8-D9B55926E7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28448" y="11310"/>
              <a:ext cx="2063552" cy="969418"/>
            </a:xfrm>
            <a:prstGeom prst="rect">
              <a:avLst/>
            </a:prstGeom>
            <a:solidFill>
              <a:schemeClr val="bg1">
                <a:lumMod val="25000"/>
                <a:lumOff val="75000"/>
              </a:schemeClr>
            </a:solidFill>
            <a:ln w="9525">
              <a:solidFill>
                <a:srgbClr val="EAEAEA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None/>
              </a:pPr>
              <a:r>
                <a:rPr lang="en-US" altLang="zh-CN" sz="2000" dirty="0">
                  <a:solidFill>
                    <a:schemeClr val="bg2"/>
                  </a:solidFill>
                  <a:latin typeface="inpin heiti" panose="00000500000000000000" pitchFamily="2" charset="-122"/>
                  <a:ea typeface="inpin heiti" panose="00000500000000000000" pitchFamily="2" charset="-122"/>
                  <a:cs typeface="+mn-ea"/>
                  <a:sym typeface="inpin heiti" panose="00000500000000000000" pitchFamily="2" charset="-122"/>
                </a:rPr>
                <a:t> Rethink &amp;&amp; Conclusion</a:t>
              </a:r>
              <a:endParaRPr lang="zh-CN" altLang="en-US" sz="2000" dirty="0">
                <a:solidFill>
                  <a:schemeClr val="bg2"/>
                </a:solidFill>
                <a:latin typeface="inpin heiti" panose="00000500000000000000" pitchFamily="2" charset="-122"/>
                <a:ea typeface="inpin heiti" panose="00000500000000000000" pitchFamily="2" charset="-122"/>
                <a:cs typeface="+mn-ea"/>
                <a:sym typeface="inpin heiti" panose="00000500000000000000" pitchFamily="2" charset="-122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:a16="http://schemas.microsoft.com/office/drawing/2014/main" id="{3B99C112-08E8-4C52-9281-C1DD245809CC}"/>
                </a:ext>
              </a:extLst>
            </p:cNvPr>
            <p:cNvSpPr>
              <a:spLocks noChangeAspect="1"/>
            </p:cNvSpPr>
            <p:nvPr/>
          </p:nvSpPr>
          <p:spPr>
            <a:xfrm rot="10800000" flipV="1">
              <a:off x="4892978" y="779895"/>
              <a:ext cx="555013" cy="478461"/>
            </a:xfrm>
            <a:prstGeom prst="triangle">
              <a:avLst/>
            </a:prstGeom>
            <a:solidFill>
              <a:schemeClr val="bg2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npin heiti" panose="00000500000000000000" pitchFamily="2" charset="-122"/>
                <a:ea typeface="inpin heiti" panose="00000500000000000000" pitchFamily="2" charset="-122"/>
                <a:cs typeface="+mn-ea"/>
                <a:sym typeface="inpin heiti" panose="00000500000000000000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649947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FD814353-BAE0-4860-8505-6F8C54B005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5920" y="1255529"/>
            <a:ext cx="5976664" cy="4475675"/>
          </a:xfrm>
          <a:prstGeom prst="rect">
            <a:avLst/>
          </a:prstGeom>
        </p:spPr>
      </p:pic>
      <p:sp>
        <p:nvSpPr>
          <p:cNvPr id="27" name="矩形 26"/>
          <p:cNvSpPr/>
          <p:nvPr/>
        </p:nvSpPr>
        <p:spPr>
          <a:xfrm flipV="1">
            <a:off x="-1" y="5949280"/>
            <a:ext cx="12192000" cy="90872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inpin heiti" panose="00000500000000000000" pitchFamily="2" charset="-122"/>
              <a:ea typeface="inpin heiti" panose="00000500000000000000" pitchFamily="2" charset="-122"/>
              <a:cs typeface="+mn-ea"/>
              <a:sym typeface="inpin heiti" panose="00000500000000000000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51384" y="1484784"/>
            <a:ext cx="3096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状态信息表示方法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828D523C-B505-4514-B5DC-7DEBD15DC01F}"/>
              </a:ext>
            </a:extLst>
          </p:cNvPr>
          <p:cNvSpPr/>
          <p:nvPr/>
        </p:nvSpPr>
        <p:spPr>
          <a:xfrm>
            <a:off x="551384" y="2136338"/>
            <a:ext cx="388843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b="1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用长度为</a:t>
            </a:r>
            <a:r>
              <a:rPr lang="en-US" altLang="zh-CN" b="1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201</a:t>
            </a:r>
            <a:r>
              <a:rPr lang="zh-CN" altLang="en-US" b="1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的字符串存储，从上到下、从左到右扫描，相应位置有方块记为</a:t>
            </a:r>
            <a:r>
              <a:rPr lang="en-US" altLang="zh-CN" b="1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b="1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，没有方块记为</a:t>
            </a:r>
            <a:r>
              <a:rPr lang="en-US" altLang="zh-CN" b="1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b="1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。</a:t>
            </a:r>
          </a:p>
        </p:txBody>
      </p:sp>
      <p:grpSp>
        <p:nvGrpSpPr>
          <p:cNvPr id="16" name="组合 15"/>
          <p:cNvGrpSpPr/>
          <p:nvPr/>
        </p:nvGrpSpPr>
        <p:grpSpPr>
          <a:xfrm>
            <a:off x="0" y="-8548"/>
            <a:ext cx="12192000" cy="1266904"/>
            <a:chOff x="0" y="-8548"/>
            <a:chExt cx="12192000" cy="1266904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DF560B3A-2574-4E36-BE81-CB5332CF90DC}"/>
                </a:ext>
              </a:extLst>
            </p:cNvPr>
            <p:cNvSpPr/>
            <p:nvPr/>
          </p:nvSpPr>
          <p:spPr>
            <a:xfrm>
              <a:off x="0" y="0"/>
              <a:ext cx="2207568" cy="96941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inpin heiti" panose="00000500000000000000" pitchFamily="2" charset="-122"/>
                <a:ea typeface="inpin heiti" panose="00000500000000000000" pitchFamily="2" charset="-122"/>
                <a:cs typeface="+mn-ea"/>
                <a:sym typeface="inpin heiti" panose="00000500000000000000" pitchFamily="2" charset="-122"/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5DDC8795-5C00-4CEC-B6A5-756378373E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2234" y="223098"/>
              <a:ext cx="194310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b="1" dirty="0">
                  <a:solidFill>
                    <a:prstClr val="white"/>
                  </a:solidFill>
                  <a:latin typeface="inpin heiti" panose="00000500000000000000" pitchFamily="2" charset="-122"/>
                  <a:ea typeface="inpin heiti" panose="00000500000000000000" pitchFamily="2" charset="-122"/>
                  <a:cs typeface="+mn-ea"/>
                  <a:sym typeface="inpin heiti" panose="00000500000000000000" pitchFamily="2" charset="-122"/>
                </a:rPr>
                <a:t>Contents</a:t>
              </a:r>
              <a:endParaRPr lang="zh-CN" altLang="en-US" b="1" dirty="0">
                <a:solidFill>
                  <a:prstClr val="white"/>
                </a:solidFill>
                <a:latin typeface="inpin heiti" panose="00000500000000000000" pitchFamily="2" charset="-122"/>
                <a:ea typeface="inpin heiti" panose="00000500000000000000" pitchFamily="2" charset="-122"/>
                <a:cs typeface="+mn-ea"/>
                <a:sym typeface="inpin heiti" panose="00000500000000000000" pitchFamily="2" charset="-122"/>
              </a:endParaRPr>
            </a:p>
          </p:txBody>
        </p:sp>
        <p:sp>
          <p:nvSpPr>
            <p:cNvPr id="19" name="矩形 53">
              <a:extLst>
                <a:ext uri="{FF2B5EF4-FFF2-40B4-BE49-F238E27FC236}">
                  <a16:creationId xmlns:a16="http://schemas.microsoft.com/office/drawing/2014/main" id="{F9C1492F-7C7E-4001-8179-9E32AC409D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485" y="-8548"/>
              <a:ext cx="1980000" cy="96941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None/>
              </a:pPr>
              <a:r>
                <a:rPr lang="en-US" altLang="zh-CN" sz="2000" dirty="0">
                  <a:solidFill>
                    <a:schemeClr val="bg2"/>
                  </a:solidFill>
                  <a:latin typeface="inpin heiti" panose="00000500000000000000" pitchFamily="2" charset="-122"/>
                  <a:ea typeface="inpin heiti" panose="00000500000000000000" pitchFamily="2" charset="-122"/>
                  <a:cs typeface="+mn-ea"/>
                  <a:sym typeface="inpin heiti" panose="00000500000000000000" pitchFamily="2" charset="-122"/>
                </a:rPr>
                <a:t> Image Processing</a:t>
              </a:r>
              <a:endParaRPr lang="zh-CN" altLang="en-US" sz="2000" dirty="0">
                <a:solidFill>
                  <a:schemeClr val="bg2"/>
                </a:solidFill>
                <a:latin typeface="inpin heiti" panose="00000500000000000000" pitchFamily="2" charset="-122"/>
                <a:ea typeface="inpin heiti" panose="00000500000000000000" pitchFamily="2" charset="-122"/>
                <a:cs typeface="+mn-ea"/>
                <a:sym typeface="inpin heiti" panose="00000500000000000000" pitchFamily="2" charset="-122"/>
              </a:endParaRPr>
            </a:p>
          </p:txBody>
        </p:sp>
        <p:sp>
          <p:nvSpPr>
            <p:cNvPr id="20" name="矩形 53">
              <a:extLst>
                <a:ext uri="{FF2B5EF4-FFF2-40B4-BE49-F238E27FC236}">
                  <a16:creationId xmlns:a16="http://schemas.microsoft.com/office/drawing/2014/main" id="{FE6163C7-82D8-4B5F-86E3-8BD0D755B5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7401" y="11310"/>
              <a:ext cx="1980000" cy="969418"/>
            </a:xfrm>
            <a:prstGeom prst="rect">
              <a:avLst/>
            </a:prstGeom>
            <a:solidFill>
              <a:schemeClr val="bg1">
                <a:lumMod val="25000"/>
                <a:lumOff val="75000"/>
              </a:schemeClr>
            </a:solidFill>
            <a:ln w="9525">
              <a:solidFill>
                <a:srgbClr val="EAEAEA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None/>
              </a:pPr>
              <a:r>
                <a:rPr lang="en-US" altLang="zh-CN" sz="1800" dirty="0">
                  <a:solidFill>
                    <a:schemeClr val="bg2"/>
                  </a:solidFill>
                  <a:latin typeface="inpin heiti" panose="00000500000000000000" pitchFamily="2" charset="-122"/>
                  <a:ea typeface="inpin heiti" panose="00000500000000000000" pitchFamily="2" charset="-122"/>
                  <a:cs typeface="+mn-ea"/>
                  <a:sym typeface="inpin heiti" panose="00000500000000000000" pitchFamily="2" charset="-122"/>
                </a:rPr>
                <a:t>Introduction &amp;&amp; Related Work</a:t>
              </a:r>
              <a:endParaRPr lang="zh-CN" altLang="en-US" sz="1800" dirty="0">
                <a:solidFill>
                  <a:schemeClr val="bg2"/>
                </a:solidFill>
                <a:latin typeface="inpin heiti" panose="00000500000000000000" pitchFamily="2" charset="-122"/>
                <a:ea typeface="inpin heiti" panose="00000500000000000000" pitchFamily="2" charset="-122"/>
                <a:cs typeface="+mn-ea"/>
                <a:sym typeface="inpin heiti" panose="00000500000000000000" pitchFamily="2" charset="-122"/>
              </a:endParaRPr>
            </a:p>
          </p:txBody>
        </p:sp>
        <p:sp>
          <p:nvSpPr>
            <p:cNvPr id="21" name="矩形 53">
              <a:extLst>
                <a:ext uri="{FF2B5EF4-FFF2-40B4-BE49-F238E27FC236}">
                  <a16:creationId xmlns:a16="http://schemas.microsoft.com/office/drawing/2014/main" id="{EFD9F1A6-DDB2-496A-9783-2F38EAAB9B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87683" y="11310"/>
              <a:ext cx="1980000" cy="969418"/>
            </a:xfrm>
            <a:prstGeom prst="rect">
              <a:avLst/>
            </a:prstGeom>
            <a:solidFill>
              <a:schemeClr val="bg1">
                <a:lumMod val="25000"/>
                <a:lumOff val="75000"/>
              </a:schemeClr>
            </a:solidFill>
            <a:ln w="9525">
              <a:solidFill>
                <a:srgbClr val="EAEAEA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en-US" altLang="zh-CN" sz="2000" dirty="0">
                  <a:solidFill>
                    <a:schemeClr val="bg2"/>
                  </a:solidFill>
                  <a:latin typeface="inpin heiti" panose="00000500000000000000" pitchFamily="2" charset="-122"/>
                  <a:ea typeface="inpin heiti" panose="00000500000000000000" pitchFamily="2" charset="-122"/>
                  <a:cs typeface="+mn-ea"/>
                  <a:sym typeface="inpin heiti" panose="00000500000000000000" pitchFamily="2" charset="-122"/>
                </a:rPr>
                <a:t> Tetris Game AI</a:t>
              </a:r>
            </a:p>
          </p:txBody>
        </p:sp>
        <p:sp>
          <p:nvSpPr>
            <p:cNvPr id="22" name="矩形 53">
              <a:extLst>
                <a:ext uri="{FF2B5EF4-FFF2-40B4-BE49-F238E27FC236}">
                  <a16:creationId xmlns:a16="http://schemas.microsoft.com/office/drawing/2014/main" id="{D3FABFD1-6088-40FB-94B9-6129F7BE78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0341" y="11310"/>
              <a:ext cx="1980000" cy="969418"/>
            </a:xfrm>
            <a:prstGeom prst="rect">
              <a:avLst/>
            </a:prstGeom>
            <a:solidFill>
              <a:schemeClr val="bg1">
                <a:lumMod val="25000"/>
                <a:lumOff val="75000"/>
              </a:schemeClr>
            </a:solidFill>
            <a:ln w="9525">
              <a:solidFill>
                <a:srgbClr val="EAEAEA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None/>
              </a:pPr>
              <a:r>
                <a:rPr lang="en-US" altLang="zh-CN" sz="2000" dirty="0">
                  <a:solidFill>
                    <a:schemeClr val="bg2"/>
                  </a:solidFill>
                  <a:latin typeface="inpin heiti" panose="00000500000000000000" pitchFamily="2" charset="-122"/>
                  <a:ea typeface="inpin heiti" panose="00000500000000000000" pitchFamily="2" charset="-122"/>
                  <a:cs typeface="+mn-ea"/>
                  <a:sym typeface="inpin heiti" panose="00000500000000000000" pitchFamily="2" charset="-122"/>
                </a:rPr>
                <a:t> Control Algorithm</a:t>
              </a:r>
              <a:endParaRPr lang="zh-CN" altLang="en-US" sz="2000" dirty="0">
                <a:solidFill>
                  <a:schemeClr val="bg2"/>
                </a:solidFill>
                <a:latin typeface="inpin heiti" panose="00000500000000000000" pitchFamily="2" charset="-122"/>
                <a:ea typeface="inpin heiti" panose="00000500000000000000" pitchFamily="2" charset="-122"/>
                <a:cs typeface="+mn-ea"/>
                <a:sym typeface="inpin heiti" panose="00000500000000000000" pitchFamily="2" charset="-122"/>
              </a:endParaRPr>
            </a:p>
          </p:txBody>
        </p:sp>
        <p:sp>
          <p:nvSpPr>
            <p:cNvPr id="23" name="矩形 53">
              <a:extLst>
                <a:ext uri="{FF2B5EF4-FFF2-40B4-BE49-F238E27FC236}">
                  <a16:creationId xmlns:a16="http://schemas.microsoft.com/office/drawing/2014/main" id="{030CB1C2-5F65-4921-A9E8-D9B55926E7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28448" y="11310"/>
              <a:ext cx="2063552" cy="969418"/>
            </a:xfrm>
            <a:prstGeom prst="rect">
              <a:avLst/>
            </a:prstGeom>
            <a:solidFill>
              <a:schemeClr val="bg1">
                <a:lumMod val="25000"/>
                <a:lumOff val="75000"/>
              </a:schemeClr>
            </a:solidFill>
            <a:ln w="9525">
              <a:solidFill>
                <a:srgbClr val="EAEAEA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None/>
              </a:pPr>
              <a:r>
                <a:rPr lang="en-US" altLang="zh-CN" sz="2000" dirty="0">
                  <a:solidFill>
                    <a:schemeClr val="bg2"/>
                  </a:solidFill>
                  <a:latin typeface="inpin heiti" panose="00000500000000000000" pitchFamily="2" charset="-122"/>
                  <a:ea typeface="inpin heiti" panose="00000500000000000000" pitchFamily="2" charset="-122"/>
                  <a:cs typeface="+mn-ea"/>
                  <a:sym typeface="inpin heiti" panose="00000500000000000000" pitchFamily="2" charset="-122"/>
                </a:rPr>
                <a:t> Rethink &amp;&amp; Conclusion</a:t>
              </a:r>
              <a:endParaRPr lang="zh-CN" altLang="en-US" sz="2000" dirty="0">
                <a:solidFill>
                  <a:schemeClr val="bg2"/>
                </a:solidFill>
                <a:latin typeface="inpin heiti" panose="00000500000000000000" pitchFamily="2" charset="-122"/>
                <a:ea typeface="inpin heiti" panose="00000500000000000000" pitchFamily="2" charset="-122"/>
                <a:cs typeface="+mn-ea"/>
                <a:sym typeface="inpin heiti" panose="00000500000000000000" pitchFamily="2" charset="-122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:a16="http://schemas.microsoft.com/office/drawing/2014/main" id="{3B99C112-08E8-4C52-9281-C1DD245809CC}"/>
                </a:ext>
              </a:extLst>
            </p:cNvPr>
            <p:cNvSpPr>
              <a:spLocks noChangeAspect="1"/>
            </p:cNvSpPr>
            <p:nvPr/>
          </p:nvSpPr>
          <p:spPr>
            <a:xfrm rot="10800000" flipV="1">
              <a:off x="4892978" y="779895"/>
              <a:ext cx="555013" cy="478461"/>
            </a:xfrm>
            <a:prstGeom prst="triangle">
              <a:avLst/>
            </a:prstGeom>
            <a:solidFill>
              <a:schemeClr val="bg2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npin heiti" panose="00000500000000000000" pitchFamily="2" charset="-122"/>
                <a:ea typeface="inpin heiti" panose="00000500000000000000" pitchFamily="2" charset="-122"/>
                <a:cs typeface="+mn-ea"/>
                <a:sym typeface="inpin heiti" panose="00000500000000000000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915596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latin typeface="inpin heiti" panose="00000500000000000000" pitchFamily="2" charset="-122"/>
                <a:ea typeface="inpin heiti" panose="00000500000000000000" pitchFamily="2" charset="-122"/>
                <a:cs typeface="+mn-ea"/>
                <a:sym typeface="inpin heiti" panose="00000500000000000000" pitchFamily="2" charset="-122"/>
              </a:rPr>
              <a:t>17</a:t>
            </a:fld>
            <a:endParaRPr lang="zh-CN" altLang="en-US">
              <a:latin typeface="inpin heiti" panose="00000500000000000000" pitchFamily="2" charset="-122"/>
              <a:ea typeface="inpin heiti" panose="00000500000000000000" pitchFamily="2" charset="-122"/>
              <a:cs typeface="+mn-ea"/>
              <a:sym typeface="inpin heiti" panose="00000500000000000000" pitchFamily="2" charset="-122"/>
            </a:endParaRPr>
          </a:p>
        </p:txBody>
      </p:sp>
      <p:sp>
        <p:nvSpPr>
          <p:cNvPr id="27" name="矩形 26"/>
          <p:cNvSpPr/>
          <p:nvPr/>
        </p:nvSpPr>
        <p:spPr>
          <a:xfrm flipV="1">
            <a:off x="-1" y="5949280"/>
            <a:ext cx="12192000" cy="90872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inpin heiti" panose="00000500000000000000" pitchFamily="2" charset="-122"/>
              <a:ea typeface="inpin heiti" panose="00000500000000000000" pitchFamily="2" charset="-122"/>
              <a:cs typeface="+mn-ea"/>
              <a:sym typeface="inpin heiti" panose="00000500000000000000" pitchFamily="2" charset="-122"/>
            </a:endParaRP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1797FA2D-2AF2-4ABE-AE5D-33AD5A71A2E3}"/>
              </a:ext>
            </a:extLst>
          </p:cNvPr>
          <p:cNvGrpSpPr/>
          <p:nvPr/>
        </p:nvGrpSpPr>
        <p:grpSpPr>
          <a:xfrm>
            <a:off x="4871864" y="1697689"/>
            <a:ext cx="2300976" cy="2307326"/>
            <a:chOff x="6609209" y="790981"/>
            <a:chExt cx="2301875" cy="2308226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20" name="Oval 5">
              <a:extLst>
                <a:ext uri="{FF2B5EF4-FFF2-40B4-BE49-F238E27FC236}">
                  <a16:creationId xmlns:a16="http://schemas.microsoft.com/office/drawing/2014/main" id="{EAD3A913-1250-4E98-B713-CA7476F138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09209" y="790981"/>
              <a:ext cx="2301875" cy="2308226"/>
            </a:xfrm>
            <a:prstGeom prst="ellipse">
              <a:avLst/>
            </a:prstGeom>
            <a:solidFill>
              <a:srgbClr val="FFFFFF"/>
            </a:solidFill>
            <a:ln w="57150">
              <a:noFill/>
              <a:round/>
            </a:ln>
            <a:effectLst>
              <a:innerShdw blurRad="114300">
                <a:prstClr val="black"/>
              </a:innerShdw>
            </a:effectLst>
          </p:spPr>
          <p:txBody>
            <a:bodyPr vert="horz" wrap="square" lIns="91404" tIns="45702" rIns="91404" bIns="45702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endParaRPr lang="zh-CN" altLang="en-US" sz="1799">
                <a:solidFill>
                  <a:srgbClr val="294A5A"/>
                </a:solidFill>
                <a:latin typeface="inpin heiti" panose="00000500000000000000" pitchFamily="2" charset="-122"/>
                <a:ea typeface="inpin heiti" panose="00000500000000000000" pitchFamily="2" charset="-122"/>
                <a:cs typeface="+mn-ea"/>
                <a:sym typeface="inpin heiti" panose="00000500000000000000" pitchFamily="2" charset="-122"/>
              </a:endParaRPr>
            </a:p>
          </p:txBody>
        </p:sp>
        <p:sp>
          <p:nvSpPr>
            <p:cNvPr id="21" name="Freeform 6">
              <a:extLst>
                <a:ext uri="{FF2B5EF4-FFF2-40B4-BE49-F238E27FC236}">
                  <a16:creationId xmlns:a16="http://schemas.microsoft.com/office/drawing/2014/main" id="{10BE3DA0-CFEC-443E-91A9-9FB636263A2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733034" y="914806"/>
              <a:ext cx="2054225" cy="2058988"/>
            </a:xfrm>
            <a:custGeom>
              <a:avLst/>
              <a:gdLst>
                <a:gd name="T0" fmla="*/ 1653 w 3306"/>
                <a:gd name="T1" fmla="*/ 0 h 3306"/>
                <a:gd name="T2" fmla="*/ 3306 w 3306"/>
                <a:gd name="T3" fmla="*/ 1653 h 3306"/>
                <a:gd name="T4" fmla="*/ 1653 w 3306"/>
                <a:gd name="T5" fmla="*/ 3306 h 3306"/>
                <a:gd name="T6" fmla="*/ 0 w 3306"/>
                <a:gd name="T7" fmla="*/ 1653 h 3306"/>
                <a:gd name="T8" fmla="*/ 1653 w 3306"/>
                <a:gd name="T9" fmla="*/ 0 h 3306"/>
                <a:gd name="T10" fmla="*/ 1653 w 3306"/>
                <a:gd name="T11" fmla="*/ 112 h 3306"/>
                <a:gd name="T12" fmla="*/ 3193 w 3306"/>
                <a:gd name="T13" fmla="*/ 1653 h 3306"/>
                <a:gd name="T14" fmla="*/ 1653 w 3306"/>
                <a:gd name="T15" fmla="*/ 3193 h 3306"/>
                <a:gd name="T16" fmla="*/ 112 w 3306"/>
                <a:gd name="T17" fmla="*/ 1653 h 3306"/>
                <a:gd name="T18" fmla="*/ 1653 w 3306"/>
                <a:gd name="T19" fmla="*/ 112 h 3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06" h="3306">
                  <a:moveTo>
                    <a:pt x="1653" y="0"/>
                  </a:moveTo>
                  <a:cubicBezTo>
                    <a:pt x="2565" y="0"/>
                    <a:pt x="3306" y="740"/>
                    <a:pt x="3306" y="1653"/>
                  </a:cubicBezTo>
                  <a:cubicBezTo>
                    <a:pt x="3306" y="2565"/>
                    <a:pt x="2565" y="3306"/>
                    <a:pt x="1653" y="3306"/>
                  </a:cubicBezTo>
                  <a:cubicBezTo>
                    <a:pt x="740" y="3306"/>
                    <a:pt x="0" y="2565"/>
                    <a:pt x="0" y="1653"/>
                  </a:cubicBezTo>
                  <a:cubicBezTo>
                    <a:pt x="0" y="740"/>
                    <a:pt x="740" y="0"/>
                    <a:pt x="1653" y="0"/>
                  </a:cubicBezTo>
                  <a:close/>
                  <a:moveTo>
                    <a:pt x="1653" y="112"/>
                  </a:moveTo>
                  <a:cubicBezTo>
                    <a:pt x="2503" y="112"/>
                    <a:pt x="3193" y="802"/>
                    <a:pt x="3193" y="1653"/>
                  </a:cubicBezTo>
                  <a:cubicBezTo>
                    <a:pt x="3193" y="2503"/>
                    <a:pt x="2503" y="3193"/>
                    <a:pt x="1653" y="3193"/>
                  </a:cubicBezTo>
                  <a:cubicBezTo>
                    <a:pt x="802" y="3193"/>
                    <a:pt x="112" y="2503"/>
                    <a:pt x="112" y="1653"/>
                  </a:cubicBezTo>
                  <a:cubicBezTo>
                    <a:pt x="112" y="802"/>
                    <a:pt x="802" y="112"/>
                    <a:pt x="1653" y="1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04" tIns="45702" rIns="91404" bIns="45702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endParaRPr lang="zh-CN" altLang="en-US" sz="1799">
                <a:solidFill>
                  <a:srgbClr val="294A5A"/>
                </a:solidFill>
                <a:latin typeface="inpin heiti" panose="00000500000000000000" pitchFamily="2" charset="-122"/>
                <a:ea typeface="inpin heiti" panose="00000500000000000000" pitchFamily="2" charset="-122"/>
                <a:cs typeface="+mn-ea"/>
                <a:sym typeface="inpin heiti" panose="00000500000000000000" pitchFamily="2" charset="-122"/>
              </a:endParaRPr>
            </a:p>
          </p:txBody>
        </p:sp>
      </p:grpSp>
      <p:sp>
        <p:nvSpPr>
          <p:cNvPr id="26" name="TextBox 12">
            <a:extLst>
              <a:ext uri="{FF2B5EF4-FFF2-40B4-BE49-F238E27FC236}">
                <a16:creationId xmlns:a16="http://schemas.microsoft.com/office/drawing/2014/main" id="{9D010B49-BD88-4636-9808-3CE732686005}"/>
              </a:ext>
            </a:extLst>
          </p:cNvPr>
          <p:cNvSpPr txBox="1"/>
          <p:nvPr/>
        </p:nvSpPr>
        <p:spPr>
          <a:xfrm>
            <a:off x="1667508" y="4564357"/>
            <a:ext cx="9000999" cy="830634"/>
          </a:xfrm>
          <a:prstGeom prst="rect">
            <a:avLst/>
          </a:prstGeom>
          <a:noFill/>
        </p:spPr>
        <p:txBody>
          <a:bodyPr wrap="square" lIns="91398" tIns="45699" rIns="91398" bIns="45699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4798" b="1" dirty="0">
                <a:latin typeface="inpin heiti" panose="00000500000000000000" pitchFamily="2" charset="-122"/>
                <a:ea typeface="inpin heiti" panose="00000500000000000000" pitchFamily="2" charset="-122"/>
                <a:cs typeface="+mn-ea"/>
                <a:sym typeface="inpin heiti" panose="00000500000000000000" pitchFamily="2" charset="-122"/>
              </a:rPr>
              <a:t>Tetris Game AI</a:t>
            </a:r>
          </a:p>
        </p:txBody>
      </p:sp>
      <p:sp>
        <p:nvSpPr>
          <p:cNvPr id="29" name="Freeform 27">
            <a:extLst>
              <a:ext uri="{FF2B5EF4-FFF2-40B4-BE49-F238E27FC236}">
                <a16:creationId xmlns:a16="http://schemas.microsoft.com/office/drawing/2014/main" id="{EAF25F03-6727-4CAB-9081-283DEBB13DC1}"/>
              </a:ext>
            </a:extLst>
          </p:cNvPr>
          <p:cNvSpPr>
            <a:spLocks noEditPoints="1"/>
          </p:cNvSpPr>
          <p:nvPr/>
        </p:nvSpPr>
        <p:spPr bwMode="auto">
          <a:xfrm>
            <a:off x="5372398" y="2185638"/>
            <a:ext cx="1358726" cy="1199728"/>
          </a:xfrm>
          <a:custGeom>
            <a:avLst/>
            <a:gdLst>
              <a:gd name="T0" fmla="*/ 284 w 683"/>
              <a:gd name="T1" fmla="*/ 381 h 601"/>
              <a:gd name="T2" fmla="*/ 595 w 683"/>
              <a:gd name="T3" fmla="*/ 392 h 601"/>
              <a:gd name="T4" fmla="*/ 589 w 683"/>
              <a:gd name="T5" fmla="*/ 359 h 601"/>
              <a:gd name="T6" fmla="*/ 285 w 683"/>
              <a:gd name="T7" fmla="*/ 371 h 601"/>
              <a:gd name="T8" fmla="*/ 589 w 683"/>
              <a:gd name="T9" fmla="*/ 359 h 601"/>
              <a:gd name="T10" fmla="*/ 282 w 683"/>
              <a:gd name="T11" fmla="*/ 338 h 601"/>
              <a:gd name="T12" fmla="*/ 591 w 683"/>
              <a:gd name="T13" fmla="*/ 349 h 601"/>
              <a:gd name="T14" fmla="*/ 269 w 683"/>
              <a:gd name="T15" fmla="*/ 324 h 601"/>
              <a:gd name="T16" fmla="*/ 607 w 683"/>
              <a:gd name="T17" fmla="*/ 408 h 601"/>
              <a:gd name="T18" fmla="*/ 261 w 683"/>
              <a:gd name="T19" fmla="*/ 432 h 601"/>
              <a:gd name="T20" fmla="*/ 242 w 683"/>
              <a:gd name="T21" fmla="*/ 316 h 601"/>
              <a:gd name="T22" fmla="*/ 607 w 683"/>
              <a:gd name="T23" fmla="*/ 300 h 601"/>
              <a:gd name="T24" fmla="*/ 269 w 683"/>
              <a:gd name="T25" fmla="*/ 324 h 601"/>
              <a:gd name="T26" fmla="*/ 345 w 683"/>
              <a:gd name="T27" fmla="*/ 39 h 601"/>
              <a:gd name="T28" fmla="*/ 335 w 683"/>
              <a:gd name="T29" fmla="*/ 3 h 601"/>
              <a:gd name="T30" fmla="*/ 350 w 683"/>
              <a:gd name="T31" fmla="*/ 1 h 601"/>
              <a:gd name="T32" fmla="*/ 411 w 683"/>
              <a:gd name="T33" fmla="*/ 39 h 601"/>
              <a:gd name="T34" fmla="*/ 367 w 683"/>
              <a:gd name="T35" fmla="*/ 56 h 601"/>
              <a:gd name="T36" fmla="*/ 366 w 683"/>
              <a:gd name="T37" fmla="*/ 105 h 601"/>
              <a:gd name="T38" fmla="*/ 353 w 683"/>
              <a:gd name="T39" fmla="*/ 218 h 601"/>
              <a:gd name="T40" fmla="*/ 380 w 683"/>
              <a:gd name="T41" fmla="*/ 107 h 601"/>
              <a:gd name="T42" fmla="*/ 486 w 683"/>
              <a:gd name="T43" fmla="*/ 87 h 601"/>
              <a:gd name="T44" fmla="*/ 441 w 683"/>
              <a:gd name="T45" fmla="*/ 285 h 601"/>
              <a:gd name="T46" fmla="*/ 406 w 683"/>
              <a:gd name="T47" fmla="*/ 285 h 601"/>
              <a:gd name="T48" fmla="*/ 361 w 683"/>
              <a:gd name="T49" fmla="*/ 87 h 601"/>
              <a:gd name="T50" fmla="*/ 430 w 683"/>
              <a:gd name="T51" fmla="*/ 30 h 601"/>
              <a:gd name="T52" fmla="*/ 429 w 683"/>
              <a:gd name="T53" fmla="*/ 88 h 601"/>
              <a:gd name="T54" fmla="*/ 237 w 683"/>
              <a:gd name="T55" fmla="*/ 540 h 601"/>
              <a:gd name="T56" fmla="*/ 637 w 683"/>
              <a:gd name="T57" fmla="*/ 553 h 601"/>
              <a:gd name="T58" fmla="*/ 237 w 683"/>
              <a:gd name="T59" fmla="*/ 540 h 601"/>
              <a:gd name="T60" fmla="*/ 634 w 683"/>
              <a:gd name="T61" fmla="*/ 515 h 601"/>
              <a:gd name="T62" fmla="*/ 239 w 683"/>
              <a:gd name="T63" fmla="*/ 528 h 601"/>
              <a:gd name="T64" fmla="*/ 231 w 683"/>
              <a:gd name="T65" fmla="*/ 491 h 601"/>
              <a:gd name="T66" fmla="*/ 635 w 683"/>
              <a:gd name="T67" fmla="*/ 504 h 601"/>
              <a:gd name="T68" fmla="*/ 231 w 683"/>
              <a:gd name="T69" fmla="*/ 491 h 601"/>
              <a:gd name="T70" fmla="*/ 652 w 683"/>
              <a:gd name="T71" fmla="*/ 570 h 601"/>
              <a:gd name="T72" fmla="*/ 219 w 683"/>
              <a:gd name="T73" fmla="*/ 598 h 601"/>
              <a:gd name="T74" fmla="*/ 683 w 683"/>
              <a:gd name="T75" fmla="*/ 580 h 601"/>
              <a:gd name="T76" fmla="*/ 662 w 683"/>
              <a:gd name="T77" fmla="*/ 447 h 601"/>
              <a:gd name="T78" fmla="*/ 219 w 683"/>
              <a:gd name="T79" fmla="*/ 475 h 601"/>
              <a:gd name="T80" fmla="*/ 223 w 683"/>
              <a:gd name="T81" fmla="*/ 189 h 601"/>
              <a:gd name="T82" fmla="*/ 103 w 683"/>
              <a:gd name="T83" fmla="*/ 549 h 601"/>
              <a:gd name="T84" fmla="*/ 223 w 683"/>
              <a:gd name="T85" fmla="*/ 189 h 601"/>
              <a:gd name="T86" fmla="*/ 72 w 683"/>
              <a:gd name="T87" fmla="*/ 534 h 601"/>
              <a:gd name="T88" fmla="*/ 213 w 683"/>
              <a:gd name="T89" fmla="*/ 187 h 601"/>
              <a:gd name="T90" fmla="*/ 183 w 683"/>
              <a:gd name="T91" fmla="*/ 168 h 601"/>
              <a:gd name="T92" fmla="*/ 62 w 683"/>
              <a:gd name="T93" fmla="*/ 531 h 601"/>
              <a:gd name="T94" fmla="*/ 183 w 683"/>
              <a:gd name="T95" fmla="*/ 168 h 601"/>
              <a:gd name="T96" fmla="*/ 114 w 683"/>
              <a:gd name="T97" fmla="*/ 568 h 601"/>
              <a:gd name="T98" fmla="*/ 280 w 683"/>
              <a:gd name="T99" fmla="*/ 192 h 601"/>
              <a:gd name="T100" fmla="*/ 112 w 683"/>
              <a:gd name="T101" fmla="*/ 597 h 601"/>
              <a:gd name="T102" fmla="*/ 4 w 683"/>
              <a:gd name="T103" fmla="*/ 536 h 601"/>
              <a:gd name="T104" fmla="*/ 173 w 683"/>
              <a:gd name="T105" fmla="*/ 152 h 6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683" h="601">
                <a:moveTo>
                  <a:pt x="591" y="381"/>
                </a:moveTo>
                <a:lnTo>
                  <a:pt x="284" y="381"/>
                </a:lnTo>
                <a:cubicBezTo>
                  <a:pt x="284" y="385"/>
                  <a:pt x="283" y="389"/>
                  <a:pt x="282" y="392"/>
                </a:cubicBezTo>
                <a:lnTo>
                  <a:pt x="595" y="392"/>
                </a:lnTo>
                <a:cubicBezTo>
                  <a:pt x="593" y="389"/>
                  <a:pt x="592" y="385"/>
                  <a:pt x="591" y="381"/>
                </a:cubicBezTo>
                <a:close/>
                <a:moveTo>
                  <a:pt x="589" y="359"/>
                </a:moveTo>
                <a:lnTo>
                  <a:pt x="285" y="359"/>
                </a:lnTo>
                <a:cubicBezTo>
                  <a:pt x="285" y="363"/>
                  <a:pt x="285" y="367"/>
                  <a:pt x="285" y="371"/>
                </a:cubicBezTo>
                <a:lnTo>
                  <a:pt x="589" y="371"/>
                </a:lnTo>
                <a:cubicBezTo>
                  <a:pt x="588" y="367"/>
                  <a:pt x="588" y="363"/>
                  <a:pt x="589" y="359"/>
                </a:cubicBezTo>
                <a:close/>
                <a:moveTo>
                  <a:pt x="595" y="338"/>
                </a:moveTo>
                <a:lnTo>
                  <a:pt x="282" y="338"/>
                </a:lnTo>
                <a:cubicBezTo>
                  <a:pt x="283" y="342"/>
                  <a:pt x="284" y="345"/>
                  <a:pt x="284" y="349"/>
                </a:cubicBezTo>
                <a:lnTo>
                  <a:pt x="591" y="349"/>
                </a:lnTo>
                <a:cubicBezTo>
                  <a:pt x="592" y="345"/>
                  <a:pt x="593" y="341"/>
                  <a:pt x="595" y="338"/>
                </a:cubicBezTo>
                <a:close/>
                <a:moveTo>
                  <a:pt x="269" y="324"/>
                </a:moveTo>
                <a:lnTo>
                  <a:pt x="269" y="408"/>
                </a:lnTo>
                <a:lnTo>
                  <a:pt x="607" y="408"/>
                </a:lnTo>
                <a:lnTo>
                  <a:pt x="607" y="432"/>
                </a:lnTo>
                <a:lnTo>
                  <a:pt x="261" y="432"/>
                </a:lnTo>
                <a:cubicBezTo>
                  <a:pt x="251" y="432"/>
                  <a:pt x="242" y="425"/>
                  <a:pt x="242" y="416"/>
                </a:cubicBezTo>
                <a:lnTo>
                  <a:pt x="242" y="316"/>
                </a:lnTo>
                <a:cubicBezTo>
                  <a:pt x="242" y="307"/>
                  <a:pt x="251" y="300"/>
                  <a:pt x="261" y="300"/>
                </a:cubicBezTo>
                <a:lnTo>
                  <a:pt x="607" y="300"/>
                </a:lnTo>
                <a:lnTo>
                  <a:pt x="607" y="324"/>
                </a:lnTo>
                <a:lnTo>
                  <a:pt x="269" y="324"/>
                </a:lnTo>
                <a:close/>
                <a:moveTo>
                  <a:pt x="367" y="56"/>
                </a:moveTo>
                <a:cubicBezTo>
                  <a:pt x="354" y="55"/>
                  <a:pt x="348" y="48"/>
                  <a:pt x="345" y="39"/>
                </a:cubicBezTo>
                <a:cubicBezTo>
                  <a:pt x="342" y="31"/>
                  <a:pt x="343" y="26"/>
                  <a:pt x="343" y="18"/>
                </a:cubicBezTo>
                <a:cubicBezTo>
                  <a:pt x="342" y="8"/>
                  <a:pt x="336" y="5"/>
                  <a:pt x="335" y="3"/>
                </a:cubicBezTo>
                <a:cubicBezTo>
                  <a:pt x="335" y="2"/>
                  <a:pt x="337" y="1"/>
                  <a:pt x="341" y="1"/>
                </a:cubicBezTo>
                <a:cubicBezTo>
                  <a:pt x="344" y="1"/>
                  <a:pt x="347" y="0"/>
                  <a:pt x="350" y="1"/>
                </a:cubicBezTo>
                <a:cubicBezTo>
                  <a:pt x="356" y="1"/>
                  <a:pt x="365" y="2"/>
                  <a:pt x="366" y="2"/>
                </a:cubicBezTo>
                <a:cubicBezTo>
                  <a:pt x="385" y="6"/>
                  <a:pt x="409" y="16"/>
                  <a:pt x="411" y="39"/>
                </a:cubicBezTo>
                <a:cubicBezTo>
                  <a:pt x="413" y="49"/>
                  <a:pt x="412" y="61"/>
                  <a:pt x="402" y="65"/>
                </a:cubicBezTo>
                <a:cubicBezTo>
                  <a:pt x="395" y="55"/>
                  <a:pt x="378" y="57"/>
                  <a:pt x="367" y="56"/>
                </a:cubicBezTo>
                <a:close/>
                <a:moveTo>
                  <a:pt x="394" y="102"/>
                </a:moveTo>
                <a:cubicBezTo>
                  <a:pt x="385" y="99"/>
                  <a:pt x="378" y="99"/>
                  <a:pt x="366" y="105"/>
                </a:cubicBezTo>
                <a:cubicBezTo>
                  <a:pt x="342" y="116"/>
                  <a:pt x="331" y="144"/>
                  <a:pt x="333" y="169"/>
                </a:cubicBezTo>
                <a:cubicBezTo>
                  <a:pt x="334" y="186"/>
                  <a:pt x="341" y="205"/>
                  <a:pt x="353" y="218"/>
                </a:cubicBezTo>
                <a:cubicBezTo>
                  <a:pt x="349" y="207"/>
                  <a:pt x="346" y="195"/>
                  <a:pt x="345" y="184"/>
                </a:cubicBezTo>
                <a:cubicBezTo>
                  <a:pt x="343" y="154"/>
                  <a:pt x="354" y="121"/>
                  <a:pt x="380" y="107"/>
                </a:cubicBezTo>
                <a:cubicBezTo>
                  <a:pt x="385" y="105"/>
                  <a:pt x="390" y="103"/>
                  <a:pt x="394" y="102"/>
                </a:cubicBezTo>
                <a:close/>
                <a:moveTo>
                  <a:pt x="486" y="87"/>
                </a:moveTo>
                <a:cubicBezTo>
                  <a:pt x="519" y="102"/>
                  <a:pt x="539" y="139"/>
                  <a:pt x="537" y="182"/>
                </a:cubicBezTo>
                <a:cubicBezTo>
                  <a:pt x="533" y="239"/>
                  <a:pt x="490" y="285"/>
                  <a:pt x="441" y="285"/>
                </a:cubicBezTo>
                <a:cubicBezTo>
                  <a:pt x="435" y="285"/>
                  <a:pt x="429" y="280"/>
                  <a:pt x="424" y="278"/>
                </a:cubicBezTo>
                <a:cubicBezTo>
                  <a:pt x="418" y="280"/>
                  <a:pt x="412" y="285"/>
                  <a:pt x="406" y="285"/>
                </a:cubicBezTo>
                <a:cubicBezTo>
                  <a:pt x="357" y="285"/>
                  <a:pt x="315" y="239"/>
                  <a:pt x="311" y="182"/>
                </a:cubicBezTo>
                <a:cubicBezTo>
                  <a:pt x="308" y="139"/>
                  <a:pt x="329" y="102"/>
                  <a:pt x="361" y="87"/>
                </a:cubicBezTo>
                <a:cubicBezTo>
                  <a:pt x="385" y="75"/>
                  <a:pt x="397" y="79"/>
                  <a:pt x="417" y="88"/>
                </a:cubicBezTo>
                <a:cubicBezTo>
                  <a:pt x="415" y="72"/>
                  <a:pt x="414" y="48"/>
                  <a:pt x="430" y="30"/>
                </a:cubicBezTo>
                <a:cubicBezTo>
                  <a:pt x="434" y="28"/>
                  <a:pt x="443" y="32"/>
                  <a:pt x="443" y="40"/>
                </a:cubicBezTo>
                <a:cubicBezTo>
                  <a:pt x="430" y="55"/>
                  <a:pt x="429" y="76"/>
                  <a:pt x="429" y="88"/>
                </a:cubicBezTo>
                <a:cubicBezTo>
                  <a:pt x="450" y="79"/>
                  <a:pt x="462" y="75"/>
                  <a:pt x="486" y="87"/>
                </a:cubicBezTo>
                <a:close/>
                <a:moveTo>
                  <a:pt x="237" y="540"/>
                </a:moveTo>
                <a:lnTo>
                  <a:pt x="635" y="540"/>
                </a:lnTo>
                <a:cubicBezTo>
                  <a:pt x="635" y="544"/>
                  <a:pt x="636" y="549"/>
                  <a:pt x="637" y="553"/>
                </a:cubicBezTo>
                <a:lnTo>
                  <a:pt x="231" y="553"/>
                </a:lnTo>
                <a:cubicBezTo>
                  <a:pt x="234" y="549"/>
                  <a:pt x="236" y="545"/>
                  <a:pt x="237" y="540"/>
                </a:cubicBezTo>
                <a:close/>
                <a:moveTo>
                  <a:pt x="239" y="515"/>
                </a:moveTo>
                <a:lnTo>
                  <a:pt x="634" y="515"/>
                </a:lnTo>
                <a:cubicBezTo>
                  <a:pt x="634" y="520"/>
                  <a:pt x="634" y="524"/>
                  <a:pt x="634" y="528"/>
                </a:cubicBezTo>
                <a:lnTo>
                  <a:pt x="239" y="528"/>
                </a:lnTo>
                <a:cubicBezTo>
                  <a:pt x="240" y="524"/>
                  <a:pt x="240" y="520"/>
                  <a:pt x="239" y="515"/>
                </a:cubicBezTo>
                <a:close/>
                <a:moveTo>
                  <a:pt x="231" y="491"/>
                </a:moveTo>
                <a:lnTo>
                  <a:pt x="637" y="491"/>
                </a:lnTo>
                <a:cubicBezTo>
                  <a:pt x="636" y="495"/>
                  <a:pt x="635" y="499"/>
                  <a:pt x="635" y="504"/>
                </a:cubicBezTo>
                <a:lnTo>
                  <a:pt x="237" y="504"/>
                </a:lnTo>
                <a:cubicBezTo>
                  <a:pt x="236" y="499"/>
                  <a:pt x="234" y="495"/>
                  <a:pt x="231" y="491"/>
                </a:cubicBezTo>
                <a:close/>
                <a:moveTo>
                  <a:pt x="652" y="475"/>
                </a:moveTo>
                <a:lnTo>
                  <a:pt x="652" y="570"/>
                </a:lnTo>
                <a:lnTo>
                  <a:pt x="219" y="570"/>
                </a:lnTo>
                <a:lnTo>
                  <a:pt x="219" y="598"/>
                </a:lnTo>
                <a:lnTo>
                  <a:pt x="662" y="598"/>
                </a:lnTo>
                <a:cubicBezTo>
                  <a:pt x="674" y="598"/>
                  <a:pt x="683" y="590"/>
                  <a:pt x="683" y="580"/>
                </a:cubicBezTo>
                <a:lnTo>
                  <a:pt x="683" y="465"/>
                </a:lnTo>
                <a:cubicBezTo>
                  <a:pt x="683" y="455"/>
                  <a:pt x="674" y="447"/>
                  <a:pt x="662" y="447"/>
                </a:cubicBezTo>
                <a:lnTo>
                  <a:pt x="219" y="447"/>
                </a:lnTo>
                <a:lnTo>
                  <a:pt x="219" y="475"/>
                </a:lnTo>
                <a:lnTo>
                  <a:pt x="652" y="475"/>
                </a:lnTo>
                <a:close/>
                <a:moveTo>
                  <a:pt x="223" y="189"/>
                </a:moveTo>
                <a:lnTo>
                  <a:pt x="93" y="543"/>
                </a:lnTo>
                <a:cubicBezTo>
                  <a:pt x="97" y="545"/>
                  <a:pt x="100" y="547"/>
                  <a:pt x="103" y="549"/>
                </a:cubicBezTo>
                <a:lnTo>
                  <a:pt x="236" y="188"/>
                </a:lnTo>
                <a:cubicBezTo>
                  <a:pt x="232" y="189"/>
                  <a:pt x="228" y="189"/>
                  <a:pt x="223" y="189"/>
                </a:cubicBezTo>
                <a:close/>
                <a:moveTo>
                  <a:pt x="201" y="183"/>
                </a:moveTo>
                <a:lnTo>
                  <a:pt x="72" y="534"/>
                </a:lnTo>
                <a:cubicBezTo>
                  <a:pt x="76" y="535"/>
                  <a:pt x="79" y="537"/>
                  <a:pt x="83" y="538"/>
                </a:cubicBezTo>
                <a:lnTo>
                  <a:pt x="213" y="187"/>
                </a:lnTo>
                <a:cubicBezTo>
                  <a:pt x="209" y="186"/>
                  <a:pt x="205" y="185"/>
                  <a:pt x="201" y="183"/>
                </a:cubicBezTo>
                <a:close/>
                <a:moveTo>
                  <a:pt x="183" y="168"/>
                </a:moveTo>
                <a:lnTo>
                  <a:pt x="50" y="529"/>
                </a:lnTo>
                <a:cubicBezTo>
                  <a:pt x="53" y="530"/>
                  <a:pt x="57" y="531"/>
                  <a:pt x="62" y="531"/>
                </a:cubicBezTo>
                <a:lnTo>
                  <a:pt x="192" y="177"/>
                </a:lnTo>
                <a:cubicBezTo>
                  <a:pt x="189" y="175"/>
                  <a:pt x="185" y="172"/>
                  <a:pt x="183" y="168"/>
                </a:cubicBezTo>
                <a:close/>
                <a:moveTo>
                  <a:pt x="31" y="537"/>
                </a:moveTo>
                <a:lnTo>
                  <a:pt x="114" y="568"/>
                </a:lnTo>
                <a:lnTo>
                  <a:pt x="256" y="183"/>
                </a:lnTo>
                <a:lnTo>
                  <a:pt x="280" y="192"/>
                </a:lnTo>
                <a:lnTo>
                  <a:pt x="135" y="585"/>
                </a:lnTo>
                <a:cubicBezTo>
                  <a:pt x="131" y="595"/>
                  <a:pt x="121" y="601"/>
                  <a:pt x="112" y="597"/>
                </a:cubicBezTo>
                <a:lnTo>
                  <a:pt x="13" y="561"/>
                </a:lnTo>
                <a:cubicBezTo>
                  <a:pt x="4" y="558"/>
                  <a:pt x="0" y="547"/>
                  <a:pt x="4" y="536"/>
                </a:cubicBezTo>
                <a:lnTo>
                  <a:pt x="149" y="144"/>
                </a:lnTo>
                <a:lnTo>
                  <a:pt x="173" y="152"/>
                </a:lnTo>
                <a:lnTo>
                  <a:pt x="31" y="53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398" tIns="45699" rIns="91398" bIns="45699" numCol="1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endParaRPr lang="zh-CN" altLang="en-US" sz="1799" dirty="0">
              <a:latin typeface="inpin heiti" panose="00000500000000000000" pitchFamily="2" charset="-122"/>
              <a:ea typeface="inpin heiti" panose="00000500000000000000" pitchFamily="2" charset="-122"/>
              <a:cs typeface="+mn-ea"/>
              <a:sym typeface="inpin heiti" panose="00000500000000000000" pitchFamily="2" charset="-122"/>
            </a:endParaRPr>
          </a:p>
        </p:txBody>
      </p:sp>
      <p:pic>
        <p:nvPicPr>
          <p:cNvPr id="30" name="Picture 4" descr="https://timgsa.baidu.com/timg?image&amp;quality=80&amp;size=b9999_10000&amp;sec=1558116814333&amp;di=b83ec312b11e02190e492716c07726c8&amp;imgtype=0&amp;src=http%3A%2F%2Fpic.baike.soso.com%2Fp%2F20140221%2Fbki-20140221032719-1414981606.jpg">
            <a:extLst>
              <a:ext uri="{FF2B5EF4-FFF2-40B4-BE49-F238E27FC236}">
                <a16:creationId xmlns:a16="http://schemas.microsoft.com/office/drawing/2014/main" id="{C75138B2-0E48-4694-B6B3-1C9E83DBB7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2833" y="1875206"/>
            <a:ext cx="1977977" cy="1977977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组合 2"/>
          <p:cNvGrpSpPr/>
          <p:nvPr/>
        </p:nvGrpSpPr>
        <p:grpSpPr>
          <a:xfrm>
            <a:off x="0" y="0"/>
            <a:ext cx="12192000" cy="980728"/>
            <a:chOff x="0" y="0"/>
            <a:chExt cx="12192000" cy="980728"/>
          </a:xfrm>
        </p:grpSpPr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8A2BBAF2-E2E7-43F9-AE24-D37615746FE3}"/>
                </a:ext>
              </a:extLst>
            </p:cNvPr>
            <p:cNvSpPr/>
            <p:nvPr/>
          </p:nvSpPr>
          <p:spPr>
            <a:xfrm>
              <a:off x="0" y="0"/>
              <a:ext cx="2207568" cy="96941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inpin heiti" panose="00000500000000000000" pitchFamily="2" charset="-122"/>
                <a:ea typeface="inpin heiti" panose="00000500000000000000" pitchFamily="2" charset="-122"/>
                <a:cs typeface="+mn-ea"/>
                <a:sym typeface="inpin heiti" panose="00000500000000000000" pitchFamily="2" charset="-122"/>
              </a:endParaRP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77E86F28-61D3-4DBF-882E-57CD276B0D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2234" y="223098"/>
              <a:ext cx="194310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b="1" dirty="0">
                  <a:solidFill>
                    <a:prstClr val="white"/>
                  </a:solidFill>
                  <a:latin typeface="inpin heiti" panose="00000500000000000000" pitchFamily="2" charset="-122"/>
                  <a:ea typeface="inpin heiti" panose="00000500000000000000" pitchFamily="2" charset="-122"/>
                  <a:cs typeface="+mn-ea"/>
                  <a:sym typeface="inpin heiti" panose="00000500000000000000" pitchFamily="2" charset="-122"/>
                </a:rPr>
                <a:t>Contents</a:t>
              </a:r>
              <a:endParaRPr lang="zh-CN" altLang="en-US" b="1" dirty="0">
                <a:solidFill>
                  <a:prstClr val="white"/>
                </a:solidFill>
                <a:latin typeface="inpin heiti" panose="00000500000000000000" pitchFamily="2" charset="-122"/>
                <a:ea typeface="inpin heiti" panose="00000500000000000000" pitchFamily="2" charset="-122"/>
                <a:cs typeface="+mn-ea"/>
                <a:sym typeface="inpin heiti" panose="00000500000000000000" pitchFamily="2" charset="-122"/>
              </a:endParaRPr>
            </a:p>
          </p:txBody>
        </p:sp>
        <p:sp>
          <p:nvSpPr>
            <p:cNvPr id="24" name="矩形 53">
              <a:extLst>
                <a:ext uri="{FF2B5EF4-FFF2-40B4-BE49-F238E27FC236}">
                  <a16:creationId xmlns:a16="http://schemas.microsoft.com/office/drawing/2014/main" id="{377EF5B8-EB81-4C45-82D4-2D99B9107D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68008" y="11310"/>
              <a:ext cx="1980000" cy="96941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en-US" altLang="zh-CN" sz="2000" dirty="0">
                  <a:solidFill>
                    <a:schemeClr val="bg2"/>
                  </a:solidFill>
                  <a:latin typeface="inpin heiti" panose="00000500000000000000" pitchFamily="2" charset="-122"/>
                  <a:ea typeface="inpin heiti" panose="00000500000000000000" pitchFamily="2" charset="-122"/>
                  <a:cs typeface="+mn-ea"/>
                  <a:sym typeface="inpin heiti" panose="00000500000000000000" pitchFamily="2" charset="-122"/>
                </a:rPr>
                <a:t> Tetris Game AI</a:t>
              </a:r>
            </a:p>
          </p:txBody>
        </p:sp>
        <p:sp>
          <p:nvSpPr>
            <p:cNvPr id="25" name="矩形 53">
              <a:extLst>
                <a:ext uri="{FF2B5EF4-FFF2-40B4-BE49-F238E27FC236}">
                  <a16:creationId xmlns:a16="http://schemas.microsoft.com/office/drawing/2014/main" id="{FD05752A-9448-49DA-9ACC-1DA0380DC9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7401" y="11310"/>
              <a:ext cx="1980000" cy="969418"/>
            </a:xfrm>
            <a:prstGeom prst="rect">
              <a:avLst/>
            </a:prstGeom>
            <a:solidFill>
              <a:schemeClr val="bg1">
                <a:lumMod val="25000"/>
                <a:lumOff val="75000"/>
              </a:schemeClr>
            </a:solidFill>
            <a:ln w="9525">
              <a:solidFill>
                <a:srgbClr val="EAEAEA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None/>
              </a:pPr>
              <a:r>
                <a:rPr lang="en-US" altLang="zh-CN" sz="1800" dirty="0">
                  <a:solidFill>
                    <a:schemeClr val="bg2"/>
                  </a:solidFill>
                  <a:latin typeface="inpin heiti" panose="00000500000000000000" pitchFamily="2" charset="-122"/>
                  <a:ea typeface="inpin heiti" panose="00000500000000000000" pitchFamily="2" charset="-122"/>
                  <a:cs typeface="+mn-ea"/>
                  <a:sym typeface="inpin heiti" panose="00000500000000000000" pitchFamily="2" charset="-122"/>
                </a:rPr>
                <a:t>Introduction &amp;&amp; Related Work</a:t>
              </a:r>
              <a:endParaRPr lang="zh-CN" altLang="en-US" sz="1800" dirty="0">
                <a:solidFill>
                  <a:schemeClr val="bg2"/>
                </a:solidFill>
                <a:latin typeface="inpin heiti" panose="00000500000000000000" pitchFamily="2" charset="-122"/>
                <a:ea typeface="inpin heiti" panose="00000500000000000000" pitchFamily="2" charset="-122"/>
                <a:cs typeface="+mn-ea"/>
                <a:sym typeface="inpin heiti" panose="00000500000000000000" pitchFamily="2" charset="-122"/>
              </a:endParaRPr>
            </a:p>
          </p:txBody>
        </p:sp>
        <p:sp>
          <p:nvSpPr>
            <p:cNvPr id="37" name="矩形 53">
              <a:extLst>
                <a:ext uri="{FF2B5EF4-FFF2-40B4-BE49-F238E27FC236}">
                  <a16:creationId xmlns:a16="http://schemas.microsoft.com/office/drawing/2014/main" id="{004B9E0B-AA76-48EF-BA44-9A2508EE31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9987" y="11310"/>
              <a:ext cx="1980000" cy="969418"/>
            </a:xfrm>
            <a:prstGeom prst="rect">
              <a:avLst/>
            </a:prstGeom>
            <a:solidFill>
              <a:schemeClr val="bg1">
                <a:lumMod val="25000"/>
                <a:lumOff val="75000"/>
              </a:schemeClr>
            </a:solidFill>
            <a:ln w="9525">
              <a:solidFill>
                <a:srgbClr val="EAEAEA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en-US" altLang="zh-CN" sz="1800" dirty="0">
                  <a:solidFill>
                    <a:schemeClr val="bg2"/>
                  </a:solidFill>
                  <a:latin typeface="inpin heiti" panose="00000500000000000000" pitchFamily="2" charset="-122"/>
                  <a:ea typeface="inpin heiti" panose="00000500000000000000" pitchFamily="2" charset="-122"/>
                  <a:cs typeface="+mn-ea"/>
                  <a:sym typeface="inpin heiti" panose="00000500000000000000" pitchFamily="2" charset="-122"/>
                </a:rPr>
                <a:t> Image Processing</a:t>
              </a:r>
              <a:endParaRPr lang="zh-CN" altLang="en-US" sz="1800" dirty="0">
                <a:solidFill>
                  <a:schemeClr val="bg2"/>
                </a:solidFill>
                <a:latin typeface="inpin heiti" panose="00000500000000000000" pitchFamily="2" charset="-122"/>
                <a:ea typeface="inpin heiti" panose="00000500000000000000" pitchFamily="2" charset="-122"/>
                <a:cs typeface="+mn-ea"/>
                <a:sym typeface="inpin heiti" panose="00000500000000000000" pitchFamily="2" charset="-122"/>
              </a:endParaRPr>
            </a:p>
          </p:txBody>
        </p:sp>
        <p:sp>
          <p:nvSpPr>
            <p:cNvPr id="38" name="矩形 53">
              <a:extLst>
                <a:ext uri="{FF2B5EF4-FFF2-40B4-BE49-F238E27FC236}">
                  <a16:creationId xmlns:a16="http://schemas.microsoft.com/office/drawing/2014/main" id="{0BDC29D8-D68C-4301-91E0-8FC65DD05A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0341" y="11310"/>
              <a:ext cx="1980000" cy="969418"/>
            </a:xfrm>
            <a:prstGeom prst="rect">
              <a:avLst/>
            </a:prstGeom>
            <a:solidFill>
              <a:schemeClr val="bg1">
                <a:lumMod val="25000"/>
                <a:lumOff val="75000"/>
              </a:schemeClr>
            </a:solidFill>
            <a:ln w="9525">
              <a:solidFill>
                <a:srgbClr val="EAEAEA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None/>
              </a:pPr>
              <a:r>
                <a:rPr lang="en-US" altLang="zh-CN" sz="2000" dirty="0">
                  <a:solidFill>
                    <a:schemeClr val="bg2"/>
                  </a:solidFill>
                  <a:latin typeface="inpin heiti" panose="00000500000000000000" pitchFamily="2" charset="-122"/>
                  <a:ea typeface="inpin heiti" panose="00000500000000000000" pitchFamily="2" charset="-122"/>
                  <a:cs typeface="+mn-ea"/>
                  <a:sym typeface="inpin heiti" panose="00000500000000000000" pitchFamily="2" charset="-122"/>
                </a:rPr>
                <a:t> Control Algorithm</a:t>
              </a:r>
              <a:endParaRPr lang="zh-CN" altLang="en-US" sz="2000" dirty="0">
                <a:solidFill>
                  <a:schemeClr val="bg2"/>
                </a:solidFill>
                <a:latin typeface="inpin heiti" panose="00000500000000000000" pitchFamily="2" charset="-122"/>
                <a:ea typeface="inpin heiti" panose="00000500000000000000" pitchFamily="2" charset="-122"/>
                <a:cs typeface="+mn-ea"/>
                <a:sym typeface="inpin heiti" panose="00000500000000000000" pitchFamily="2" charset="-122"/>
              </a:endParaRPr>
            </a:p>
          </p:txBody>
        </p:sp>
        <p:sp>
          <p:nvSpPr>
            <p:cNvPr id="39" name="矩形 53">
              <a:extLst>
                <a:ext uri="{FF2B5EF4-FFF2-40B4-BE49-F238E27FC236}">
                  <a16:creationId xmlns:a16="http://schemas.microsoft.com/office/drawing/2014/main" id="{FEB194AB-BBAC-46EA-AB5E-22BF1486F6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28448" y="11310"/>
              <a:ext cx="2063552" cy="969418"/>
            </a:xfrm>
            <a:prstGeom prst="rect">
              <a:avLst/>
            </a:prstGeom>
            <a:solidFill>
              <a:schemeClr val="bg1">
                <a:lumMod val="25000"/>
                <a:lumOff val="75000"/>
              </a:schemeClr>
            </a:solidFill>
            <a:ln w="9525">
              <a:solidFill>
                <a:srgbClr val="EAEAEA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None/>
              </a:pPr>
              <a:r>
                <a:rPr lang="en-US" altLang="zh-CN" sz="2000" dirty="0">
                  <a:solidFill>
                    <a:schemeClr val="bg2"/>
                  </a:solidFill>
                  <a:latin typeface="inpin heiti" panose="00000500000000000000" pitchFamily="2" charset="-122"/>
                  <a:ea typeface="inpin heiti" panose="00000500000000000000" pitchFamily="2" charset="-122"/>
                  <a:cs typeface="+mn-ea"/>
                  <a:sym typeface="inpin heiti" panose="00000500000000000000" pitchFamily="2" charset="-122"/>
                </a:rPr>
                <a:t> Rethink &amp;&amp; Conclusion</a:t>
              </a:r>
              <a:endParaRPr lang="zh-CN" altLang="en-US" sz="2000" dirty="0">
                <a:solidFill>
                  <a:schemeClr val="bg2"/>
                </a:solidFill>
                <a:latin typeface="inpin heiti" panose="00000500000000000000" pitchFamily="2" charset="-122"/>
                <a:ea typeface="inpin heiti" panose="00000500000000000000" pitchFamily="2" charset="-122"/>
                <a:cs typeface="+mn-ea"/>
                <a:sym typeface="inpin heiti" panose="00000500000000000000" pitchFamily="2" charset="-122"/>
              </a:endParaRPr>
            </a:p>
          </p:txBody>
        </p:sp>
      </p:grpSp>
      <p:sp>
        <p:nvSpPr>
          <p:cNvPr id="40" name="等腰三角形 39">
            <a:extLst>
              <a:ext uri="{FF2B5EF4-FFF2-40B4-BE49-F238E27FC236}">
                <a16:creationId xmlns:a16="http://schemas.microsoft.com/office/drawing/2014/main" id="{E373F1B3-319B-44B0-83B4-97949071115F}"/>
              </a:ext>
            </a:extLst>
          </p:cNvPr>
          <p:cNvSpPr>
            <a:spLocks noChangeAspect="1"/>
          </p:cNvSpPr>
          <p:nvPr/>
        </p:nvSpPr>
        <p:spPr>
          <a:xfrm rot="10800000" flipV="1">
            <a:off x="6880501" y="799753"/>
            <a:ext cx="555013" cy="478461"/>
          </a:xfrm>
          <a:prstGeom prst="triangle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npin heiti" panose="00000500000000000000" pitchFamily="2" charset="-122"/>
              <a:ea typeface="inpin heiti" panose="00000500000000000000" pitchFamily="2" charset="-122"/>
              <a:cs typeface="+mn-ea"/>
              <a:sym typeface="inpin heiti" panose="00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707401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等腰三角形 46"/>
          <p:cNvSpPr>
            <a:spLocks noChangeAspect="1"/>
          </p:cNvSpPr>
          <p:nvPr/>
        </p:nvSpPr>
        <p:spPr>
          <a:xfrm rot="10800000" flipV="1">
            <a:off x="2914528" y="779895"/>
            <a:ext cx="555013" cy="478461"/>
          </a:xfrm>
          <a:prstGeom prst="triangle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npin heiti" panose="00000500000000000000" pitchFamily="2" charset="-122"/>
              <a:ea typeface="inpin heiti" panose="00000500000000000000" pitchFamily="2" charset="-122"/>
              <a:cs typeface="+mn-ea"/>
              <a:sym typeface="inpin heiti" panose="00000500000000000000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32234" y="1258356"/>
            <a:ext cx="5003293" cy="14542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269875" algn="just">
              <a:lnSpc>
                <a:spcPct val="150000"/>
              </a:lnSpc>
            </a:pPr>
            <a:r>
              <a:rPr lang="en-US" altLang="zh-CN" sz="3200" b="1" kern="100" dirty="0">
                <a:latin typeface="宋体" panose="02010600030101010101" pitchFamily="2" charset="-122"/>
                <a:ea typeface="宋体" panose="02010600030101010101" pitchFamily="2" charset="-122"/>
              </a:rPr>
              <a:t>Pierre </a:t>
            </a:r>
            <a:r>
              <a:rPr lang="en-US" altLang="zh-CN" sz="3200" b="1" kern="100" dirty="0" err="1">
                <a:latin typeface="宋体" panose="02010600030101010101" pitchFamily="2" charset="-122"/>
                <a:ea typeface="宋体" panose="02010600030101010101" pitchFamily="2" charset="-122"/>
              </a:rPr>
              <a:t>Dellacherie</a:t>
            </a:r>
            <a:r>
              <a:rPr lang="zh-CN" altLang="en-US" sz="3200" b="1" kern="100" dirty="0">
                <a:latin typeface="宋体" panose="02010600030101010101" pitchFamily="2" charset="-122"/>
                <a:ea typeface="宋体" panose="02010600030101010101" pitchFamily="2" charset="-122"/>
              </a:rPr>
              <a:t>算法</a:t>
            </a:r>
            <a:endParaRPr lang="en-US" altLang="zh-CN" sz="3200" b="1" kern="1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269875" algn="just">
              <a:lnSpc>
                <a:spcPct val="150000"/>
              </a:lnSpc>
            </a:pPr>
            <a:r>
              <a:rPr lang="zh-CN" altLang="en-US" sz="3200" b="1" kern="100" dirty="0">
                <a:latin typeface="宋体" panose="02010600030101010101" pitchFamily="2" charset="-122"/>
                <a:ea typeface="宋体" panose="02010600030101010101" pitchFamily="2" charset="-122"/>
              </a:rPr>
              <a:t>指标选择</a:t>
            </a:r>
          </a:p>
        </p:txBody>
      </p:sp>
      <p:grpSp>
        <p:nvGrpSpPr>
          <p:cNvPr id="31" name="组合 30"/>
          <p:cNvGrpSpPr/>
          <p:nvPr/>
        </p:nvGrpSpPr>
        <p:grpSpPr>
          <a:xfrm>
            <a:off x="0" y="0"/>
            <a:ext cx="12192000" cy="980728"/>
            <a:chOff x="0" y="0"/>
            <a:chExt cx="12192000" cy="980728"/>
          </a:xfrm>
        </p:grpSpPr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8A2BBAF2-E2E7-43F9-AE24-D37615746FE3}"/>
                </a:ext>
              </a:extLst>
            </p:cNvPr>
            <p:cNvSpPr/>
            <p:nvPr/>
          </p:nvSpPr>
          <p:spPr>
            <a:xfrm>
              <a:off x="0" y="0"/>
              <a:ext cx="2207568" cy="96941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inpin heiti" panose="00000500000000000000" pitchFamily="2" charset="-122"/>
                <a:ea typeface="inpin heiti" panose="00000500000000000000" pitchFamily="2" charset="-122"/>
                <a:cs typeface="+mn-ea"/>
                <a:sym typeface="inpin heiti" panose="00000500000000000000" pitchFamily="2" charset="-122"/>
              </a:endParaRP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77E86F28-61D3-4DBF-882E-57CD276B0D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2234" y="223098"/>
              <a:ext cx="194310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b="1" dirty="0">
                  <a:solidFill>
                    <a:prstClr val="white"/>
                  </a:solidFill>
                  <a:latin typeface="inpin heiti" panose="00000500000000000000" pitchFamily="2" charset="-122"/>
                  <a:ea typeface="inpin heiti" panose="00000500000000000000" pitchFamily="2" charset="-122"/>
                  <a:cs typeface="+mn-ea"/>
                  <a:sym typeface="inpin heiti" panose="00000500000000000000" pitchFamily="2" charset="-122"/>
                </a:rPr>
                <a:t>Contents</a:t>
              </a:r>
              <a:endParaRPr lang="zh-CN" altLang="en-US" b="1" dirty="0">
                <a:solidFill>
                  <a:prstClr val="white"/>
                </a:solidFill>
                <a:latin typeface="inpin heiti" panose="00000500000000000000" pitchFamily="2" charset="-122"/>
                <a:ea typeface="inpin heiti" panose="00000500000000000000" pitchFamily="2" charset="-122"/>
                <a:cs typeface="+mn-ea"/>
                <a:sym typeface="inpin heiti" panose="00000500000000000000" pitchFamily="2" charset="-122"/>
              </a:endParaRPr>
            </a:p>
          </p:txBody>
        </p:sp>
        <p:sp>
          <p:nvSpPr>
            <p:cNvPr id="34" name="矩形 53">
              <a:extLst>
                <a:ext uri="{FF2B5EF4-FFF2-40B4-BE49-F238E27FC236}">
                  <a16:creationId xmlns:a16="http://schemas.microsoft.com/office/drawing/2014/main" id="{377EF5B8-EB81-4C45-82D4-2D99B9107D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68008" y="11310"/>
              <a:ext cx="1980000" cy="96941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en-US" altLang="zh-CN" sz="2000" dirty="0">
                  <a:solidFill>
                    <a:schemeClr val="bg2"/>
                  </a:solidFill>
                  <a:latin typeface="inpin heiti" panose="00000500000000000000" pitchFamily="2" charset="-122"/>
                  <a:ea typeface="inpin heiti" panose="00000500000000000000" pitchFamily="2" charset="-122"/>
                  <a:cs typeface="+mn-ea"/>
                  <a:sym typeface="inpin heiti" panose="00000500000000000000" pitchFamily="2" charset="-122"/>
                </a:rPr>
                <a:t> Tetris Game AI</a:t>
              </a:r>
            </a:p>
          </p:txBody>
        </p:sp>
        <p:sp>
          <p:nvSpPr>
            <p:cNvPr id="35" name="矩形 53">
              <a:extLst>
                <a:ext uri="{FF2B5EF4-FFF2-40B4-BE49-F238E27FC236}">
                  <a16:creationId xmlns:a16="http://schemas.microsoft.com/office/drawing/2014/main" id="{FD05752A-9448-49DA-9ACC-1DA0380DC9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7401" y="11310"/>
              <a:ext cx="1980000" cy="969418"/>
            </a:xfrm>
            <a:prstGeom prst="rect">
              <a:avLst/>
            </a:prstGeom>
            <a:solidFill>
              <a:schemeClr val="bg1">
                <a:lumMod val="25000"/>
                <a:lumOff val="75000"/>
              </a:schemeClr>
            </a:solidFill>
            <a:ln w="9525">
              <a:solidFill>
                <a:srgbClr val="EAEAEA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None/>
              </a:pPr>
              <a:r>
                <a:rPr lang="en-US" altLang="zh-CN" sz="1800" dirty="0">
                  <a:solidFill>
                    <a:schemeClr val="bg2"/>
                  </a:solidFill>
                  <a:latin typeface="inpin heiti" panose="00000500000000000000" pitchFamily="2" charset="-122"/>
                  <a:ea typeface="inpin heiti" panose="00000500000000000000" pitchFamily="2" charset="-122"/>
                  <a:cs typeface="+mn-ea"/>
                  <a:sym typeface="inpin heiti" panose="00000500000000000000" pitchFamily="2" charset="-122"/>
                </a:rPr>
                <a:t>Introduction &amp;&amp; Related Work</a:t>
              </a:r>
              <a:endParaRPr lang="zh-CN" altLang="en-US" sz="1800" dirty="0">
                <a:solidFill>
                  <a:schemeClr val="bg2"/>
                </a:solidFill>
                <a:latin typeface="inpin heiti" panose="00000500000000000000" pitchFamily="2" charset="-122"/>
                <a:ea typeface="inpin heiti" panose="00000500000000000000" pitchFamily="2" charset="-122"/>
                <a:cs typeface="+mn-ea"/>
                <a:sym typeface="inpin heiti" panose="00000500000000000000" pitchFamily="2" charset="-122"/>
              </a:endParaRPr>
            </a:p>
          </p:txBody>
        </p:sp>
        <p:sp>
          <p:nvSpPr>
            <p:cNvPr id="36" name="矩形 53">
              <a:extLst>
                <a:ext uri="{FF2B5EF4-FFF2-40B4-BE49-F238E27FC236}">
                  <a16:creationId xmlns:a16="http://schemas.microsoft.com/office/drawing/2014/main" id="{004B9E0B-AA76-48EF-BA44-9A2508EE31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9987" y="11310"/>
              <a:ext cx="1980000" cy="969418"/>
            </a:xfrm>
            <a:prstGeom prst="rect">
              <a:avLst/>
            </a:prstGeom>
            <a:solidFill>
              <a:schemeClr val="bg1">
                <a:lumMod val="25000"/>
                <a:lumOff val="75000"/>
              </a:schemeClr>
            </a:solidFill>
            <a:ln w="9525">
              <a:solidFill>
                <a:srgbClr val="EAEAEA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en-US" altLang="zh-CN" sz="1800" dirty="0">
                  <a:solidFill>
                    <a:schemeClr val="bg2"/>
                  </a:solidFill>
                  <a:latin typeface="inpin heiti" panose="00000500000000000000" pitchFamily="2" charset="-122"/>
                  <a:ea typeface="inpin heiti" panose="00000500000000000000" pitchFamily="2" charset="-122"/>
                  <a:cs typeface="+mn-ea"/>
                  <a:sym typeface="inpin heiti" panose="00000500000000000000" pitchFamily="2" charset="-122"/>
                </a:rPr>
                <a:t> Image Processing</a:t>
              </a:r>
              <a:endParaRPr lang="zh-CN" altLang="en-US" sz="1800" dirty="0">
                <a:solidFill>
                  <a:schemeClr val="bg2"/>
                </a:solidFill>
                <a:latin typeface="inpin heiti" panose="00000500000000000000" pitchFamily="2" charset="-122"/>
                <a:ea typeface="inpin heiti" panose="00000500000000000000" pitchFamily="2" charset="-122"/>
                <a:cs typeface="+mn-ea"/>
                <a:sym typeface="inpin heiti" panose="00000500000000000000" pitchFamily="2" charset="-122"/>
              </a:endParaRPr>
            </a:p>
          </p:txBody>
        </p:sp>
        <p:sp>
          <p:nvSpPr>
            <p:cNvPr id="37" name="矩形 53">
              <a:extLst>
                <a:ext uri="{FF2B5EF4-FFF2-40B4-BE49-F238E27FC236}">
                  <a16:creationId xmlns:a16="http://schemas.microsoft.com/office/drawing/2014/main" id="{0BDC29D8-D68C-4301-91E0-8FC65DD05A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0341" y="11310"/>
              <a:ext cx="1980000" cy="969418"/>
            </a:xfrm>
            <a:prstGeom prst="rect">
              <a:avLst/>
            </a:prstGeom>
            <a:solidFill>
              <a:schemeClr val="bg1">
                <a:lumMod val="25000"/>
                <a:lumOff val="75000"/>
              </a:schemeClr>
            </a:solidFill>
            <a:ln w="9525">
              <a:solidFill>
                <a:srgbClr val="EAEAEA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None/>
              </a:pPr>
              <a:r>
                <a:rPr lang="en-US" altLang="zh-CN" sz="2000" dirty="0">
                  <a:solidFill>
                    <a:schemeClr val="bg2"/>
                  </a:solidFill>
                  <a:latin typeface="inpin heiti" panose="00000500000000000000" pitchFamily="2" charset="-122"/>
                  <a:ea typeface="inpin heiti" panose="00000500000000000000" pitchFamily="2" charset="-122"/>
                  <a:cs typeface="+mn-ea"/>
                  <a:sym typeface="inpin heiti" panose="00000500000000000000" pitchFamily="2" charset="-122"/>
                </a:rPr>
                <a:t> Control Algorithm</a:t>
              </a:r>
              <a:endParaRPr lang="zh-CN" altLang="en-US" sz="2000" dirty="0">
                <a:solidFill>
                  <a:schemeClr val="bg2"/>
                </a:solidFill>
                <a:latin typeface="inpin heiti" panose="00000500000000000000" pitchFamily="2" charset="-122"/>
                <a:ea typeface="inpin heiti" panose="00000500000000000000" pitchFamily="2" charset="-122"/>
                <a:cs typeface="+mn-ea"/>
                <a:sym typeface="inpin heiti" panose="00000500000000000000" pitchFamily="2" charset="-122"/>
              </a:endParaRPr>
            </a:p>
          </p:txBody>
        </p:sp>
        <p:sp>
          <p:nvSpPr>
            <p:cNvPr id="38" name="矩形 53">
              <a:extLst>
                <a:ext uri="{FF2B5EF4-FFF2-40B4-BE49-F238E27FC236}">
                  <a16:creationId xmlns:a16="http://schemas.microsoft.com/office/drawing/2014/main" id="{FEB194AB-BBAC-46EA-AB5E-22BF1486F6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28448" y="11310"/>
              <a:ext cx="2063552" cy="969418"/>
            </a:xfrm>
            <a:prstGeom prst="rect">
              <a:avLst/>
            </a:prstGeom>
            <a:solidFill>
              <a:schemeClr val="bg1">
                <a:lumMod val="25000"/>
                <a:lumOff val="75000"/>
              </a:schemeClr>
            </a:solidFill>
            <a:ln w="9525">
              <a:solidFill>
                <a:srgbClr val="EAEAEA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None/>
              </a:pPr>
              <a:r>
                <a:rPr lang="en-US" altLang="zh-CN" sz="2000" dirty="0">
                  <a:solidFill>
                    <a:schemeClr val="bg2"/>
                  </a:solidFill>
                  <a:latin typeface="inpin heiti" panose="00000500000000000000" pitchFamily="2" charset="-122"/>
                  <a:ea typeface="inpin heiti" panose="00000500000000000000" pitchFamily="2" charset="-122"/>
                  <a:cs typeface="+mn-ea"/>
                  <a:sym typeface="inpin heiti" panose="00000500000000000000" pitchFamily="2" charset="-122"/>
                </a:rPr>
                <a:t> Rethink &amp;&amp; Conclusion</a:t>
              </a:r>
              <a:endParaRPr lang="zh-CN" altLang="en-US" sz="2000" dirty="0">
                <a:solidFill>
                  <a:schemeClr val="bg2"/>
                </a:solidFill>
                <a:latin typeface="inpin heiti" panose="00000500000000000000" pitchFamily="2" charset="-122"/>
                <a:ea typeface="inpin heiti" panose="00000500000000000000" pitchFamily="2" charset="-122"/>
                <a:cs typeface="+mn-ea"/>
                <a:sym typeface="inpin heiti" panose="00000500000000000000" pitchFamily="2" charset="-122"/>
              </a:endParaRPr>
            </a:p>
          </p:txBody>
        </p:sp>
      </p:grpSp>
      <p:sp>
        <p:nvSpPr>
          <p:cNvPr id="39" name="矩形 38"/>
          <p:cNvSpPr/>
          <p:nvPr/>
        </p:nvSpPr>
        <p:spPr>
          <a:xfrm>
            <a:off x="150530" y="3356992"/>
            <a:ext cx="1154467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9875">
              <a:lnSpc>
                <a:spcPct val="150000"/>
              </a:lnSpc>
            </a:pPr>
            <a:r>
              <a:rPr lang="en-US" altLang="zh-CN" sz="2800" b="1" kern="100" dirty="0">
                <a:latin typeface="仿宋" panose="02010609060101010101" pitchFamily="49" charset="-122"/>
                <a:ea typeface="仿宋" panose="02010609060101010101" pitchFamily="49" charset="-122"/>
              </a:rPr>
              <a:t>·Landing height               ·Column transitions</a:t>
            </a:r>
          </a:p>
          <a:p>
            <a:pPr indent="269875">
              <a:lnSpc>
                <a:spcPct val="150000"/>
              </a:lnSpc>
            </a:pPr>
            <a:r>
              <a:rPr lang="en-US" altLang="zh-CN" sz="2800" b="1" kern="100" dirty="0">
                <a:latin typeface="仿宋" panose="02010609060101010101" pitchFamily="49" charset="-122"/>
                <a:ea typeface="仿宋" panose="02010609060101010101" pitchFamily="49" charset="-122"/>
              </a:rPr>
              <a:t>·Eroded piece cells           ·Holes Sum</a:t>
            </a:r>
          </a:p>
          <a:p>
            <a:pPr indent="269875">
              <a:lnSpc>
                <a:spcPct val="150000"/>
              </a:lnSpc>
            </a:pPr>
            <a:r>
              <a:rPr lang="en-US" altLang="zh-CN" sz="2800" b="1" kern="100" dirty="0">
                <a:latin typeface="仿宋" panose="02010609060101010101" pitchFamily="49" charset="-122"/>
                <a:ea typeface="仿宋" panose="02010609060101010101" pitchFamily="49" charset="-122"/>
              </a:rPr>
              <a:t>·Row transitions              ·Wells Sum</a:t>
            </a:r>
            <a:endParaRPr lang="zh-CN" altLang="en-US" sz="2800" b="1" kern="1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123848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等腰三角形 46"/>
          <p:cNvSpPr>
            <a:spLocks noChangeAspect="1"/>
          </p:cNvSpPr>
          <p:nvPr/>
        </p:nvSpPr>
        <p:spPr>
          <a:xfrm rot="10800000" flipV="1">
            <a:off x="2914528" y="779895"/>
            <a:ext cx="555013" cy="478461"/>
          </a:xfrm>
          <a:prstGeom prst="triangle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npin heiti" panose="00000500000000000000" pitchFamily="2" charset="-122"/>
              <a:ea typeface="inpin heiti" panose="00000500000000000000" pitchFamily="2" charset="-122"/>
              <a:cs typeface="+mn-ea"/>
              <a:sym typeface="inpin heiti" panose="00000500000000000000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32234" y="1258356"/>
            <a:ext cx="5003293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269875" algn="just">
              <a:lnSpc>
                <a:spcPct val="150000"/>
              </a:lnSpc>
            </a:pPr>
            <a:r>
              <a:rPr lang="en-US" altLang="zh-CN" sz="3200" b="1" kern="100" dirty="0">
                <a:latin typeface="宋体" panose="02010600030101010101" pitchFamily="2" charset="-122"/>
                <a:ea typeface="宋体" panose="02010600030101010101" pitchFamily="2" charset="-122"/>
              </a:rPr>
              <a:t>Pierre </a:t>
            </a:r>
            <a:r>
              <a:rPr lang="en-US" altLang="zh-CN" sz="3200" b="1" kern="100" dirty="0" err="1">
                <a:latin typeface="宋体" panose="02010600030101010101" pitchFamily="2" charset="-122"/>
                <a:ea typeface="宋体" panose="02010600030101010101" pitchFamily="2" charset="-122"/>
              </a:rPr>
              <a:t>Dellacherie</a:t>
            </a:r>
            <a:r>
              <a:rPr lang="zh-CN" altLang="en-US" sz="3200" b="1" kern="100" dirty="0">
                <a:latin typeface="宋体" panose="02010600030101010101" pitchFamily="2" charset="-122"/>
                <a:ea typeface="宋体" panose="02010600030101010101" pitchFamily="2" charset="-122"/>
              </a:rPr>
              <a:t>算法</a:t>
            </a:r>
            <a:endParaRPr lang="en-US" altLang="zh-CN" sz="3200" b="1" kern="1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269875" algn="just">
              <a:lnSpc>
                <a:spcPct val="150000"/>
              </a:lnSpc>
            </a:pPr>
            <a:r>
              <a:rPr lang="en-US" altLang="zh-CN" sz="3200" b="1" kern="100" dirty="0">
                <a:latin typeface="宋体" panose="02010600030101010101" pitchFamily="2" charset="-122"/>
                <a:ea typeface="宋体" panose="02010600030101010101" pitchFamily="2" charset="-122"/>
              </a:rPr>
              <a:t>python</a:t>
            </a:r>
            <a:r>
              <a:rPr lang="zh-CN" altLang="en-US" sz="3200" b="1" kern="100" dirty="0">
                <a:latin typeface="宋体" panose="02010600030101010101" pitchFamily="2" charset="-122"/>
                <a:ea typeface="宋体" panose="02010600030101010101" pitchFamily="2" charset="-122"/>
              </a:rPr>
              <a:t>通信</a:t>
            </a:r>
          </a:p>
        </p:txBody>
      </p:sp>
      <p:grpSp>
        <p:nvGrpSpPr>
          <p:cNvPr id="31" name="组合 30"/>
          <p:cNvGrpSpPr/>
          <p:nvPr/>
        </p:nvGrpSpPr>
        <p:grpSpPr>
          <a:xfrm>
            <a:off x="0" y="0"/>
            <a:ext cx="12192000" cy="980728"/>
            <a:chOff x="0" y="0"/>
            <a:chExt cx="12192000" cy="980728"/>
          </a:xfrm>
        </p:grpSpPr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8A2BBAF2-E2E7-43F9-AE24-D37615746FE3}"/>
                </a:ext>
              </a:extLst>
            </p:cNvPr>
            <p:cNvSpPr/>
            <p:nvPr/>
          </p:nvSpPr>
          <p:spPr>
            <a:xfrm>
              <a:off x="0" y="0"/>
              <a:ext cx="2207568" cy="96941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inpin heiti" panose="00000500000000000000" pitchFamily="2" charset="-122"/>
                <a:ea typeface="inpin heiti" panose="00000500000000000000" pitchFamily="2" charset="-122"/>
                <a:cs typeface="+mn-ea"/>
                <a:sym typeface="inpin heiti" panose="00000500000000000000" pitchFamily="2" charset="-122"/>
              </a:endParaRP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77E86F28-61D3-4DBF-882E-57CD276B0D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2234" y="223098"/>
              <a:ext cx="194310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b="1" dirty="0">
                  <a:solidFill>
                    <a:prstClr val="white"/>
                  </a:solidFill>
                  <a:latin typeface="inpin heiti" panose="00000500000000000000" pitchFamily="2" charset="-122"/>
                  <a:ea typeface="inpin heiti" panose="00000500000000000000" pitchFamily="2" charset="-122"/>
                  <a:cs typeface="+mn-ea"/>
                  <a:sym typeface="inpin heiti" panose="00000500000000000000" pitchFamily="2" charset="-122"/>
                </a:rPr>
                <a:t>Contents</a:t>
              </a:r>
              <a:endParaRPr lang="zh-CN" altLang="en-US" b="1" dirty="0">
                <a:solidFill>
                  <a:prstClr val="white"/>
                </a:solidFill>
                <a:latin typeface="inpin heiti" panose="00000500000000000000" pitchFamily="2" charset="-122"/>
                <a:ea typeface="inpin heiti" panose="00000500000000000000" pitchFamily="2" charset="-122"/>
                <a:cs typeface="+mn-ea"/>
                <a:sym typeface="inpin heiti" panose="00000500000000000000" pitchFamily="2" charset="-122"/>
              </a:endParaRPr>
            </a:p>
          </p:txBody>
        </p:sp>
        <p:sp>
          <p:nvSpPr>
            <p:cNvPr id="34" name="矩形 53">
              <a:extLst>
                <a:ext uri="{FF2B5EF4-FFF2-40B4-BE49-F238E27FC236}">
                  <a16:creationId xmlns:a16="http://schemas.microsoft.com/office/drawing/2014/main" id="{377EF5B8-EB81-4C45-82D4-2D99B9107D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68008" y="11310"/>
              <a:ext cx="1980000" cy="96941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en-US" altLang="zh-CN" sz="2000" dirty="0">
                  <a:solidFill>
                    <a:schemeClr val="bg2"/>
                  </a:solidFill>
                  <a:latin typeface="inpin heiti" panose="00000500000000000000" pitchFamily="2" charset="-122"/>
                  <a:ea typeface="inpin heiti" panose="00000500000000000000" pitchFamily="2" charset="-122"/>
                  <a:cs typeface="+mn-ea"/>
                  <a:sym typeface="inpin heiti" panose="00000500000000000000" pitchFamily="2" charset="-122"/>
                </a:rPr>
                <a:t> Tetris Game AI</a:t>
              </a:r>
            </a:p>
          </p:txBody>
        </p:sp>
        <p:sp>
          <p:nvSpPr>
            <p:cNvPr id="35" name="矩形 53">
              <a:extLst>
                <a:ext uri="{FF2B5EF4-FFF2-40B4-BE49-F238E27FC236}">
                  <a16:creationId xmlns:a16="http://schemas.microsoft.com/office/drawing/2014/main" id="{FD05752A-9448-49DA-9ACC-1DA0380DC9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7401" y="11310"/>
              <a:ext cx="1980000" cy="969418"/>
            </a:xfrm>
            <a:prstGeom prst="rect">
              <a:avLst/>
            </a:prstGeom>
            <a:solidFill>
              <a:schemeClr val="bg1">
                <a:lumMod val="25000"/>
                <a:lumOff val="75000"/>
              </a:schemeClr>
            </a:solidFill>
            <a:ln w="9525">
              <a:solidFill>
                <a:srgbClr val="EAEAEA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None/>
              </a:pPr>
              <a:r>
                <a:rPr lang="en-US" altLang="zh-CN" sz="1800" dirty="0">
                  <a:solidFill>
                    <a:schemeClr val="bg2"/>
                  </a:solidFill>
                  <a:latin typeface="inpin heiti" panose="00000500000000000000" pitchFamily="2" charset="-122"/>
                  <a:ea typeface="inpin heiti" panose="00000500000000000000" pitchFamily="2" charset="-122"/>
                  <a:cs typeface="+mn-ea"/>
                  <a:sym typeface="inpin heiti" panose="00000500000000000000" pitchFamily="2" charset="-122"/>
                </a:rPr>
                <a:t>Introduction &amp;&amp; Related Work</a:t>
              </a:r>
              <a:endParaRPr lang="zh-CN" altLang="en-US" sz="1800" dirty="0">
                <a:solidFill>
                  <a:schemeClr val="bg2"/>
                </a:solidFill>
                <a:latin typeface="inpin heiti" panose="00000500000000000000" pitchFamily="2" charset="-122"/>
                <a:ea typeface="inpin heiti" panose="00000500000000000000" pitchFamily="2" charset="-122"/>
                <a:cs typeface="+mn-ea"/>
                <a:sym typeface="inpin heiti" panose="00000500000000000000" pitchFamily="2" charset="-122"/>
              </a:endParaRPr>
            </a:p>
          </p:txBody>
        </p:sp>
        <p:sp>
          <p:nvSpPr>
            <p:cNvPr id="36" name="矩形 53">
              <a:extLst>
                <a:ext uri="{FF2B5EF4-FFF2-40B4-BE49-F238E27FC236}">
                  <a16:creationId xmlns:a16="http://schemas.microsoft.com/office/drawing/2014/main" id="{004B9E0B-AA76-48EF-BA44-9A2508EE31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9987" y="11310"/>
              <a:ext cx="1980000" cy="969418"/>
            </a:xfrm>
            <a:prstGeom prst="rect">
              <a:avLst/>
            </a:prstGeom>
            <a:solidFill>
              <a:schemeClr val="bg1">
                <a:lumMod val="25000"/>
                <a:lumOff val="75000"/>
              </a:schemeClr>
            </a:solidFill>
            <a:ln w="9525">
              <a:solidFill>
                <a:srgbClr val="EAEAEA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en-US" altLang="zh-CN" sz="1800" dirty="0">
                  <a:solidFill>
                    <a:schemeClr val="bg2"/>
                  </a:solidFill>
                  <a:latin typeface="inpin heiti" panose="00000500000000000000" pitchFamily="2" charset="-122"/>
                  <a:ea typeface="inpin heiti" panose="00000500000000000000" pitchFamily="2" charset="-122"/>
                  <a:cs typeface="+mn-ea"/>
                  <a:sym typeface="inpin heiti" panose="00000500000000000000" pitchFamily="2" charset="-122"/>
                </a:rPr>
                <a:t> Image Processing</a:t>
              </a:r>
              <a:endParaRPr lang="zh-CN" altLang="en-US" sz="1800" dirty="0">
                <a:solidFill>
                  <a:schemeClr val="bg2"/>
                </a:solidFill>
                <a:latin typeface="inpin heiti" panose="00000500000000000000" pitchFamily="2" charset="-122"/>
                <a:ea typeface="inpin heiti" panose="00000500000000000000" pitchFamily="2" charset="-122"/>
                <a:cs typeface="+mn-ea"/>
                <a:sym typeface="inpin heiti" panose="00000500000000000000" pitchFamily="2" charset="-122"/>
              </a:endParaRPr>
            </a:p>
          </p:txBody>
        </p:sp>
        <p:sp>
          <p:nvSpPr>
            <p:cNvPr id="37" name="矩形 53">
              <a:extLst>
                <a:ext uri="{FF2B5EF4-FFF2-40B4-BE49-F238E27FC236}">
                  <a16:creationId xmlns:a16="http://schemas.microsoft.com/office/drawing/2014/main" id="{0BDC29D8-D68C-4301-91E0-8FC65DD05A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0341" y="11310"/>
              <a:ext cx="1980000" cy="969418"/>
            </a:xfrm>
            <a:prstGeom prst="rect">
              <a:avLst/>
            </a:prstGeom>
            <a:solidFill>
              <a:schemeClr val="bg1">
                <a:lumMod val="25000"/>
                <a:lumOff val="75000"/>
              </a:schemeClr>
            </a:solidFill>
            <a:ln w="9525">
              <a:solidFill>
                <a:srgbClr val="EAEAEA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None/>
              </a:pPr>
              <a:r>
                <a:rPr lang="en-US" altLang="zh-CN" sz="2000" dirty="0">
                  <a:solidFill>
                    <a:schemeClr val="bg2"/>
                  </a:solidFill>
                  <a:latin typeface="inpin heiti" panose="00000500000000000000" pitchFamily="2" charset="-122"/>
                  <a:ea typeface="inpin heiti" panose="00000500000000000000" pitchFamily="2" charset="-122"/>
                  <a:cs typeface="+mn-ea"/>
                  <a:sym typeface="inpin heiti" panose="00000500000000000000" pitchFamily="2" charset="-122"/>
                </a:rPr>
                <a:t> Control Algorithm</a:t>
              </a:r>
              <a:endParaRPr lang="zh-CN" altLang="en-US" sz="2000" dirty="0">
                <a:solidFill>
                  <a:schemeClr val="bg2"/>
                </a:solidFill>
                <a:latin typeface="inpin heiti" panose="00000500000000000000" pitchFamily="2" charset="-122"/>
                <a:ea typeface="inpin heiti" panose="00000500000000000000" pitchFamily="2" charset="-122"/>
                <a:cs typeface="+mn-ea"/>
                <a:sym typeface="inpin heiti" panose="00000500000000000000" pitchFamily="2" charset="-122"/>
              </a:endParaRPr>
            </a:p>
          </p:txBody>
        </p:sp>
        <p:sp>
          <p:nvSpPr>
            <p:cNvPr id="38" name="矩形 53">
              <a:extLst>
                <a:ext uri="{FF2B5EF4-FFF2-40B4-BE49-F238E27FC236}">
                  <a16:creationId xmlns:a16="http://schemas.microsoft.com/office/drawing/2014/main" id="{FEB194AB-BBAC-46EA-AB5E-22BF1486F6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28448" y="11310"/>
              <a:ext cx="2063552" cy="969418"/>
            </a:xfrm>
            <a:prstGeom prst="rect">
              <a:avLst/>
            </a:prstGeom>
            <a:solidFill>
              <a:schemeClr val="bg1">
                <a:lumMod val="25000"/>
                <a:lumOff val="75000"/>
              </a:schemeClr>
            </a:solidFill>
            <a:ln w="9525">
              <a:solidFill>
                <a:srgbClr val="EAEAEA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None/>
              </a:pPr>
              <a:r>
                <a:rPr lang="en-US" altLang="zh-CN" sz="2000" dirty="0">
                  <a:solidFill>
                    <a:schemeClr val="bg2"/>
                  </a:solidFill>
                  <a:latin typeface="inpin heiti" panose="00000500000000000000" pitchFamily="2" charset="-122"/>
                  <a:ea typeface="inpin heiti" panose="00000500000000000000" pitchFamily="2" charset="-122"/>
                  <a:cs typeface="+mn-ea"/>
                  <a:sym typeface="inpin heiti" panose="00000500000000000000" pitchFamily="2" charset="-122"/>
                </a:rPr>
                <a:t> Rethink &amp;&amp; Conclusion</a:t>
              </a:r>
              <a:endParaRPr lang="zh-CN" altLang="en-US" sz="2000" dirty="0">
                <a:solidFill>
                  <a:schemeClr val="bg2"/>
                </a:solidFill>
                <a:latin typeface="inpin heiti" panose="00000500000000000000" pitchFamily="2" charset="-122"/>
                <a:ea typeface="inpin heiti" panose="00000500000000000000" pitchFamily="2" charset="-122"/>
                <a:cs typeface="+mn-ea"/>
                <a:sym typeface="inpin heiti" panose="00000500000000000000" pitchFamily="2" charset="-122"/>
              </a:endParaRPr>
            </a:p>
          </p:txBody>
        </p:sp>
      </p:grpSp>
      <p:sp>
        <p:nvSpPr>
          <p:cNvPr id="3" name="流程图: 过程 2"/>
          <p:cNvSpPr/>
          <p:nvPr/>
        </p:nvSpPr>
        <p:spPr>
          <a:xfrm>
            <a:off x="6734753" y="1938828"/>
            <a:ext cx="2604234" cy="108012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b="1" dirty="0">
                <a:solidFill>
                  <a:srgbClr val="FF0000"/>
                </a:solidFill>
              </a:rPr>
              <a:t>C++</a:t>
            </a:r>
            <a:endParaRPr lang="zh-CN" altLang="en-US" sz="3600" b="1" dirty="0">
              <a:solidFill>
                <a:srgbClr val="FF0000"/>
              </a:solidFill>
            </a:endParaRPr>
          </a:p>
        </p:txBody>
      </p:sp>
      <p:sp>
        <p:nvSpPr>
          <p:cNvPr id="15" name="流程图: 过程 14"/>
          <p:cNvSpPr/>
          <p:nvPr/>
        </p:nvSpPr>
        <p:spPr>
          <a:xfrm>
            <a:off x="6742528" y="5301208"/>
            <a:ext cx="2602800" cy="1080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b="1" dirty="0">
                <a:solidFill>
                  <a:srgbClr val="FF0000"/>
                </a:solidFill>
              </a:rPr>
              <a:t>python</a:t>
            </a:r>
            <a:endParaRPr lang="zh-CN" altLang="en-US" sz="3600" b="1" dirty="0">
              <a:solidFill>
                <a:srgbClr val="FF0000"/>
              </a:solidFill>
            </a:endParaRPr>
          </a:p>
        </p:txBody>
      </p:sp>
      <p:sp>
        <p:nvSpPr>
          <p:cNvPr id="16" name="左弧形箭头 15"/>
          <p:cNvSpPr/>
          <p:nvPr/>
        </p:nvSpPr>
        <p:spPr>
          <a:xfrm>
            <a:off x="6742528" y="3328976"/>
            <a:ext cx="720080" cy="182512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7" name="左弧形箭头 26"/>
          <p:cNvSpPr/>
          <p:nvPr/>
        </p:nvSpPr>
        <p:spPr>
          <a:xfrm rot="10800000">
            <a:off x="8608955" y="3247518"/>
            <a:ext cx="720080" cy="182512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153862" y="3572122"/>
            <a:ext cx="2435282" cy="13388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269875" algn="just">
              <a:lnSpc>
                <a:spcPct val="150000"/>
              </a:lnSpc>
            </a:pPr>
            <a:r>
              <a:rPr lang="zh-CN" altLang="en-US" b="1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长度为</a:t>
            </a:r>
            <a:r>
              <a:rPr lang="en-US" altLang="zh-CN" b="1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201</a:t>
            </a:r>
            <a:r>
              <a:rPr lang="zh-CN" altLang="en-US" b="1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的字符串</a:t>
            </a:r>
            <a:endParaRPr lang="en-US" altLang="zh-CN" b="1" kern="100" dirty="0"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indent="269875" algn="just">
              <a:lnSpc>
                <a:spcPct val="150000"/>
              </a:lnSpc>
            </a:pPr>
            <a:r>
              <a:rPr lang="en-US" altLang="zh-CN" b="1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b="1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代表有方块</a:t>
            </a:r>
            <a:endParaRPr lang="en-US" altLang="zh-CN" b="1" kern="100" dirty="0"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indent="269875" algn="just">
              <a:lnSpc>
                <a:spcPct val="150000"/>
              </a:lnSpc>
            </a:pPr>
            <a:r>
              <a:rPr lang="en-US" altLang="zh-CN" b="1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b="1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代表空格</a:t>
            </a:r>
            <a:endParaRPr lang="zh-CN" altLang="en-US" b="1" kern="1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9420689" y="3364373"/>
            <a:ext cx="2202847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269875" algn="just">
              <a:lnSpc>
                <a:spcPct val="150000"/>
              </a:lnSpc>
            </a:pPr>
            <a:r>
              <a:rPr lang="zh-CN" altLang="en-US" b="1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长度为</a:t>
            </a:r>
            <a:r>
              <a:rPr lang="en-US" altLang="zh-CN" b="1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8</a:t>
            </a:r>
            <a:r>
              <a:rPr lang="zh-CN" altLang="en-US" b="1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的字符串</a:t>
            </a:r>
            <a:endParaRPr lang="en-US" altLang="zh-CN" b="1" kern="100" dirty="0"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indent="269875" algn="just">
              <a:lnSpc>
                <a:spcPct val="150000"/>
              </a:lnSpc>
            </a:pPr>
            <a:r>
              <a:rPr lang="zh-CN" altLang="en-US" b="1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代表决策内容</a:t>
            </a:r>
            <a:endParaRPr lang="en-US" altLang="zh-CN" b="1" kern="100" dirty="0"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indent="269875" algn="just">
              <a:lnSpc>
                <a:spcPct val="150000"/>
              </a:lnSpc>
            </a:pPr>
            <a:r>
              <a:rPr lang="en-US" altLang="zh-CN" b="1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b="1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左移</a:t>
            </a:r>
            <a:r>
              <a:rPr lang="en-US" altLang="zh-CN" b="1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b="1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右移</a:t>
            </a:r>
            <a:r>
              <a:rPr lang="en-US" altLang="zh-CN" b="1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b="1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旋转</a:t>
            </a:r>
            <a:endParaRPr lang="en-US" altLang="zh-CN" b="1" kern="100" dirty="0"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indent="269875" algn="just">
              <a:lnSpc>
                <a:spcPct val="150000"/>
              </a:lnSpc>
            </a:pPr>
            <a:r>
              <a:rPr lang="zh-CN" altLang="en-US" b="1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剩余位数由</a:t>
            </a:r>
            <a:r>
              <a:rPr lang="en-US" altLang="zh-CN" b="1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b="1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补齐</a:t>
            </a:r>
            <a:endParaRPr lang="zh-CN" altLang="en-US" b="1" kern="1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3987" y="3572122"/>
            <a:ext cx="6096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269875" algn="just"/>
            <a:r>
              <a:rPr lang="en-US" altLang="zh-CN" sz="2800" b="1" kern="100" dirty="0">
                <a:latin typeface="仿宋" panose="02010609060101010101" pitchFamily="49" charset="-122"/>
                <a:ea typeface="仿宋" panose="02010609060101010101" pitchFamily="49" charset="-122"/>
              </a:rPr>
              <a:t>·</a:t>
            </a:r>
            <a:r>
              <a:rPr lang="zh-CN" altLang="en-US" sz="2800" b="1" kern="100" dirty="0">
                <a:latin typeface="仿宋" panose="02010609060101010101" pitchFamily="49" charset="-122"/>
                <a:ea typeface="仿宋" panose="02010609060101010101" pitchFamily="49" charset="-122"/>
              </a:rPr>
              <a:t>使用</a:t>
            </a:r>
            <a:r>
              <a:rPr lang="en-US" altLang="zh-CN" sz="2800" b="1" kern="100" dirty="0" err="1">
                <a:latin typeface="仿宋" panose="02010609060101010101" pitchFamily="49" charset="-122"/>
                <a:ea typeface="仿宋" panose="02010609060101010101" pitchFamily="49" charset="-122"/>
              </a:rPr>
              <a:t>Python.h</a:t>
            </a:r>
            <a:r>
              <a:rPr lang="zh-CN" altLang="en-US" sz="2800" b="1" kern="100" dirty="0">
                <a:latin typeface="仿宋" panose="02010609060101010101" pitchFamily="49" charset="-122"/>
                <a:ea typeface="仿宋" panose="02010609060101010101" pitchFamily="49" charset="-122"/>
              </a:rPr>
              <a:t>库</a:t>
            </a:r>
            <a:endParaRPr lang="en-US" altLang="zh-CN" sz="2800" b="1" kern="1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indent="269875" algn="just"/>
            <a:r>
              <a:rPr lang="en-US" altLang="zh-CN" sz="2800" b="1" kern="100" dirty="0">
                <a:latin typeface="仿宋" panose="02010609060101010101" pitchFamily="49" charset="-122"/>
                <a:ea typeface="仿宋" panose="02010609060101010101" pitchFamily="49" charset="-122"/>
              </a:rPr>
              <a:t>·</a:t>
            </a:r>
            <a:r>
              <a:rPr lang="zh-CN" altLang="en-US" sz="2800" b="1" kern="100" dirty="0">
                <a:latin typeface="仿宋" panose="02010609060101010101" pitchFamily="49" charset="-122"/>
                <a:ea typeface="仿宋" panose="02010609060101010101" pitchFamily="49" charset="-122"/>
              </a:rPr>
              <a:t>初始化</a:t>
            </a:r>
            <a:endParaRPr lang="en-US" altLang="zh-CN" sz="2800" b="1" kern="1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indent="269875" algn="just"/>
            <a:r>
              <a:rPr lang="en-US" altLang="zh-CN" sz="2800" b="1" kern="100" dirty="0">
                <a:latin typeface="仿宋" panose="02010609060101010101" pitchFamily="49" charset="-122"/>
                <a:ea typeface="仿宋" panose="02010609060101010101" pitchFamily="49" charset="-122"/>
              </a:rPr>
              <a:t>·</a:t>
            </a:r>
            <a:r>
              <a:rPr lang="zh-CN" altLang="en-US" sz="2800" b="1" kern="100" dirty="0">
                <a:latin typeface="仿宋" panose="02010609060101010101" pitchFamily="49" charset="-122"/>
                <a:ea typeface="仿宋" panose="02010609060101010101" pitchFamily="49" charset="-122"/>
              </a:rPr>
              <a:t>面向过程编程</a:t>
            </a:r>
            <a:endParaRPr lang="en-US" altLang="zh-CN" sz="2800" b="1" kern="1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indent="269875" algn="just"/>
            <a:r>
              <a:rPr lang="en-US" altLang="zh-CN" sz="2800" b="1" kern="100" dirty="0">
                <a:latin typeface="仿宋" panose="02010609060101010101" pitchFamily="49" charset="-122"/>
                <a:ea typeface="仿宋" panose="02010609060101010101" pitchFamily="49" charset="-122"/>
              </a:rPr>
              <a:t>·</a:t>
            </a:r>
            <a:r>
              <a:rPr lang="zh-CN" altLang="en-US" sz="2800" b="1" kern="100" dirty="0">
                <a:latin typeface="仿宋" panose="02010609060101010101" pitchFamily="49" charset="-122"/>
                <a:ea typeface="仿宋" panose="02010609060101010101" pitchFamily="49" charset="-122"/>
              </a:rPr>
              <a:t>字符串通信</a:t>
            </a:r>
            <a:endParaRPr lang="en-US" altLang="zh-CN" sz="2800" b="1" kern="1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indent="269875" algn="just"/>
            <a:r>
              <a:rPr lang="en-US" altLang="zh-CN" sz="2800" b="1" kern="100" dirty="0">
                <a:latin typeface="仿宋" panose="02010609060101010101" pitchFamily="49" charset="-122"/>
                <a:ea typeface="仿宋" panose="02010609060101010101" pitchFamily="49" charset="-122"/>
              </a:rPr>
              <a:t>·</a:t>
            </a:r>
            <a:r>
              <a:rPr lang="zh-CN" altLang="en-US" sz="2800" b="1" kern="100" dirty="0">
                <a:latin typeface="仿宋" panose="02010609060101010101" pitchFamily="49" charset="-122"/>
                <a:ea typeface="仿宋" panose="02010609060101010101" pitchFamily="49" charset="-122"/>
              </a:rPr>
              <a:t>文件不可更改模式</a:t>
            </a:r>
            <a:endParaRPr lang="en-US" altLang="zh-CN" sz="2800" b="1" kern="1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95856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椭圆 41"/>
          <p:cNvSpPr/>
          <p:nvPr/>
        </p:nvSpPr>
        <p:spPr>
          <a:xfrm>
            <a:off x="-378878" y="1039571"/>
            <a:ext cx="4694660" cy="4694660"/>
          </a:xfrm>
          <a:prstGeom prst="ellipse">
            <a:avLst/>
          </a:prstGeom>
          <a:solidFill>
            <a:schemeClr val="bg2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inpin heiti" panose="00000500000000000000" pitchFamily="2" charset="-122"/>
              <a:ea typeface="inpin heiti" panose="00000500000000000000" pitchFamily="2" charset="-122"/>
              <a:cs typeface="+mn-ea"/>
              <a:sym typeface="inpin heiti" panose="00000500000000000000" pitchFamily="2" charset="-122"/>
            </a:endParaRPr>
          </a:p>
        </p:txBody>
      </p:sp>
      <p:sp>
        <p:nvSpPr>
          <p:cNvPr id="9" name="矩形 1"/>
          <p:cNvSpPr/>
          <p:nvPr/>
        </p:nvSpPr>
        <p:spPr>
          <a:xfrm>
            <a:off x="-456728" y="2348880"/>
            <a:ext cx="1717289" cy="2098281"/>
          </a:xfrm>
          <a:custGeom>
            <a:avLst/>
            <a:gdLst>
              <a:gd name="connsiteX0" fmla="*/ 0 w 1705100"/>
              <a:gd name="connsiteY0" fmla="*/ 0 h 2088232"/>
              <a:gd name="connsiteX1" fmla="*/ 1705100 w 1705100"/>
              <a:gd name="connsiteY1" fmla="*/ 0 h 2088232"/>
              <a:gd name="connsiteX2" fmla="*/ 1705100 w 1705100"/>
              <a:gd name="connsiteY2" fmla="*/ 2088232 h 2088232"/>
              <a:gd name="connsiteX3" fmla="*/ 0 w 1705100"/>
              <a:gd name="connsiteY3" fmla="*/ 2088232 h 2088232"/>
              <a:gd name="connsiteX4" fmla="*/ 0 w 1705100"/>
              <a:gd name="connsiteY4" fmla="*/ 0 h 2088232"/>
              <a:gd name="connsiteX0" fmla="*/ 0 w 1705100"/>
              <a:gd name="connsiteY0" fmla="*/ 0 h 2088232"/>
              <a:gd name="connsiteX1" fmla="*/ 1705100 w 1705100"/>
              <a:gd name="connsiteY1" fmla="*/ 0 h 2088232"/>
              <a:gd name="connsiteX2" fmla="*/ 922602 w 1705100"/>
              <a:gd name="connsiteY2" fmla="*/ 1013988 h 2088232"/>
              <a:gd name="connsiteX3" fmla="*/ 1705100 w 1705100"/>
              <a:gd name="connsiteY3" fmla="*/ 2088232 h 2088232"/>
              <a:gd name="connsiteX4" fmla="*/ 0 w 1705100"/>
              <a:gd name="connsiteY4" fmla="*/ 2088232 h 2088232"/>
              <a:gd name="connsiteX5" fmla="*/ 0 w 1705100"/>
              <a:gd name="connsiteY5" fmla="*/ 0 h 2088232"/>
              <a:gd name="connsiteX0" fmla="*/ 0 w 1705100"/>
              <a:gd name="connsiteY0" fmla="*/ 0 h 2088232"/>
              <a:gd name="connsiteX1" fmla="*/ 1705100 w 1705100"/>
              <a:gd name="connsiteY1" fmla="*/ 0 h 2088232"/>
              <a:gd name="connsiteX2" fmla="*/ 1090721 w 1705100"/>
              <a:gd name="connsiteY2" fmla="*/ 1075495 h 2088232"/>
              <a:gd name="connsiteX3" fmla="*/ 1705100 w 1705100"/>
              <a:gd name="connsiteY3" fmla="*/ 2088232 h 2088232"/>
              <a:gd name="connsiteX4" fmla="*/ 0 w 1705100"/>
              <a:gd name="connsiteY4" fmla="*/ 2088232 h 2088232"/>
              <a:gd name="connsiteX5" fmla="*/ 0 w 1705100"/>
              <a:gd name="connsiteY5" fmla="*/ 0 h 2088232"/>
              <a:gd name="connsiteX0" fmla="*/ 0 w 1705100"/>
              <a:gd name="connsiteY0" fmla="*/ 0 h 2088232"/>
              <a:gd name="connsiteX1" fmla="*/ 1705100 w 1705100"/>
              <a:gd name="connsiteY1" fmla="*/ 0 h 2088232"/>
              <a:gd name="connsiteX2" fmla="*/ 1090721 w 1705100"/>
              <a:gd name="connsiteY2" fmla="*/ 1075495 h 2088232"/>
              <a:gd name="connsiteX3" fmla="*/ 1705100 w 1705100"/>
              <a:gd name="connsiteY3" fmla="*/ 2088232 h 2088232"/>
              <a:gd name="connsiteX4" fmla="*/ 0 w 1705100"/>
              <a:gd name="connsiteY4" fmla="*/ 2088232 h 2088232"/>
              <a:gd name="connsiteX5" fmla="*/ 0 w 1705100"/>
              <a:gd name="connsiteY5" fmla="*/ 0 h 2088232"/>
              <a:gd name="connsiteX0" fmla="*/ 0 w 1705100"/>
              <a:gd name="connsiteY0" fmla="*/ 0 h 2088232"/>
              <a:gd name="connsiteX1" fmla="*/ 1705100 w 1705100"/>
              <a:gd name="connsiteY1" fmla="*/ 0 h 2088232"/>
              <a:gd name="connsiteX2" fmla="*/ 1090721 w 1705100"/>
              <a:gd name="connsiteY2" fmla="*/ 1075495 h 2088232"/>
              <a:gd name="connsiteX3" fmla="*/ 1705100 w 1705100"/>
              <a:gd name="connsiteY3" fmla="*/ 2088232 h 2088232"/>
              <a:gd name="connsiteX4" fmla="*/ 0 w 1705100"/>
              <a:gd name="connsiteY4" fmla="*/ 2088232 h 2088232"/>
              <a:gd name="connsiteX5" fmla="*/ 0 w 1705100"/>
              <a:gd name="connsiteY5" fmla="*/ 0 h 2088232"/>
              <a:gd name="connsiteX0" fmla="*/ 0 w 1705100"/>
              <a:gd name="connsiteY0" fmla="*/ 0 h 2088232"/>
              <a:gd name="connsiteX1" fmla="*/ 1705100 w 1705100"/>
              <a:gd name="connsiteY1" fmla="*/ 0 h 2088232"/>
              <a:gd name="connsiteX2" fmla="*/ 1090721 w 1705100"/>
              <a:gd name="connsiteY2" fmla="*/ 1075495 h 2088232"/>
              <a:gd name="connsiteX3" fmla="*/ 1705100 w 1705100"/>
              <a:gd name="connsiteY3" fmla="*/ 2088232 h 2088232"/>
              <a:gd name="connsiteX4" fmla="*/ 0 w 1705100"/>
              <a:gd name="connsiteY4" fmla="*/ 2088232 h 2088232"/>
              <a:gd name="connsiteX5" fmla="*/ 0 w 1705100"/>
              <a:gd name="connsiteY5" fmla="*/ 0 h 2088232"/>
              <a:gd name="connsiteX0" fmla="*/ 0 w 1705100"/>
              <a:gd name="connsiteY0" fmla="*/ 0 h 2088232"/>
              <a:gd name="connsiteX1" fmla="*/ 1705100 w 1705100"/>
              <a:gd name="connsiteY1" fmla="*/ 0 h 2088232"/>
              <a:gd name="connsiteX2" fmla="*/ 1090721 w 1705100"/>
              <a:gd name="connsiteY2" fmla="*/ 1075495 h 2088232"/>
              <a:gd name="connsiteX3" fmla="*/ 1705100 w 1705100"/>
              <a:gd name="connsiteY3" fmla="*/ 2088232 h 2088232"/>
              <a:gd name="connsiteX4" fmla="*/ 0 w 1705100"/>
              <a:gd name="connsiteY4" fmla="*/ 2088232 h 2088232"/>
              <a:gd name="connsiteX5" fmla="*/ 0 w 1705100"/>
              <a:gd name="connsiteY5" fmla="*/ 0 h 2088232"/>
              <a:gd name="connsiteX0" fmla="*/ 0 w 1705100"/>
              <a:gd name="connsiteY0" fmla="*/ 0 h 2088232"/>
              <a:gd name="connsiteX1" fmla="*/ 1705100 w 1705100"/>
              <a:gd name="connsiteY1" fmla="*/ 0 h 2088232"/>
              <a:gd name="connsiteX2" fmla="*/ 1090721 w 1705100"/>
              <a:gd name="connsiteY2" fmla="*/ 1075495 h 2088232"/>
              <a:gd name="connsiteX3" fmla="*/ 1705100 w 1705100"/>
              <a:gd name="connsiteY3" fmla="*/ 2088232 h 2088232"/>
              <a:gd name="connsiteX4" fmla="*/ 0 w 1705100"/>
              <a:gd name="connsiteY4" fmla="*/ 2088232 h 2088232"/>
              <a:gd name="connsiteX5" fmla="*/ 0 w 1705100"/>
              <a:gd name="connsiteY5" fmla="*/ 0 h 2088232"/>
              <a:gd name="connsiteX0" fmla="*/ 0 w 1705100"/>
              <a:gd name="connsiteY0" fmla="*/ 0 h 2088232"/>
              <a:gd name="connsiteX1" fmla="*/ 1705100 w 1705100"/>
              <a:gd name="connsiteY1" fmla="*/ 0 h 2088232"/>
              <a:gd name="connsiteX2" fmla="*/ 1090721 w 1705100"/>
              <a:gd name="connsiteY2" fmla="*/ 1075495 h 2088232"/>
              <a:gd name="connsiteX3" fmla="*/ 1705100 w 1705100"/>
              <a:gd name="connsiteY3" fmla="*/ 2088232 h 2088232"/>
              <a:gd name="connsiteX4" fmla="*/ 0 w 1705100"/>
              <a:gd name="connsiteY4" fmla="*/ 2088232 h 2088232"/>
              <a:gd name="connsiteX5" fmla="*/ 0 w 1705100"/>
              <a:gd name="connsiteY5" fmla="*/ 0 h 2088232"/>
              <a:gd name="connsiteX0" fmla="*/ 0 w 1705100"/>
              <a:gd name="connsiteY0" fmla="*/ 0 h 2088232"/>
              <a:gd name="connsiteX1" fmla="*/ 1705100 w 1705100"/>
              <a:gd name="connsiteY1" fmla="*/ 0 h 2088232"/>
              <a:gd name="connsiteX2" fmla="*/ 1090721 w 1705100"/>
              <a:gd name="connsiteY2" fmla="*/ 1075495 h 2088232"/>
              <a:gd name="connsiteX3" fmla="*/ 1705100 w 1705100"/>
              <a:gd name="connsiteY3" fmla="*/ 2088232 h 2088232"/>
              <a:gd name="connsiteX4" fmla="*/ 0 w 1705100"/>
              <a:gd name="connsiteY4" fmla="*/ 2088232 h 2088232"/>
              <a:gd name="connsiteX5" fmla="*/ 0 w 1705100"/>
              <a:gd name="connsiteY5" fmla="*/ 0 h 2088232"/>
              <a:gd name="connsiteX0" fmla="*/ 0 w 1705100"/>
              <a:gd name="connsiteY0" fmla="*/ 0 h 2088232"/>
              <a:gd name="connsiteX1" fmla="*/ 1705100 w 1705100"/>
              <a:gd name="connsiteY1" fmla="*/ 0 h 2088232"/>
              <a:gd name="connsiteX2" fmla="*/ 1705100 w 1705100"/>
              <a:gd name="connsiteY2" fmla="*/ 2088232 h 2088232"/>
              <a:gd name="connsiteX3" fmla="*/ 0 w 1705100"/>
              <a:gd name="connsiteY3" fmla="*/ 2088232 h 2088232"/>
              <a:gd name="connsiteX4" fmla="*/ 0 w 1705100"/>
              <a:gd name="connsiteY4" fmla="*/ 0 h 2088232"/>
              <a:gd name="connsiteX0" fmla="*/ 0 w 1739059"/>
              <a:gd name="connsiteY0" fmla="*/ 0 h 2088232"/>
              <a:gd name="connsiteX1" fmla="*/ 1705100 w 1739059"/>
              <a:gd name="connsiteY1" fmla="*/ 0 h 2088232"/>
              <a:gd name="connsiteX2" fmla="*/ 1705100 w 1739059"/>
              <a:gd name="connsiteY2" fmla="*/ 2088232 h 2088232"/>
              <a:gd name="connsiteX3" fmla="*/ 0 w 1739059"/>
              <a:gd name="connsiteY3" fmla="*/ 2088232 h 2088232"/>
              <a:gd name="connsiteX4" fmla="*/ 0 w 1739059"/>
              <a:gd name="connsiteY4" fmla="*/ 0 h 2088232"/>
              <a:gd name="connsiteX0" fmla="*/ 0 w 1705100"/>
              <a:gd name="connsiteY0" fmla="*/ 0 h 2088232"/>
              <a:gd name="connsiteX1" fmla="*/ 1705100 w 1705100"/>
              <a:gd name="connsiteY1" fmla="*/ 0 h 2088232"/>
              <a:gd name="connsiteX2" fmla="*/ 1705100 w 1705100"/>
              <a:gd name="connsiteY2" fmla="*/ 2088232 h 2088232"/>
              <a:gd name="connsiteX3" fmla="*/ 0 w 1705100"/>
              <a:gd name="connsiteY3" fmla="*/ 2088232 h 2088232"/>
              <a:gd name="connsiteX4" fmla="*/ 0 w 1705100"/>
              <a:gd name="connsiteY4" fmla="*/ 0 h 2088232"/>
              <a:gd name="connsiteX0" fmla="*/ 0 w 1705100"/>
              <a:gd name="connsiteY0" fmla="*/ 0 h 2088232"/>
              <a:gd name="connsiteX1" fmla="*/ 1705100 w 1705100"/>
              <a:gd name="connsiteY1" fmla="*/ 0 h 2088232"/>
              <a:gd name="connsiteX2" fmla="*/ 1705100 w 1705100"/>
              <a:gd name="connsiteY2" fmla="*/ 2088232 h 2088232"/>
              <a:gd name="connsiteX3" fmla="*/ 0 w 1705100"/>
              <a:gd name="connsiteY3" fmla="*/ 2088232 h 2088232"/>
              <a:gd name="connsiteX4" fmla="*/ 0 w 1705100"/>
              <a:gd name="connsiteY4" fmla="*/ 0 h 2088232"/>
              <a:gd name="connsiteX0" fmla="*/ 0 w 1705100"/>
              <a:gd name="connsiteY0" fmla="*/ 0 h 2088232"/>
              <a:gd name="connsiteX1" fmla="*/ 1705100 w 1705100"/>
              <a:gd name="connsiteY1" fmla="*/ 0 h 2088232"/>
              <a:gd name="connsiteX2" fmla="*/ 1705100 w 1705100"/>
              <a:gd name="connsiteY2" fmla="*/ 2088232 h 2088232"/>
              <a:gd name="connsiteX3" fmla="*/ 0 w 1705100"/>
              <a:gd name="connsiteY3" fmla="*/ 2088232 h 2088232"/>
              <a:gd name="connsiteX4" fmla="*/ 0 w 1705100"/>
              <a:gd name="connsiteY4" fmla="*/ 0 h 2088232"/>
              <a:gd name="connsiteX0" fmla="*/ 0 w 1746105"/>
              <a:gd name="connsiteY0" fmla="*/ 0 h 2088232"/>
              <a:gd name="connsiteX1" fmla="*/ 1746105 w 1746105"/>
              <a:gd name="connsiteY1" fmla="*/ 0 h 2088232"/>
              <a:gd name="connsiteX2" fmla="*/ 1705100 w 1746105"/>
              <a:gd name="connsiteY2" fmla="*/ 2088232 h 2088232"/>
              <a:gd name="connsiteX3" fmla="*/ 0 w 1746105"/>
              <a:gd name="connsiteY3" fmla="*/ 2088232 h 2088232"/>
              <a:gd name="connsiteX4" fmla="*/ 0 w 1746105"/>
              <a:gd name="connsiteY4" fmla="*/ 0 h 2088232"/>
              <a:gd name="connsiteX0" fmla="*/ 0 w 1746105"/>
              <a:gd name="connsiteY0" fmla="*/ 0 h 2088232"/>
              <a:gd name="connsiteX1" fmla="*/ 1746105 w 1746105"/>
              <a:gd name="connsiteY1" fmla="*/ 0 h 2088232"/>
              <a:gd name="connsiteX2" fmla="*/ 1705100 w 1746105"/>
              <a:gd name="connsiteY2" fmla="*/ 2088232 h 2088232"/>
              <a:gd name="connsiteX3" fmla="*/ 0 w 1746105"/>
              <a:gd name="connsiteY3" fmla="*/ 2088232 h 2088232"/>
              <a:gd name="connsiteX4" fmla="*/ 0 w 1746105"/>
              <a:gd name="connsiteY4" fmla="*/ 0 h 2088232"/>
              <a:gd name="connsiteX0" fmla="*/ 0 w 1746105"/>
              <a:gd name="connsiteY0" fmla="*/ 0 h 2088232"/>
              <a:gd name="connsiteX1" fmla="*/ 1746105 w 1746105"/>
              <a:gd name="connsiteY1" fmla="*/ 0 h 2088232"/>
              <a:gd name="connsiteX2" fmla="*/ 1705100 w 1746105"/>
              <a:gd name="connsiteY2" fmla="*/ 2088232 h 2088232"/>
              <a:gd name="connsiteX3" fmla="*/ 0 w 1746105"/>
              <a:gd name="connsiteY3" fmla="*/ 2088232 h 2088232"/>
              <a:gd name="connsiteX4" fmla="*/ 0 w 1746105"/>
              <a:gd name="connsiteY4" fmla="*/ 0 h 2088232"/>
              <a:gd name="connsiteX0" fmla="*/ 0 w 1762506"/>
              <a:gd name="connsiteY0" fmla="*/ 0 h 2088232"/>
              <a:gd name="connsiteX1" fmla="*/ 1746105 w 1762506"/>
              <a:gd name="connsiteY1" fmla="*/ 0 h 2088232"/>
              <a:gd name="connsiteX2" fmla="*/ 1762506 w 1762506"/>
              <a:gd name="connsiteY2" fmla="*/ 2088232 h 2088232"/>
              <a:gd name="connsiteX3" fmla="*/ 0 w 1762506"/>
              <a:gd name="connsiteY3" fmla="*/ 2088232 h 2088232"/>
              <a:gd name="connsiteX4" fmla="*/ 0 w 1762506"/>
              <a:gd name="connsiteY4" fmla="*/ 0 h 2088232"/>
              <a:gd name="connsiteX0" fmla="*/ 0 w 1762506"/>
              <a:gd name="connsiteY0" fmla="*/ 0 h 2088232"/>
              <a:gd name="connsiteX1" fmla="*/ 1746105 w 1762506"/>
              <a:gd name="connsiteY1" fmla="*/ 0 h 2088232"/>
              <a:gd name="connsiteX2" fmla="*/ 1762506 w 1762506"/>
              <a:gd name="connsiteY2" fmla="*/ 2088232 h 2088232"/>
              <a:gd name="connsiteX3" fmla="*/ 0 w 1762506"/>
              <a:gd name="connsiteY3" fmla="*/ 2088232 h 2088232"/>
              <a:gd name="connsiteX4" fmla="*/ 0 w 1762506"/>
              <a:gd name="connsiteY4" fmla="*/ 0 h 2088232"/>
              <a:gd name="connsiteX0" fmla="*/ 0 w 1762506"/>
              <a:gd name="connsiteY0" fmla="*/ 0 h 2088232"/>
              <a:gd name="connsiteX1" fmla="*/ 1746105 w 1762506"/>
              <a:gd name="connsiteY1" fmla="*/ 0 h 2088232"/>
              <a:gd name="connsiteX2" fmla="*/ 1762506 w 1762506"/>
              <a:gd name="connsiteY2" fmla="*/ 2088232 h 2088232"/>
              <a:gd name="connsiteX3" fmla="*/ 0 w 1762506"/>
              <a:gd name="connsiteY3" fmla="*/ 2088232 h 2088232"/>
              <a:gd name="connsiteX4" fmla="*/ 0 w 1762506"/>
              <a:gd name="connsiteY4" fmla="*/ 0 h 2088232"/>
              <a:gd name="connsiteX0" fmla="*/ 0 w 1762506"/>
              <a:gd name="connsiteY0" fmla="*/ 0 h 2088232"/>
              <a:gd name="connsiteX1" fmla="*/ 1746105 w 1762506"/>
              <a:gd name="connsiteY1" fmla="*/ 0 h 2088232"/>
              <a:gd name="connsiteX2" fmla="*/ 1762506 w 1762506"/>
              <a:gd name="connsiteY2" fmla="*/ 2088232 h 2088232"/>
              <a:gd name="connsiteX3" fmla="*/ 0 w 1762506"/>
              <a:gd name="connsiteY3" fmla="*/ 2088232 h 2088232"/>
              <a:gd name="connsiteX4" fmla="*/ 0 w 1762506"/>
              <a:gd name="connsiteY4" fmla="*/ 0 h 2088232"/>
              <a:gd name="connsiteX0" fmla="*/ 0 w 1762506"/>
              <a:gd name="connsiteY0" fmla="*/ 0 h 2088232"/>
              <a:gd name="connsiteX1" fmla="*/ 1746105 w 1762506"/>
              <a:gd name="connsiteY1" fmla="*/ 0 h 2088232"/>
              <a:gd name="connsiteX2" fmla="*/ 1762506 w 1762506"/>
              <a:gd name="connsiteY2" fmla="*/ 2088232 h 2088232"/>
              <a:gd name="connsiteX3" fmla="*/ 0 w 1762506"/>
              <a:gd name="connsiteY3" fmla="*/ 2088232 h 2088232"/>
              <a:gd name="connsiteX4" fmla="*/ 0 w 1762506"/>
              <a:gd name="connsiteY4" fmla="*/ 0 h 2088232"/>
              <a:gd name="connsiteX0" fmla="*/ 0 w 1762506"/>
              <a:gd name="connsiteY0" fmla="*/ 0 h 2088232"/>
              <a:gd name="connsiteX1" fmla="*/ 1746105 w 1762506"/>
              <a:gd name="connsiteY1" fmla="*/ 0 h 2088232"/>
              <a:gd name="connsiteX2" fmla="*/ 1762506 w 1762506"/>
              <a:gd name="connsiteY2" fmla="*/ 2088232 h 2088232"/>
              <a:gd name="connsiteX3" fmla="*/ 0 w 1762506"/>
              <a:gd name="connsiteY3" fmla="*/ 2088232 h 2088232"/>
              <a:gd name="connsiteX4" fmla="*/ 0 w 1762506"/>
              <a:gd name="connsiteY4" fmla="*/ 0 h 2088232"/>
              <a:gd name="connsiteX0" fmla="*/ 0 w 1762506"/>
              <a:gd name="connsiteY0" fmla="*/ 0 h 2088232"/>
              <a:gd name="connsiteX1" fmla="*/ 1746105 w 1762506"/>
              <a:gd name="connsiteY1" fmla="*/ 0 h 2088232"/>
              <a:gd name="connsiteX2" fmla="*/ 1762506 w 1762506"/>
              <a:gd name="connsiteY2" fmla="*/ 2088232 h 2088232"/>
              <a:gd name="connsiteX3" fmla="*/ 0 w 1762506"/>
              <a:gd name="connsiteY3" fmla="*/ 2088232 h 2088232"/>
              <a:gd name="connsiteX4" fmla="*/ 0 w 1762506"/>
              <a:gd name="connsiteY4" fmla="*/ 0 h 2088232"/>
              <a:gd name="connsiteX0" fmla="*/ 0 w 1762506"/>
              <a:gd name="connsiteY0" fmla="*/ 0 h 2088232"/>
              <a:gd name="connsiteX1" fmla="*/ 1746105 w 1762506"/>
              <a:gd name="connsiteY1" fmla="*/ 0 h 2088232"/>
              <a:gd name="connsiteX2" fmla="*/ 1762506 w 1762506"/>
              <a:gd name="connsiteY2" fmla="*/ 2088232 h 2088232"/>
              <a:gd name="connsiteX3" fmla="*/ 0 w 1762506"/>
              <a:gd name="connsiteY3" fmla="*/ 2088232 h 2088232"/>
              <a:gd name="connsiteX4" fmla="*/ 0 w 1762506"/>
              <a:gd name="connsiteY4" fmla="*/ 0 h 2088232"/>
              <a:gd name="connsiteX0" fmla="*/ 0 w 1762506"/>
              <a:gd name="connsiteY0" fmla="*/ 0 h 2088237"/>
              <a:gd name="connsiteX1" fmla="*/ 1746105 w 1762506"/>
              <a:gd name="connsiteY1" fmla="*/ 0 h 2088237"/>
              <a:gd name="connsiteX2" fmla="*/ 1762506 w 1762506"/>
              <a:gd name="connsiteY2" fmla="*/ 2088232 h 2088237"/>
              <a:gd name="connsiteX3" fmla="*/ 0 w 1762506"/>
              <a:gd name="connsiteY3" fmla="*/ 2088232 h 2088237"/>
              <a:gd name="connsiteX4" fmla="*/ 0 w 1762506"/>
              <a:gd name="connsiteY4" fmla="*/ 0 h 2088237"/>
              <a:gd name="connsiteX0" fmla="*/ 0 w 1762506"/>
              <a:gd name="connsiteY0" fmla="*/ 0 h 2088236"/>
              <a:gd name="connsiteX1" fmla="*/ 1746105 w 1762506"/>
              <a:gd name="connsiteY1" fmla="*/ 0 h 2088236"/>
              <a:gd name="connsiteX2" fmla="*/ 1762506 w 1762506"/>
              <a:gd name="connsiteY2" fmla="*/ 2088232 h 2088236"/>
              <a:gd name="connsiteX3" fmla="*/ 0 w 1762506"/>
              <a:gd name="connsiteY3" fmla="*/ 2088232 h 2088236"/>
              <a:gd name="connsiteX4" fmla="*/ 0 w 1762506"/>
              <a:gd name="connsiteY4" fmla="*/ 0 h 2088236"/>
              <a:gd name="connsiteX0" fmla="*/ 0 w 1762506"/>
              <a:gd name="connsiteY0" fmla="*/ 0 h 2088237"/>
              <a:gd name="connsiteX1" fmla="*/ 1746105 w 1762506"/>
              <a:gd name="connsiteY1" fmla="*/ 0 h 2088237"/>
              <a:gd name="connsiteX2" fmla="*/ 1762506 w 1762506"/>
              <a:gd name="connsiteY2" fmla="*/ 2088232 h 2088237"/>
              <a:gd name="connsiteX3" fmla="*/ 0 w 1762506"/>
              <a:gd name="connsiteY3" fmla="*/ 2088232 h 2088237"/>
              <a:gd name="connsiteX4" fmla="*/ 0 w 1762506"/>
              <a:gd name="connsiteY4" fmla="*/ 0 h 2088237"/>
              <a:gd name="connsiteX0" fmla="*/ 0 w 1762506"/>
              <a:gd name="connsiteY0" fmla="*/ 0 h 2088685"/>
              <a:gd name="connsiteX1" fmla="*/ 1746105 w 1762506"/>
              <a:gd name="connsiteY1" fmla="*/ 0 h 2088685"/>
              <a:gd name="connsiteX2" fmla="*/ 1762506 w 1762506"/>
              <a:gd name="connsiteY2" fmla="*/ 2088232 h 2088685"/>
              <a:gd name="connsiteX3" fmla="*/ 0 w 1762506"/>
              <a:gd name="connsiteY3" fmla="*/ 2088232 h 2088685"/>
              <a:gd name="connsiteX4" fmla="*/ 0 w 1762506"/>
              <a:gd name="connsiteY4" fmla="*/ 0 h 2088685"/>
              <a:gd name="connsiteX0" fmla="*/ 0 w 1762506"/>
              <a:gd name="connsiteY0" fmla="*/ 0 h 2088685"/>
              <a:gd name="connsiteX1" fmla="*/ 1690839 w 1762506"/>
              <a:gd name="connsiteY1" fmla="*/ 0 h 2088685"/>
              <a:gd name="connsiteX2" fmla="*/ 1762506 w 1762506"/>
              <a:gd name="connsiteY2" fmla="*/ 2088232 h 2088685"/>
              <a:gd name="connsiteX3" fmla="*/ 0 w 1762506"/>
              <a:gd name="connsiteY3" fmla="*/ 2088232 h 2088685"/>
              <a:gd name="connsiteX4" fmla="*/ 0 w 1762506"/>
              <a:gd name="connsiteY4" fmla="*/ 0 h 2088685"/>
              <a:gd name="connsiteX0" fmla="*/ 0 w 1762506"/>
              <a:gd name="connsiteY0" fmla="*/ 0 h 2088676"/>
              <a:gd name="connsiteX1" fmla="*/ 1690839 w 1762506"/>
              <a:gd name="connsiteY1" fmla="*/ 0 h 2088676"/>
              <a:gd name="connsiteX2" fmla="*/ 1762506 w 1762506"/>
              <a:gd name="connsiteY2" fmla="*/ 2088232 h 2088676"/>
              <a:gd name="connsiteX3" fmla="*/ 0 w 1762506"/>
              <a:gd name="connsiteY3" fmla="*/ 2088232 h 2088676"/>
              <a:gd name="connsiteX4" fmla="*/ 0 w 1762506"/>
              <a:gd name="connsiteY4" fmla="*/ 0 h 2088676"/>
              <a:gd name="connsiteX0" fmla="*/ 0 w 1762506"/>
              <a:gd name="connsiteY0" fmla="*/ 0 h 2088845"/>
              <a:gd name="connsiteX1" fmla="*/ 1690839 w 1762506"/>
              <a:gd name="connsiteY1" fmla="*/ 0 h 2088845"/>
              <a:gd name="connsiteX2" fmla="*/ 1762506 w 1762506"/>
              <a:gd name="connsiteY2" fmla="*/ 2088232 h 2088845"/>
              <a:gd name="connsiteX3" fmla="*/ 0 w 1762506"/>
              <a:gd name="connsiteY3" fmla="*/ 2088232 h 2088845"/>
              <a:gd name="connsiteX4" fmla="*/ 0 w 1762506"/>
              <a:gd name="connsiteY4" fmla="*/ 0 h 2088845"/>
              <a:gd name="connsiteX0" fmla="*/ 0 w 1717289"/>
              <a:gd name="connsiteY0" fmla="*/ 0 h 2098890"/>
              <a:gd name="connsiteX1" fmla="*/ 1690839 w 1717289"/>
              <a:gd name="connsiteY1" fmla="*/ 0 h 2098890"/>
              <a:gd name="connsiteX2" fmla="*/ 1717289 w 1717289"/>
              <a:gd name="connsiteY2" fmla="*/ 2098281 h 2098890"/>
              <a:gd name="connsiteX3" fmla="*/ 0 w 1717289"/>
              <a:gd name="connsiteY3" fmla="*/ 2088232 h 2098890"/>
              <a:gd name="connsiteX4" fmla="*/ 0 w 1717289"/>
              <a:gd name="connsiteY4" fmla="*/ 0 h 2098890"/>
              <a:gd name="connsiteX0" fmla="*/ 0 w 1717289"/>
              <a:gd name="connsiteY0" fmla="*/ 0 h 2098281"/>
              <a:gd name="connsiteX1" fmla="*/ 1690839 w 1717289"/>
              <a:gd name="connsiteY1" fmla="*/ 0 h 2098281"/>
              <a:gd name="connsiteX2" fmla="*/ 1717289 w 1717289"/>
              <a:gd name="connsiteY2" fmla="*/ 2098281 h 2098281"/>
              <a:gd name="connsiteX3" fmla="*/ 0 w 1717289"/>
              <a:gd name="connsiteY3" fmla="*/ 2088232 h 2098281"/>
              <a:gd name="connsiteX4" fmla="*/ 0 w 1717289"/>
              <a:gd name="connsiteY4" fmla="*/ 0 h 2098281"/>
              <a:gd name="connsiteX0" fmla="*/ 0 w 1717289"/>
              <a:gd name="connsiteY0" fmla="*/ 0 h 2098281"/>
              <a:gd name="connsiteX1" fmla="*/ 1690839 w 1717289"/>
              <a:gd name="connsiteY1" fmla="*/ 0 h 2098281"/>
              <a:gd name="connsiteX2" fmla="*/ 1717289 w 1717289"/>
              <a:gd name="connsiteY2" fmla="*/ 2098281 h 2098281"/>
              <a:gd name="connsiteX3" fmla="*/ 0 w 1717289"/>
              <a:gd name="connsiteY3" fmla="*/ 2088232 h 2098281"/>
              <a:gd name="connsiteX4" fmla="*/ 0 w 1717289"/>
              <a:gd name="connsiteY4" fmla="*/ 0 h 2098281"/>
              <a:gd name="connsiteX0" fmla="*/ 0 w 1717289"/>
              <a:gd name="connsiteY0" fmla="*/ 0 h 2098281"/>
              <a:gd name="connsiteX1" fmla="*/ 1690839 w 1717289"/>
              <a:gd name="connsiteY1" fmla="*/ 0 h 2098281"/>
              <a:gd name="connsiteX2" fmla="*/ 1717289 w 1717289"/>
              <a:gd name="connsiteY2" fmla="*/ 2098281 h 2098281"/>
              <a:gd name="connsiteX3" fmla="*/ 0 w 1717289"/>
              <a:gd name="connsiteY3" fmla="*/ 2088232 h 2098281"/>
              <a:gd name="connsiteX4" fmla="*/ 0 w 1717289"/>
              <a:gd name="connsiteY4" fmla="*/ 0 h 2098281"/>
              <a:gd name="connsiteX0" fmla="*/ 0 w 1717289"/>
              <a:gd name="connsiteY0" fmla="*/ 0 h 2098281"/>
              <a:gd name="connsiteX1" fmla="*/ 1690839 w 1717289"/>
              <a:gd name="connsiteY1" fmla="*/ 0 h 2098281"/>
              <a:gd name="connsiteX2" fmla="*/ 1717289 w 1717289"/>
              <a:gd name="connsiteY2" fmla="*/ 2098281 h 2098281"/>
              <a:gd name="connsiteX3" fmla="*/ 0 w 1717289"/>
              <a:gd name="connsiteY3" fmla="*/ 2088232 h 2098281"/>
              <a:gd name="connsiteX4" fmla="*/ 0 w 1717289"/>
              <a:gd name="connsiteY4" fmla="*/ 0 h 2098281"/>
              <a:gd name="connsiteX0" fmla="*/ 0 w 1717289"/>
              <a:gd name="connsiteY0" fmla="*/ 0 h 2098281"/>
              <a:gd name="connsiteX1" fmla="*/ 1690839 w 1717289"/>
              <a:gd name="connsiteY1" fmla="*/ 0 h 2098281"/>
              <a:gd name="connsiteX2" fmla="*/ 1717289 w 1717289"/>
              <a:gd name="connsiteY2" fmla="*/ 2098281 h 2098281"/>
              <a:gd name="connsiteX3" fmla="*/ 0 w 1717289"/>
              <a:gd name="connsiteY3" fmla="*/ 2088232 h 2098281"/>
              <a:gd name="connsiteX4" fmla="*/ 0 w 1717289"/>
              <a:gd name="connsiteY4" fmla="*/ 0 h 2098281"/>
              <a:gd name="connsiteX0" fmla="*/ 0 w 1717289"/>
              <a:gd name="connsiteY0" fmla="*/ 0 h 2098281"/>
              <a:gd name="connsiteX1" fmla="*/ 1690839 w 1717289"/>
              <a:gd name="connsiteY1" fmla="*/ 0 h 2098281"/>
              <a:gd name="connsiteX2" fmla="*/ 1717289 w 1717289"/>
              <a:gd name="connsiteY2" fmla="*/ 2098281 h 2098281"/>
              <a:gd name="connsiteX3" fmla="*/ 0 w 1717289"/>
              <a:gd name="connsiteY3" fmla="*/ 2088232 h 2098281"/>
              <a:gd name="connsiteX4" fmla="*/ 0 w 1717289"/>
              <a:gd name="connsiteY4" fmla="*/ 0 h 2098281"/>
              <a:gd name="connsiteX0" fmla="*/ 0 w 1717289"/>
              <a:gd name="connsiteY0" fmla="*/ 0 h 2098281"/>
              <a:gd name="connsiteX1" fmla="*/ 1674437 w 1717289"/>
              <a:gd name="connsiteY1" fmla="*/ 4101 h 2098281"/>
              <a:gd name="connsiteX2" fmla="*/ 1717289 w 1717289"/>
              <a:gd name="connsiteY2" fmla="*/ 2098281 h 2098281"/>
              <a:gd name="connsiteX3" fmla="*/ 0 w 1717289"/>
              <a:gd name="connsiteY3" fmla="*/ 2088232 h 2098281"/>
              <a:gd name="connsiteX4" fmla="*/ 0 w 1717289"/>
              <a:gd name="connsiteY4" fmla="*/ 0 h 2098281"/>
              <a:gd name="connsiteX0" fmla="*/ 0 w 1717289"/>
              <a:gd name="connsiteY0" fmla="*/ 0 h 2098281"/>
              <a:gd name="connsiteX1" fmla="*/ 1674437 w 1717289"/>
              <a:gd name="connsiteY1" fmla="*/ 4101 h 2098281"/>
              <a:gd name="connsiteX2" fmla="*/ 1717289 w 1717289"/>
              <a:gd name="connsiteY2" fmla="*/ 2098281 h 2098281"/>
              <a:gd name="connsiteX3" fmla="*/ 0 w 1717289"/>
              <a:gd name="connsiteY3" fmla="*/ 2088232 h 2098281"/>
              <a:gd name="connsiteX4" fmla="*/ 0 w 1717289"/>
              <a:gd name="connsiteY4" fmla="*/ 0 h 2098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7289" h="2098281">
                <a:moveTo>
                  <a:pt x="0" y="0"/>
                </a:moveTo>
                <a:lnTo>
                  <a:pt x="1674437" y="4101"/>
                </a:lnTo>
                <a:cubicBezTo>
                  <a:pt x="536394" y="826531"/>
                  <a:pt x="1385887" y="2096234"/>
                  <a:pt x="1717289" y="2098281"/>
                </a:cubicBezTo>
                <a:lnTo>
                  <a:pt x="0" y="2088232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inpin heiti" panose="00000500000000000000" pitchFamily="2" charset="-122"/>
              <a:ea typeface="inpin heiti" panose="00000500000000000000" pitchFamily="2" charset="-122"/>
              <a:cs typeface="+mn-ea"/>
              <a:sym typeface="inpin heiti" panose="00000500000000000000" pitchFamily="2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744316" y="2204864"/>
            <a:ext cx="2376264" cy="2376264"/>
          </a:xfrm>
          <a:prstGeom prst="ellipse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npin heiti" panose="00000500000000000000" pitchFamily="2" charset="-122"/>
              <a:ea typeface="inpin heiti" panose="00000500000000000000" pitchFamily="2" charset="-122"/>
              <a:cs typeface="+mn-ea"/>
              <a:sym typeface="inpin heiti" panose="00000500000000000000" pitchFamily="2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1375536" y="2492896"/>
            <a:ext cx="1062068" cy="1025712"/>
            <a:chOff x="5512720" y="2152017"/>
            <a:chExt cx="583915" cy="496874"/>
          </a:xfrm>
        </p:grpSpPr>
        <p:sp>
          <p:nvSpPr>
            <p:cNvPr id="12" name="Freeform 159"/>
            <p:cNvSpPr>
              <a:spLocks/>
            </p:cNvSpPr>
            <p:nvPr/>
          </p:nvSpPr>
          <p:spPr bwMode="auto">
            <a:xfrm>
              <a:off x="5574376" y="2246314"/>
              <a:ext cx="460603" cy="402577"/>
            </a:xfrm>
            <a:custGeom>
              <a:avLst/>
              <a:gdLst>
                <a:gd name="T0" fmla="*/ 29 w 54"/>
                <a:gd name="T1" fmla="*/ 1 h 47"/>
                <a:gd name="T2" fmla="*/ 24 w 54"/>
                <a:gd name="T3" fmla="*/ 1 h 47"/>
                <a:gd name="T4" fmla="*/ 2 w 54"/>
                <a:gd name="T5" fmla="*/ 15 h 47"/>
                <a:gd name="T6" fmla="*/ 0 w 54"/>
                <a:gd name="T7" fmla="*/ 20 h 47"/>
                <a:gd name="T8" fmla="*/ 0 w 54"/>
                <a:gd name="T9" fmla="*/ 44 h 47"/>
                <a:gd name="T10" fmla="*/ 3 w 54"/>
                <a:gd name="T11" fmla="*/ 47 h 47"/>
                <a:gd name="T12" fmla="*/ 13 w 54"/>
                <a:gd name="T13" fmla="*/ 47 h 47"/>
                <a:gd name="T14" fmla="*/ 16 w 54"/>
                <a:gd name="T15" fmla="*/ 44 h 47"/>
                <a:gd name="T16" fmla="*/ 16 w 54"/>
                <a:gd name="T17" fmla="*/ 27 h 47"/>
                <a:gd name="T18" fmla="*/ 19 w 54"/>
                <a:gd name="T19" fmla="*/ 24 h 47"/>
                <a:gd name="T20" fmla="*/ 35 w 54"/>
                <a:gd name="T21" fmla="*/ 24 h 47"/>
                <a:gd name="T22" fmla="*/ 38 w 54"/>
                <a:gd name="T23" fmla="*/ 27 h 47"/>
                <a:gd name="T24" fmla="*/ 38 w 54"/>
                <a:gd name="T25" fmla="*/ 44 h 47"/>
                <a:gd name="T26" fmla="*/ 41 w 54"/>
                <a:gd name="T27" fmla="*/ 47 h 47"/>
                <a:gd name="T28" fmla="*/ 51 w 54"/>
                <a:gd name="T29" fmla="*/ 47 h 47"/>
                <a:gd name="T30" fmla="*/ 54 w 54"/>
                <a:gd name="T31" fmla="*/ 44 h 47"/>
                <a:gd name="T32" fmla="*/ 54 w 54"/>
                <a:gd name="T33" fmla="*/ 20 h 47"/>
                <a:gd name="T34" fmla="*/ 52 w 54"/>
                <a:gd name="T35" fmla="*/ 16 h 47"/>
                <a:gd name="T36" fmla="*/ 29 w 54"/>
                <a:gd name="T37" fmla="*/ 1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4" h="47">
                  <a:moveTo>
                    <a:pt x="29" y="1"/>
                  </a:moveTo>
                  <a:cubicBezTo>
                    <a:pt x="28" y="0"/>
                    <a:pt x="25" y="0"/>
                    <a:pt x="24" y="1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1" y="16"/>
                    <a:pt x="0" y="18"/>
                    <a:pt x="0" y="20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46"/>
                    <a:pt x="1" y="47"/>
                    <a:pt x="3" y="47"/>
                  </a:cubicBezTo>
                  <a:cubicBezTo>
                    <a:pt x="13" y="47"/>
                    <a:pt x="13" y="47"/>
                    <a:pt x="13" y="47"/>
                  </a:cubicBezTo>
                  <a:cubicBezTo>
                    <a:pt x="14" y="47"/>
                    <a:pt x="16" y="46"/>
                    <a:pt x="16" y="44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6" y="26"/>
                    <a:pt x="17" y="24"/>
                    <a:pt x="19" y="24"/>
                  </a:cubicBezTo>
                  <a:cubicBezTo>
                    <a:pt x="35" y="24"/>
                    <a:pt x="35" y="24"/>
                    <a:pt x="35" y="24"/>
                  </a:cubicBezTo>
                  <a:cubicBezTo>
                    <a:pt x="37" y="24"/>
                    <a:pt x="38" y="26"/>
                    <a:pt x="38" y="27"/>
                  </a:cubicBezTo>
                  <a:cubicBezTo>
                    <a:pt x="38" y="44"/>
                    <a:pt x="38" y="44"/>
                    <a:pt x="38" y="44"/>
                  </a:cubicBezTo>
                  <a:cubicBezTo>
                    <a:pt x="38" y="46"/>
                    <a:pt x="39" y="47"/>
                    <a:pt x="41" y="47"/>
                  </a:cubicBezTo>
                  <a:cubicBezTo>
                    <a:pt x="51" y="47"/>
                    <a:pt x="51" y="47"/>
                    <a:pt x="51" y="47"/>
                  </a:cubicBezTo>
                  <a:cubicBezTo>
                    <a:pt x="53" y="47"/>
                    <a:pt x="54" y="46"/>
                    <a:pt x="54" y="44"/>
                  </a:cubicBezTo>
                  <a:cubicBezTo>
                    <a:pt x="54" y="20"/>
                    <a:pt x="54" y="20"/>
                    <a:pt x="54" y="20"/>
                  </a:cubicBezTo>
                  <a:cubicBezTo>
                    <a:pt x="54" y="19"/>
                    <a:pt x="53" y="17"/>
                    <a:pt x="52" y="16"/>
                  </a:cubicBezTo>
                  <a:lnTo>
                    <a:pt x="2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89">
                <a:solidFill>
                  <a:prstClr val="black"/>
                </a:solidFill>
                <a:latin typeface="inpin heiti" panose="00000500000000000000" pitchFamily="2" charset="-122"/>
                <a:ea typeface="inpin heiti" panose="00000500000000000000" pitchFamily="2" charset="-122"/>
                <a:cs typeface="+mn-ea"/>
                <a:sym typeface="inpin heiti" panose="00000500000000000000" pitchFamily="2" charset="-122"/>
              </a:endParaRPr>
            </a:p>
          </p:txBody>
        </p:sp>
        <p:sp>
          <p:nvSpPr>
            <p:cNvPr id="13" name="Freeform 160"/>
            <p:cNvSpPr>
              <a:spLocks/>
            </p:cNvSpPr>
            <p:nvPr/>
          </p:nvSpPr>
          <p:spPr bwMode="auto">
            <a:xfrm>
              <a:off x="5512720" y="2152017"/>
              <a:ext cx="583915" cy="224863"/>
            </a:xfrm>
            <a:custGeom>
              <a:avLst/>
              <a:gdLst>
                <a:gd name="T0" fmla="*/ 64 w 68"/>
                <a:gd name="T1" fmla="*/ 20 h 26"/>
                <a:gd name="T2" fmla="*/ 61 w 68"/>
                <a:gd name="T3" fmla="*/ 15 h 26"/>
                <a:gd name="T4" fmla="*/ 61 w 68"/>
                <a:gd name="T5" fmla="*/ 10 h 26"/>
                <a:gd name="T6" fmla="*/ 58 w 68"/>
                <a:gd name="T7" fmla="*/ 7 h 26"/>
                <a:gd name="T8" fmla="*/ 57 w 68"/>
                <a:gd name="T9" fmla="*/ 7 h 26"/>
                <a:gd name="T10" fmla="*/ 54 w 68"/>
                <a:gd name="T11" fmla="*/ 10 h 26"/>
                <a:gd name="T12" fmla="*/ 54 w 68"/>
                <a:gd name="T13" fmla="*/ 10 h 26"/>
                <a:gd name="T14" fmla="*/ 52 w 68"/>
                <a:gd name="T15" fmla="*/ 12 h 26"/>
                <a:gd name="T16" fmla="*/ 36 w 68"/>
                <a:gd name="T17" fmla="*/ 1 h 26"/>
                <a:gd name="T18" fmla="*/ 33 w 68"/>
                <a:gd name="T19" fmla="*/ 0 h 26"/>
                <a:gd name="T20" fmla="*/ 30 w 68"/>
                <a:gd name="T21" fmla="*/ 1 h 26"/>
                <a:gd name="T22" fmla="*/ 2 w 68"/>
                <a:gd name="T23" fmla="*/ 20 h 26"/>
                <a:gd name="T24" fmla="*/ 1 w 68"/>
                <a:gd name="T25" fmla="*/ 24 h 26"/>
                <a:gd name="T26" fmla="*/ 5 w 68"/>
                <a:gd name="T27" fmla="*/ 24 h 26"/>
                <a:gd name="T28" fmla="*/ 31 w 68"/>
                <a:gd name="T29" fmla="*/ 7 h 26"/>
                <a:gd name="T30" fmla="*/ 36 w 68"/>
                <a:gd name="T31" fmla="*/ 7 h 26"/>
                <a:gd name="T32" fmla="*/ 63 w 68"/>
                <a:gd name="T33" fmla="*/ 25 h 26"/>
                <a:gd name="T34" fmla="*/ 67 w 68"/>
                <a:gd name="T35" fmla="*/ 25 h 26"/>
                <a:gd name="T36" fmla="*/ 66 w 68"/>
                <a:gd name="T37" fmla="*/ 21 h 26"/>
                <a:gd name="T38" fmla="*/ 64 w 68"/>
                <a:gd name="T39" fmla="*/ 2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8" h="26">
                  <a:moveTo>
                    <a:pt x="64" y="20"/>
                  </a:moveTo>
                  <a:cubicBezTo>
                    <a:pt x="62" y="19"/>
                    <a:pt x="61" y="17"/>
                    <a:pt x="61" y="15"/>
                  </a:cubicBezTo>
                  <a:cubicBezTo>
                    <a:pt x="61" y="10"/>
                    <a:pt x="61" y="10"/>
                    <a:pt x="61" y="10"/>
                  </a:cubicBezTo>
                  <a:cubicBezTo>
                    <a:pt x="61" y="8"/>
                    <a:pt x="60" y="7"/>
                    <a:pt x="58" y="7"/>
                  </a:cubicBezTo>
                  <a:cubicBezTo>
                    <a:pt x="57" y="7"/>
                    <a:pt x="57" y="7"/>
                    <a:pt x="57" y="7"/>
                  </a:cubicBezTo>
                  <a:cubicBezTo>
                    <a:pt x="56" y="7"/>
                    <a:pt x="54" y="8"/>
                    <a:pt x="54" y="10"/>
                  </a:cubicBezTo>
                  <a:cubicBezTo>
                    <a:pt x="54" y="10"/>
                    <a:pt x="54" y="10"/>
                    <a:pt x="54" y="10"/>
                  </a:cubicBezTo>
                  <a:cubicBezTo>
                    <a:pt x="54" y="12"/>
                    <a:pt x="53" y="13"/>
                    <a:pt x="52" y="12"/>
                  </a:cubicBezTo>
                  <a:cubicBezTo>
                    <a:pt x="36" y="1"/>
                    <a:pt x="36" y="1"/>
                    <a:pt x="36" y="1"/>
                  </a:cubicBezTo>
                  <a:cubicBezTo>
                    <a:pt x="35" y="1"/>
                    <a:pt x="33" y="0"/>
                    <a:pt x="33" y="0"/>
                  </a:cubicBezTo>
                  <a:cubicBezTo>
                    <a:pt x="33" y="0"/>
                    <a:pt x="32" y="1"/>
                    <a:pt x="30" y="1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1" y="21"/>
                    <a:pt x="0" y="23"/>
                    <a:pt x="1" y="24"/>
                  </a:cubicBezTo>
                  <a:cubicBezTo>
                    <a:pt x="2" y="25"/>
                    <a:pt x="3" y="25"/>
                    <a:pt x="5" y="24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32" y="6"/>
                    <a:pt x="34" y="6"/>
                    <a:pt x="36" y="7"/>
                  </a:cubicBezTo>
                  <a:cubicBezTo>
                    <a:pt x="63" y="25"/>
                    <a:pt x="63" y="25"/>
                    <a:pt x="63" y="25"/>
                  </a:cubicBezTo>
                  <a:cubicBezTo>
                    <a:pt x="64" y="26"/>
                    <a:pt x="66" y="26"/>
                    <a:pt x="67" y="25"/>
                  </a:cubicBezTo>
                  <a:cubicBezTo>
                    <a:pt x="68" y="24"/>
                    <a:pt x="67" y="22"/>
                    <a:pt x="66" y="21"/>
                  </a:cubicBezTo>
                  <a:lnTo>
                    <a:pt x="64" y="2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89">
                <a:solidFill>
                  <a:prstClr val="black"/>
                </a:solidFill>
                <a:latin typeface="inpin heiti" panose="00000500000000000000" pitchFamily="2" charset="-122"/>
                <a:ea typeface="inpin heiti" panose="00000500000000000000" pitchFamily="2" charset="-122"/>
                <a:cs typeface="+mn-ea"/>
                <a:sym typeface="inpin heiti" panose="00000500000000000000" pitchFamily="2" charset="-122"/>
              </a:endParaRPr>
            </a:p>
          </p:txBody>
        </p:sp>
      </p:grpSp>
      <p:sp>
        <p:nvSpPr>
          <p:cNvPr id="14" name="标题 4"/>
          <p:cNvSpPr txBox="1">
            <a:spLocks/>
          </p:cNvSpPr>
          <p:nvPr/>
        </p:nvSpPr>
        <p:spPr>
          <a:xfrm>
            <a:off x="1200822" y="3672403"/>
            <a:ext cx="1535260" cy="8031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1800" b="1" dirty="0">
                <a:solidFill>
                  <a:prstClr val="white"/>
                </a:solidFill>
                <a:latin typeface="inpin heiti" panose="00000500000000000000" pitchFamily="2" charset="-122"/>
                <a:ea typeface="inpin heiti" panose="00000500000000000000" pitchFamily="2" charset="-122"/>
                <a:cs typeface="+mn-ea"/>
                <a:sym typeface="inpin heiti" panose="00000500000000000000" pitchFamily="2" charset="-122"/>
              </a:rPr>
              <a:t>CONTENTS</a:t>
            </a:r>
            <a:endParaRPr lang="zh-CN" altLang="en-US" sz="1400" b="1" dirty="0">
              <a:solidFill>
                <a:prstClr val="white"/>
              </a:solidFill>
              <a:latin typeface="inpin heiti" panose="00000500000000000000" pitchFamily="2" charset="-122"/>
              <a:ea typeface="inpin heiti" panose="00000500000000000000" pitchFamily="2" charset="-122"/>
              <a:cs typeface="+mn-ea"/>
              <a:sym typeface="inpin heiti" panose="00000500000000000000" pitchFamily="2" charset="-122"/>
            </a:endParaRPr>
          </a:p>
          <a:p>
            <a:pPr algn="l"/>
            <a:endParaRPr lang="en-US" altLang="zh-CN" sz="1800" b="1" dirty="0">
              <a:solidFill>
                <a:prstClr val="white"/>
              </a:solidFill>
              <a:latin typeface="inpin heiti" panose="00000500000000000000" pitchFamily="2" charset="-122"/>
              <a:ea typeface="inpin heiti" panose="00000500000000000000" pitchFamily="2" charset="-122"/>
              <a:cs typeface="+mn-ea"/>
              <a:sym typeface="inpin heiti" panose="00000500000000000000" pitchFamily="2" charset="-122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888332" y="2336691"/>
            <a:ext cx="2100421" cy="2100421"/>
          </a:xfrm>
          <a:prstGeom prst="ellipse">
            <a:avLst/>
          </a:prstGeom>
          <a:noFill/>
          <a:ln w="12700" cap="flat" cmpd="sng" algn="ctr">
            <a:solidFill>
              <a:sysClr val="window" lastClr="FFFFFF"/>
            </a:solidFill>
            <a:prstDash val="sys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npin heiti" panose="00000500000000000000" pitchFamily="2" charset="-122"/>
              <a:ea typeface="inpin heiti" panose="00000500000000000000" pitchFamily="2" charset="-122"/>
              <a:cs typeface="+mn-ea"/>
              <a:sym typeface="inpin heiti" panose="00000500000000000000" pitchFamily="2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0" y="-40981"/>
            <a:ext cx="12192000" cy="540000"/>
          </a:xfrm>
          <a:prstGeom prst="rect">
            <a:avLst/>
          </a:prstGeom>
          <a:ln>
            <a:noFill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inpin heiti" panose="00000500000000000000" pitchFamily="2" charset="-122"/>
              <a:ea typeface="inpin heiti" panose="00000500000000000000" pitchFamily="2" charset="-122"/>
              <a:cs typeface="+mn-ea"/>
              <a:sym typeface="inpin heiti" panose="00000500000000000000" pitchFamily="2" charset="-122"/>
            </a:endParaRPr>
          </a:p>
        </p:txBody>
      </p:sp>
      <p:sp>
        <p:nvSpPr>
          <p:cNvPr id="18" name="矩形 17"/>
          <p:cNvSpPr/>
          <p:nvPr/>
        </p:nvSpPr>
        <p:spPr>
          <a:xfrm flipV="1">
            <a:off x="-1" y="6318000"/>
            <a:ext cx="12192000" cy="540000"/>
          </a:xfrm>
          <a:prstGeom prst="rect">
            <a:avLst/>
          </a:prstGeom>
          <a:ln>
            <a:noFill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inpin heiti" panose="00000500000000000000" pitchFamily="2" charset="-122"/>
              <a:ea typeface="inpin heiti" panose="00000500000000000000" pitchFamily="2" charset="-122"/>
              <a:cs typeface="+mn-ea"/>
              <a:sym typeface="inpin heiti" panose="00000500000000000000" pitchFamily="2" charset="-122"/>
            </a:endParaRPr>
          </a:p>
        </p:txBody>
      </p:sp>
      <p:grpSp>
        <p:nvGrpSpPr>
          <p:cNvPr id="43" name="组合 42"/>
          <p:cNvGrpSpPr/>
          <p:nvPr/>
        </p:nvGrpSpPr>
        <p:grpSpPr>
          <a:xfrm>
            <a:off x="3136212" y="1289857"/>
            <a:ext cx="6776212" cy="662314"/>
            <a:chOff x="3136212" y="1289857"/>
            <a:chExt cx="6776212" cy="662314"/>
          </a:xfrm>
        </p:grpSpPr>
        <p:sp>
          <p:nvSpPr>
            <p:cNvPr id="41" name="圆角矩形 40"/>
            <p:cNvSpPr/>
            <p:nvPr/>
          </p:nvSpPr>
          <p:spPr>
            <a:xfrm>
              <a:off x="3424244" y="1372111"/>
              <a:ext cx="6488180" cy="411556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solidFill>
                    <a:schemeClr val="bg2"/>
                  </a:solidFill>
                  <a:latin typeface="inpin heiti" panose="00000500000000000000" pitchFamily="2" charset="-122"/>
                  <a:ea typeface="inpin heiti" panose="00000500000000000000" pitchFamily="2" charset="-122"/>
                  <a:cs typeface="+mn-ea"/>
                  <a:sym typeface="inpin heiti" panose="00000500000000000000" pitchFamily="2" charset="-122"/>
                </a:rPr>
                <a:t> Introduction &amp;&amp; Related Work</a:t>
              </a:r>
              <a:endParaRPr lang="zh-CN" altLang="en-US" sz="2800" dirty="0">
                <a:solidFill>
                  <a:schemeClr val="bg2"/>
                </a:solidFill>
                <a:latin typeface="inpin heiti" panose="00000500000000000000" pitchFamily="2" charset="-122"/>
                <a:ea typeface="inpin heiti" panose="00000500000000000000" pitchFamily="2" charset="-122"/>
                <a:cs typeface="+mn-ea"/>
                <a:sym typeface="inpin heiti" panose="00000500000000000000" pitchFamily="2" charset="-122"/>
              </a:endParaRPr>
            </a:p>
          </p:txBody>
        </p:sp>
        <p:grpSp>
          <p:nvGrpSpPr>
            <p:cNvPr id="30" name="组合 29"/>
            <p:cNvGrpSpPr/>
            <p:nvPr/>
          </p:nvGrpSpPr>
          <p:grpSpPr>
            <a:xfrm>
              <a:off x="3136212" y="1289857"/>
              <a:ext cx="576064" cy="662314"/>
              <a:chOff x="3865339" y="1484784"/>
              <a:chExt cx="576064" cy="662314"/>
            </a:xfr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grpSpPr>
          <p:sp>
            <p:nvSpPr>
              <p:cNvPr id="31" name="椭圆 30"/>
              <p:cNvSpPr/>
              <p:nvPr/>
            </p:nvSpPr>
            <p:spPr>
              <a:xfrm>
                <a:off x="3865339" y="1484784"/>
                <a:ext cx="576064" cy="576064"/>
              </a:xfrm>
              <a:prstGeom prst="ellipse">
                <a:avLst/>
              </a:prstGeom>
              <a:solidFill>
                <a:schemeClr val="tx1"/>
              </a:solidFill>
              <a:ln w="5715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inpin heiti" panose="00000500000000000000" pitchFamily="2" charset="-122"/>
                  <a:ea typeface="inpin heiti" panose="00000500000000000000" pitchFamily="2" charset="-122"/>
                  <a:cs typeface="+mn-ea"/>
                  <a:sym typeface="inpin heiti" panose="00000500000000000000" pitchFamily="2" charset="-122"/>
                </a:endParaRPr>
              </a:p>
            </p:txBody>
          </p:sp>
          <p:sp>
            <p:nvSpPr>
              <p:cNvPr id="32" name="标题 4"/>
              <p:cNvSpPr txBox="1">
                <a:spLocks/>
              </p:cNvSpPr>
              <p:nvPr/>
            </p:nvSpPr>
            <p:spPr>
              <a:xfrm>
                <a:off x="3865339" y="1649292"/>
                <a:ext cx="576064" cy="497806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inpin heiti" panose="00000500000000000000" pitchFamily="2" charset="-122"/>
                    <a:ea typeface="inpin heiti" panose="00000500000000000000" pitchFamily="2" charset="-122"/>
                    <a:cs typeface="+mn-ea"/>
                    <a:sym typeface="inpin heiti" panose="00000500000000000000" pitchFamily="2" charset="-122"/>
                  </a:rPr>
                  <a:t>1</a:t>
                </a:r>
                <a:endParaRPr kumimoji="0" lang="zh-CN" altLang="en-US" sz="11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inpin heiti" panose="00000500000000000000" pitchFamily="2" charset="-122"/>
                  <a:ea typeface="inpin heiti" panose="00000500000000000000" pitchFamily="2" charset="-122"/>
                  <a:cs typeface="+mn-ea"/>
                  <a:sym typeface="inpin heiti" panose="00000500000000000000" pitchFamily="2" charset="-122"/>
                </a:endParaRP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inpin heiti" panose="00000500000000000000" pitchFamily="2" charset="-122"/>
                  <a:ea typeface="inpin heiti" panose="00000500000000000000" pitchFamily="2" charset="-122"/>
                  <a:cs typeface="+mn-ea"/>
                  <a:sym typeface="inpin heiti" panose="00000500000000000000" pitchFamily="2" charset="-122"/>
                </a:endParaRPr>
              </a:p>
            </p:txBody>
          </p:sp>
        </p:grpSp>
      </p:grpSp>
      <p:grpSp>
        <p:nvGrpSpPr>
          <p:cNvPr id="64" name="组合 63"/>
          <p:cNvGrpSpPr/>
          <p:nvPr/>
        </p:nvGrpSpPr>
        <p:grpSpPr>
          <a:xfrm>
            <a:off x="3136212" y="4869160"/>
            <a:ext cx="6480720" cy="662314"/>
            <a:chOff x="3136212" y="1289857"/>
            <a:chExt cx="6480720" cy="662314"/>
          </a:xfrm>
        </p:grpSpPr>
        <p:sp>
          <p:nvSpPr>
            <p:cNvPr id="65" name="圆角矩形 64"/>
            <p:cNvSpPr/>
            <p:nvPr/>
          </p:nvSpPr>
          <p:spPr>
            <a:xfrm>
              <a:off x="3424244" y="1372111"/>
              <a:ext cx="6192688" cy="411556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800" dirty="0">
                  <a:solidFill>
                    <a:schemeClr val="bg2"/>
                  </a:solidFill>
                  <a:latin typeface="inpin heiti" panose="00000500000000000000" pitchFamily="2" charset="-122"/>
                  <a:ea typeface="inpin heiti" panose="00000500000000000000" pitchFamily="2" charset="-122"/>
                  <a:cs typeface="+mn-ea"/>
                  <a:sym typeface="inpin heiti" panose="00000500000000000000" pitchFamily="2" charset="-122"/>
                </a:rPr>
                <a:t>  Rethink &amp;&amp; Conclusion</a:t>
              </a:r>
              <a:endParaRPr lang="zh-CN" altLang="en-US" sz="2800" dirty="0">
                <a:solidFill>
                  <a:schemeClr val="bg2"/>
                </a:solidFill>
                <a:latin typeface="inpin heiti" panose="00000500000000000000" pitchFamily="2" charset="-122"/>
                <a:ea typeface="inpin heiti" panose="00000500000000000000" pitchFamily="2" charset="-122"/>
                <a:cs typeface="+mn-ea"/>
                <a:sym typeface="inpin heiti" panose="00000500000000000000" pitchFamily="2" charset="-122"/>
              </a:endParaRPr>
            </a:p>
          </p:txBody>
        </p:sp>
        <p:grpSp>
          <p:nvGrpSpPr>
            <p:cNvPr id="66" name="组合 65"/>
            <p:cNvGrpSpPr/>
            <p:nvPr/>
          </p:nvGrpSpPr>
          <p:grpSpPr>
            <a:xfrm>
              <a:off x="3136212" y="1289857"/>
              <a:ext cx="576064" cy="662314"/>
              <a:chOff x="3865339" y="1484784"/>
              <a:chExt cx="576064" cy="662314"/>
            </a:xfr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grpSpPr>
          <p:sp>
            <p:nvSpPr>
              <p:cNvPr id="67" name="椭圆 66"/>
              <p:cNvSpPr/>
              <p:nvPr/>
            </p:nvSpPr>
            <p:spPr>
              <a:xfrm>
                <a:off x="3865339" y="1484784"/>
                <a:ext cx="576064" cy="576064"/>
              </a:xfrm>
              <a:prstGeom prst="ellipse">
                <a:avLst/>
              </a:prstGeom>
              <a:solidFill>
                <a:schemeClr val="tx1"/>
              </a:solidFill>
              <a:ln w="5715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6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inpin heiti" panose="00000500000000000000" pitchFamily="2" charset="-122"/>
                  <a:ea typeface="inpin heiti" panose="00000500000000000000" pitchFamily="2" charset="-122"/>
                  <a:cs typeface="+mn-ea"/>
                  <a:sym typeface="inpin heiti" panose="00000500000000000000" pitchFamily="2" charset="-122"/>
                </a:endParaRPr>
              </a:p>
            </p:txBody>
          </p:sp>
          <p:sp>
            <p:nvSpPr>
              <p:cNvPr id="68" name="标题 4"/>
              <p:cNvSpPr txBox="1">
                <a:spLocks/>
              </p:cNvSpPr>
              <p:nvPr/>
            </p:nvSpPr>
            <p:spPr>
              <a:xfrm>
                <a:off x="3865339" y="1649292"/>
                <a:ext cx="576064" cy="497806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2400" b="1" dirty="0">
                    <a:solidFill>
                      <a:prstClr val="white"/>
                    </a:solidFill>
                    <a:latin typeface="inpin heiti" panose="00000500000000000000" pitchFamily="2" charset="-122"/>
                    <a:ea typeface="inpin heiti" panose="00000500000000000000" pitchFamily="2" charset="-122"/>
                    <a:cs typeface="+mn-ea"/>
                    <a:sym typeface="inpin heiti" panose="00000500000000000000" pitchFamily="2" charset="-122"/>
                  </a:rPr>
                  <a:t>5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inpin heiti" panose="00000500000000000000" pitchFamily="2" charset="-122"/>
                  <a:ea typeface="inpin heiti" panose="00000500000000000000" pitchFamily="2" charset="-122"/>
                  <a:cs typeface="+mn-ea"/>
                  <a:sym typeface="inpin heiti" panose="00000500000000000000" pitchFamily="2" charset="-122"/>
                </a:endParaRP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zh-CN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inpin heiti" panose="00000500000000000000" pitchFamily="2" charset="-122"/>
                  <a:ea typeface="inpin heiti" panose="00000500000000000000" pitchFamily="2" charset="-122"/>
                  <a:cs typeface="+mn-ea"/>
                  <a:sym typeface="inpin heiti" panose="00000500000000000000" pitchFamily="2" charset="-122"/>
                </a:endParaRPr>
              </a:p>
            </p:txBody>
          </p:sp>
        </p:grpSp>
      </p:grpSp>
      <p:grpSp>
        <p:nvGrpSpPr>
          <p:cNvPr id="69" name="组合 68"/>
          <p:cNvGrpSpPr/>
          <p:nvPr/>
        </p:nvGrpSpPr>
        <p:grpSpPr>
          <a:xfrm>
            <a:off x="3863752" y="2184683"/>
            <a:ext cx="6480720" cy="662314"/>
            <a:chOff x="3136212" y="1289857"/>
            <a:chExt cx="6480720" cy="662314"/>
          </a:xfrm>
        </p:grpSpPr>
        <p:sp>
          <p:nvSpPr>
            <p:cNvPr id="70" name="圆角矩形 69"/>
            <p:cNvSpPr/>
            <p:nvPr/>
          </p:nvSpPr>
          <p:spPr>
            <a:xfrm>
              <a:off x="3424244" y="1372111"/>
              <a:ext cx="6192688" cy="411556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800" dirty="0">
                  <a:solidFill>
                    <a:schemeClr val="bg2"/>
                  </a:solidFill>
                  <a:latin typeface="inpin heiti" panose="00000500000000000000" pitchFamily="2" charset="-122"/>
                  <a:ea typeface="inpin heiti" panose="00000500000000000000" pitchFamily="2" charset="-122"/>
                  <a:cs typeface="+mn-ea"/>
                  <a:sym typeface="inpin heiti" panose="00000500000000000000" pitchFamily="2" charset="-122"/>
                </a:rPr>
                <a:t>   Image Processing</a:t>
              </a:r>
              <a:endParaRPr lang="zh-CN" altLang="en-US" sz="2800" dirty="0">
                <a:solidFill>
                  <a:schemeClr val="bg2"/>
                </a:solidFill>
                <a:latin typeface="inpin heiti" panose="00000500000000000000" pitchFamily="2" charset="-122"/>
                <a:ea typeface="inpin heiti" panose="00000500000000000000" pitchFamily="2" charset="-122"/>
                <a:cs typeface="+mn-ea"/>
                <a:sym typeface="inpin heiti" panose="00000500000000000000" pitchFamily="2" charset="-122"/>
              </a:endParaRPr>
            </a:p>
          </p:txBody>
        </p:sp>
        <p:grpSp>
          <p:nvGrpSpPr>
            <p:cNvPr id="71" name="组合 70"/>
            <p:cNvGrpSpPr/>
            <p:nvPr/>
          </p:nvGrpSpPr>
          <p:grpSpPr>
            <a:xfrm>
              <a:off x="3136212" y="1289857"/>
              <a:ext cx="576064" cy="662314"/>
              <a:chOff x="3865339" y="1484784"/>
              <a:chExt cx="576064" cy="662314"/>
            </a:xfr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grpSpPr>
          <p:sp>
            <p:nvSpPr>
              <p:cNvPr id="72" name="椭圆 71"/>
              <p:cNvSpPr/>
              <p:nvPr/>
            </p:nvSpPr>
            <p:spPr>
              <a:xfrm>
                <a:off x="3865339" y="1484784"/>
                <a:ext cx="576064" cy="576064"/>
              </a:xfrm>
              <a:prstGeom prst="ellipse">
                <a:avLst/>
              </a:prstGeom>
              <a:solidFill>
                <a:schemeClr val="tx1"/>
              </a:solidFill>
              <a:ln w="5715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6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inpin heiti" panose="00000500000000000000" pitchFamily="2" charset="-122"/>
                  <a:ea typeface="inpin heiti" panose="00000500000000000000" pitchFamily="2" charset="-122"/>
                  <a:cs typeface="+mn-ea"/>
                  <a:sym typeface="inpin heiti" panose="00000500000000000000" pitchFamily="2" charset="-122"/>
                </a:endParaRPr>
              </a:p>
            </p:txBody>
          </p:sp>
          <p:sp>
            <p:nvSpPr>
              <p:cNvPr id="73" name="标题 4"/>
              <p:cNvSpPr txBox="1">
                <a:spLocks/>
              </p:cNvSpPr>
              <p:nvPr/>
            </p:nvSpPr>
            <p:spPr>
              <a:xfrm>
                <a:off x="3865339" y="1649292"/>
                <a:ext cx="576064" cy="497806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inpin heiti" panose="00000500000000000000" pitchFamily="2" charset="-122"/>
                    <a:ea typeface="inpin heiti" panose="00000500000000000000" pitchFamily="2" charset="-122"/>
                    <a:cs typeface="+mn-ea"/>
                    <a:sym typeface="inpin heiti" panose="00000500000000000000" pitchFamily="2" charset="-122"/>
                  </a:rPr>
                  <a:t>2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inpin heiti" panose="00000500000000000000" pitchFamily="2" charset="-122"/>
                  <a:ea typeface="inpin heiti" panose="00000500000000000000" pitchFamily="2" charset="-122"/>
                  <a:cs typeface="+mn-ea"/>
                  <a:sym typeface="inpin heiti" panose="00000500000000000000" pitchFamily="2" charset="-122"/>
                </a:endParaRP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zh-CN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inpin heiti" panose="00000500000000000000" pitchFamily="2" charset="-122"/>
                  <a:ea typeface="inpin heiti" panose="00000500000000000000" pitchFamily="2" charset="-122"/>
                  <a:cs typeface="+mn-ea"/>
                  <a:sym typeface="inpin heiti" panose="00000500000000000000" pitchFamily="2" charset="-122"/>
                </a:endParaRPr>
              </a:p>
            </p:txBody>
          </p:sp>
        </p:grpSp>
      </p:grpSp>
      <p:grpSp>
        <p:nvGrpSpPr>
          <p:cNvPr id="74" name="组合 73"/>
          <p:cNvGrpSpPr/>
          <p:nvPr/>
        </p:nvGrpSpPr>
        <p:grpSpPr>
          <a:xfrm>
            <a:off x="3863752" y="3974335"/>
            <a:ext cx="6480720" cy="662314"/>
            <a:chOff x="3136212" y="1289857"/>
            <a:chExt cx="6480720" cy="662314"/>
          </a:xfrm>
        </p:grpSpPr>
        <p:sp>
          <p:nvSpPr>
            <p:cNvPr id="75" name="圆角矩形 74"/>
            <p:cNvSpPr/>
            <p:nvPr/>
          </p:nvSpPr>
          <p:spPr>
            <a:xfrm>
              <a:off x="3424244" y="1372111"/>
              <a:ext cx="6192688" cy="411556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800" dirty="0">
                  <a:solidFill>
                    <a:schemeClr val="bg2"/>
                  </a:solidFill>
                  <a:latin typeface="inpin heiti" panose="00000500000000000000" pitchFamily="2" charset="-122"/>
                  <a:ea typeface="inpin heiti" panose="00000500000000000000" pitchFamily="2" charset="-122"/>
                  <a:cs typeface="+mn-ea"/>
                  <a:sym typeface="inpin heiti" panose="00000500000000000000" pitchFamily="2" charset="-122"/>
                </a:rPr>
                <a:t>   Control Algorithm</a:t>
              </a:r>
              <a:endParaRPr lang="zh-CN" altLang="en-US" sz="2800" dirty="0">
                <a:solidFill>
                  <a:schemeClr val="bg2"/>
                </a:solidFill>
                <a:latin typeface="inpin heiti" panose="00000500000000000000" pitchFamily="2" charset="-122"/>
                <a:ea typeface="inpin heiti" panose="00000500000000000000" pitchFamily="2" charset="-122"/>
                <a:cs typeface="+mn-ea"/>
                <a:sym typeface="inpin heiti" panose="00000500000000000000" pitchFamily="2" charset="-122"/>
              </a:endParaRPr>
            </a:p>
          </p:txBody>
        </p:sp>
        <p:grpSp>
          <p:nvGrpSpPr>
            <p:cNvPr id="76" name="组合 75"/>
            <p:cNvGrpSpPr/>
            <p:nvPr/>
          </p:nvGrpSpPr>
          <p:grpSpPr>
            <a:xfrm>
              <a:off x="3136212" y="1289857"/>
              <a:ext cx="576064" cy="662314"/>
              <a:chOff x="3865339" y="1484784"/>
              <a:chExt cx="576064" cy="662314"/>
            </a:xfr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grpSpPr>
          <p:sp>
            <p:nvSpPr>
              <p:cNvPr id="77" name="椭圆 76"/>
              <p:cNvSpPr/>
              <p:nvPr/>
            </p:nvSpPr>
            <p:spPr>
              <a:xfrm>
                <a:off x="3865339" y="1484784"/>
                <a:ext cx="576064" cy="576064"/>
              </a:xfrm>
              <a:prstGeom prst="ellipse">
                <a:avLst/>
              </a:prstGeom>
              <a:solidFill>
                <a:schemeClr val="tx1"/>
              </a:solidFill>
              <a:ln w="5715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6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inpin heiti" panose="00000500000000000000" pitchFamily="2" charset="-122"/>
                  <a:ea typeface="inpin heiti" panose="00000500000000000000" pitchFamily="2" charset="-122"/>
                  <a:cs typeface="+mn-ea"/>
                  <a:sym typeface="inpin heiti" panose="00000500000000000000" pitchFamily="2" charset="-122"/>
                </a:endParaRPr>
              </a:p>
            </p:txBody>
          </p:sp>
          <p:sp>
            <p:nvSpPr>
              <p:cNvPr id="78" name="标题 4"/>
              <p:cNvSpPr txBox="1">
                <a:spLocks/>
              </p:cNvSpPr>
              <p:nvPr/>
            </p:nvSpPr>
            <p:spPr>
              <a:xfrm>
                <a:off x="3865339" y="1649292"/>
                <a:ext cx="576064" cy="497806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inpin heiti" panose="00000500000000000000" pitchFamily="2" charset="-122"/>
                    <a:ea typeface="inpin heiti" panose="00000500000000000000" pitchFamily="2" charset="-122"/>
                    <a:cs typeface="+mn-ea"/>
                    <a:sym typeface="inpin heiti" panose="00000500000000000000" pitchFamily="2" charset="-122"/>
                  </a:rPr>
                  <a:t>4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inpin heiti" panose="00000500000000000000" pitchFamily="2" charset="-122"/>
                  <a:ea typeface="inpin heiti" panose="00000500000000000000" pitchFamily="2" charset="-122"/>
                  <a:cs typeface="+mn-ea"/>
                  <a:sym typeface="inpin heiti" panose="00000500000000000000" pitchFamily="2" charset="-122"/>
                </a:endParaRP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zh-CN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inpin heiti" panose="00000500000000000000" pitchFamily="2" charset="-122"/>
                  <a:ea typeface="inpin heiti" panose="00000500000000000000" pitchFamily="2" charset="-122"/>
                  <a:cs typeface="+mn-ea"/>
                  <a:sym typeface="inpin heiti" panose="00000500000000000000" pitchFamily="2" charset="-122"/>
                </a:endParaRPr>
              </a:p>
            </p:txBody>
          </p:sp>
        </p:grpSp>
      </p:grpSp>
      <p:grpSp>
        <p:nvGrpSpPr>
          <p:cNvPr id="79" name="组合 78"/>
          <p:cNvGrpSpPr/>
          <p:nvPr/>
        </p:nvGrpSpPr>
        <p:grpSpPr>
          <a:xfrm>
            <a:off x="4007770" y="3079509"/>
            <a:ext cx="6768750" cy="662314"/>
            <a:chOff x="3136212" y="1289857"/>
            <a:chExt cx="6223935" cy="662314"/>
          </a:xfrm>
        </p:grpSpPr>
        <p:sp>
          <p:nvSpPr>
            <p:cNvPr id="80" name="圆角矩形 79"/>
            <p:cNvSpPr/>
            <p:nvPr/>
          </p:nvSpPr>
          <p:spPr>
            <a:xfrm>
              <a:off x="3424242" y="1372110"/>
              <a:ext cx="5935905" cy="471760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800" dirty="0">
                  <a:solidFill>
                    <a:schemeClr val="bg2"/>
                  </a:solidFill>
                  <a:latin typeface="inpin heiti" panose="00000500000000000000" pitchFamily="2" charset="-122"/>
                  <a:ea typeface="inpin heiti" panose="00000500000000000000" pitchFamily="2" charset="-122"/>
                  <a:cs typeface="+mn-ea"/>
                  <a:sym typeface="inpin heiti" panose="00000500000000000000" pitchFamily="2" charset="-122"/>
                </a:rPr>
                <a:t>      Tetris Game AI</a:t>
              </a:r>
              <a:endParaRPr lang="zh-CN" altLang="en-US" sz="2800" dirty="0">
                <a:solidFill>
                  <a:schemeClr val="bg2"/>
                </a:solidFill>
                <a:latin typeface="inpin heiti" panose="00000500000000000000" pitchFamily="2" charset="-122"/>
                <a:ea typeface="inpin heiti" panose="00000500000000000000" pitchFamily="2" charset="-122"/>
                <a:cs typeface="+mn-ea"/>
                <a:sym typeface="inpin heiti" panose="00000500000000000000" pitchFamily="2" charset="-122"/>
              </a:endParaRPr>
            </a:p>
          </p:txBody>
        </p:sp>
        <p:grpSp>
          <p:nvGrpSpPr>
            <p:cNvPr id="81" name="组合 80"/>
            <p:cNvGrpSpPr/>
            <p:nvPr/>
          </p:nvGrpSpPr>
          <p:grpSpPr>
            <a:xfrm>
              <a:off x="3136212" y="1289857"/>
              <a:ext cx="576064" cy="662314"/>
              <a:chOff x="3865339" y="1484784"/>
              <a:chExt cx="576064" cy="662314"/>
            </a:xfr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grpSpPr>
          <p:sp>
            <p:nvSpPr>
              <p:cNvPr id="82" name="椭圆 81"/>
              <p:cNvSpPr/>
              <p:nvPr/>
            </p:nvSpPr>
            <p:spPr>
              <a:xfrm>
                <a:off x="3865339" y="1484784"/>
                <a:ext cx="576064" cy="576064"/>
              </a:xfrm>
              <a:prstGeom prst="ellipse">
                <a:avLst/>
              </a:prstGeom>
              <a:solidFill>
                <a:schemeClr val="tx1"/>
              </a:solidFill>
              <a:ln w="5715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6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inpin heiti" panose="00000500000000000000" pitchFamily="2" charset="-122"/>
                  <a:ea typeface="inpin heiti" panose="00000500000000000000" pitchFamily="2" charset="-122"/>
                  <a:cs typeface="+mn-ea"/>
                  <a:sym typeface="inpin heiti" panose="00000500000000000000" pitchFamily="2" charset="-122"/>
                </a:endParaRPr>
              </a:p>
            </p:txBody>
          </p:sp>
          <p:sp>
            <p:nvSpPr>
              <p:cNvPr id="83" name="标题 4"/>
              <p:cNvSpPr txBox="1">
                <a:spLocks/>
              </p:cNvSpPr>
              <p:nvPr/>
            </p:nvSpPr>
            <p:spPr>
              <a:xfrm>
                <a:off x="3865339" y="1649292"/>
                <a:ext cx="576064" cy="497806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inpin heiti" panose="00000500000000000000" pitchFamily="2" charset="-122"/>
                    <a:ea typeface="inpin heiti" panose="00000500000000000000" pitchFamily="2" charset="-122"/>
                    <a:cs typeface="+mn-ea"/>
                    <a:sym typeface="inpin heiti" panose="00000500000000000000" pitchFamily="2" charset="-122"/>
                  </a:rPr>
                  <a:t>3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inpin heiti" panose="00000500000000000000" pitchFamily="2" charset="-122"/>
                  <a:ea typeface="inpin heiti" panose="00000500000000000000" pitchFamily="2" charset="-122"/>
                  <a:cs typeface="+mn-ea"/>
                  <a:sym typeface="inpin heiti" panose="00000500000000000000" pitchFamily="2" charset="-122"/>
                </a:endParaRP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zh-CN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inpin heiti" panose="00000500000000000000" pitchFamily="2" charset="-122"/>
                  <a:ea typeface="inpin heiti" panose="00000500000000000000" pitchFamily="2" charset="-122"/>
                  <a:cs typeface="+mn-ea"/>
                  <a:sym typeface="inpin heiti" panose="00000500000000000000" pitchFamily="2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671348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等腰三角形 46"/>
          <p:cNvSpPr>
            <a:spLocks noChangeAspect="1"/>
          </p:cNvSpPr>
          <p:nvPr/>
        </p:nvSpPr>
        <p:spPr>
          <a:xfrm rot="10800000" flipV="1">
            <a:off x="2914528" y="779895"/>
            <a:ext cx="555013" cy="478461"/>
          </a:xfrm>
          <a:prstGeom prst="triangle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npin heiti" panose="00000500000000000000" pitchFamily="2" charset="-122"/>
              <a:ea typeface="inpin heiti" panose="00000500000000000000" pitchFamily="2" charset="-122"/>
              <a:cs typeface="+mn-ea"/>
              <a:sym typeface="inpin heiti" panose="00000500000000000000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22723" y="1125688"/>
            <a:ext cx="5003293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269875" algn="just">
              <a:lnSpc>
                <a:spcPct val="150000"/>
              </a:lnSpc>
            </a:pPr>
            <a:r>
              <a:rPr lang="en-US" altLang="zh-CN" sz="3200" b="1" kern="100" dirty="0">
                <a:latin typeface="宋体" panose="02010600030101010101" pitchFamily="2" charset="-122"/>
                <a:ea typeface="宋体" panose="02010600030101010101" pitchFamily="2" charset="-122"/>
              </a:rPr>
              <a:t>Pierre </a:t>
            </a:r>
            <a:r>
              <a:rPr lang="en-US" altLang="zh-CN" sz="3200" b="1" kern="100" dirty="0" err="1">
                <a:latin typeface="宋体" panose="02010600030101010101" pitchFamily="2" charset="-122"/>
                <a:ea typeface="宋体" panose="02010600030101010101" pitchFamily="2" charset="-122"/>
              </a:rPr>
              <a:t>Dellacherie</a:t>
            </a:r>
            <a:r>
              <a:rPr lang="zh-CN" altLang="en-US" sz="3200" b="1" kern="100" dirty="0">
                <a:latin typeface="宋体" panose="02010600030101010101" pitchFamily="2" charset="-122"/>
                <a:ea typeface="宋体" panose="02010600030101010101" pitchFamily="2" charset="-122"/>
              </a:rPr>
              <a:t>算法</a:t>
            </a:r>
            <a:endParaRPr lang="en-US" altLang="zh-CN" sz="3200" b="1" kern="1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269875" algn="just">
              <a:lnSpc>
                <a:spcPct val="150000"/>
              </a:lnSpc>
            </a:pPr>
            <a:r>
              <a:rPr lang="en-US" altLang="zh-CN" sz="3200" b="1" kern="100" dirty="0" err="1">
                <a:latin typeface="宋体" panose="02010600030101010101" pitchFamily="2" charset="-122"/>
                <a:ea typeface="宋体" panose="02010600030101010101" pitchFamily="2" charset="-122"/>
              </a:rPr>
              <a:t>Pygame</a:t>
            </a:r>
            <a:r>
              <a:rPr lang="zh-CN" altLang="en-US" sz="3200" b="1" kern="100" dirty="0">
                <a:latin typeface="宋体" panose="02010600030101010101" pitchFamily="2" charset="-122"/>
                <a:ea typeface="宋体" panose="02010600030101010101" pitchFamily="2" charset="-122"/>
              </a:rPr>
              <a:t>线上测试</a:t>
            </a:r>
          </a:p>
        </p:txBody>
      </p:sp>
      <p:grpSp>
        <p:nvGrpSpPr>
          <p:cNvPr id="31" name="组合 30"/>
          <p:cNvGrpSpPr/>
          <p:nvPr/>
        </p:nvGrpSpPr>
        <p:grpSpPr>
          <a:xfrm>
            <a:off x="0" y="0"/>
            <a:ext cx="12192000" cy="980728"/>
            <a:chOff x="0" y="0"/>
            <a:chExt cx="12192000" cy="980728"/>
          </a:xfrm>
        </p:grpSpPr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8A2BBAF2-E2E7-43F9-AE24-D37615746FE3}"/>
                </a:ext>
              </a:extLst>
            </p:cNvPr>
            <p:cNvSpPr/>
            <p:nvPr/>
          </p:nvSpPr>
          <p:spPr>
            <a:xfrm>
              <a:off x="0" y="0"/>
              <a:ext cx="2207568" cy="96941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inpin heiti" panose="00000500000000000000" pitchFamily="2" charset="-122"/>
                <a:ea typeface="inpin heiti" panose="00000500000000000000" pitchFamily="2" charset="-122"/>
                <a:cs typeface="+mn-ea"/>
                <a:sym typeface="inpin heiti" panose="00000500000000000000" pitchFamily="2" charset="-122"/>
              </a:endParaRP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77E86F28-61D3-4DBF-882E-57CD276B0D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2234" y="223098"/>
              <a:ext cx="194310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b="1" dirty="0">
                  <a:solidFill>
                    <a:prstClr val="white"/>
                  </a:solidFill>
                  <a:latin typeface="inpin heiti" panose="00000500000000000000" pitchFamily="2" charset="-122"/>
                  <a:ea typeface="inpin heiti" panose="00000500000000000000" pitchFamily="2" charset="-122"/>
                  <a:cs typeface="+mn-ea"/>
                  <a:sym typeface="inpin heiti" panose="00000500000000000000" pitchFamily="2" charset="-122"/>
                </a:rPr>
                <a:t>Contents</a:t>
              </a:r>
              <a:endParaRPr lang="zh-CN" altLang="en-US" b="1" dirty="0">
                <a:solidFill>
                  <a:prstClr val="white"/>
                </a:solidFill>
                <a:latin typeface="inpin heiti" panose="00000500000000000000" pitchFamily="2" charset="-122"/>
                <a:ea typeface="inpin heiti" panose="00000500000000000000" pitchFamily="2" charset="-122"/>
                <a:cs typeface="+mn-ea"/>
                <a:sym typeface="inpin heiti" panose="00000500000000000000" pitchFamily="2" charset="-122"/>
              </a:endParaRPr>
            </a:p>
          </p:txBody>
        </p:sp>
        <p:sp>
          <p:nvSpPr>
            <p:cNvPr id="34" name="矩形 53">
              <a:extLst>
                <a:ext uri="{FF2B5EF4-FFF2-40B4-BE49-F238E27FC236}">
                  <a16:creationId xmlns:a16="http://schemas.microsoft.com/office/drawing/2014/main" id="{377EF5B8-EB81-4C45-82D4-2D99B9107D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68008" y="11310"/>
              <a:ext cx="1980000" cy="96941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en-US" altLang="zh-CN" sz="2000" dirty="0">
                  <a:solidFill>
                    <a:schemeClr val="bg2"/>
                  </a:solidFill>
                  <a:latin typeface="inpin heiti" panose="00000500000000000000" pitchFamily="2" charset="-122"/>
                  <a:ea typeface="inpin heiti" panose="00000500000000000000" pitchFamily="2" charset="-122"/>
                  <a:cs typeface="+mn-ea"/>
                  <a:sym typeface="inpin heiti" panose="00000500000000000000" pitchFamily="2" charset="-122"/>
                </a:rPr>
                <a:t> Tetris Game AI</a:t>
              </a:r>
            </a:p>
          </p:txBody>
        </p:sp>
        <p:sp>
          <p:nvSpPr>
            <p:cNvPr id="35" name="矩形 53">
              <a:extLst>
                <a:ext uri="{FF2B5EF4-FFF2-40B4-BE49-F238E27FC236}">
                  <a16:creationId xmlns:a16="http://schemas.microsoft.com/office/drawing/2014/main" id="{FD05752A-9448-49DA-9ACC-1DA0380DC9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7401" y="11310"/>
              <a:ext cx="1980000" cy="969418"/>
            </a:xfrm>
            <a:prstGeom prst="rect">
              <a:avLst/>
            </a:prstGeom>
            <a:solidFill>
              <a:schemeClr val="bg1">
                <a:lumMod val="25000"/>
                <a:lumOff val="75000"/>
              </a:schemeClr>
            </a:solidFill>
            <a:ln w="9525">
              <a:solidFill>
                <a:srgbClr val="EAEAEA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None/>
              </a:pPr>
              <a:r>
                <a:rPr lang="en-US" altLang="zh-CN" sz="1800" dirty="0">
                  <a:solidFill>
                    <a:schemeClr val="bg2"/>
                  </a:solidFill>
                  <a:latin typeface="inpin heiti" panose="00000500000000000000" pitchFamily="2" charset="-122"/>
                  <a:ea typeface="inpin heiti" panose="00000500000000000000" pitchFamily="2" charset="-122"/>
                  <a:cs typeface="+mn-ea"/>
                  <a:sym typeface="inpin heiti" panose="00000500000000000000" pitchFamily="2" charset="-122"/>
                </a:rPr>
                <a:t>Introduction &amp;&amp; Related Work</a:t>
              </a:r>
              <a:endParaRPr lang="zh-CN" altLang="en-US" sz="1800" dirty="0">
                <a:solidFill>
                  <a:schemeClr val="bg2"/>
                </a:solidFill>
                <a:latin typeface="inpin heiti" panose="00000500000000000000" pitchFamily="2" charset="-122"/>
                <a:ea typeface="inpin heiti" panose="00000500000000000000" pitchFamily="2" charset="-122"/>
                <a:cs typeface="+mn-ea"/>
                <a:sym typeface="inpin heiti" panose="00000500000000000000" pitchFamily="2" charset="-122"/>
              </a:endParaRPr>
            </a:p>
          </p:txBody>
        </p:sp>
        <p:sp>
          <p:nvSpPr>
            <p:cNvPr id="36" name="矩形 53">
              <a:extLst>
                <a:ext uri="{FF2B5EF4-FFF2-40B4-BE49-F238E27FC236}">
                  <a16:creationId xmlns:a16="http://schemas.microsoft.com/office/drawing/2014/main" id="{004B9E0B-AA76-48EF-BA44-9A2508EE31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9987" y="11310"/>
              <a:ext cx="1980000" cy="969418"/>
            </a:xfrm>
            <a:prstGeom prst="rect">
              <a:avLst/>
            </a:prstGeom>
            <a:solidFill>
              <a:schemeClr val="bg1">
                <a:lumMod val="25000"/>
                <a:lumOff val="75000"/>
              </a:schemeClr>
            </a:solidFill>
            <a:ln w="9525">
              <a:solidFill>
                <a:srgbClr val="EAEAEA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en-US" altLang="zh-CN" sz="1800" dirty="0">
                  <a:solidFill>
                    <a:schemeClr val="bg2"/>
                  </a:solidFill>
                  <a:latin typeface="inpin heiti" panose="00000500000000000000" pitchFamily="2" charset="-122"/>
                  <a:ea typeface="inpin heiti" panose="00000500000000000000" pitchFamily="2" charset="-122"/>
                  <a:cs typeface="+mn-ea"/>
                  <a:sym typeface="inpin heiti" panose="00000500000000000000" pitchFamily="2" charset="-122"/>
                </a:rPr>
                <a:t> Image Processing</a:t>
              </a:r>
              <a:endParaRPr lang="zh-CN" altLang="en-US" sz="1800" dirty="0">
                <a:solidFill>
                  <a:schemeClr val="bg2"/>
                </a:solidFill>
                <a:latin typeface="inpin heiti" panose="00000500000000000000" pitchFamily="2" charset="-122"/>
                <a:ea typeface="inpin heiti" panose="00000500000000000000" pitchFamily="2" charset="-122"/>
                <a:cs typeface="+mn-ea"/>
                <a:sym typeface="inpin heiti" panose="00000500000000000000" pitchFamily="2" charset="-122"/>
              </a:endParaRPr>
            </a:p>
          </p:txBody>
        </p:sp>
        <p:sp>
          <p:nvSpPr>
            <p:cNvPr id="37" name="矩形 53">
              <a:extLst>
                <a:ext uri="{FF2B5EF4-FFF2-40B4-BE49-F238E27FC236}">
                  <a16:creationId xmlns:a16="http://schemas.microsoft.com/office/drawing/2014/main" id="{0BDC29D8-D68C-4301-91E0-8FC65DD05A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0341" y="11310"/>
              <a:ext cx="1980000" cy="969418"/>
            </a:xfrm>
            <a:prstGeom prst="rect">
              <a:avLst/>
            </a:prstGeom>
            <a:solidFill>
              <a:schemeClr val="bg1">
                <a:lumMod val="25000"/>
                <a:lumOff val="75000"/>
              </a:schemeClr>
            </a:solidFill>
            <a:ln w="9525">
              <a:solidFill>
                <a:srgbClr val="EAEAEA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None/>
              </a:pPr>
              <a:r>
                <a:rPr lang="en-US" altLang="zh-CN" sz="2000" dirty="0">
                  <a:solidFill>
                    <a:schemeClr val="bg2"/>
                  </a:solidFill>
                  <a:latin typeface="inpin heiti" panose="00000500000000000000" pitchFamily="2" charset="-122"/>
                  <a:ea typeface="inpin heiti" panose="00000500000000000000" pitchFamily="2" charset="-122"/>
                  <a:cs typeface="+mn-ea"/>
                  <a:sym typeface="inpin heiti" panose="00000500000000000000" pitchFamily="2" charset="-122"/>
                </a:rPr>
                <a:t> Control Algorithm</a:t>
              </a:r>
              <a:endParaRPr lang="zh-CN" altLang="en-US" sz="2000" dirty="0">
                <a:solidFill>
                  <a:schemeClr val="bg2"/>
                </a:solidFill>
                <a:latin typeface="inpin heiti" panose="00000500000000000000" pitchFamily="2" charset="-122"/>
                <a:ea typeface="inpin heiti" panose="00000500000000000000" pitchFamily="2" charset="-122"/>
                <a:cs typeface="+mn-ea"/>
                <a:sym typeface="inpin heiti" panose="00000500000000000000" pitchFamily="2" charset="-122"/>
              </a:endParaRPr>
            </a:p>
          </p:txBody>
        </p:sp>
        <p:sp>
          <p:nvSpPr>
            <p:cNvPr id="38" name="矩形 53">
              <a:extLst>
                <a:ext uri="{FF2B5EF4-FFF2-40B4-BE49-F238E27FC236}">
                  <a16:creationId xmlns:a16="http://schemas.microsoft.com/office/drawing/2014/main" id="{FEB194AB-BBAC-46EA-AB5E-22BF1486F6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28448" y="11310"/>
              <a:ext cx="2063552" cy="969418"/>
            </a:xfrm>
            <a:prstGeom prst="rect">
              <a:avLst/>
            </a:prstGeom>
            <a:solidFill>
              <a:schemeClr val="bg1">
                <a:lumMod val="25000"/>
                <a:lumOff val="75000"/>
              </a:schemeClr>
            </a:solidFill>
            <a:ln w="9525">
              <a:solidFill>
                <a:srgbClr val="EAEAEA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None/>
              </a:pPr>
              <a:r>
                <a:rPr lang="en-US" altLang="zh-CN" sz="2000" dirty="0">
                  <a:solidFill>
                    <a:schemeClr val="bg2"/>
                  </a:solidFill>
                  <a:latin typeface="inpin heiti" panose="00000500000000000000" pitchFamily="2" charset="-122"/>
                  <a:ea typeface="inpin heiti" panose="00000500000000000000" pitchFamily="2" charset="-122"/>
                  <a:cs typeface="+mn-ea"/>
                  <a:sym typeface="inpin heiti" panose="00000500000000000000" pitchFamily="2" charset="-122"/>
                </a:rPr>
                <a:t> Rethink &amp;&amp; Conclusion</a:t>
              </a:r>
              <a:endParaRPr lang="zh-CN" altLang="en-US" sz="2000" dirty="0">
                <a:solidFill>
                  <a:schemeClr val="bg2"/>
                </a:solidFill>
                <a:latin typeface="inpin heiti" panose="00000500000000000000" pitchFamily="2" charset="-122"/>
                <a:ea typeface="inpin heiti" panose="00000500000000000000" pitchFamily="2" charset="-122"/>
                <a:cs typeface="+mn-ea"/>
                <a:sym typeface="inpin heiti" panose="00000500000000000000" pitchFamily="2" charset="-122"/>
              </a:endParaRPr>
            </a:p>
          </p:txBody>
        </p:sp>
      </p:grpSp>
      <p:sp>
        <p:nvSpPr>
          <p:cNvPr id="19" name="矩形 18"/>
          <p:cNvSpPr/>
          <p:nvPr/>
        </p:nvSpPr>
        <p:spPr>
          <a:xfrm>
            <a:off x="132234" y="2605225"/>
            <a:ext cx="11544670" cy="25766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9875">
              <a:lnSpc>
                <a:spcPct val="150000"/>
              </a:lnSpc>
            </a:pPr>
            <a:r>
              <a:rPr lang="en-US" altLang="zh-CN" sz="2800" b="1" kern="100" dirty="0">
                <a:latin typeface="仿宋" panose="02010609060101010101" pitchFamily="49" charset="-122"/>
                <a:ea typeface="仿宋" panose="02010609060101010101" pitchFamily="49" charset="-122"/>
              </a:rPr>
              <a:t>·</a:t>
            </a:r>
            <a:r>
              <a:rPr lang="zh-CN" altLang="en-US" sz="2800" b="1" kern="100" dirty="0">
                <a:latin typeface="仿宋" panose="02010609060101010101" pitchFamily="49" charset="-122"/>
                <a:ea typeface="仿宋" panose="02010609060101010101" pitchFamily="49" charset="-122"/>
              </a:rPr>
              <a:t>搭建</a:t>
            </a:r>
            <a:r>
              <a:rPr lang="en-US" altLang="zh-CN" sz="2800" b="1" kern="100" dirty="0" err="1">
                <a:latin typeface="仿宋" panose="02010609060101010101" pitchFamily="49" charset="-122"/>
                <a:ea typeface="仿宋" panose="02010609060101010101" pitchFamily="49" charset="-122"/>
              </a:rPr>
              <a:t>pygame</a:t>
            </a:r>
            <a:r>
              <a:rPr lang="zh-CN" altLang="en-US" sz="2800" b="1" kern="100" dirty="0">
                <a:latin typeface="仿宋" panose="02010609060101010101" pitchFamily="49" charset="-122"/>
                <a:ea typeface="仿宋" panose="02010609060101010101" pitchFamily="49" charset="-122"/>
              </a:rPr>
              <a:t>游戏</a:t>
            </a:r>
            <a:r>
              <a:rPr lang="en-US" altLang="zh-CN" sz="2800" b="1" kern="100" dirty="0">
                <a:latin typeface="仿宋" panose="02010609060101010101" pitchFamily="49" charset="-122"/>
                <a:ea typeface="仿宋" panose="02010609060101010101" pitchFamily="49" charset="-122"/>
              </a:rPr>
              <a:t>               ·</a:t>
            </a:r>
            <a:r>
              <a:rPr lang="zh-CN" altLang="en-US" sz="2800" b="1" kern="100" dirty="0">
                <a:latin typeface="仿宋" panose="02010609060101010101" pitchFamily="49" charset="-122"/>
                <a:ea typeface="仿宋" panose="02010609060101010101" pitchFamily="49" charset="-122"/>
              </a:rPr>
              <a:t>直接移动加快模拟速度</a:t>
            </a:r>
            <a:endParaRPr lang="en-US" altLang="zh-CN" sz="2800" b="1" kern="1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indent="269875">
              <a:lnSpc>
                <a:spcPct val="150000"/>
              </a:lnSpc>
            </a:pPr>
            <a:r>
              <a:rPr lang="en-US" altLang="zh-CN" sz="2800" b="1" kern="100" dirty="0">
                <a:latin typeface="仿宋" panose="02010609060101010101" pitchFamily="49" charset="-122"/>
                <a:ea typeface="仿宋" panose="02010609060101010101" pitchFamily="49" charset="-122"/>
              </a:rPr>
              <a:t>·</a:t>
            </a:r>
            <a:r>
              <a:rPr lang="zh-CN" altLang="en-US" sz="2800" b="1" kern="100" dirty="0">
                <a:latin typeface="仿宋" panose="02010609060101010101" pitchFamily="49" charset="-122"/>
                <a:ea typeface="仿宋" panose="02010609060101010101" pitchFamily="49" charset="-122"/>
              </a:rPr>
              <a:t>合法落点判断 </a:t>
            </a:r>
            <a:r>
              <a:rPr lang="en-US" altLang="zh-CN" sz="2800" b="1" kern="100" dirty="0">
                <a:latin typeface="仿宋" panose="02010609060101010101" pitchFamily="49" charset="-122"/>
                <a:ea typeface="仿宋" panose="02010609060101010101" pitchFamily="49" charset="-122"/>
              </a:rPr>
              <a:t>                ·</a:t>
            </a:r>
            <a:r>
              <a:rPr lang="zh-CN" altLang="en-US" sz="2800" b="1" kern="100" dirty="0">
                <a:latin typeface="仿宋" panose="02010609060101010101" pitchFamily="49" charset="-122"/>
                <a:ea typeface="仿宋" panose="02010609060101010101" pitchFamily="49" charset="-122"/>
              </a:rPr>
              <a:t>模拟降低</a:t>
            </a:r>
            <a:r>
              <a:rPr lang="en-US" altLang="zh-CN" sz="2800" b="1" kern="100" dirty="0">
                <a:latin typeface="仿宋" panose="02010609060101010101" pitchFamily="49" charset="-122"/>
                <a:ea typeface="仿宋" panose="02010609060101010101" pitchFamily="49" charset="-122"/>
              </a:rPr>
              <a:t>I</a:t>
            </a:r>
            <a:r>
              <a:rPr lang="zh-CN" altLang="en-US" sz="2800" b="1" kern="100" dirty="0">
                <a:latin typeface="仿宋" panose="02010609060101010101" pitchFamily="49" charset="-122"/>
                <a:ea typeface="仿宋" panose="02010609060101010101" pitchFamily="49" charset="-122"/>
              </a:rPr>
              <a:t>型、</a:t>
            </a:r>
            <a:r>
              <a:rPr lang="en-US" altLang="zh-CN" sz="2800" b="1" kern="100" dirty="0">
                <a:latin typeface="仿宋" panose="02010609060101010101" pitchFamily="49" charset="-122"/>
                <a:ea typeface="仿宋" panose="02010609060101010101" pitchFamily="49" charset="-122"/>
              </a:rPr>
              <a:t>O</a:t>
            </a:r>
            <a:r>
              <a:rPr lang="zh-CN" altLang="en-US" sz="2800" b="1" kern="100" dirty="0">
                <a:latin typeface="仿宋" panose="02010609060101010101" pitchFamily="49" charset="-122"/>
                <a:ea typeface="仿宋" panose="02010609060101010101" pitchFamily="49" charset="-122"/>
              </a:rPr>
              <a:t>型频率</a:t>
            </a:r>
            <a:endParaRPr lang="en-US" altLang="zh-CN" sz="2800" b="1" kern="1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indent="269875">
              <a:lnSpc>
                <a:spcPct val="150000"/>
              </a:lnSpc>
            </a:pPr>
            <a:r>
              <a:rPr lang="en-US" altLang="zh-CN" sz="2800" b="1" kern="100" dirty="0">
                <a:latin typeface="仿宋" panose="02010609060101010101" pitchFamily="49" charset="-122"/>
                <a:ea typeface="仿宋" panose="02010609060101010101" pitchFamily="49" charset="-122"/>
              </a:rPr>
              <a:t>·</a:t>
            </a:r>
            <a:r>
              <a:rPr lang="zh-CN" altLang="en-US" sz="2800" b="1" kern="100" dirty="0">
                <a:latin typeface="仿宋" panose="02010609060101010101" pitchFamily="49" charset="-122"/>
                <a:ea typeface="仿宋" panose="02010609060101010101" pitchFamily="49" charset="-122"/>
              </a:rPr>
              <a:t>选择更激进的参数             </a:t>
            </a:r>
            <a:r>
              <a:rPr lang="en-US" altLang="zh-CN" sz="2800" b="1" kern="100" dirty="0">
                <a:latin typeface="仿宋" panose="02010609060101010101" pitchFamily="49" charset="-122"/>
                <a:ea typeface="仿宋" panose="02010609060101010101" pitchFamily="49" charset="-122"/>
              </a:rPr>
              <a:t>·AI</a:t>
            </a:r>
            <a:r>
              <a:rPr lang="zh-CN" altLang="en-US" sz="2800" b="1" kern="100" dirty="0">
                <a:latin typeface="仿宋" panose="02010609060101010101" pitchFamily="49" charset="-122"/>
                <a:ea typeface="仿宋" panose="02010609060101010101" pitchFamily="49" charset="-122"/>
              </a:rPr>
              <a:t>改进与修正</a:t>
            </a:r>
            <a:endParaRPr lang="en-US" altLang="zh-CN" sz="2800" b="1" kern="1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indent="269875">
              <a:lnSpc>
                <a:spcPct val="150000"/>
              </a:lnSpc>
            </a:pPr>
            <a:r>
              <a:rPr lang="en-US" altLang="zh-CN" sz="2800" b="1" kern="100" dirty="0">
                <a:latin typeface="仿宋" panose="02010609060101010101" pitchFamily="49" charset="-122"/>
                <a:ea typeface="仿宋" panose="02010609060101010101" pitchFamily="49" charset="-122"/>
              </a:rPr>
              <a:t>·</a:t>
            </a:r>
            <a:r>
              <a:rPr lang="zh-CN" altLang="en-US" sz="2800" b="1" kern="100" dirty="0">
                <a:latin typeface="仿宋" panose="02010609060101010101" pitchFamily="49" charset="-122"/>
                <a:ea typeface="仿宋" panose="02010609060101010101" pitchFamily="49" charset="-122"/>
              </a:rPr>
              <a:t>旋转重心偏移</a:t>
            </a:r>
            <a:r>
              <a:rPr lang="en-US" altLang="zh-CN" sz="2800" b="1" kern="100" dirty="0">
                <a:latin typeface="仿宋" panose="02010609060101010101" pitchFamily="49" charset="-122"/>
                <a:ea typeface="仿宋" panose="02010609060101010101" pitchFamily="49" charset="-122"/>
              </a:rPr>
              <a:t>			  ·</a:t>
            </a:r>
            <a:r>
              <a:rPr lang="zh-CN" altLang="en-US" sz="2800" b="1" kern="100" dirty="0">
                <a:latin typeface="仿宋" panose="02010609060101010101" pitchFamily="49" charset="-122"/>
                <a:ea typeface="仿宋" panose="02010609060101010101" pitchFamily="49" charset="-122"/>
              </a:rPr>
              <a:t>接口设置</a:t>
            </a:r>
            <a:endParaRPr lang="en-US" altLang="zh-CN" sz="2800" b="1" kern="1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2B35567-7FC0-4FCA-A8FC-E144A508B722}"/>
              </a:ext>
            </a:extLst>
          </p:cNvPr>
          <p:cNvSpPr/>
          <p:nvPr/>
        </p:nvSpPr>
        <p:spPr>
          <a:xfrm>
            <a:off x="462290" y="6111682"/>
            <a:ext cx="115212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800" b="1" kern="100" dirty="0">
                <a:latin typeface="仿宋" panose="02010609060101010101" pitchFamily="49" charset="-122"/>
                <a:ea typeface="仿宋" panose="02010609060101010101" pitchFamily="49" charset="-122"/>
              </a:rPr>
              <a:t>-64 * </a:t>
            </a:r>
            <a:r>
              <a:rPr lang="en-US" altLang="zh-CN" sz="2800" b="1" kern="100" dirty="0" err="1">
                <a:latin typeface="仿宋" panose="02010609060101010101" pitchFamily="49" charset="-122"/>
                <a:ea typeface="仿宋" panose="02010609060101010101" pitchFamily="49" charset="-122"/>
              </a:rPr>
              <a:t>lh</a:t>
            </a:r>
            <a:r>
              <a:rPr lang="en-US" altLang="zh-CN" sz="2800" b="1" kern="100" dirty="0">
                <a:latin typeface="仿宋" panose="02010609060101010101" pitchFamily="49" charset="-122"/>
                <a:ea typeface="仿宋" panose="02010609060101010101" pitchFamily="49" charset="-122"/>
              </a:rPr>
              <a:t> + 40 * </a:t>
            </a:r>
            <a:r>
              <a:rPr lang="en-US" altLang="zh-CN" sz="2800" b="1" kern="100" dirty="0" err="1">
                <a:latin typeface="仿宋" panose="02010609060101010101" pitchFamily="49" charset="-122"/>
                <a:ea typeface="仿宋" panose="02010609060101010101" pitchFamily="49" charset="-122"/>
              </a:rPr>
              <a:t>epcm</a:t>
            </a:r>
            <a:r>
              <a:rPr lang="en-US" altLang="zh-CN" sz="2800" b="1" kern="100" dirty="0">
                <a:latin typeface="仿宋" panose="02010609060101010101" pitchFamily="49" charset="-122"/>
                <a:ea typeface="仿宋" panose="02010609060101010101" pitchFamily="49" charset="-122"/>
              </a:rPr>
              <a:t> - 32 * </a:t>
            </a:r>
            <a:r>
              <a:rPr lang="en-US" altLang="zh-CN" sz="2800" b="1" kern="100" dirty="0" err="1">
                <a:latin typeface="仿宋" panose="02010609060101010101" pitchFamily="49" charset="-122"/>
                <a:ea typeface="仿宋" panose="02010609060101010101" pitchFamily="49" charset="-122"/>
              </a:rPr>
              <a:t>brt</a:t>
            </a:r>
            <a:r>
              <a:rPr lang="en-US" altLang="zh-CN" sz="2800" b="1" kern="100" dirty="0">
                <a:latin typeface="仿宋" panose="02010609060101010101" pitchFamily="49" charset="-122"/>
                <a:ea typeface="仿宋" panose="02010609060101010101" pitchFamily="49" charset="-122"/>
              </a:rPr>
              <a:t> - 98 * </a:t>
            </a:r>
            <a:r>
              <a:rPr lang="en-US" altLang="zh-CN" sz="2800" b="1" kern="100" dirty="0" err="1">
                <a:latin typeface="仿宋" panose="02010609060101010101" pitchFamily="49" charset="-122"/>
                <a:ea typeface="仿宋" panose="02010609060101010101" pitchFamily="49" charset="-122"/>
              </a:rPr>
              <a:t>bct</a:t>
            </a:r>
            <a:r>
              <a:rPr lang="en-US" altLang="zh-CN" sz="2800" b="1" kern="100" dirty="0">
                <a:latin typeface="仿宋" panose="02010609060101010101" pitchFamily="49" charset="-122"/>
                <a:ea typeface="仿宋" panose="02010609060101010101" pitchFamily="49" charset="-122"/>
              </a:rPr>
              <a:t> - 79 * </a:t>
            </a:r>
            <a:r>
              <a:rPr lang="en-US" altLang="zh-CN" sz="2800" b="1" kern="100" dirty="0" err="1">
                <a:latin typeface="仿宋" panose="02010609060101010101" pitchFamily="49" charset="-122"/>
                <a:ea typeface="仿宋" panose="02010609060101010101" pitchFamily="49" charset="-122"/>
              </a:rPr>
              <a:t>bbh</a:t>
            </a:r>
            <a:r>
              <a:rPr lang="en-US" altLang="zh-CN" sz="2800" b="1" kern="100" dirty="0">
                <a:latin typeface="仿宋" panose="02010609060101010101" pitchFamily="49" charset="-122"/>
                <a:ea typeface="仿宋" panose="02010609060101010101" pitchFamily="49" charset="-122"/>
              </a:rPr>
              <a:t> - 34 * </a:t>
            </a:r>
            <a:r>
              <a:rPr lang="en-US" altLang="zh-CN" sz="2800" b="1" kern="100" dirty="0" err="1">
                <a:latin typeface="仿宋" panose="02010609060101010101" pitchFamily="49" charset="-122"/>
                <a:ea typeface="仿宋" panose="02010609060101010101" pitchFamily="49" charset="-122"/>
              </a:rPr>
              <a:t>bw</a:t>
            </a:r>
            <a:endParaRPr lang="en-US" altLang="zh-CN" sz="2800" b="1" kern="1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D659A8DC-C86A-47E4-911B-DC69CD9E046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895" t="43651" r="5945" b="41502"/>
          <a:stretch/>
        </p:blipFill>
        <p:spPr>
          <a:xfrm>
            <a:off x="8391316" y="4656261"/>
            <a:ext cx="3592254" cy="1304055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2CA40735-CF40-4E23-9F29-34112AA7B4E4}"/>
              </a:ext>
            </a:extLst>
          </p:cNvPr>
          <p:cNvSpPr/>
          <p:nvPr/>
        </p:nvSpPr>
        <p:spPr>
          <a:xfrm>
            <a:off x="510176" y="5462065"/>
            <a:ext cx="654126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kern="100" dirty="0">
                <a:latin typeface="仿宋" panose="02010609060101010101" pitchFamily="49" charset="-122"/>
                <a:ea typeface="仿宋" panose="02010609060101010101" pitchFamily="49" charset="-122"/>
              </a:rPr>
              <a:t>在</a:t>
            </a:r>
            <a:r>
              <a:rPr lang="en-US" altLang="zh-CN" sz="2800" b="1" kern="100" dirty="0" err="1">
                <a:latin typeface="仿宋" panose="02010609060101010101" pitchFamily="49" charset="-122"/>
                <a:ea typeface="仿宋" panose="02010609060101010101" pitchFamily="49" charset="-122"/>
              </a:rPr>
              <a:t>pygame</a:t>
            </a:r>
            <a:r>
              <a:rPr lang="zh-CN" altLang="en-US" sz="2800" b="1" kern="100" dirty="0">
                <a:latin typeface="仿宋" panose="02010609060101010101" pitchFamily="49" charset="-122"/>
                <a:ea typeface="仿宋" panose="02010609060101010101" pitchFamily="49" charset="-122"/>
              </a:rPr>
              <a:t>模拟环境下可以消去</a:t>
            </a:r>
            <a:r>
              <a:rPr lang="en-US" altLang="zh-CN" sz="2800" b="1" kern="100" dirty="0">
                <a:latin typeface="仿宋" panose="02010609060101010101" pitchFamily="49" charset="-122"/>
                <a:ea typeface="仿宋" panose="02010609060101010101" pitchFamily="49" charset="-122"/>
              </a:rPr>
              <a:t>4875</a:t>
            </a:r>
            <a:r>
              <a:rPr lang="zh-CN" altLang="en-US" sz="2800" b="1" kern="100" dirty="0">
                <a:latin typeface="仿宋" panose="02010609060101010101" pitchFamily="49" charset="-122"/>
                <a:ea typeface="仿宋" panose="02010609060101010101" pitchFamily="49" charset="-122"/>
              </a:rPr>
              <a:t>行</a:t>
            </a:r>
          </a:p>
        </p:txBody>
      </p:sp>
    </p:spTree>
    <p:extLst>
      <p:ext uri="{BB962C8B-B14F-4D97-AF65-F5344CB8AC3E}">
        <p14:creationId xmlns:p14="http://schemas.microsoft.com/office/powerpoint/2010/main" val="22613406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/>
        </p:nvGrpSpPr>
        <p:grpSpPr>
          <a:xfrm>
            <a:off x="0" y="0"/>
            <a:ext cx="12192000" cy="980728"/>
            <a:chOff x="0" y="0"/>
            <a:chExt cx="12192000" cy="980728"/>
          </a:xfrm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8A2BBAF2-E2E7-43F9-AE24-D37615746FE3}"/>
                </a:ext>
              </a:extLst>
            </p:cNvPr>
            <p:cNvSpPr/>
            <p:nvPr/>
          </p:nvSpPr>
          <p:spPr>
            <a:xfrm>
              <a:off x="0" y="0"/>
              <a:ext cx="2207568" cy="96941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inpin heiti" panose="00000500000000000000" pitchFamily="2" charset="-122"/>
                <a:ea typeface="inpin heiti" panose="00000500000000000000" pitchFamily="2" charset="-122"/>
                <a:cs typeface="+mn-ea"/>
                <a:sym typeface="inpin heiti" panose="00000500000000000000" pitchFamily="2" charset="-122"/>
              </a:endParaRP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77E86F28-61D3-4DBF-882E-57CD276B0D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2234" y="223098"/>
              <a:ext cx="194310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b="1" dirty="0">
                  <a:solidFill>
                    <a:prstClr val="white"/>
                  </a:solidFill>
                  <a:latin typeface="inpin heiti" panose="00000500000000000000" pitchFamily="2" charset="-122"/>
                  <a:ea typeface="inpin heiti" panose="00000500000000000000" pitchFamily="2" charset="-122"/>
                  <a:cs typeface="+mn-ea"/>
                  <a:sym typeface="inpin heiti" panose="00000500000000000000" pitchFamily="2" charset="-122"/>
                </a:rPr>
                <a:t>Contents</a:t>
              </a:r>
              <a:endParaRPr lang="zh-CN" altLang="en-US" b="1" dirty="0">
                <a:solidFill>
                  <a:prstClr val="white"/>
                </a:solidFill>
                <a:latin typeface="inpin heiti" panose="00000500000000000000" pitchFamily="2" charset="-122"/>
                <a:ea typeface="inpin heiti" panose="00000500000000000000" pitchFamily="2" charset="-122"/>
                <a:cs typeface="+mn-ea"/>
                <a:sym typeface="inpin heiti" panose="00000500000000000000" pitchFamily="2" charset="-122"/>
              </a:endParaRPr>
            </a:p>
          </p:txBody>
        </p:sp>
        <p:sp>
          <p:nvSpPr>
            <p:cNvPr id="29" name="矩形 53">
              <a:extLst>
                <a:ext uri="{FF2B5EF4-FFF2-40B4-BE49-F238E27FC236}">
                  <a16:creationId xmlns:a16="http://schemas.microsoft.com/office/drawing/2014/main" id="{377EF5B8-EB81-4C45-82D4-2D99B9107D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68008" y="11310"/>
              <a:ext cx="1980000" cy="96941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en-US" altLang="zh-CN" sz="2000" dirty="0">
                  <a:solidFill>
                    <a:schemeClr val="bg2"/>
                  </a:solidFill>
                  <a:latin typeface="inpin heiti" panose="00000500000000000000" pitchFamily="2" charset="-122"/>
                  <a:ea typeface="inpin heiti" panose="00000500000000000000" pitchFamily="2" charset="-122"/>
                  <a:cs typeface="+mn-ea"/>
                  <a:sym typeface="inpin heiti" panose="00000500000000000000" pitchFamily="2" charset="-122"/>
                </a:rPr>
                <a:t> Tetris Game AI</a:t>
              </a:r>
            </a:p>
          </p:txBody>
        </p:sp>
        <p:sp>
          <p:nvSpPr>
            <p:cNvPr id="30" name="矩形 53">
              <a:extLst>
                <a:ext uri="{FF2B5EF4-FFF2-40B4-BE49-F238E27FC236}">
                  <a16:creationId xmlns:a16="http://schemas.microsoft.com/office/drawing/2014/main" id="{FD05752A-9448-49DA-9ACC-1DA0380DC9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7401" y="11310"/>
              <a:ext cx="1980000" cy="969418"/>
            </a:xfrm>
            <a:prstGeom prst="rect">
              <a:avLst/>
            </a:prstGeom>
            <a:solidFill>
              <a:schemeClr val="bg1">
                <a:lumMod val="25000"/>
                <a:lumOff val="75000"/>
              </a:schemeClr>
            </a:solidFill>
            <a:ln w="9525">
              <a:solidFill>
                <a:srgbClr val="EAEAEA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None/>
              </a:pPr>
              <a:r>
                <a:rPr lang="en-US" altLang="zh-CN" sz="1800" dirty="0">
                  <a:solidFill>
                    <a:schemeClr val="bg2"/>
                  </a:solidFill>
                  <a:latin typeface="inpin heiti" panose="00000500000000000000" pitchFamily="2" charset="-122"/>
                  <a:ea typeface="inpin heiti" panose="00000500000000000000" pitchFamily="2" charset="-122"/>
                  <a:cs typeface="+mn-ea"/>
                  <a:sym typeface="inpin heiti" panose="00000500000000000000" pitchFamily="2" charset="-122"/>
                </a:rPr>
                <a:t>Introduction &amp;&amp; Related Work</a:t>
              </a:r>
              <a:endParaRPr lang="zh-CN" altLang="en-US" sz="1800" dirty="0">
                <a:solidFill>
                  <a:schemeClr val="bg2"/>
                </a:solidFill>
                <a:latin typeface="inpin heiti" panose="00000500000000000000" pitchFamily="2" charset="-122"/>
                <a:ea typeface="inpin heiti" panose="00000500000000000000" pitchFamily="2" charset="-122"/>
                <a:cs typeface="+mn-ea"/>
                <a:sym typeface="inpin heiti" panose="00000500000000000000" pitchFamily="2" charset="-122"/>
              </a:endParaRPr>
            </a:p>
          </p:txBody>
        </p:sp>
        <p:sp>
          <p:nvSpPr>
            <p:cNvPr id="31" name="矩形 53">
              <a:extLst>
                <a:ext uri="{FF2B5EF4-FFF2-40B4-BE49-F238E27FC236}">
                  <a16:creationId xmlns:a16="http://schemas.microsoft.com/office/drawing/2014/main" id="{004B9E0B-AA76-48EF-BA44-9A2508EE31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9987" y="11310"/>
              <a:ext cx="1980000" cy="969418"/>
            </a:xfrm>
            <a:prstGeom prst="rect">
              <a:avLst/>
            </a:prstGeom>
            <a:solidFill>
              <a:schemeClr val="bg1">
                <a:lumMod val="25000"/>
                <a:lumOff val="75000"/>
              </a:schemeClr>
            </a:solidFill>
            <a:ln w="9525">
              <a:solidFill>
                <a:srgbClr val="EAEAEA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en-US" altLang="zh-CN" sz="1800" dirty="0">
                  <a:solidFill>
                    <a:schemeClr val="bg2"/>
                  </a:solidFill>
                  <a:latin typeface="inpin heiti" panose="00000500000000000000" pitchFamily="2" charset="-122"/>
                  <a:ea typeface="inpin heiti" panose="00000500000000000000" pitchFamily="2" charset="-122"/>
                  <a:cs typeface="+mn-ea"/>
                  <a:sym typeface="inpin heiti" panose="00000500000000000000" pitchFamily="2" charset="-122"/>
                </a:rPr>
                <a:t> Image Processing</a:t>
              </a:r>
              <a:endParaRPr lang="zh-CN" altLang="en-US" sz="1800" dirty="0">
                <a:solidFill>
                  <a:schemeClr val="bg2"/>
                </a:solidFill>
                <a:latin typeface="inpin heiti" panose="00000500000000000000" pitchFamily="2" charset="-122"/>
                <a:ea typeface="inpin heiti" panose="00000500000000000000" pitchFamily="2" charset="-122"/>
                <a:cs typeface="+mn-ea"/>
                <a:sym typeface="inpin heiti" panose="00000500000000000000" pitchFamily="2" charset="-122"/>
              </a:endParaRPr>
            </a:p>
          </p:txBody>
        </p:sp>
        <p:sp>
          <p:nvSpPr>
            <p:cNvPr id="32" name="矩形 53">
              <a:extLst>
                <a:ext uri="{FF2B5EF4-FFF2-40B4-BE49-F238E27FC236}">
                  <a16:creationId xmlns:a16="http://schemas.microsoft.com/office/drawing/2014/main" id="{0BDC29D8-D68C-4301-91E0-8FC65DD05A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0341" y="11310"/>
              <a:ext cx="1980000" cy="969418"/>
            </a:xfrm>
            <a:prstGeom prst="rect">
              <a:avLst/>
            </a:prstGeom>
            <a:solidFill>
              <a:schemeClr val="bg1">
                <a:lumMod val="25000"/>
                <a:lumOff val="75000"/>
              </a:schemeClr>
            </a:solidFill>
            <a:ln w="9525">
              <a:solidFill>
                <a:srgbClr val="EAEAEA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None/>
              </a:pPr>
              <a:r>
                <a:rPr lang="en-US" altLang="zh-CN" sz="2000" dirty="0">
                  <a:solidFill>
                    <a:schemeClr val="bg2"/>
                  </a:solidFill>
                  <a:latin typeface="inpin heiti" panose="00000500000000000000" pitchFamily="2" charset="-122"/>
                  <a:ea typeface="inpin heiti" panose="00000500000000000000" pitchFamily="2" charset="-122"/>
                  <a:cs typeface="+mn-ea"/>
                  <a:sym typeface="inpin heiti" panose="00000500000000000000" pitchFamily="2" charset="-122"/>
                </a:rPr>
                <a:t> Control Algorithm</a:t>
              </a:r>
              <a:endParaRPr lang="zh-CN" altLang="en-US" sz="2000" dirty="0">
                <a:solidFill>
                  <a:schemeClr val="bg2"/>
                </a:solidFill>
                <a:latin typeface="inpin heiti" panose="00000500000000000000" pitchFamily="2" charset="-122"/>
                <a:ea typeface="inpin heiti" panose="00000500000000000000" pitchFamily="2" charset="-122"/>
                <a:cs typeface="+mn-ea"/>
                <a:sym typeface="inpin heiti" panose="00000500000000000000" pitchFamily="2" charset="-122"/>
              </a:endParaRPr>
            </a:p>
          </p:txBody>
        </p:sp>
        <p:sp>
          <p:nvSpPr>
            <p:cNvPr id="33" name="矩形 53">
              <a:extLst>
                <a:ext uri="{FF2B5EF4-FFF2-40B4-BE49-F238E27FC236}">
                  <a16:creationId xmlns:a16="http://schemas.microsoft.com/office/drawing/2014/main" id="{FEB194AB-BBAC-46EA-AB5E-22BF1486F6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28448" y="11310"/>
              <a:ext cx="2063552" cy="969418"/>
            </a:xfrm>
            <a:prstGeom prst="rect">
              <a:avLst/>
            </a:prstGeom>
            <a:solidFill>
              <a:schemeClr val="bg1">
                <a:lumMod val="25000"/>
                <a:lumOff val="75000"/>
              </a:schemeClr>
            </a:solidFill>
            <a:ln w="9525">
              <a:solidFill>
                <a:srgbClr val="EAEAEA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None/>
              </a:pPr>
              <a:r>
                <a:rPr lang="en-US" altLang="zh-CN" sz="2000" dirty="0">
                  <a:solidFill>
                    <a:schemeClr val="bg2"/>
                  </a:solidFill>
                  <a:latin typeface="inpin heiti" panose="00000500000000000000" pitchFamily="2" charset="-122"/>
                  <a:ea typeface="inpin heiti" panose="00000500000000000000" pitchFamily="2" charset="-122"/>
                  <a:cs typeface="+mn-ea"/>
                  <a:sym typeface="inpin heiti" panose="00000500000000000000" pitchFamily="2" charset="-122"/>
                </a:rPr>
                <a:t> Rethink &amp;&amp; Conclusion</a:t>
              </a:r>
              <a:endParaRPr lang="zh-CN" altLang="en-US" sz="2000" dirty="0">
                <a:solidFill>
                  <a:schemeClr val="bg2"/>
                </a:solidFill>
                <a:latin typeface="inpin heiti" panose="00000500000000000000" pitchFamily="2" charset="-122"/>
                <a:ea typeface="inpin heiti" panose="00000500000000000000" pitchFamily="2" charset="-122"/>
                <a:cs typeface="+mn-ea"/>
                <a:sym typeface="inpin heiti" panose="00000500000000000000" pitchFamily="2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1115576" y="2564904"/>
            <a:ext cx="10776589" cy="4008920"/>
            <a:chOff x="1217194" y="1619725"/>
            <a:chExt cx="10776589" cy="4008920"/>
          </a:xfrm>
        </p:grpSpPr>
        <p:pic>
          <p:nvPicPr>
            <p:cNvPr id="34" name="图片 33" descr="1559217166(1)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0077" b="85590"/>
            <a:stretch>
              <a:fillRect/>
            </a:stretch>
          </p:blipFill>
          <p:spPr>
            <a:xfrm>
              <a:off x="6703706" y="1620861"/>
              <a:ext cx="2093023" cy="180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" name="图片 34" descr="1559217166(1)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7116" b="68347"/>
            <a:stretch>
              <a:fillRect/>
            </a:stretch>
          </p:blipFill>
          <p:spPr>
            <a:xfrm>
              <a:off x="9048328" y="1619725"/>
              <a:ext cx="2945455" cy="180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" name="图片 35" descr="1559217166(1)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2474" b="53162"/>
            <a:stretch>
              <a:fillRect/>
            </a:stretch>
          </p:blipFill>
          <p:spPr>
            <a:xfrm>
              <a:off x="3438154" y="3808719"/>
              <a:ext cx="3013953" cy="180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" name="图片 36" descr="1559217166(1)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4293" r="54640" b="41412"/>
            <a:stretch>
              <a:fillRect/>
            </a:stretch>
          </p:blipFill>
          <p:spPr>
            <a:xfrm>
              <a:off x="5108383" y="1668158"/>
              <a:ext cx="1339532" cy="180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" name="图片 37" descr="1559217166(1)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9103" r="41403" b="26288"/>
            <a:stretch>
              <a:fillRect/>
            </a:stretch>
          </p:blipFill>
          <p:spPr>
            <a:xfrm>
              <a:off x="6899614" y="3808719"/>
              <a:ext cx="1716279" cy="180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" name="图片 38" descr="1559217166(1)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4248" r="42255" b="11143"/>
            <a:stretch>
              <a:fillRect/>
            </a:stretch>
          </p:blipFill>
          <p:spPr>
            <a:xfrm>
              <a:off x="1217194" y="3808719"/>
              <a:ext cx="1716279" cy="180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0" name="图片 39" descr="1559217166(1)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5606"/>
            <a:stretch>
              <a:fillRect/>
            </a:stretch>
          </p:blipFill>
          <p:spPr>
            <a:xfrm>
              <a:off x="9048328" y="3828645"/>
              <a:ext cx="2930233" cy="1800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1" name="矩形 40"/>
          <p:cNvSpPr/>
          <p:nvPr/>
        </p:nvSpPr>
        <p:spPr>
          <a:xfrm>
            <a:off x="132234" y="1258356"/>
            <a:ext cx="5003293" cy="14542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269875" algn="just">
              <a:lnSpc>
                <a:spcPct val="150000"/>
              </a:lnSpc>
            </a:pPr>
            <a:r>
              <a:rPr lang="en-US" altLang="zh-CN" sz="3200" b="1" kern="100" dirty="0">
                <a:latin typeface="宋体" panose="02010600030101010101" pitchFamily="2" charset="-122"/>
                <a:ea typeface="宋体" panose="02010600030101010101" pitchFamily="2" charset="-122"/>
              </a:rPr>
              <a:t>Pierre </a:t>
            </a:r>
            <a:r>
              <a:rPr lang="en-US" altLang="zh-CN" sz="3200" b="1" kern="100" dirty="0" err="1">
                <a:latin typeface="宋体" panose="02010600030101010101" pitchFamily="2" charset="-122"/>
                <a:ea typeface="宋体" panose="02010600030101010101" pitchFamily="2" charset="-122"/>
              </a:rPr>
              <a:t>Dellacherie</a:t>
            </a:r>
            <a:r>
              <a:rPr lang="zh-CN" altLang="en-US" sz="3200" b="1" kern="100" dirty="0">
                <a:latin typeface="宋体" panose="02010600030101010101" pitchFamily="2" charset="-122"/>
                <a:ea typeface="宋体" panose="02010600030101010101" pitchFamily="2" charset="-122"/>
              </a:rPr>
              <a:t>算法</a:t>
            </a:r>
            <a:endParaRPr lang="en-US" altLang="zh-CN" sz="3200" b="1" kern="1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269875" algn="just">
              <a:lnSpc>
                <a:spcPct val="150000"/>
              </a:lnSpc>
            </a:pPr>
            <a:r>
              <a:rPr lang="zh-CN" altLang="en-US" sz="3200" b="1" kern="100" dirty="0">
                <a:latin typeface="宋体" panose="02010600030101010101" pitchFamily="2" charset="-122"/>
                <a:ea typeface="宋体" panose="02010600030101010101" pitchFamily="2" charset="-122"/>
              </a:rPr>
              <a:t>方块定义</a:t>
            </a:r>
          </a:p>
        </p:txBody>
      </p:sp>
    </p:spTree>
    <p:extLst>
      <p:ext uri="{BB962C8B-B14F-4D97-AF65-F5344CB8AC3E}">
        <p14:creationId xmlns:p14="http://schemas.microsoft.com/office/powerpoint/2010/main" val="2664837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latin typeface="inpin heiti" panose="00000500000000000000" pitchFamily="2" charset="-122"/>
                <a:ea typeface="inpin heiti" panose="00000500000000000000" pitchFamily="2" charset="-122"/>
                <a:cs typeface="+mn-ea"/>
                <a:sym typeface="inpin heiti" panose="00000500000000000000" pitchFamily="2" charset="-122"/>
              </a:rPr>
              <a:t>22</a:t>
            </a:fld>
            <a:endParaRPr lang="zh-CN" altLang="en-US">
              <a:latin typeface="inpin heiti" panose="00000500000000000000" pitchFamily="2" charset="-122"/>
              <a:ea typeface="inpin heiti" panose="00000500000000000000" pitchFamily="2" charset="-122"/>
              <a:cs typeface="+mn-ea"/>
              <a:sym typeface="inpin heiti" panose="00000500000000000000" pitchFamily="2" charset="-122"/>
            </a:endParaRPr>
          </a:p>
        </p:txBody>
      </p:sp>
      <p:sp>
        <p:nvSpPr>
          <p:cNvPr id="27" name="矩形 26"/>
          <p:cNvSpPr/>
          <p:nvPr/>
        </p:nvSpPr>
        <p:spPr>
          <a:xfrm flipV="1">
            <a:off x="-1" y="5949280"/>
            <a:ext cx="12192000" cy="90872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inpin heiti" panose="00000500000000000000" pitchFamily="2" charset="-122"/>
              <a:ea typeface="inpin heiti" panose="00000500000000000000" pitchFamily="2" charset="-122"/>
              <a:cs typeface="+mn-ea"/>
              <a:sym typeface="inpin heiti" panose="00000500000000000000" pitchFamily="2" charset="-122"/>
            </a:endParaRP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1797FA2D-2AF2-4ABE-AE5D-33AD5A71A2E3}"/>
              </a:ext>
            </a:extLst>
          </p:cNvPr>
          <p:cNvGrpSpPr/>
          <p:nvPr/>
        </p:nvGrpSpPr>
        <p:grpSpPr>
          <a:xfrm>
            <a:off x="4871864" y="1697689"/>
            <a:ext cx="2300976" cy="2307326"/>
            <a:chOff x="6609209" y="790981"/>
            <a:chExt cx="2301875" cy="2308226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20" name="Oval 5">
              <a:extLst>
                <a:ext uri="{FF2B5EF4-FFF2-40B4-BE49-F238E27FC236}">
                  <a16:creationId xmlns:a16="http://schemas.microsoft.com/office/drawing/2014/main" id="{EAD3A913-1250-4E98-B713-CA7476F138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09209" y="790981"/>
              <a:ext cx="2301875" cy="2308226"/>
            </a:xfrm>
            <a:prstGeom prst="ellipse">
              <a:avLst/>
            </a:prstGeom>
            <a:solidFill>
              <a:srgbClr val="FFFFFF"/>
            </a:solidFill>
            <a:ln w="57150">
              <a:noFill/>
              <a:round/>
            </a:ln>
            <a:effectLst>
              <a:innerShdw blurRad="114300">
                <a:prstClr val="black"/>
              </a:innerShdw>
            </a:effectLst>
          </p:spPr>
          <p:txBody>
            <a:bodyPr vert="horz" wrap="square" lIns="91404" tIns="45702" rIns="91404" bIns="45702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endParaRPr lang="zh-CN" altLang="en-US" sz="1799">
                <a:solidFill>
                  <a:srgbClr val="294A5A"/>
                </a:solidFill>
                <a:latin typeface="inpin heiti" panose="00000500000000000000" pitchFamily="2" charset="-122"/>
                <a:ea typeface="inpin heiti" panose="00000500000000000000" pitchFamily="2" charset="-122"/>
                <a:cs typeface="+mn-ea"/>
                <a:sym typeface="inpin heiti" panose="00000500000000000000" pitchFamily="2" charset="-122"/>
              </a:endParaRPr>
            </a:p>
          </p:txBody>
        </p:sp>
        <p:sp>
          <p:nvSpPr>
            <p:cNvPr id="21" name="Freeform 6">
              <a:extLst>
                <a:ext uri="{FF2B5EF4-FFF2-40B4-BE49-F238E27FC236}">
                  <a16:creationId xmlns:a16="http://schemas.microsoft.com/office/drawing/2014/main" id="{10BE3DA0-CFEC-443E-91A9-9FB636263A2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733034" y="914806"/>
              <a:ext cx="2054225" cy="2058988"/>
            </a:xfrm>
            <a:custGeom>
              <a:avLst/>
              <a:gdLst>
                <a:gd name="T0" fmla="*/ 1653 w 3306"/>
                <a:gd name="T1" fmla="*/ 0 h 3306"/>
                <a:gd name="T2" fmla="*/ 3306 w 3306"/>
                <a:gd name="T3" fmla="*/ 1653 h 3306"/>
                <a:gd name="T4" fmla="*/ 1653 w 3306"/>
                <a:gd name="T5" fmla="*/ 3306 h 3306"/>
                <a:gd name="T6" fmla="*/ 0 w 3306"/>
                <a:gd name="T7" fmla="*/ 1653 h 3306"/>
                <a:gd name="T8" fmla="*/ 1653 w 3306"/>
                <a:gd name="T9" fmla="*/ 0 h 3306"/>
                <a:gd name="T10" fmla="*/ 1653 w 3306"/>
                <a:gd name="T11" fmla="*/ 112 h 3306"/>
                <a:gd name="T12" fmla="*/ 3193 w 3306"/>
                <a:gd name="T13" fmla="*/ 1653 h 3306"/>
                <a:gd name="T14" fmla="*/ 1653 w 3306"/>
                <a:gd name="T15" fmla="*/ 3193 h 3306"/>
                <a:gd name="T16" fmla="*/ 112 w 3306"/>
                <a:gd name="T17" fmla="*/ 1653 h 3306"/>
                <a:gd name="T18" fmla="*/ 1653 w 3306"/>
                <a:gd name="T19" fmla="*/ 112 h 3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06" h="3306">
                  <a:moveTo>
                    <a:pt x="1653" y="0"/>
                  </a:moveTo>
                  <a:cubicBezTo>
                    <a:pt x="2565" y="0"/>
                    <a:pt x="3306" y="740"/>
                    <a:pt x="3306" y="1653"/>
                  </a:cubicBezTo>
                  <a:cubicBezTo>
                    <a:pt x="3306" y="2565"/>
                    <a:pt x="2565" y="3306"/>
                    <a:pt x="1653" y="3306"/>
                  </a:cubicBezTo>
                  <a:cubicBezTo>
                    <a:pt x="740" y="3306"/>
                    <a:pt x="0" y="2565"/>
                    <a:pt x="0" y="1653"/>
                  </a:cubicBezTo>
                  <a:cubicBezTo>
                    <a:pt x="0" y="740"/>
                    <a:pt x="740" y="0"/>
                    <a:pt x="1653" y="0"/>
                  </a:cubicBezTo>
                  <a:close/>
                  <a:moveTo>
                    <a:pt x="1653" y="112"/>
                  </a:moveTo>
                  <a:cubicBezTo>
                    <a:pt x="2503" y="112"/>
                    <a:pt x="3193" y="802"/>
                    <a:pt x="3193" y="1653"/>
                  </a:cubicBezTo>
                  <a:cubicBezTo>
                    <a:pt x="3193" y="2503"/>
                    <a:pt x="2503" y="3193"/>
                    <a:pt x="1653" y="3193"/>
                  </a:cubicBezTo>
                  <a:cubicBezTo>
                    <a:pt x="802" y="3193"/>
                    <a:pt x="112" y="2503"/>
                    <a:pt x="112" y="1653"/>
                  </a:cubicBezTo>
                  <a:cubicBezTo>
                    <a:pt x="112" y="802"/>
                    <a:pt x="802" y="112"/>
                    <a:pt x="1653" y="1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04" tIns="45702" rIns="91404" bIns="45702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endParaRPr lang="zh-CN" altLang="en-US" sz="1799">
                <a:solidFill>
                  <a:srgbClr val="294A5A"/>
                </a:solidFill>
                <a:latin typeface="inpin heiti" panose="00000500000000000000" pitchFamily="2" charset="-122"/>
                <a:ea typeface="inpin heiti" panose="00000500000000000000" pitchFamily="2" charset="-122"/>
                <a:cs typeface="+mn-ea"/>
                <a:sym typeface="inpin heiti" panose="00000500000000000000" pitchFamily="2" charset="-122"/>
              </a:endParaRPr>
            </a:p>
          </p:txBody>
        </p:sp>
      </p:grpSp>
      <p:sp>
        <p:nvSpPr>
          <p:cNvPr id="26" name="TextBox 12">
            <a:extLst>
              <a:ext uri="{FF2B5EF4-FFF2-40B4-BE49-F238E27FC236}">
                <a16:creationId xmlns:a16="http://schemas.microsoft.com/office/drawing/2014/main" id="{9D010B49-BD88-4636-9808-3CE732686005}"/>
              </a:ext>
            </a:extLst>
          </p:cNvPr>
          <p:cNvSpPr txBox="1"/>
          <p:nvPr/>
        </p:nvSpPr>
        <p:spPr>
          <a:xfrm>
            <a:off x="2075334" y="4561670"/>
            <a:ext cx="8352927" cy="830954"/>
          </a:xfrm>
          <a:prstGeom prst="rect">
            <a:avLst/>
          </a:prstGeom>
          <a:noFill/>
        </p:spPr>
        <p:txBody>
          <a:bodyPr wrap="square" lIns="91398" tIns="45699" rIns="91398" bIns="45699" rtlCol="0">
            <a:spAutoFit/>
          </a:bodyPr>
          <a:lstStyle/>
          <a:p>
            <a:pPr algn="ctr"/>
            <a:r>
              <a:rPr lang="en-US" altLang="zh-CN" sz="48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inpin heiti" panose="00000500000000000000" pitchFamily="2" charset="-122"/>
                <a:ea typeface="inpin heiti" panose="00000500000000000000" pitchFamily="2" charset="-122"/>
                <a:cs typeface="+mn-ea"/>
                <a:sym typeface="inpin heiti" panose="00000500000000000000" pitchFamily="2" charset="-122"/>
              </a:rPr>
              <a:t>Control Algorithm</a:t>
            </a:r>
            <a:endParaRPr lang="zh-CN" altLang="en-US" sz="4800" b="1" dirty="0">
              <a:solidFill>
                <a:schemeClr val="tx1">
                  <a:lumMod val="90000"/>
                  <a:lumOff val="10000"/>
                </a:schemeClr>
              </a:solidFill>
              <a:latin typeface="inpin heiti" panose="00000500000000000000" pitchFamily="2" charset="-122"/>
              <a:ea typeface="inpin heiti" panose="00000500000000000000" pitchFamily="2" charset="-122"/>
              <a:cs typeface="+mn-ea"/>
              <a:sym typeface="inpin heiti" panose="00000500000000000000" pitchFamily="2" charset="-122"/>
            </a:endParaRPr>
          </a:p>
        </p:txBody>
      </p:sp>
      <p:sp>
        <p:nvSpPr>
          <p:cNvPr id="29" name="Freeform 27">
            <a:extLst>
              <a:ext uri="{FF2B5EF4-FFF2-40B4-BE49-F238E27FC236}">
                <a16:creationId xmlns:a16="http://schemas.microsoft.com/office/drawing/2014/main" id="{EAF25F03-6727-4CAB-9081-283DEBB13DC1}"/>
              </a:ext>
            </a:extLst>
          </p:cNvPr>
          <p:cNvSpPr>
            <a:spLocks noEditPoints="1"/>
          </p:cNvSpPr>
          <p:nvPr/>
        </p:nvSpPr>
        <p:spPr bwMode="auto">
          <a:xfrm>
            <a:off x="5372398" y="2185638"/>
            <a:ext cx="1358726" cy="1199728"/>
          </a:xfrm>
          <a:custGeom>
            <a:avLst/>
            <a:gdLst>
              <a:gd name="T0" fmla="*/ 284 w 683"/>
              <a:gd name="T1" fmla="*/ 381 h 601"/>
              <a:gd name="T2" fmla="*/ 595 w 683"/>
              <a:gd name="T3" fmla="*/ 392 h 601"/>
              <a:gd name="T4" fmla="*/ 589 w 683"/>
              <a:gd name="T5" fmla="*/ 359 h 601"/>
              <a:gd name="T6" fmla="*/ 285 w 683"/>
              <a:gd name="T7" fmla="*/ 371 h 601"/>
              <a:gd name="T8" fmla="*/ 589 w 683"/>
              <a:gd name="T9" fmla="*/ 359 h 601"/>
              <a:gd name="T10" fmla="*/ 282 w 683"/>
              <a:gd name="T11" fmla="*/ 338 h 601"/>
              <a:gd name="T12" fmla="*/ 591 w 683"/>
              <a:gd name="T13" fmla="*/ 349 h 601"/>
              <a:gd name="T14" fmla="*/ 269 w 683"/>
              <a:gd name="T15" fmla="*/ 324 h 601"/>
              <a:gd name="T16" fmla="*/ 607 w 683"/>
              <a:gd name="T17" fmla="*/ 408 h 601"/>
              <a:gd name="T18" fmla="*/ 261 w 683"/>
              <a:gd name="T19" fmla="*/ 432 h 601"/>
              <a:gd name="T20" fmla="*/ 242 w 683"/>
              <a:gd name="T21" fmla="*/ 316 h 601"/>
              <a:gd name="T22" fmla="*/ 607 w 683"/>
              <a:gd name="T23" fmla="*/ 300 h 601"/>
              <a:gd name="T24" fmla="*/ 269 w 683"/>
              <a:gd name="T25" fmla="*/ 324 h 601"/>
              <a:gd name="T26" fmla="*/ 345 w 683"/>
              <a:gd name="T27" fmla="*/ 39 h 601"/>
              <a:gd name="T28" fmla="*/ 335 w 683"/>
              <a:gd name="T29" fmla="*/ 3 h 601"/>
              <a:gd name="T30" fmla="*/ 350 w 683"/>
              <a:gd name="T31" fmla="*/ 1 h 601"/>
              <a:gd name="T32" fmla="*/ 411 w 683"/>
              <a:gd name="T33" fmla="*/ 39 h 601"/>
              <a:gd name="T34" fmla="*/ 367 w 683"/>
              <a:gd name="T35" fmla="*/ 56 h 601"/>
              <a:gd name="T36" fmla="*/ 366 w 683"/>
              <a:gd name="T37" fmla="*/ 105 h 601"/>
              <a:gd name="T38" fmla="*/ 353 w 683"/>
              <a:gd name="T39" fmla="*/ 218 h 601"/>
              <a:gd name="T40" fmla="*/ 380 w 683"/>
              <a:gd name="T41" fmla="*/ 107 h 601"/>
              <a:gd name="T42" fmla="*/ 486 w 683"/>
              <a:gd name="T43" fmla="*/ 87 h 601"/>
              <a:gd name="T44" fmla="*/ 441 w 683"/>
              <a:gd name="T45" fmla="*/ 285 h 601"/>
              <a:gd name="T46" fmla="*/ 406 w 683"/>
              <a:gd name="T47" fmla="*/ 285 h 601"/>
              <a:gd name="T48" fmla="*/ 361 w 683"/>
              <a:gd name="T49" fmla="*/ 87 h 601"/>
              <a:gd name="T50" fmla="*/ 430 w 683"/>
              <a:gd name="T51" fmla="*/ 30 h 601"/>
              <a:gd name="T52" fmla="*/ 429 w 683"/>
              <a:gd name="T53" fmla="*/ 88 h 601"/>
              <a:gd name="T54" fmla="*/ 237 w 683"/>
              <a:gd name="T55" fmla="*/ 540 h 601"/>
              <a:gd name="T56" fmla="*/ 637 w 683"/>
              <a:gd name="T57" fmla="*/ 553 h 601"/>
              <a:gd name="T58" fmla="*/ 237 w 683"/>
              <a:gd name="T59" fmla="*/ 540 h 601"/>
              <a:gd name="T60" fmla="*/ 634 w 683"/>
              <a:gd name="T61" fmla="*/ 515 h 601"/>
              <a:gd name="T62" fmla="*/ 239 w 683"/>
              <a:gd name="T63" fmla="*/ 528 h 601"/>
              <a:gd name="T64" fmla="*/ 231 w 683"/>
              <a:gd name="T65" fmla="*/ 491 h 601"/>
              <a:gd name="T66" fmla="*/ 635 w 683"/>
              <a:gd name="T67" fmla="*/ 504 h 601"/>
              <a:gd name="T68" fmla="*/ 231 w 683"/>
              <a:gd name="T69" fmla="*/ 491 h 601"/>
              <a:gd name="T70" fmla="*/ 652 w 683"/>
              <a:gd name="T71" fmla="*/ 570 h 601"/>
              <a:gd name="T72" fmla="*/ 219 w 683"/>
              <a:gd name="T73" fmla="*/ 598 h 601"/>
              <a:gd name="T74" fmla="*/ 683 w 683"/>
              <a:gd name="T75" fmla="*/ 580 h 601"/>
              <a:gd name="T76" fmla="*/ 662 w 683"/>
              <a:gd name="T77" fmla="*/ 447 h 601"/>
              <a:gd name="T78" fmla="*/ 219 w 683"/>
              <a:gd name="T79" fmla="*/ 475 h 601"/>
              <a:gd name="T80" fmla="*/ 223 w 683"/>
              <a:gd name="T81" fmla="*/ 189 h 601"/>
              <a:gd name="T82" fmla="*/ 103 w 683"/>
              <a:gd name="T83" fmla="*/ 549 h 601"/>
              <a:gd name="T84" fmla="*/ 223 w 683"/>
              <a:gd name="T85" fmla="*/ 189 h 601"/>
              <a:gd name="T86" fmla="*/ 72 w 683"/>
              <a:gd name="T87" fmla="*/ 534 h 601"/>
              <a:gd name="T88" fmla="*/ 213 w 683"/>
              <a:gd name="T89" fmla="*/ 187 h 601"/>
              <a:gd name="T90" fmla="*/ 183 w 683"/>
              <a:gd name="T91" fmla="*/ 168 h 601"/>
              <a:gd name="T92" fmla="*/ 62 w 683"/>
              <a:gd name="T93" fmla="*/ 531 h 601"/>
              <a:gd name="T94" fmla="*/ 183 w 683"/>
              <a:gd name="T95" fmla="*/ 168 h 601"/>
              <a:gd name="T96" fmla="*/ 114 w 683"/>
              <a:gd name="T97" fmla="*/ 568 h 601"/>
              <a:gd name="T98" fmla="*/ 280 w 683"/>
              <a:gd name="T99" fmla="*/ 192 h 601"/>
              <a:gd name="T100" fmla="*/ 112 w 683"/>
              <a:gd name="T101" fmla="*/ 597 h 601"/>
              <a:gd name="T102" fmla="*/ 4 w 683"/>
              <a:gd name="T103" fmla="*/ 536 h 601"/>
              <a:gd name="T104" fmla="*/ 173 w 683"/>
              <a:gd name="T105" fmla="*/ 152 h 6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683" h="601">
                <a:moveTo>
                  <a:pt x="591" y="381"/>
                </a:moveTo>
                <a:lnTo>
                  <a:pt x="284" y="381"/>
                </a:lnTo>
                <a:cubicBezTo>
                  <a:pt x="284" y="385"/>
                  <a:pt x="283" y="389"/>
                  <a:pt x="282" y="392"/>
                </a:cubicBezTo>
                <a:lnTo>
                  <a:pt x="595" y="392"/>
                </a:lnTo>
                <a:cubicBezTo>
                  <a:pt x="593" y="389"/>
                  <a:pt x="592" y="385"/>
                  <a:pt x="591" y="381"/>
                </a:cubicBezTo>
                <a:close/>
                <a:moveTo>
                  <a:pt x="589" y="359"/>
                </a:moveTo>
                <a:lnTo>
                  <a:pt x="285" y="359"/>
                </a:lnTo>
                <a:cubicBezTo>
                  <a:pt x="285" y="363"/>
                  <a:pt x="285" y="367"/>
                  <a:pt x="285" y="371"/>
                </a:cubicBezTo>
                <a:lnTo>
                  <a:pt x="589" y="371"/>
                </a:lnTo>
                <a:cubicBezTo>
                  <a:pt x="588" y="367"/>
                  <a:pt x="588" y="363"/>
                  <a:pt x="589" y="359"/>
                </a:cubicBezTo>
                <a:close/>
                <a:moveTo>
                  <a:pt x="595" y="338"/>
                </a:moveTo>
                <a:lnTo>
                  <a:pt x="282" y="338"/>
                </a:lnTo>
                <a:cubicBezTo>
                  <a:pt x="283" y="342"/>
                  <a:pt x="284" y="345"/>
                  <a:pt x="284" y="349"/>
                </a:cubicBezTo>
                <a:lnTo>
                  <a:pt x="591" y="349"/>
                </a:lnTo>
                <a:cubicBezTo>
                  <a:pt x="592" y="345"/>
                  <a:pt x="593" y="341"/>
                  <a:pt x="595" y="338"/>
                </a:cubicBezTo>
                <a:close/>
                <a:moveTo>
                  <a:pt x="269" y="324"/>
                </a:moveTo>
                <a:lnTo>
                  <a:pt x="269" y="408"/>
                </a:lnTo>
                <a:lnTo>
                  <a:pt x="607" y="408"/>
                </a:lnTo>
                <a:lnTo>
                  <a:pt x="607" y="432"/>
                </a:lnTo>
                <a:lnTo>
                  <a:pt x="261" y="432"/>
                </a:lnTo>
                <a:cubicBezTo>
                  <a:pt x="251" y="432"/>
                  <a:pt x="242" y="425"/>
                  <a:pt x="242" y="416"/>
                </a:cubicBezTo>
                <a:lnTo>
                  <a:pt x="242" y="316"/>
                </a:lnTo>
                <a:cubicBezTo>
                  <a:pt x="242" y="307"/>
                  <a:pt x="251" y="300"/>
                  <a:pt x="261" y="300"/>
                </a:cubicBezTo>
                <a:lnTo>
                  <a:pt x="607" y="300"/>
                </a:lnTo>
                <a:lnTo>
                  <a:pt x="607" y="324"/>
                </a:lnTo>
                <a:lnTo>
                  <a:pt x="269" y="324"/>
                </a:lnTo>
                <a:close/>
                <a:moveTo>
                  <a:pt x="367" y="56"/>
                </a:moveTo>
                <a:cubicBezTo>
                  <a:pt x="354" y="55"/>
                  <a:pt x="348" y="48"/>
                  <a:pt x="345" y="39"/>
                </a:cubicBezTo>
                <a:cubicBezTo>
                  <a:pt x="342" y="31"/>
                  <a:pt x="343" y="26"/>
                  <a:pt x="343" y="18"/>
                </a:cubicBezTo>
                <a:cubicBezTo>
                  <a:pt x="342" y="8"/>
                  <a:pt x="336" y="5"/>
                  <a:pt x="335" y="3"/>
                </a:cubicBezTo>
                <a:cubicBezTo>
                  <a:pt x="335" y="2"/>
                  <a:pt x="337" y="1"/>
                  <a:pt x="341" y="1"/>
                </a:cubicBezTo>
                <a:cubicBezTo>
                  <a:pt x="344" y="1"/>
                  <a:pt x="347" y="0"/>
                  <a:pt x="350" y="1"/>
                </a:cubicBezTo>
                <a:cubicBezTo>
                  <a:pt x="356" y="1"/>
                  <a:pt x="365" y="2"/>
                  <a:pt x="366" y="2"/>
                </a:cubicBezTo>
                <a:cubicBezTo>
                  <a:pt x="385" y="6"/>
                  <a:pt x="409" y="16"/>
                  <a:pt x="411" y="39"/>
                </a:cubicBezTo>
                <a:cubicBezTo>
                  <a:pt x="413" y="49"/>
                  <a:pt x="412" y="61"/>
                  <a:pt x="402" y="65"/>
                </a:cubicBezTo>
                <a:cubicBezTo>
                  <a:pt x="395" y="55"/>
                  <a:pt x="378" y="57"/>
                  <a:pt x="367" y="56"/>
                </a:cubicBezTo>
                <a:close/>
                <a:moveTo>
                  <a:pt x="394" y="102"/>
                </a:moveTo>
                <a:cubicBezTo>
                  <a:pt x="385" y="99"/>
                  <a:pt x="378" y="99"/>
                  <a:pt x="366" y="105"/>
                </a:cubicBezTo>
                <a:cubicBezTo>
                  <a:pt x="342" y="116"/>
                  <a:pt x="331" y="144"/>
                  <a:pt x="333" y="169"/>
                </a:cubicBezTo>
                <a:cubicBezTo>
                  <a:pt x="334" y="186"/>
                  <a:pt x="341" y="205"/>
                  <a:pt x="353" y="218"/>
                </a:cubicBezTo>
                <a:cubicBezTo>
                  <a:pt x="349" y="207"/>
                  <a:pt x="346" y="195"/>
                  <a:pt x="345" y="184"/>
                </a:cubicBezTo>
                <a:cubicBezTo>
                  <a:pt x="343" y="154"/>
                  <a:pt x="354" y="121"/>
                  <a:pt x="380" y="107"/>
                </a:cubicBezTo>
                <a:cubicBezTo>
                  <a:pt x="385" y="105"/>
                  <a:pt x="390" y="103"/>
                  <a:pt x="394" y="102"/>
                </a:cubicBezTo>
                <a:close/>
                <a:moveTo>
                  <a:pt x="486" y="87"/>
                </a:moveTo>
                <a:cubicBezTo>
                  <a:pt x="519" y="102"/>
                  <a:pt x="539" y="139"/>
                  <a:pt x="537" y="182"/>
                </a:cubicBezTo>
                <a:cubicBezTo>
                  <a:pt x="533" y="239"/>
                  <a:pt x="490" y="285"/>
                  <a:pt x="441" y="285"/>
                </a:cubicBezTo>
                <a:cubicBezTo>
                  <a:pt x="435" y="285"/>
                  <a:pt x="429" y="280"/>
                  <a:pt x="424" y="278"/>
                </a:cubicBezTo>
                <a:cubicBezTo>
                  <a:pt x="418" y="280"/>
                  <a:pt x="412" y="285"/>
                  <a:pt x="406" y="285"/>
                </a:cubicBezTo>
                <a:cubicBezTo>
                  <a:pt x="357" y="285"/>
                  <a:pt x="315" y="239"/>
                  <a:pt x="311" y="182"/>
                </a:cubicBezTo>
                <a:cubicBezTo>
                  <a:pt x="308" y="139"/>
                  <a:pt x="329" y="102"/>
                  <a:pt x="361" y="87"/>
                </a:cubicBezTo>
                <a:cubicBezTo>
                  <a:pt x="385" y="75"/>
                  <a:pt x="397" y="79"/>
                  <a:pt x="417" y="88"/>
                </a:cubicBezTo>
                <a:cubicBezTo>
                  <a:pt x="415" y="72"/>
                  <a:pt x="414" y="48"/>
                  <a:pt x="430" y="30"/>
                </a:cubicBezTo>
                <a:cubicBezTo>
                  <a:pt x="434" y="28"/>
                  <a:pt x="443" y="32"/>
                  <a:pt x="443" y="40"/>
                </a:cubicBezTo>
                <a:cubicBezTo>
                  <a:pt x="430" y="55"/>
                  <a:pt x="429" y="76"/>
                  <a:pt x="429" y="88"/>
                </a:cubicBezTo>
                <a:cubicBezTo>
                  <a:pt x="450" y="79"/>
                  <a:pt x="462" y="75"/>
                  <a:pt x="486" y="87"/>
                </a:cubicBezTo>
                <a:close/>
                <a:moveTo>
                  <a:pt x="237" y="540"/>
                </a:moveTo>
                <a:lnTo>
                  <a:pt x="635" y="540"/>
                </a:lnTo>
                <a:cubicBezTo>
                  <a:pt x="635" y="544"/>
                  <a:pt x="636" y="549"/>
                  <a:pt x="637" y="553"/>
                </a:cubicBezTo>
                <a:lnTo>
                  <a:pt x="231" y="553"/>
                </a:lnTo>
                <a:cubicBezTo>
                  <a:pt x="234" y="549"/>
                  <a:pt x="236" y="545"/>
                  <a:pt x="237" y="540"/>
                </a:cubicBezTo>
                <a:close/>
                <a:moveTo>
                  <a:pt x="239" y="515"/>
                </a:moveTo>
                <a:lnTo>
                  <a:pt x="634" y="515"/>
                </a:lnTo>
                <a:cubicBezTo>
                  <a:pt x="634" y="520"/>
                  <a:pt x="634" y="524"/>
                  <a:pt x="634" y="528"/>
                </a:cubicBezTo>
                <a:lnTo>
                  <a:pt x="239" y="528"/>
                </a:lnTo>
                <a:cubicBezTo>
                  <a:pt x="240" y="524"/>
                  <a:pt x="240" y="520"/>
                  <a:pt x="239" y="515"/>
                </a:cubicBezTo>
                <a:close/>
                <a:moveTo>
                  <a:pt x="231" y="491"/>
                </a:moveTo>
                <a:lnTo>
                  <a:pt x="637" y="491"/>
                </a:lnTo>
                <a:cubicBezTo>
                  <a:pt x="636" y="495"/>
                  <a:pt x="635" y="499"/>
                  <a:pt x="635" y="504"/>
                </a:cubicBezTo>
                <a:lnTo>
                  <a:pt x="237" y="504"/>
                </a:lnTo>
                <a:cubicBezTo>
                  <a:pt x="236" y="499"/>
                  <a:pt x="234" y="495"/>
                  <a:pt x="231" y="491"/>
                </a:cubicBezTo>
                <a:close/>
                <a:moveTo>
                  <a:pt x="652" y="475"/>
                </a:moveTo>
                <a:lnTo>
                  <a:pt x="652" y="570"/>
                </a:lnTo>
                <a:lnTo>
                  <a:pt x="219" y="570"/>
                </a:lnTo>
                <a:lnTo>
                  <a:pt x="219" y="598"/>
                </a:lnTo>
                <a:lnTo>
                  <a:pt x="662" y="598"/>
                </a:lnTo>
                <a:cubicBezTo>
                  <a:pt x="674" y="598"/>
                  <a:pt x="683" y="590"/>
                  <a:pt x="683" y="580"/>
                </a:cubicBezTo>
                <a:lnTo>
                  <a:pt x="683" y="465"/>
                </a:lnTo>
                <a:cubicBezTo>
                  <a:pt x="683" y="455"/>
                  <a:pt x="674" y="447"/>
                  <a:pt x="662" y="447"/>
                </a:cubicBezTo>
                <a:lnTo>
                  <a:pt x="219" y="447"/>
                </a:lnTo>
                <a:lnTo>
                  <a:pt x="219" y="475"/>
                </a:lnTo>
                <a:lnTo>
                  <a:pt x="652" y="475"/>
                </a:lnTo>
                <a:close/>
                <a:moveTo>
                  <a:pt x="223" y="189"/>
                </a:moveTo>
                <a:lnTo>
                  <a:pt x="93" y="543"/>
                </a:lnTo>
                <a:cubicBezTo>
                  <a:pt x="97" y="545"/>
                  <a:pt x="100" y="547"/>
                  <a:pt x="103" y="549"/>
                </a:cubicBezTo>
                <a:lnTo>
                  <a:pt x="236" y="188"/>
                </a:lnTo>
                <a:cubicBezTo>
                  <a:pt x="232" y="189"/>
                  <a:pt x="228" y="189"/>
                  <a:pt x="223" y="189"/>
                </a:cubicBezTo>
                <a:close/>
                <a:moveTo>
                  <a:pt x="201" y="183"/>
                </a:moveTo>
                <a:lnTo>
                  <a:pt x="72" y="534"/>
                </a:lnTo>
                <a:cubicBezTo>
                  <a:pt x="76" y="535"/>
                  <a:pt x="79" y="537"/>
                  <a:pt x="83" y="538"/>
                </a:cubicBezTo>
                <a:lnTo>
                  <a:pt x="213" y="187"/>
                </a:lnTo>
                <a:cubicBezTo>
                  <a:pt x="209" y="186"/>
                  <a:pt x="205" y="185"/>
                  <a:pt x="201" y="183"/>
                </a:cubicBezTo>
                <a:close/>
                <a:moveTo>
                  <a:pt x="183" y="168"/>
                </a:moveTo>
                <a:lnTo>
                  <a:pt x="50" y="529"/>
                </a:lnTo>
                <a:cubicBezTo>
                  <a:pt x="53" y="530"/>
                  <a:pt x="57" y="531"/>
                  <a:pt x="62" y="531"/>
                </a:cubicBezTo>
                <a:lnTo>
                  <a:pt x="192" y="177"/>
                </a:lnTo>
                <a:cubicBezTo>
                  <a:pt x="189" y="175"/>
                  <a:pt x="185" y="172"/>
                  <a:pt x="183" y="168"/>
                </a:cubicBezTo>
                <a:close/>
                <a:moveTo>
                  <a:pt x="31" y="537"/>
                </a:moveTo>
                <a:lnTo>
                  <a:pt x="114" y="568"/>
                </a:lnTo>
                <a:lnTo>
                  <a:pt x="256" y="183"/>
                </a:lnTo>
                <a:lnTo>
                  <a:pt x="280" y="192"/>
                </a:lnTo>
                <a:lnTo>
                  <a:pt x="135" y="585"/>
                </a:lnTo>
                <a:cubicBezTo>
                  <a:pt x="131" y="595"/>
                  <a:pt x="121" y="601"/>
                  <a:pt x="112" y="597"/>
                </a:cubicBezTo>
                <a:lnTo>
                  <a:pt x="13" y="561"/>
                </a:lnTo>
                <a:cubicBezTo>
                  <a:pt x="4" y="558"/>
                  <a:pt x="0" y="547"/>
                  <a:pt x="4" y="536"/>
                </a:cubicBezTo>
                <a:lnTo>
                  <a:pt x="149" y="144"/>
                </a:lnTo>
                <a:lnTo>
                  <a:pt x="173" y="152"/>
                </a:lnTo>
                <a:lnTo>
                  <a:pt x="31" y="53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398" tIns="45699" rIns="91398" bIns="45699" numCol="1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endParaRPr lang="zh-CN" altLang="en-US" sz="1799" dirty="0">
              <a:latin typeface="inpin heiti" panose="00000500000000000000" pitchFamily="2" charset="-122"/>
              <a:ea typeface="inpin heiti" panose="00000500000000000000" pitchFamily="2" charset="-122"/>
              <a:cs typeface="+mn-ea"/>
              <a:sym typeface="inpin heiti" panose="00000500000000000000" pitchFamily="2" charset="-122"/>
            </a:endParaRPr>
          </a:p>
        </p:txBody>
      </p:sp>
      <p:pic>
        <p:nvPicPr>
          <p:cNvPr id="30" name="Picture 4" descr="https://timgsa.baidu.com/timg?image&amp;quality=80&amp;size=b9999_10000&amp;sec=1558116814333&amp;di=b83ec312b11e02190e492716c07726c8&amp;imgtype=0&amp;src=http%3A%2F%2Fpic.baike.soso.com%2Fp%2F20140221%2Fbki-20140221032719-1414981606.jpg">
            <a:extLst>
              <a:ext uri="{FF2B5EF4-FFF2-40B4-BE49-F238E27FC236}">
                <a16:creationId xmlns:a16="http://schemas.microsoft.com/office/drawing/2014/main" id="{C75138B2-0E48-4694-B6B3-1C9E83DBB7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2833" y="1875206"/>
            <a:ext cx="1977977" cy="1977977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6" name="组合 35"/>
          <p:cNvGrpSpPr/>
          <p:nvPr/>
        </p:nvGrpSpPr>
        <p:grpSpPr>
          <a:xfrm>
            <a:off x="0" y="-1050"/>
            <a:ext cx="12192000" cy="1291668"/>
            <a:chOff x="0" y="0"/>
            <a:chExt cx="12192000" cy="1291668"/>
          </a:xfrm>
        </p:grpSpPr>
        <p:sp>
          <p:nvSpPr>
            <p:cNvPr id="37" name="等腰三角形 36">
              <a:extLst>
                <a:ext uri="{FF2B5EF4-FFF2-40B4-BE49-F238E27FC236}">
                  <a16:creationId xmlns:a16="http://schemas.microsoft.com/office/drawing/2014/main" id="{2B629485-F832-4EE3-A483-51EA54BA37A5}"/>
                </a:ext>
              </a:extLst>
            </p:cNvPr>
            <p:cNvSpPr>
              <a:spLocks noChangeAspect="1"/>
            </p:cNvSpPr>
            <p:nvPr/>
          </p:nvSpPr>
          <p:spPr>
            <a:xfrm rot="10800000" flipV="1">
              <a:off x="2710154" y="813207"/>
              <a:ext cx="555013" cy="478461"/>
            </a:xfrm>
            <a:prstGeom prst="triangle">
              <a:avLst/>
            </a:prstGeom>
            <a:solidFill>
              <a:schemeClr val="bg2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npin heiti" panose="00000500000000000000" pitchFamily="2" charset="-122"/>
                <a:ea typeface="inpin heiti" panose="00000500000000000000" pitchFamily="2" charset="-122"/>
                <a:cs typeface="+mn-ea"/>
                <a:sym typeface="inpin heiti" panose="00000500000000000000" pitchFamily="2" charset="-122"/>
              </a:endParaRPr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5EE0BB40-60B0-45B1-8F98-697B32697E04}"/>
                </a:ext>
              </a:extLst>
            </p:cNvPr>
            <p:cNvSpPr/>
            <p:nvPr/>
          </p:nvSpPr>
          <p:spPr>
            <a:xfrm>
              <a:off x="0" y="0"/>
              <a:ext cx="2207568" cy="96941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inpin heiti" panose="00000500000000000000" pitchFamily="2" charset="-122"/>
                <a:ea typeface="inpin heiti" panose="00000500000000000000" pitchFamily="2" charset="-122"/>
                <a:cs typeface="+mn-ea"/>
                <a:sym typeface="inpin heiti" panose="00000500000000000000" pitchFamily="2" charset="-122"/>
              </a:endParaRPr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3D008FD4-90FD-4CEC-BF91-1D675698BA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2234" y="223098"/>
              <a:ext cx="194310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b="1" dirty="0">
                  <a:solidFill>
                    <a:prstClr val="white"/>
                  </a:solidFill>
                  <a:latin typeface="inpin heiti" panose="00000500000000000000" pitchFamily="2" charset="-122"/>
                  <a:ea typeface="inpin heiti" panose="00000500000000000000" pitchFamily="2" charset="-122"/>
                  <a:cs typeface="+mn-ea"/>
                  <a:sym typeface="inpin heiti" panose="00000500000000000000" pitchFamily="2" charset="-122"/>
                </a:rPr>
                <a:t>Contents</a:t>
              </a:r>
              <a:endParaRPr lang="zh-CN" altLang="en-US" b="1" dirty="0">
                <a:solidFill>
                  <a:prstClr val="white"/>
                </a:solidFill>
                <a:latin typeface="inpin heiti" panose="00000500000000000000" pitchFamily="2" charset="-122"/>
                <a:ea typeface="inpin heiti" panose="00000500000000000000" pitchFamily="2" charset="-122"/>
                <a:cs typeface="+mn-ea"/>
                <a:sym typeface="inpin heiti" panose="00000500000000000000" pitchFamily="2" charset="-122"/>
              </a:endParaRPr>
            </a:p>
          </p:txBody>
        </p:sp>
        <p:sp>
          <p:nvSpPr>
            <p:cNvPr id="40" name="矩形 53">
              <a:extLst>
                <a:ext uri="{FF2B5EF4-FFF2-40B4-BE49-F238E27FC236}">
                  <a16:creationId xmlns:a16="http://schemas.microsoft.com/office/drawing/2014/main" id="{3E910462-EA0A-44E8-890E-665CFA4593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48448" y="11310"/>
              <a:ext cx="1980000" cy="96941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None/>
              </a:pPr>
              <a:r>
                <a:rPr lang="en-US" altLang="zh-CN" sz="2000" dirty="0">
                  <a:solidFill>
                    <a:schemeClr val="bg2"/>
                  </a:solidFill>
                  <a:latin typeface="inpin heiti" panose="00000500000000000000" pitchFamily="2" charset="-122"/>
                  <a:ea typeface="inpin heiti" panose="00000500000000000000" pitchFamily="2" charset="-122"/>
                  <a:cs typeface="+mn-ea"/>
                  <a:sym typeface="inpin heiti" panose="00000500000000000000" pitchFamily="2" charset="-122"/>
                </a:rPr>
                <a:t> Control Algorithm</a:t>
              </a:r>
              <a:endParaRPr lang="zh-CN" altLang="en-US" sz="2000" dirty="0">
                <a:solidFill>
                  <a:schemeClr val="bg2"/>
                </a:solidFill>
                <a:latin typeface="inpin heiti" panose="00000500000000000000" pitchFamily="2" charset="-122"/>
                <a:ea typeface="inpin heiti" panose="00000500000000000000" pitchFamily="2" charset="-122"/>
                <a:cs typeface="+mn-ea"/>
                <a:sym typeface="inpin heiti" panose="00000500000000000000" pitchFamily="2" charset="-122"/>
              </a:endParaRPr>
            </a:p>
          </p:txBody>
        </p:sp>
        <p:sp>
          <p:nvSpPr>
            <p:cNvPr id="41" name="矩形 53">
              <a:extLst>
                <a:ext uri="{FF2B5EF4-FFF2-40B4-BE49-F238E27FC236}">
                  <a16:creationId xmlns:a16="http://schemas.microsoft.com/office/drawing/2014/main" id="{186D4818-1CD6-4B6C-A289-59C7ECFD12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7401" y="11310"/>
              <a:ext cx="1980000" cy="969418"/>
            </a:xfrm>
            <a:prstGeom prst="rect">
              <a:avLst/>
            </a:prstGeom>
            <a:solidFill>
              <a:schemeClr val="bg1">
                <a:lumMod val="25000"/>
                <a:lumOff val="75000"/>
              </a:schemeClr>
            </a:solidFill>
            <a:ln w="9525">
              <a:solidFill>
                <a:srgbClr val="EAEAEA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None/>
              </a:pPr>
              <a:r>
                <a:rPr lang="en-US" altLang="zh-CN" sz="1800" dirty="0">
                  <a:solidFill>
                    <a:schemeClr val="bg2"/>
                  </a:solidFill>
                  <a:latin typeface="inpin heiti" panose="00000500000000000000" pitchFamily="2" charset="-122"/>
                  <a:ea typeface="inpin heiti" panose="00000500000000000000" pitchFamily="2" charset="-122"/>
                  <a:cs typeface="+mn-ea"/>
                  <a:sym typeface="inpin heiti" panose="00000500000000000000" pitchFamily="2" charset="-122"/>
                </a:rPr>
                <a:t>Introduction &amp;&amp; Related Work</a:t>
              </a:r>
              <a:endParaRPr lang="zh-CN" altLang="en-US" sz="1800" dirty="0">
                <a:solidFill>
                  <a:schemeClr val="bg2"/>
                </a:solidFill>
                <a:latin typeface="inpin heiti" panose="00000500000000000000" pitchFamily="2" charset="-122"/>
                <a:ea typeface="inpin heiti" panose="00000500000000000000" pitchFamily="2" charset="-122"/>
                <a:cs typeface="+mn-ea"/>
                <a:sym typeface="inpin heiti" panose="00000500000000000000" pitchFamily="2" charset="-122"/>
              </a:endParaRPr>
            </a:p>
          </p:txBody>
        </p:sp>
        <p:sp>
          <p:nvSpPr>
            <p:cNvPr id="51" name="矩形 53">
              <a:extLst>
                <a:ext uri="{FF2B5EF4-FFF2-40B4-BE49-F238E27FC236}">
                  <a16:creationId xmlns:a16="http://schemas.microsoft.com/office/drawing/2014/main" id="{D5F72317-52E1-47D5-B98B-BB775FCCC0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9987" y="11310"/>
              <a:ext cx="1980000" cy="969418"/>
            </a:xfrm>
            <a:prstGeom prst="rect">
              <a:avLst/>
            </a:prstGeom>
            <a:solidFill>
              <a:schemeClr val="bg1">
                <a:lumMod val="25000"/>
                <a:lumOff val="75000"/>
              </a:schemeClr>
            </a:solidFill>
            <a:ln w="9525">
              <a:solidFill>
                <a:srgbClr val="EAEAEA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None/>
              </a:pPr>
              <a:r>
                <a:rPr lang="en-US" altLang="zh-CN" sz="1800" dirty="0">
                  <a:solidFill>
                    <a:schemeClr val="bg2"/>
                  </a:solidFill>
                  <a:latin typeface="inpin heiti" panose="00000500000000000000" pitchFamily="2" charset="-122"/>
                  <a:ea typeface="inpin heiti" panose="00000500000000000000" pitchFamily="2" charset="-122"/>
                  <a:cs typeface="+mn-ea"/>
                  <a:sym typeface="inpin heiti" panose="00000500000000000000" pitchFamily="2" charset="-122"/>
                </a:rPr>
                <a:t> Image Processing</a:t>
              </a:r>
              <a:endParaRPr lang="zh-CN" altLang="en-US" sz="1800" dirty="0">
                <a:solidFill>
                  <a:schemeClr val="bg2"/>
                </a:solidFill>
                <a:latin typeface="inpin heiti" panose="00000500000000000000" pitchFamily="2" charset="-122"/>
                <a:ea typeface="inpin heiti" panose="00000500000000000000" pitchFamily="2" charset="-122"/>
                <a:cs typeface="+mn-ea"/>
                <a:sym typeface="inpin heiti" panose="00000500000000000000" pitchFamily="2" charset="-122"/>
              </a:endParaRPr>
            </a:p>
          </p:txBody>
        </p:sp>
        <p:sp>
          <p:nvSpPr>
            <p:cNvPr id="52" name="矩形 53">
              <a:extLst>
                <a:ext uri="{FF2B5EF4-FFF2-40B4-BE49-F238E27FC236}">
                  <a16:creationId xmlns:a16="http://schemas.microsoft.com/office/drawing/2014/main" id="{09A2B153-AD59-46A3-A339-26BBF22B96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4217" y="11310"/>
              <a:ext cx="1980000" cy="969418"/>
            </a:xfrm>
            <a:prstGeom prst="rect">
              <a:avLst/>
            </a:prstGeom>
            <a:solidFill>
              <a:schemeClr val="bg1">
                <a:lumMod val="25000"/>
                <a:lumOff val="75000"/>
              </a:schemeClr>
            </a:solidFill>
            <a:ln w="9525">
              <a:solidFill>
                <a:srgbClr val="EAEAEA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en-US" altLang="zh-CN" sz="2000" dirty="0">
                  <a:solidFill>
                    <a:schemeClr val="bg2"/>
                  </a:solidFill>
                  <a:latin typeface="inpin heiti" panose="00000500000000000000" pitchFamily="2" charset="-122"/>
                  <a:ea typeface="inpin heiti" panose="00000500000000000000" pitchFamily="2" charset="-122"/>
                  <a:cs typeface="+mn-ea"/>
                  <a:sym typeface="inpin heiti" panose="00000500000000000000" pitchFamily="2" charset="-122"/>
                </a:rPr>
                <a:t> Tetris Game AI</a:t>
              </a:r>
            </a:p>
          </p:txBody>
        </p:sp>
        <p:sp>
          <p:nvSpPr>
            <p:cNvPr id="53" name="矩形 53">
              <a:extLst>
                <a:ext uri="{FF2B5EF4-FFF2-40B4-BE49-F238E27FC236}">
                  <a16:creationId xmlns:a16="http://schemas.microsoft.com/office/drawing/2014/main" id="{A3B75E8C-C8CD-4434-B457-3E9C2402DA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28448" y="11310"/>
              <a:ext cx="2063552" cy="969418"/>
            </a:xfrm>
            <a:prstGeom prst="rect">
              <a:avLst/>
            </a:prstGeom>
            <a:solidFill>
              <a:schemeClr val="bg1">
                <a:lumMod val="25000"/>
                <a:lumOff val="75000"/>
              </a:schemeClr>
            </a:solidFill>
            <a:ln w="9525">
              <a:solidFill>
                <a:srgbClr val="EAEAEA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None/>
              </a:pPr>
              <a:r>
                <a:rPr lang="en-US" altLang="zh-CN" sz="2000" dirty="0">
                  <a:solidFill>
                    <a:schemeClr val="bg2"/>
                  </a:solidFill>
                  <a:latin typeface="inpin heiti" panose="00000500000000000000" pitchFamily="2" charset="-122"/>
                  <a:ea typeface="inpin heiti" panose="00000500000000000000" pitchFamily="2" charset="-122"/>
                  <a:cs typeface="+mn-ea"/>
                  <a:sym typeface="inpin heiti" panose="00000500000000000000" pitchFamily="2" charset="-122"/>
                </a:rPr>
                <a:t> Rethink &amp;&amp; Conclusion</a:t>
              </a:r>
              <a:endParaRPr lang="zh-CN" altLang="en-US" sz="2000" dirty="0">
                <a:solidFill>
                  <a:schemeClr val="bg2"/>
                </a:solidFill>
                <a:latin typeface="inpin heiti" panose="00000500000000000000" pitchFamily="2" charset="-122"/>
                <a:ea typeface="inpin heiti" panose="00000500000000000000" pitchFamily="2" charset="-122"/>
                <a:cs typeface="+mn-ea"/>
                <a:sym typeface="inpin heiti" panose="00000500000000000000" pitchFamily="2" charset="-122"/>
              </a:endParaRPr>
            </a:p>
          </p:txBody>
        </p:sp>
        <p:sp>
          <p:nvSpPr>
            <p:cNvPr id="54" name="等腰三角形 53">
              <a:extLst>
                <a:ext uri="{FF2B5EF4-FFF2-40B4-BE49-F238E27FC236}">
                  <a16:creationId xmlns:a16="http://schemas.microsoft.com/office/drawing/2014/main" id="{D4AC387A-9D9C-446A-858A-29B158735D46}"/>
                </a:ext>
              </a:extLst>
            </p:cNvPr>
            <p:cNvSpPr>
              <a:spLocks noChangeAspect="1"/>
            </p:cNvSpPr>
            <p:nvPr/>
          </p:nvSpPr>
          <p:spPr>
            <a:xfrm rot="10800000" flipV="1">
              <a:off x="8860941" y="799753"/>
              <a:ext cx="555013" cy="478461"/>
            </a:xfrm>
            <a:prstGeom prst="triangle">
              <a:avLst/>
            </a:prstGeom>
            <a:solidFill>
              <a:schemeClr val="bg2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npin heiti" panose="00000500000000000000" pitchFamily="2" charset="-122"/>
                <a:ea typeface="inpin heiti" panose="00000500000000000000" pitchFamily="2" charset="-122"/>
                <a:cs typeface="+mn-ea"/>
                <a:sym typeface="inpin heiti" panose="00000500000000000000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31616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latin typeface="inpin heiti" panose="00000500000000000000" pitchFamily="2" charset="-122"/>
                <a:ea typeface="inpin heiti" panose="00000500000000000000" pitchFamily="2" charset="-122"/>
                <a:cs typeface="+mn-ea"/>
                <a:sym typeface="inpin heiti" panose="00000500000000000000" pitchFamily="2" charset="-122"/>
              </a:rPr>
              <a:t>23</a:t>
            </a:fld>
            <a:endParaRPr lang="zh-CN" altLang="en-US">
              <a:latin typeface="inpin heiti" panose="00000500000000000000" pitchFamily="2" charset="-122"/>
              <a:ea typeface="inpin heiti" panose="00000500000000000000" pitchFamily="2" charset="-122"/>
              <a:cs typeface="+mn-ea"/>
              <a:sym typeface="inpin heiti" panose="00000500000000000000" pitchFamily="2" charset="-122"/>
            </a:endParaRPr>
          </a:p>
        </p:txBody>
      </p:sp>
      <p:grpSp>
        <p:nvGrpSpPr>
          <p:cNvPr id="36" name="组合 35"/>
          <p:cNvGrpSpPr/>
          <p:nvPr/>
        </p:nvGrpSpPr>
        <p:grpSpPr>
          <a:xfrm>
            <a:off x="0" y="-1050"/>
            <a:ext cx="12192000" cy="1291668"/>
            <a:chOff x="0" y="0"/>
            <a:chExt cx="12192000" cy="1291668"/>
          </a:xfrm>
        </p:grpSpPr>
        <p:sp>
          <p:nvSpPr>
            <p:cNvPr id="37" name="等腰三角形 36">
              <a:extLst>
                <a:ext uri="{FF2B5EF4-FFF2-40B4-BE49-F238E27FC236}">
                  <a16:creationId xmlns:a16="http://schemas.microsoft.com/office/drawing/2014/main" id="{2B629485-F832-4EE3-A483-51EA54BA37A5}"/>
                </a:ext>
              </a:extLst>
            </p:cNvPr>
            <p:cNvSpPr>
              <a:spLocks noChangeAspect="1"/>
            </p:cNvSpPr>
            <p:nvPr/>
          </p:nvSpPr>
          <p:spPr>
            <a:xfrm rot="10800000" flipV="1">
              <a:off x="2710154" y="813207"/>
              <a:ext cx="555013" cy="478461"/>
            </a:xfrm>
            <a:prstGeom prst="triangle">
              <a:avLst/>
            </a:prstGeom>
            <a:solidFill>
              <a:schemeClr val="bg2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npin heiti" panose="00000500000000000000" pitchFamily="2" charset="-122"/>
                <a:ea typeface="inpin heiti" panose="00000500000000000000" pitchFamily="2" charset="-122"/>
                <a:cs typeface="+mn-ea"/>
                <a:sym typeface="inpin heiti" panose="00000500000000000000" pitchFamily="2" charset="-122"/>
              </a:endParaRPr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5EE0BB40-60B0-45B1-8F98-697B32697E04}"/>
                </a:ext>
              </a:extLst>
            </p:cNvPr>
            <p:cNvSpPr/>
            <p:nvPr/>
          </p:nvSpPr>
          <p:spPr>
            <a:xfrm>
              <a:off x="0" y="0"/>
              <a:ext cx="2207568" cy="96941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inpin heiti" panose="00000500000000000000" pitchFamily="2" charset="-122"/>
                <a:ea typeface="inpin heiti" panose="00000500000000000000" pitchFamily="2" charset="-122"/>
                <a:cs typeface="+mn-ea"/>
                <a:sym typeface="inpin heiti" panose="00000500000000000000" pitchFamily="2" charset="-122"/>
              </a:endParaRPr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3D008FD4-90FD-4CEC-BF91-1D675698BA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2234" y="223098"/>
              <a:ext cx="194310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b="1" dirty="0">
                  <a:solidFill>
                    <a:prstClr val="white"/>
                  </a:solidFill>
                  <a:latin typeface="inpin heiti" panose="00000500000000000000" pitchFamily="2" charset="-122"/>
                  <a:ea typeface="inpin heiti" panose="00000500000000000000" pitchFamily="2" charset="-122"/>
                  <a:cs typeface="+mn-ea"/>
                  <a:sym typeface="inpin heiti" panose="00000500000000000000" pitchFamily="2" charset="-122"/>
                </a:rPr>
                <a:t>Contents</a:t>
              </a:r>
              <a:endParaRPr lang="zh-CN" altLang="en-US" b="1" dirty="0">
                <a:solidFill>
                  <a:prstClr val="white"/>
                </a:solidFill>
                <a:latin typeface="inpin heiti" panose="00000500000000000000" pitchFamily="2" charset="-122"/>
                <a:ea typeface="inpin heiti" panose="00000500000000000000" pitchFamily="2" charset="-122"/>
                <a:cs typeface="+mn-ea"/>
                <a:sym typeface="inpin heiti" panose="00000500000000000000" pitchFamily="2" charset="-122"/>
              </a:endParaRPr>
            </a:p>
          </p:txBody>
        </p:sp>
        <p:sp>
          <p:nvSpPr>
            <p:cNvPr id="40" name="矩形 53">
              <a:extLst>
                <a:ext uri="{FF2B5EF4-FFF2-40B4-BE49-F238E27FC236}">
                  <a16:creationId xmlns:a16="http://schemas.microsoft.com/office/drawing/2014/main" id="{3E910462-EA0A-44E8-890E-665CFA4593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48448" y="11310"/>
              <a:ext cx="1980000" cy="96941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None/>
              </a:pPr>
              <a:r>
                <a:rPr lang="en-US" altLang="zh-CN" sz="2000" dirty="0">
                  <a:solidFill>
                    <a:schemeClr val="bg2"/>
                  </a:solidFill>
                  <a:latin typeface="inpin heiti" panose="00000500000000000000" pitchFamily="2" charset="-122"/>
                  <a:ea typeface="inpin heiti" panose="00000500000000000000" pitchFamily="2" charset="-122"/>
                  <a:cs typeface="+mn-ea"/>
                  <a:sym typeface="inpin heiti" panose="00000500000000000000" pitchFamily="2" charset="-122"/>
                </a:rPr>
                <a:t> Control Algorithm</a:t>
              </a:r>
              <a:endParaRPr lang="zh-CN" altLang="en-US" sz="2000" dirty="0">
                <a:solidFill>
                  <a:schemeClr val="bg2"/>
                </a:solidFill>
                <a:latin typeface="inpin heiti" panose="00000500000000000000" pitchFamily="2" charset="-122"/>
                <a:ea typeface="inpin heiti" panose="00000500000000000000" pitchFamily="2" charset="-122"/>
                <a:cs typeface="+mn-ea"/>
                <a:sym typeface="inpin heiti" panose="00000500000000000000" pitchFamily="2" charset="-122"/>
              </a:endParaRPr>
            </a:p>
          </p:txBody>
        </p:sp>
        <p:sp>
          <p:nvSpPr>
            <p:cNvPr id="41" name="矩形 53">
              <a:extLst>
                <a:ext uri="{FF2B5EF4-FFF2-40B4-BE49-F238E27FC236}">
                  <a16:creationId xmlns:a16="http://schemas.microsoft.com/office/drawing/2014/main" id="{186D4818-1CD6-4B6C-A289-59C7ECFD12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7401" y="11310"/>
              <a:ext cx="1980000" cy="969418"/>
            </a:xfrm>
            <a:prstGeom prst="rect">
              <a:avLst/>
            </a:prstGeom>
            <a:solidFill>
              <a:schemeClr val="bg1">
                <a:lumMod val="25000"/>
                <a:lumOff val="75000"/>
              </a:schemeClr>
            </a:solidFill>
            <a:ln w="9525">
              <a:solidFill>
                <a:srgbClr val="EAEAEA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None/>
              </a:pPr>
              <a:r>
                <a:rPr lang="en-US" altLang="zh-CN" sz="1800" dirty="0">
                  <a:solidFill>
                    <a:schemeClr val="bg2"/>
                  </a:solidFill>
                  <a:latin typeface="inpin heiti" panose="00000500000000000000" pitchFamily="2" charset="-122"/>
                  <a:ea typeface="inpin heiti" panose="00000500000000000000" pitchFamily="2" charset="-122"/>
                  <a:cs typeface="+mn-ea"/>
                  <a:sym typeface="inpin heiti" panose="00000500000000000000" pitchFamily="2" charset="-122"/>
                </a:rPr>
                <a:t>Introduction &amp;&amp; Related Work</a:t>
              </a:r>
              <a:endParaRPr lang="zh-CN" altLang="en-US" sz="1800" dirty="0">
                <a:solidFill>
                  <a:schemeClr val="bg2"/>
                </a:solidFill>
                <a:latin typeface="inpin heiti" panose="00000500000000000000" pitchFamily="2" charset="-122"/>
                <a:ea typeface="inpin heiti" panose="00000500000000000000" pitchFamily="2" charset="-122"/>
                <a:cs typeface="+mn-ea"/>
                <a:sym typeface="inpin heiti" panose="00000500000000000000" pitchFamily="2" charset="-122"/>
              </a:endParaRPr>
            </a:p>
          </p:txBody>
        </p:sp>
        <p:sp>
          <p:nvSpPr>
            <p:cNvPr id="51" name="矩形 53">
              <a:extLst>
                <a:ext uri="{FF2B5EF4-FFF2-40B4-BE49-F238E27FC236}">
                  <a16:creationId xmlns:a16="http://schemas.microsoft.com/office/drawing/2014/main" id="{D5F72317-52E1-47D5-B98B-BB775FCCC0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9987" y="11310"/>
              <a:ext cx="1980000" cy="969418"/>
            </a:xfrm>
            <a:prstGeom prst="rect">
              <a:avLst/>
            </a:prstGeom>
            <a:solidFill>
              <a:schemeClr val="bg1">
                <a:lumMod val="25000"/>
                <a:lumOff val="75000"/>
              </a:schemeClr>
            </a:solidFill>
            <a:ln w="9525">
              <a:solidFill>
                <a:srgbClr val="EAEAEA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None/>
              </a:pPr>
              <a:r>
                <a:rPr lang="en-US" altLang="zh-CN" sz="1800" dirty="0">
                  <a:solidFill>
                    <a:schemeClr val="bg2"/>
                  </a:solidFill>
                  <a:latin typeface="inpin heiti" panose="00000500000000000000" pitchFamily="2" charset="-122"/>
                  <a:ea typeface="inpin heiti" panose="00000500000000000000" pitchFamily="2" charset="-122"/>
                  <a:cs typeface="+mn-ea"/>
                  <a:sym typeface="inpin heiti" panose="00000500000000000000" pitchFamily="2" charset="-122"/>
                </a:rPr>
                <a:t> Image Processing</a:t>
              </a:r>
              <a:endParaRPr lang="zh-CN" altLang="en-US" sz="1800" dirty="0">
                <a:solidFill>
                  <a:schemeClr val="bg2"/>
                </a:solidFill>
                <a:latin typeface="inpin heiti" panose="00000500000000000000" pitchFamily="2" charset="-122"/>
                <a:ea typeface="inpin heiti" panose="00000500000000000000" pitchFamily="2" charset="-122"/>
                <a:cs typeface="+mn-ea"/>
                <a:sym typeface="inpin heiti" panose="00000500000000000000" pitchFamily="2" charset="-122"/>
              </a:endParaRPr>
            </a:p>
          </p:txBody>
        </p:sp>
        <p:sp>
          <p:nvSpPr>
            <p:cNvPr id="52" name="矩形 53">
              <a:extLst>
                <a:ext uri="{FF2B5EF4-FFF2-40B4-BE49-F238E27FC236}">
                  <a16:creationId xmlns:a16="http://schemas.microsoft.com/office/drawing/2014/main" id="{09A2B153-AD59-46A3-A339-26BBF22B96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4217" y="11310"/>
              <a:ext cx="1980000" cy="969418"/>
            </a:xfrm>
            <a:prstGeom prst="rect">
              <a:avLst/>
            </a:prstGeom>
            <a:solidFill>
              <a:schemeClr val="bg1">
                <a:lumMod val="25000"/>
                <a:lumOff val="75000"/>
              </a:schemeClr>
            </a:solidFill>
            <a:ln w="9525">
              <a:solidFill>
                <a:srgbClr val="EAEAEA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en-US" altLang="zh-CN" sz="2000" dirty="0">
                  <a:solidFill>
                    <a:schemeClr val="bg2"/>
                  </a:solidFill>
                  <a:latin typeface="inpin heiti" panose="00000500000000000000" pitchFamily="2" charset="-122"/>
                  <a:ea typeface="inpin heiti" panose="00000500000000000000" pitchFamily="2" charset="-122"/>
                  <a:cs typeface="+mn-ea"/>
                  <a:sym typeface="inpin heiti" panose="00000500000000000000" pitchFamily="2" charset="-122"/>
                </a:rPr>
                <a:t> Tetris Game AI</a:t>
              </a:r>
            </a:p>
          </p:txBody>
        </p:sp>
        <p:sp>
          <p:nvSpPr>
            <p:cNvPr id="53" name="矩形 53">
              <a:extLst>
                <a:ext uri="{FF2B5EF4-FFF2-40B4-BE49-F238E27FC236}">
                  <a16:creationId xmlns:a16="http://schemas.microsoft.com/office/drawing/2014/main" id="{A3B75E8C-C8CD-4434-B457-3E9C2402DA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28448" y="11310"/>
              <a:ext cx="2063552" cy="969418"/>
            </a:xfrm>
            <a:prstGeom prst="rect">
              <a:avLst/>
            </a:prstGeom>
            <a:solidFill>
              <a:schemeClr val="bg1">
                <a:lumMod val="25000"/>
                <a:lumOff val="75000"/>
              </a:schemeClr>
            </a:solidFill>
            <a:ln w="9525">
              <a:solidFill>
                <a:srgbClr val="EAEAEA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None/>
              </a:pPr>
              <a:r>
                <a:rPr lang="en-US" altLang="zh-CN" sz="2000" dirty="0">
                  <a:solidFill>
                    <a:schemeClr val="bg2"/>
                  </a:solidFill>
                  <a:latin typeface="inpin heiti" panose="00000500000000000000" pitchFamily="2" charset="-122"/>
                  <a:ea typeface="inpin heiti" panose="00000500000000000000" pitchFamily="2" charset="-122"/>
                  <a:cs typeface="+mn-ea"/>
                  <a:sym typeface="inpin heiti" panose="00000500000000000000" pitchFamily="2" charset="-122"/>
                </a:rPr>
                <a:t> Rethink &amp;&amp; Conclusion</a:t>
              </a:r>
              <a:endParaRPr lang="zh-CN" altLang="en-US" sz="2000" dirty="0">
                <a:solidFill>
                  <a:schemeClr val="bg2"/>
                </a:solidFill>
                <a:latin typeface="inpin heiti" panose="00000500000000000000" pitchFamily="2" charset="-122"/>
                <a:ea typeface="inpin heiti" panose="00000500000000000000" pitchFamily="2" charset="-122"/>
                <a:cs typeface="+mn-ea"/>
                <a:sym typeface="inpin heiti" panose="00000500000000000000" pitchFamily="2" charset="-122"/>
              </a:endParaRPr>
            </a:p>
          </p:txBody>
        </p:sp>
        <p:sp>
          <p:nvSpPr>
            <p:cNvPr id="54" name="等腰三角形 53">
              <a:extLst>
                <a:ext uri="{FF2B5EF4-FFF2-40B4-BE49-F238E27FC236}">
                  <a16:creationId xmlns:a16="http://schemas.microsoft.com/office/drawing/2014/main" id="{D4AC387A-9D9C-446A-858A-29B158735D46}"/>
                </a:ext>
              </a:extLst>
            </p:cNvPr>
            <p:cNvSpPr>
              <a:spLocks noChangeAspect="1"/>
            </p:cNvSpPr>
            <p:nvPr/>
          </p:nvSpPr>
          <p:spPr>
            <a:xfrm rot="10800000" flipV="1">
              <a:off x="8860941" y="799753"/>
              <a:ext cx="555013" cy="478461"/>
            </a:xfrm>
            <a:prstGeom prst="triangle">
              <a:avLst/>
            </a:prstGeom>
            <a:solidFill>
              <a:schemeClr val="bg2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npin heiti" panose="00000500000000000000" pitchFamily="2" charset="-122"/>
                <a:ea typeface="inpin heiti" panose="00000500000000000000" pitchFamily="2" charset="-122"/>
                <a:cs typeface="+mn-ea"/>
                <a:sym typeface="inpin heiti" panose="00000500000000000000" pitchFamily="2" charset="-122"/>
              </a:endParaRPr>
            </a:p>
          </p:txBody>
        </p:sp>
      </p:grpSp>
      <p:sp>
        <p:nvSpPr>
          <p:cNvPr id="22" name="矩形 21"/>
          <p:cNvSpPr/>
          <p:nvPr/>
        </p:nvSpPr>
        <p:spPr>
          <a:xfrm>
            <a:off x="127298" y="2636912"/>
            <a:ext cx="8284261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9875" algn="just"/>
            <a:r>
              <a:rPr lang="en-US" altLang="zh-CN" sz="2800" b="1" kern="100" dirty="0">
                <a:latin typeface="仿宋" panose="02010609060101010101" pitchFamily="49" charset="-122"/>
                <a:ea typeface="仿宋" panose="02010609060101010101" pitchFamily="49" charset="-122"/>
              </a:rPr>
              <a:t>·</a:t>
            </a:r>
            <a:r>
              <a:rPr lang="zh-CN" altLang="en-US" sz="2800" b="1" kern="100" dirty="0">
                <a:latin typeface="仿宋" panose="02010609060101010101" pitchFamily="49" charset="-122"/>
                <a:ea typeface="仿宋" panose="02010609060101010101" pitchFamily="49" charset="-122"/>
              </a:rPr>
              <a:t>针对</a:t>
            </a:r>
            <a:r>
              <a:rPr lang="en-US" altLang="zh-CN" sz="2800" b="1" kern="100" dirty="0">
                <a:latin typeface="仿宋" panose="02010609060101010101" pitchFamily="49" charset="-122"/>
                <a:ea typeface="仿宋" panose="02010609060101010101" pitchFamily="49" charset="-122"/>
              </a:rPr>
              <a:t>8</a:t>
            </a:r>
            <a:r>
              <a:rPr lang="zh-CN" altLang="en-US" sz="2800" b="1" kern="100" dirty="0">
                <a:latin typeface="仿宋" panose="02010609060101010101" pitchFamily="49" charset="-122"/>
                <a:ea typeface="仿宋" panose="02010609060101010101" pitchFamily="49" charset="-122"/>
              </a:rPr>
              <a:t>位字符串的对应操作</a:t>
            </a:r>
            <a:endParaRPr lang="en-US" altLang="zh-CN" sz="2800" b="1" kern="10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indent="269875" algn="just"/>
            <a:endParaRPr lang="en-US" altLang="zh-CN" sz="2800" b="1" kern="1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indent="269875" algn="just"/>
            <a:r>
              <a:rPr lang="en-US" altLang="zh-CN" sz="2800" b="1" kern="100" dirty="0">
                <a:latin typeface="仿宋" panose="02010609060101010101" pitchFamily="49" charset="-122"/>
                <a:ea typeface="仿宋" panose="02010609060101010101" pitchFamily="49" charset="-122"/>
              </a:rPr>
              <a:t>·</a:t>
            </a:r>
            <a:r>
              <a:rPr lang="zh-CN" altLang="en-US" sz="2800" b="1" kern="100" dirty="0">
                <a:latin typeface="仿宋" panose="02010609060101010101" pitchFamily="49" charset="-122"/>
                <a:ea typeface="仿宋" panose="02010609060101010101" pitchFamily="49" charset="-122"/>
              </a:rPr>
              <a:t>避免重复识别的时延考虑</a:t>
            </a:r>
            <a:endParaRPr lang="en-US" altLang="zh-CN" sz="2800" b="1" kern="1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indent="269875" algn="just"/>
            <a:endParaRPr lang="en-US" altLang="zh-CN" sz="2800" b="1" kern="1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indent="269875" algn="just"/>
            <a:r>
              <a:rPr lang="en-US" altLang="zh-CN" sz="2800" b="1" kern="100" dirty="0">
                <a:latin typeface="仿宋" panose="02010609060101010101" pitchFamily="49" charset="-122"/>
                <a:ea typeface="仿宋" panose="02010609060101010101" pitchFamily="49" charset="-122"/>
              </a:rPr>
              <a:t>·</a:t>
            </a:r>
            <a:r>
              <a:rPr lang="zh-CN" altLang="en-US" sz="2800" b="1" kern="100" dirty="0">
                <a:latin typeface="仿宋" panose="02010609060101010101" pitchFamily="49" charset="-122"/>
                <a:ea typeface="仿宋" panose="02010609060101010101" pitchFamily="49" charset="-122"/>
              </a:rPr>
              <a:t>游戏难度自适应提升后的参数自适应调整</a:t>
            </a:r>
            <a:endParaRPr lang="en-US" altLang="zh-CN" sz="2800" b="1" kern="1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indent="269875" algn="just"/>
            <a:endParaRPr lang="en-US" altLang="zh-CN" sz="2800" b="1" kern="1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indent="269875" algn="just"/>
            <a:r>
              <a:rPr lang="en-US" altLang="zh-CN" sz="2800" b="1" kern="100" dirty="0">
                <a:latin typeface="仿宋" panose="02010609060101010101" pitchFamily="49" charset="-122"/>
                <a:ea typeface="仿宋" panose="02010609060101010101" pitchFamily="49" charset="-122"/>
              </a:rPr>
              <a:t>·</a:t>
            </a:r>
            <a:r>
              <a:rPr lang="zh-CN" altLang="en-US" sz="2800" b="1" kern="100" dirty="0">
                <a:latin typeface="仿宋" panose="02010609060101010101" pitchFamily="49" charset="-122"/>
                <a:ea typeface="仿宋" panose="02010609060101010101" pitchFamily="49" charset="-122"/>
              </a:rPr>
              <a:t>不同操作之间的时延设置</a:t>
            </a:r>
            <a:endParaRPr lang="en-US" altLang="zh-CN" sz="2800" b="1" kern="1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indent="269875" algn="just"/>
            <a:endParaRPr lang="en-US" altLang="zh-CN" sz="2800" b="1" kern="1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36160" y="1298258"/>
            <a:ext cx="2929007" cy="7155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269875" algn="just">
              <a:lnSpc>
                <a:spcPct val="150000"/>
              </a:lnSpc>
            </a:pPr>
            <a:r>
              <a:rPr lang="zh-CN" altLang="en-US" sz="3200" b="1" kern="100" dirty="0">
                <a:latin typeface="宋体" panose="02010600030101010101" pitchFamily="2" charset="-122"/>
                <a:ea typeface="宋体" panose="02010600030101010101" pitchFamily="2" charset="-122"/>
              </a:rPr>
              <a:t>控制策略选择</a:t>
            </a:r>
            <a:endParaRPr lang="en-US" altLang="zh-CN" sz="3200" b="1" kern="1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882052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latin typeface="inpin heiti" panose="00000500000000000000" pitchFamily="2" charset="-122"/>
                <a:ea typeface="inpin heiti" panose="00000500000000000000" pitchFamily="2" charset="-122"/>
                <a:cs typeface="+mn-ea"/>
                <a:sym typeface="inpin heiti" panose="00000500000000000000" pitchFamily="2" charset="-122"/>
              </a:rPr>
              <a:t>24</a:t>
            </a:fld>
            <a:endParaRPr lang="zh-CN" altLang="en-US">
              <a:latin typeface="inpin heiti" panose="00000500000000000000" pitchFamily="2" charset="-122"/>
              <a:ea typeface="inpin heiti" panose="00000500000000000000" pitchFamily="2" charset="-122"/>
              <a:cs typeface="+mn-ea"/>
              <a:sym typeface="inpin heiti" panose="00000500000000000000" pitchFamily="2" charset="-122"/>
            </a:endParaRPr>
          </a:p>
        </p:txBody>
      </p:sp>
      <p:sp>
        <p:nvSpPr>
          <p:cNvPr id="27" name="矩形 26"/>
          <p:cNvSpPr/>
          <p:nvPr/>
        </p:nvSpPr>
        <p:spPr>
          <a:xfrm flipV="1">
            <a:off x="-1" y="5949280"/>
            <a:ext cx="12192000" cy="90872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inpin heiti" panose="00000500000000000000" pitchFamily="2" charset="-122"/>
              <a:ea typeface="inpin heiti" panose="00000500000000000000" pitchFamily="2" charset="-122"/>
              <a:cs typeface="+mn-ea"/>
              <a:sym typeface="inpin heiti" panose="00000500000000000000" pitchFamily="2" charset="-122"/>
            </a:endParaRP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1797FA2D-2AF2-4ABE-AE5D-33AD5A71A2E3}"/>
              </a:ext>
            </a:extLst>
          </p:cNvPr>
          <p:cNvGrpSpPr/>
          <p:nvPr/>
        </p:nvGrpSpPr>
        <p:grpSpPr>
          <a:xfrm>
            <a:off x="4871864" y="1697689"/>
            <a:ext cx="2300976" cy="2307326"/>
            <a:chOff x="6609209" y="790981"/>
            <a:chExt cx="2301875" cy="2308226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20" name="Oval 5">
              <a:extLst>
                <a:ext uri="{FF2B5EF4-FFF2-40B4-BE49-F238E27FC236}">
                  <a16:creationId xmlns:a16="http://schemas.microsoft.com/office/drawing/2014/main" id="{EAD3A913-1250-4E98-B713-CA7476F138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09209" y="790981"/>
              <a:ext cx="2301875" cy="2308226"/>
            </a:xfrm>
            <a:prstGeom prst="ellipse">
              <a:avLst/>
            </a:prstGeom>
            <a:solidFill>
              <a:srgbClr val="FFFFFF"/>
            </a:solidFill>
            <a:ln w="57150">
              <a:noFill/>
              <a:round/>
            </a:ln>
            <a:effectLst>
              <a:innerShdw blurRad="114300">
                <a:prstClr val="black"/>
              </a:innerShdw>
            </a:effectLst>
          </p:spPr>
          <p:txBody>
            <a:bodyPr vert="horz" wrap="square" lIns="91404" tIns="45702" rIns="91404" bIns="45702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endParaRPr lang="zh-CN" altLang="en-US" sz="1799">
                <a:solidFill>
                  <a:srgbClr val="294A5A"/>
                </a:solidFill>
                <a:latin typeface="inpin heiti" panose="00000500000000000000" pitchFamily="2" charset="-122"/>
                <a:ea typeface="inpin heiti" panose="00000500000000000000" pitchFamily="2" charset="-122"/>
                <a:cs typeface="+mn-ea"/>
                <a:sym typeface="inpin heiti" panose="00000500000000000000" pitchFamily="2" charset="-122"/>
              </a:endParaRPr>
            </a:p>
          </p:txBody>
        </p:sp>
        <p:sp>
          <p:nvSpPr>
            <p:cNvPr id="21" name="Freeform 6">
              <a:extLst>
                <a:ext uri="{FF2B5EF4-FFF2-40B4-BE49-F238E27FC236}">
                  <a16:creationId xmlns:a16="http://schemas.microsoft.com/office/drawing/2014/main" id="{10BE3DA0-CFEC-443E-91A9-9FB636263A2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733034" y="914806"/>
              <a:ext cx="2054225" cy="2058988"/>
            </a:xfrm>
            <a:custGeom>
              <a:avLst/>
              <a:gdLst>
                <a:gd name="T0" fmla="*/ 1653 w 3306"/>
                <a:gd name="T1" fmla="*/ 0 h 3306"/>
                <a:gd name="T2" fmla="*/ 3306 w 3306"/>
                <a:gd name="T3" fmla="*/ 1653 h 3306"/>
                <a:gd name="T4" fmla="*/ 1653 w 3306"/>
                <a:gd name="T5" fmla="*/ 3306 h 3306"/>
                <a:gd name="T6" fmla="*/ 0 w 3306"/>
                <a:gd name="T7" fmla="*/ 1653 h 3306"/>
                <a:gd name="T8" fmla="*/ 1653 w 3306"/>
                <a:gd name="T9" fmla="*/ 0 h 3306"/>
                <a:gd name="T10" fmla="*/ 1653 w 3306"/>
                <a:gd name="T11" fmla="*/ 112 h 3306"/>
                <a:gd name="T12" fmla="*/ 3193 w 3306"/>
                <a:gd name="T13" fmla="*/ 1653 h 3306"/>
                <a:gd name="T14" fmla="*/ 1653 w 3306"/>
                <a:gd name="T15" fmla="*/ 3193 h 3306"/>
                <a:gd name="T16" fmla="*/ 112 w 3306"/>
                <a:gd name="T17" fmla="*/ 1653 h 3306"/>
                <a:gd name="T18" fmla="*/ 1653 w 3306"/>
                <a:gd name="T19" fmla="*/ 112 h 3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06" h="3306">
                  <a:moveTo>
                    <a:pt x="1653" y="0"/>
                  </a:moveTo>
                  <a:cubicBezTo>
                    <a:pt x="2565" y="0"/>
                    <a:pt x="3306" y="740"/>
                    <a:pt x="3306" y="1653"/>
                  </a:cubicBezTo>
                  <a:cubicBezTo>
                    <a:pt x="3306" y="2565"/>
                    <a:pt x="2565" y="3306"/>
                    <a:pt x="1653" y="3306"/>
                  </a:cubicBezTo>
                  <a:cubicBezTo>
                    <a:pt x="740" y="3306"/>
                    <a:pt x="0" y="2565"/>
                    <a:pt x="0" y="1653"/>
                  </a:cubicBezTo>
                  <a:cubicBezTo>
                    <a:pt x="0" y="740"/>
                    <a:pt x="740" y="0"/>
                    <a:pt x="1653" y="0"/>
                  </a:cubicBezTo>
                  <a:close/>
                  <a:moveTo>
                    <a:pt x="1653" y="112"/>
                  </a:moveTo>
                  <a:cubicBezTo>
                    <a:pt x="2503" y="112"/>
                    <a:pt x="3193" y="802"/>
                    <a:pt x="3193" y="1653"/>
                  </a:cubicBezTo>
                  <a:cubicBezTo>
                    <a:pt x="3193" y="2503"/>
                    <a:pt x="2503" y="3193"/>
                    <a:pt x="1653" y="3193"/>
                  </a:cubicBezTo>
                  <a:cubicBezTo>
                    <a:pt x="802" y="3193"/>
                    <a:pt x="112" y="2503"/>
                    <a:pt x="112" y="1653"/>
                  </a:cubicBezTo>
                  <a:cubicBezTo>
                    <a:pt x="112" y="802"/>
                    <a:pt x="802" y="112"/>
                    <a:pt x="1653" y="1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04" tIns="45702" rIns="91404" bIns="45702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endParaRPr lang="zh-CN" altLang="en-US" sz="1799">
                <a:solidFill>
                  <a:srgbClr val="294A5A"/>
                </a:solidFill>
                <a:latin typeface="inpin heiti" panose="00000500000000000000" pitchFamily="2" charset="-122"/>
                <a:ea typeface="inpin heiti" panose="00000500000000000000" pitchFamily="2" charset="-122"/>
                <a:cs typeface="+mn-ea"/>
                <a:sym typeface="inpin heiti" panose="00000500000000000000" pitchFamily="2" charset="-122"/>
              </a:endParaRPr>
            </a:p>
          </p:txBody>
        </p:sp>
      </p:grpSp>
      <p:sp>
        <p:nvSpPr>
          <p:cNvPr id="26" name="TextBox 12">
            <a:extLst>
              <a:ext uri="{FF2B5EF4-FFF2-40B4-BE49-F238E27FC236}">
                <a16:creationId xmlns:a16="http://schemas.microsoft.com/office/drawing/2014/main" id="{9D010B49-BD88-4636-9808-3CE732686005}"/>
              </a:ext>
            </a:extLst>
          </p:cNvPr>
          <p:cNvSpPr txBox="1"/>
          <p:nvPr/>
        </p:nvSpPr>
        <p:spPr>
          <a:xfrm>
            <a:off x="2050718" y="4412086"/>
            <a:ext cx="8352927" cy="830954"/>
          </a:xfrm>
          <a:prstGeom prst="rect">
            <a:avLst/>
          </a:prstGeom>
          <a:noFill/>
        </p:spPr>
        <p:txBody>
          <a:bodyPr wrap="square" lIns="91398" tIns="45699" rIns="91398" bIns="45699" rtlCol="0">
            <a:spAutoFit/>
          </a:bodyPr>
          <a:lstStyle/>
          <a:p>
            <a:pPr algn="ctr">
              <a:buNone/>
            </a:pPr>
            <a:r>
              <a:rPr lang="en-US" altLang="zh-CN" sz="4800" dirty="0">
                <a:solidFill>
                  <a:schemeClr val="bg2"/>
                </a:solidFill>
                <a:latin typeface="inpin heiti" panose="00000500000000000000" pitchFamily="2" charset="-122"/>
                <a:ea typeface="inpin heiti" panose="00000500000000000000" pitchFamily="2" charset="-122"/>
                <a:cs typeface="+mn-ea"/>
                <a:sym typeface="inpin heiti" panose="00000500000000000000" pitchFamily="2" charset="-122"/>
              </a:rPr>
              <a:t> </a:t>
            </a:r>
            <a:r>
              <a:rPr lang="en-US" altLang="zh-CN" sz="48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inpin heiti" panose="00000500000000000000" pitchFamily="2" charset="-122"/>
                <a:ea typeface="inpin heiti" panose="00000500000000000000" pitchFamily="2" charset="-122"/>
                <a:cs typeface="+mn-ea"/>
                <a:sym typeface="inpin heiti" panose="00000500000000000000" pitchFamily="2" charset="-122"/>
              </a:rPr>
              <a:t>Rethink &amp;&amp; Conclusion</a:t>
            </a:r>
            <a:endParaRPr lang="zh-CN" altLang="en-US" sz="4800" b="1" dirty="0">
              <a:solidFill>
                <a:schemeClr val="tx1">
                  <a:lumMod val="90000"/>
                  <a:lumOff val="10000"/>
                </a:schemeClr>
              </a:solidFill>
              <a:latin typeface="inpin heiti" panose="00000500000000000000" pitchFamily="2" charset="-122"/>
              <a:ea typeface="inpin heiti" panose="00000500000000000000" pitchFamily="2" charset="-122"/>
              <a:cs typeface="+mn-ea"/>
              <a:sym typeface="inpin heiti" panose="00000500000000000000" pitchFamily="2" charset="-122"/>
            </a:endParaRPr>
          </a:p>
        </p:txBody>
      </p:sp>
      <p:sp>
        <p:nvSpPr>
          <p:cNvPr id="29" name="Freeform 27">
            <a:extLst>
              <a:ext uri="{FF2B5EF4-FFF2-40B4-BE49-F238E27FC236}">
                <a16:creationId xmlns:a16="http://schemas.microsoft.com/office/drawing/2014/main" id="{EAF25F03-6727-4CAB-9081-283DEBB13DC1}"/>
              </a:ext>
            </a:extLst>
          </p:cNvPr>
          <p:cNvSpPr>
            <a:spLocks noEditPoints="1"/>
          </p:cNvSpPr>
          <p:nvPr/>
        </p:nvSpPr>
        <p:spPr bwMode="auto">
          <a:xfrm>
            <a:off x="5372398" y="2185638"/>
            <a:ext cx="1358726" cy="1199728"/>
          </a:xfrm>
          <a:custGeom>
            <a:avLst/>
            <a:gdLst>
              <a:gd name="T0" fmla="*/ 284 w 683"/>
              <a:gd name="T1" fmla="*/ 381 h 601"/>
              <a:gd name="T2" fmla="*/ 595 w 683"/>
              <a:gd name="T3" fmla="*/ 392 h 601"/>
              <a:gd name="T4" fmla="*/ 589 w 683"/>
              <a:gd name="T5" fmla="*/ 359 h 601"/>
              <a:gd name="T6" fmla="*/ 285 w 683"/>
              <a:gd name="T7" fmla="*/ 371 h 601"/>
              <a:gd name="T8" fmla="*/ 589 w 683"/>
              <a:gd name="T9" fmla="*/ 359 h 601"/>
              <a:gd name="T10" fmla="*/ 282 w 683"/>
              <a:gd name="T11" fmla="*/ 338 h 601"/>
              <a:gd name="T12" fmla="*/ 591 w 683"/>
              <a:gd name="T13" fmla="*/ 349 h 601"/>
              <a:gd name="T14" fmla="*/ 269 w 683"/>
              <a:gd name="T15" fmla="*/ 324 h 601"/>
              <a:gd name="T16" fmla="*/ 607 w 683"/>
              <a:gd name="T17" fmla="*/ 408 h 601"/>
              <a:gd name="T18" fmla="*/ 261 w 683"/>
              <a:gd name="T19" fmla="*/ 432 h 601"/>
              <a:gd name="T20" fmla="*/ 242 w 683"/>
              <a:gd name="T21" fmla="*/ 316 h 601"/>
              <a:gd name="T22" fmla="*/ 607 w 683"/>
              <a:gd name="T23" fmla="*/ 300 h 601"/>
              <a:gd name="T24" fmla="*/ 269 w 683"/>
              <a:gd name="T25" fmla="*/ 324 h 601"/>
              <a:gd name="T26" fmla="*/ 345 w 683"/>
              <a:gd name="T27" fmla="*/ 39 h 601"/>
              <a:gd name="T28" fmla="*/ 335 w 683"/>
              <a:gd name="T29" fmla="*/ 3 h 601"/>
              <a:gd name="T30" fmla="*/ 350 w 683"/>
              <a:gd name="T31" fmla="*/ 1 h 601"/>
              <a:gd name="T32" fmla="*/ 411 w 683"/>
              <a:gd name="T33" fmla="*/ 39 h 601"/>
              <a:gd name="T34" fmla="*/ 367 w 683"/>
              <a:gd name="T35" fmla="*/ 56 h 601"/>
              <a:gd name="T36" fmla="*/ 366 w 683"/>
              <a:gd name="T37" fmla="*/ 105 h 601"/>
              <a:gd name="T38" fmla="*/ 353 w 683"/>
              <a:gd name="T39" fmla="*/ 218 h 601"/>
              <a:gd name="T40" fmla="*/ 380 w 683"/>
              <a:gd name="T41" fmla="*/ 107 h 601"/>
              <a:gd name="T42" fmla="*/ 486 w 683"/>
              <a:gd name="T43" fmla="*/ 87 h 601"/>
              <a:gd name="T44" fmla="*/ 441 w 683"/>
              <a:gd name="T45" fmla="*/ 285 h 601"/>
              <a:gd name="T46" fmla="*/ 406 w 683"/>
              <a:gd name="T47" fmla="*/ 285 h 601"/>
              <a:gd name="T48" fmla="*/ 361 w 683"/>
              <a:gd name="T49" fmla="*/ 87 h 601"/>
              <a:gd name="T50" fmla="*/ 430 w 683"/>
              <a:gd name="T51" fmla="*/ 30 h 601"/>
              <a:gd name="T52" fmla="*/ 429 w 683"/>
              <a:gd name="T53" fmla="*/ 88 h 601"/>
              <a:gd name="T54" fmla="*/ 237 w 683"/>
              <a:gd name="T55" fmla="*/ 540 h 601"/>
              <a:gd name="T56" fmla="*/ 637 w 683"/>
              <a:gd name="T57" fmla="*/ 553 h 601"/>
              <a:gd name="T58" fmla="*/ 237 w 683"/>
              <a:gd name="T59" fmla="*/ 540 h 601"/>
              <a:gd name="T60" fmla="*/ 634 w 683"/>
              <a:gd name="T61" fmla="*/ 515 h 601"/>
              <a:gd name="T62" fmla="*/ 239 w 683"/>
              <a:gd name="T63" fmla="*/ 528 h 601"/>
              <a:gd name="T64" fmla="*/ 231 w 683"/>
              <a:gd name="T65" fmla="*/ 491 h 601"/>
              <a:gd name="T66" fmla="*/ 635 w 683"/>
              <a:gd name="T67" fmla="*/ 504 h 601"/>
              <a:gd name="T68" fmla="*/ 231 w 683"/>
              <a:gd name="T69" fmla="*/ 491 h 601"/>
              <a:gd name="T70" fmla="*/ 652 w 683"/>
              <a:gd name="T71" fmla="*/ 570 h 601"/>
              <a:gd name="T72" fmla="*/ 219 w 683"/>
              <a:gd name="T73" fmla="*/ 598 h 601"/>
              <a:gd name="T74" fmla="*/ 683 w 683"/>
              <a:gd name="T75" fmla="*/ 580 h 601"/>
              <a:gd name="T76" fmla="*/ 662 w 683"/>
              <a:gd name="T77" fmla="*/ 447 h 601"/>
              <a:gd name="T78" fmla="*/ 219 w 683"/>
              <a:gd name="T79" fmla="*/ 475 h 601"/>
              <a:gd name="T80" fmla="*/ 223 w 683"/>
              <a:gd name="T81" fmla="*/ 189 h 601"/>
              <a:gd name="T82" fmla="*/ 103 w 683"/>
              <a:gd name="T83" fmla="*/ 549 h 601"/>
              <a:gd name="T84" fmla="*/ 223 w 683"/>
              <a:gd name="T85" fmla="*/ 189 h 601"/>
              <a:gd name="T86" fmla="*/ 72 w 683"/>
              <a:gd name="T87" fmla="*/ 534 h 601"/>
              <a:gd name="T88" fmla="*/ 213 w 683"/>
              <a:gd name="T89" fmla="*/ 187 h 601"/>
              <a:gd name="T90" fmla="*/ 183 w 683"/>
              <a:gd name="T91" fmla="*/ 168 h 601"/>
              <a:gd name="T92" fmla="*/ 62 w 683"/>
              <a:gd name="T93" fmla="*/ 531 h 601"/>
              <a:gd name="T94" fmla="*/ 183 w 683"/>
              <a:gd name="T95" fmla="*/ 168 h 601"/>
              <a:gd name="T96" fmla="*/ 114 w 683"/>
              <a:gd name="T97" fmla="*/ 568 h 601"/>
              <a:gd name="T98" fmla="*/ 280 w 683"/>
              <a:gd name="T99" fmla="*/ 192 h 601"/>
              <a:gd name="T100" fmla="*/ 112 w 683"/>
              <a:gd name="T101" fmla="*/ 597 h 601"/>
              <a:gd name="T102" fmla="*/ 4 w 683"/>
              <a:gd name="T103" fmla="*/ 536 h 601"/>
              <a:gd name="T104" fmla="*/ 173 w 683"/>
              <a:gd name="T105" fmla="*/ 152 h 6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683" h="601">
                <a:moveTo>
                  <a:pt x="591" y="381"/>
                </a:moveTo>
                <a:lnTo>
                  <a:pt x="284" y="381"/>
                </a:lnTo>
                <a:cubicBezTo>
                  <a:pt x="284" y="385"/>
                  <a:pt x="283" y="389"/>
                  <a:pt x="282" y="392"/>
                </a:cubicBezTo>
                <a:lnTo>
                  <a:pt x="595" y="392"/>
                </a:lnTo>
                <a:cubicBezTo>
                  <a:pt x="593" y="389"/>
                  <a:pt x="592" y="385"/>
                  <a:pt x="591" y="381"/>
                </a:cubicBezTo>
                <a:close/>
                <a:moveTo>
                  <a:pt x="589" y="359"/>
                </a:moveTo>
                <a:lnTo>
                  <a:pt x="285" y="359"/>
                </a:lnTo>
                <a:cubicBezTo>
                  <a:pt x="285" y="363"/>
                  <a:pt x="285" y="367"/>
                  <a:pt x="285" y="371"/>
                </a:cubicBezTo>
                <a:lnTo>
                  <a:pt x="589" y="371"/>
                </a:lnTo>
                <a:cubicBezTo>
                  <a:pt x="588" y="367"/>
                  <a:pt x="588" y="363"/>
                  <a:pt x="589" y="359"/>
                </a:cubicBezTo>
                <a:close/>
                <a:moveTo>
                  <a:pt x="595" y="338"/>
                </a:moveTo>
                <a:lnTo>
                  <a:pt x="282" y="338"/>
                </a:lnTo>
                <a:cubicBezTo>
                  <a:pt x="283" y="342"/>
                  <a:pt x="284" y="345"/>
                  <a:pt x="284" y="349"/>
                </a:cubicBezTo>
                <a:lnTo>
                  <a:pt x="591" y="349"/>
                </a:lnTo>
                <a:cubicBezTo>
                  <a:pt x="592" y="345"/>
                  <a:pt x="593" y="341"/>
                  <a:pt x="595" y="338"/>
                </a:cubicBezTo>
                <a:close/>
                <a:moveTo>
                  <a:pt x="269" y="324"/>
                </a:moveTo>
                <a:lnTo>
                  <a:pt x="269" y="408"/>
                </a:lnTo>
                <a:lnTo>
                  <a:pt x="607" y="408"/>
                </a:lnTo>
                <a:lnTo>
                  <a:pt x="607" y="432"/>
                </a:lnTo>
                <a:lnTo>
                  <a:pt x="261" y="432"/>
                </a:lnTo>
                <a:cubicBezTo>
                  <a:pt x="251" y="432"/>
                  <a:pt x="242" y="425"/>
                  <a:pt x="242" y="416"/>
                </a:cubicBezTo>
                <a:lnTo>
                  <a:pt x="242" y="316"/>
                </a:lnTo>
                <a:cubicBezTo>
                  <a:pt x="242" y="307"/>
                  <a:pt x="251" y="300"/>
                  <a:pt x="261" y="300"/>
                </a:cubicBezTo>
                <a:lnTo>
                  <a:pt x="607" y="300"/>
                </a:lnTo>
                <a:lnTo>
                  <a:pt x="607" y="324"/>
                </a:lnTo>
                <a:lnTo>
                  <a:pt x="269" y="324"/>
                </a:lnTo>
                <a:close/>
                <a:moveTo>
                  <a:pt x="367" y="56"/>
                </a:moveTo>
                <a:cubicBezTo>
                  <a:pt x="354" y="55"/>
                  <a:pt x="348" y="48"/>
                  <a:pt x="345" y="39"/>
                </a:cubicBezTo>
                <a:cubicBezTo>
                  <a:pt x="342" y="31"/>
                  <a:pt x="343" y="26"/>
                  <a:pt x="343" y="18"/>
                </a:cubicBezTo>
                <a:cubicBezTo>
                  <a:pt x="342" y="8"/>
                  <a:pt x="336" y="5"/>
                  <a:pt x="335" y="3"/>
                </a:cubicBezTo>
                <a:cubicBezTo>
                  <a:pt x="335" y="2"/>
                  <a:pt x="337" y="1"/>
                  <a:pt x="341" y="1"/>
                </a:cubicBezTo>
                <a:cubicBezTo>
                  <a:pt x="344" y="1"/>
                  <a:pt x="347" y="0"/>
                  <a:pt x="350" y="1"/>
                </a:cubicBezTo>
                <a:cubicBezTo>
                  <a:pt x="356" y="1"/>
                  <a:pt x="365" y="2"/>
                  <a:pt x="366" y="2"/>
                </a:cubicBezTo>
                <a:cubicBezTo>
                  <a:pt x="385" y="6"/>
                  <a:pt x="409" y="16"/>
                  <a:pt x="411" y="39"/>
                </a:cubicBezTo>
                <a:cubicBezTo>
                  <a:pt x="413" y="49"/>
                  <a:pt x="412" y="61"/>
                  <a:pt x="402" y="65"/>
                </a:cubicBezTo>
                <a:cubicBezTo>
                  <a:pt x="395" y="55"/>
                  <a:pt x="378" y="57"/>
                  <a:pt x="367" y="56"/>
                </a:cubicBezTo>
                <a:close/>
                <a:moveTo>
                  <a:pt x="394" y="102"/>
                </a:moveTo>
                <a:cubicBezTo>
                  <a:pt x="385" y="99"/>
                  <a:pt x="378" y="99"/>
                  <a:pt x="366" y="105"/>
                </a:cubicBezTo>
                <a:cubicBezTo>
                  <a:pt x="342" y="116"/>
                  <a:pt x="331" y="144"/>
                  <a:pt x="333" y="169"/>
                </a:cubicBezTo>
                <a:cubicBezTo>
                  <a:pt x="334" y="186"/>
                  <a:pt x="341" y="205"/>
                  <a:pt x="353" y="218"/>
                </a:cubicBezTo>
                <a:cubicBezTo>
                  <a:pt x="349" y="207"/>
                  <a:pt x="346" y="195"/>
                  <a:pt x="345" y="184"/>
                </a:cubicBezTo>
                <a:cubicBezTo>
                  <a:pt x="343" y="154"/>
                  <a:pt x="354" y="121"/>
                  <a:pt x="380" y="107"/>
                </a:cubicBezTo>
                <a:cubicBezTo>
                  <a:pt x="385" y="105"/>
                  <a:pt x="390" y="103"/>
                  <a:pt x="394" y="102"/>
                </a:cubicBezTo>
                <a:close/>
                <a:moveTo>
                  <a:pt x="486" y="87"/>
                </a:moveTo>
                <a:cubicBezTo>
                  <a:pt x="519" y="102"/>
                  <a:pt x="539" y="139"/>
                  <a:pt x="537" y="182"/>
                </a:cubicBezTo>
                <a:cubicBezTo>
                  <a:pt x="533" y="239"/>
                  <a:pt x="490" y="285"/>
                  <a:pt x="441" y="285"/>
                </a:cubicBezTo>
                <a:cubicBezTo>
                  <a:pt x="435" y="285"/>
                  <a:pt x="429" y="280"/>
                  <a:pt x="424" y="278"/>
                </a:cubicBezTo>
                <a:cubicBezTo>
                  <a:pt x="418" y="280"/>
                  <a:pt x="412" y="285"/>
                  <a:pt x="406" y="285"/>
                </a:cubicBezTo>
                <a:cubicBezTo>
                  <a:pt x="357" y="285"/>
                  <a:pt x="315" y="239"/>
                  <a:pt x="311" y="182"/>
                </a:cubicBezTo>
                <a:cubicBezTo>
                  <a:pt x="308" y="139"/>
                  <a:pt x="329" y="102"/>
                  <a:pt x="361" y="87"/>
                </a:cubicBezTo>
                <a:cubicBezTo>
                  <a:pt x="385" y="75"/>
                  <a:pt x="397" y="79"/>
                  <a:pt x="417" y="88"/>
                </a:cubicBezTo>
                <a:cubicBezTo>
                  <a:pt x="415" y="72"/>
                  <a:pt x="414" y="48"/>
                  <a:pt x="430" y="30"/>
                </a:cubicBezTo>
                <a:cubicBezTo>
                  <a:pt x="434" y="28"/>
                  <a:pt x="443" y="32"/>
                  <a:pt x="443" y="40"/>
                </a:cubicBezTo>
                <a:cubicBezTo>
                  <a:pt x="430" y="55"/>
                  <a:pt x="429" y="76"/>
                  <a:pt x="429" y="88"/>
                </a:cubicBezTo>
                <a:cubicBezTo>
                  <a:pt x="450" y="79"/>
                  <a:pt x="462" y="75"/>
                  <a:pt x="486" y="87"/>
                </a:cubicBezTo>
                <a:close/>
                <a:moveTo>
                  <a:pt x="237" y="540"/>
                </a:moveTo>
                <a:lnTo>
                  <a:pt x="635" y="540"/>
                </a:lnTo>
                <a:cubicBezTo>
                  <a:pt x="635" y="544"/>
                  <a:pt x="636" y="549"/>
                  <a:pt x="637" y="553"/>
                </a:cubicBezTo>
                <a:lnTo>
                  <a:pt x="231" y="553"/>
                </a:lnTo>
                <a:cubicBezTo>
                  <a:pt x="234" y="549"/>
                  <a:pt x="236" y="545"/>
                  <a:pt x="237" y="540"/>
                </a:cubicBezTo>
                <a:close/>
                <a:moveTo>
                  <a:pt x="239" y="515"/>
                </a:moveTo>
                <a:lnTo>
                  <a:pt x="634" y="515"/>
                </a:lnTo>
                <a:cubicBezTo>
                  <a:pt x="634" y="520"/>
                  <a:pt x="634" y="524"/>
                  <a:pt x="634" y="528"/>
                </a:cubicBezTo>
                <a:lnTo>
                  <a:pt x="239" y="528"/>
                </a:lnTo>
                <a:cubicBezTo>
                  <a:pt x="240" y="524"/>
                  <a:pt x="240" y="520"/>
                  <a:pt x="239" y="515"/>
                </a:cubicBezTo>
                <a:close/>
                <a:moveTo>
                  <a:pt x="231" y="491"/>
                </a:moveTo>
                <a:lnTo>
                  <a:pt x="637" y="491"/>
                </a:lnTo>
                <a:cubicBezTo>
                  <a:pt x="636" y="495"/>
                  <a:pt x="635" y="499"/>
                  <a:pt x="635" y="504"/>
                </a:cubicBezTo>
                <a:lnTo>
                  <a:pt x="237" y="504"/>
                </a:lnTo>
                <a:cubicBezTo>
                  <a:pt x="236" y="499"/>
                  <a:pt x="234" y="495"/>
                  <a:pt x="231" y="491"/>
                </a:cubicBezTo>
                <a:close/>
                <a:moveTo>
                  <a:pt x="652" y="475"/>
                </a:moveTo>
                <a:lnTo>
                  <a:pt x="652" y="570"/>
                </a:lnTo>
                <a:lnTo>
                  <a:pt x="219" y="570"/>
                </a:lnTo>
                <a:lnTo>
                  <a:pt x="219" y="598"/>
                </a:lnTo>
                <a:lnTo>
                  <a:pt x="662" y="598"/>
                </a:lnTo>
                <a:cubicBezTo>
                  <a:pt x="674" y="598"/>
                  <a:pt x="683" y="590"/>
                  <a:pt x="683" y="580"/>
                </a:cubicBezTo>
                <a:lnTo>
                  <a:pt x="683" y="465"/>
                </a:lnTo>
                <a:cubicBezTo>
                  <a:pt x="683" y="455"/>
                  <a:pt x="674" y="447"/>
                  <a:pt x="662" y="447"/>
                </a:cubicBezTo>
                <a:lnTo>
                  <a:pt x="219" y="447"/>
                </a:lnTo>
                <a:lnTo>
                  <a:pt x="219" y="475"/>
                </a:lnTo>
                <a:lnTo>
                  <a:pt x="652" y="475"/>
                </a:lnTo>
                <a:close/>
                <a:moveTo>
                  <a:pt x="223" y="189"/>
                </a:moveTo>
                <a:lnTo>
                  <a:pt x="93" y="543"/>
                </a:lnTo>
                <a:cubicBezTo>
                  <a:pt x="97" y="545"/>
                  <a:pt x="100" y="547"/>
                  <a:pt x="103" y="549"/>
                </a:cubicBezTo>
                <a:lnTo>
                  <a:pt x="236" y="188"/>
                </a:lnTo>
                <a:cubicBezTo>
                  <a:pt x="232" y="189"/>
                  <a:pt x="228" y="189"/>
                  <a:pt x="223" y="189"/>
                </a:cubicBezTo>
                <a:close/>
                <a:moveTo>
                  <a:pt x="201" y="183"/>
                </a:moveTo>
                <a:lnTo>
                  <a:pt x="72" y="534"/>
                </a:lnTo>
                <a:cubicBezTo>
                  <a:pt x="76" y="535"/>
                  <a:pt x="79" y="537"/>
                  <a:pt x="83" y="538"/>
                </a:cubicBezTo>
                <a:lnTo>
                  <a:pt x="213" y="187"/>
                </a:lnTo>
                <a:cubicBezTo>
                  <a:pt x="209" y="186"/>
                  <a:pt x="205" y="185"/>
                  <a:pt x="201" y="183"/>
                </a:cubicBezTo>
                <a:close/>
                <a:moveTo>
                  <a:pt x="183" y="168"/>
                </a:moveTo>
                <a:lnTo>
                  <a:pt x="50" y="529"/>
                </a:lnTo>
                <a:cubicBezTo>
                  <a:pt x="53" y="530"/>
                  <a:pt x="57" y="531"/>
                  <a:pt x="62" y="531"/>
                </a:cubicBezTo>
                <a:lnTo>
                  <a:pt x="192" y="177"/>
                </a:lnTo>
                <a:cubicBezTo>
                  <a:pt x="189" y="175"/>
                  <a:pt x="185" y="172"/>
                  <a:pt x="183" y="168"/>
                </a:cubicBezTo>
                <a:close/>
                <a:moveTo>
                  <a:pt x="31" y="537"/>
                </a:moveTo>
                <a:lnTo>
                  <a:pt x="114" y="568"/>
                </a:lnTo>
                <a:lnTo>
                  <a:pt x="256" y="183"/>
                </a:lnTo>
                <a:lnTo>
                  <a:pt x="280" y="192"/>
                </a:lnTo>
                <a:lnTo>
                  <a:pt x="135" y="585"/>
                </a:lnTo>
                <a:cubicBezTo>
                  <a:pt x="131" y="595"/>
                  <a:pt x="121" y="601"/>
                  <a:pt x="112" y="597"/>
                </a:cubicBezTo>
                <a:lnTo>
                  <a:pt x="13" y="561"/>
                </a:lnTo>
                <a:cubicBezTo>
                  <a:pt x="4" y="558"/>
                  <a:pt x="0" y="547"/>
                  <a:pt x="4" y="536"/>
                </a:cubicBezTo>
                <a:lnTo>
                  <a:pt x="149" y="144"/>
                </a:lnTo>
                <a:lnTo>
                  <a:pt x="173" y="152"/>
                </a:lnTo>
                <a:lnTo>
                  <a:pt x="31" y="53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398" tIns="45699" rIns="91398" bIns="45699" numCol="1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endParaRPr lang="zh-CN" altLang="en-US" sz="1799" dirty="0">
              <a:latin typeface="inpin heiti" panose="00000500000000000000" pitchFamily="2" charset="-122"/>
              <a:ea typeface="inpin heiti" panose="00000500000000000000" pitchFamily="2" charset="-122"/>
              <a:cs typeface="+mn-ea"/>
              <a:sym typeface="inpin heiti" panose="00000500000000000000" pitchFamily="2" charset="-122"/>
            </a:endParaRPr>
          </a:p>
        </p:txBody>
      </p:sp>
      <p:pic>
        <p:nvPicPr>
          <p:cNvPr id="30" name="Picture 4" descr="https://timgsa.baidu.com/timg?image&amp;quality=80&amp;size=b9999_10000&amp;sec=1558116814333&amp;di=b83ec312b11e02190e492716c07726c8&amp;imgtype=0&amp;src=http%3A%2F%2Fpic.baike.soso.com%2Fp%2F20140221%2Fbki-20140221032719-1414981606.jpg">
            <a:extLst>
              <a:ext uri="{FF2B5EF4-FFF2-40B4-BE49-F238E27FC236}">
                <a16:creationId xmlns:a16="http://schemas.microsoft.com/office/drawing/2014/main" id="{C75138B2-0E48-4694-B6B3-1C9E83DBB7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2833" y="1875206"/>
            <a:ext cx="1977977" cy="1977977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2" name="组合 41"/>
          <p:cNvGrpSpPr/>
          <p:nvPr/>
        </p:nvGrpSpPr>
        <p:grpSpPr>
          <a:xfrm>
            <a:off x="39499" y="0"/>
            <a:ext cx="12112999" cy="1208647"/>
            <a:chOff x="0" y="0"/>
            <a:chExt cx="12112999" cy="1208647"/>
          </a:xfrm>
        </p:grpSpPr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DF560B3A-2574-4E36-BE81-CB5332CF90DC}"/>
                </a:ext>
              </a:extLst>
            </p:cNvPr>
            <p:cNvSpPr/>
            <p:nvPr/>
          </p:nvSpPr>
          <p:spPr>
            <a:xfrm>
              <a:off x="0" y="0"/>
              <a:ext cx="2207568" cy="96941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inpin heiti" panose="00000500000000000000" pitchFamily="2" charset="-122"/>
                <a:ea typeface="inpin heiti" panose="00000500000000000000" pitchFamily="2" charset="-122"/>
                <a:cs typeface="+mn-ea"/>
                <a:sym typeface="inpin heiti" panose="00000500000000000000" pitchFamily="2" charset="-122"/>
              </a:endParaRPr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5DDC8795-5C00-4CEC-B6A5-756378373E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2234" y="223098"/>
              <a:ext cx="194310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b="1" dirty="0">
                  <a:solidFill>
                    <a:prstClr val="white"/>
                  </a:solidFill>
                  <a:latin typeface="inpin heiti" panose="00000500000000000000" pitchFamily="2" charset="-122"/>
                  <a:ea typeface="inpin heiti" panose="00000500000000000000" pitchFamily="2" charset="-122"/>
                  <a:cs typeface="+mn-ea"/>
                  <a:sym typeface="inpin heiti" panose="00000500000000000000" pitchFamily="2" charset="-122"/>
                </a:rPr>
                <a:t>Contents</a:t>
              </a:r>
              <a:endParaRPr lang="zh-CN" altLang="en-US" b="1" dirty="0">
                <a:solidFill>
                  <a:prstClr val="white"/>
                </a:solidFill>
                <a:latin typeface="inpin heiti" panose="00000500000000000000" pitchFamily="2" charset="-122"/>
                <a:ea typeface="inpin heiti" panose="00000500000000000000" pitchFamily="2" charset="-122"/>
                <a:cs typeface="+mn-ea"/>
                <a:sym typeface="inpin heiti" panose="00000500000000000000" pitchFamily="2" charset="-122"/>
              </a:endParaRPr>
            </a:p>
          </p:txBody>
        </p:sp>
        <p:sp>
          <p:nvSpPr>
            <p:cNvPr id="45" name="矩形 53">
              <a:extLst>
                <a:ext uri="{FF2B5EF4-FFF2-40B4-BE49-F238E27FC236}">
                  <a16:creationId xmlns:a16="http://schemas.microsoft.com/office/drawing/2014/main" id="{F9C1492F-7C7E-4001-8179-9E32AC409D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32999" y="11310"/>
              <a:ext cx="1980000" cy="96941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None/>
              </a:pPr>
              <a:r>
                <a:rPr lang="en-US" altLang="zh-CN" sz="1800" dirty="0">
                  <a:solidFill>
                    <a:schemeClr val="bg2"/>
                  </a:solidFill>
                  <a:latin typeface="inpin heiti" panose="00000500000000000000" pitchFamily="2" charset="-122"/>
                  <a:ea typeface="inpin heiti" panose="00000500000000000000" pitchFamily="2" charset="-122"/>
                  <a:cs typeface="+mn-ea"/>
                  <a:sym typeface="inpin heiti" panose="00000500000000000000" pitchFamily="2" charset="-122"/>
                </a:rPr>
                <a:t> Rethink &amp;&amp; Conclusion</a:t>
              </a:r>
              <a:endParaRPr lang="zh-CN" altLang="en-US" sz="1800" dirty="0">
                <a:solidFill>
                  <a:schemeClr val="bg2"/>
                </a:solidFill>
                <a:latin typeface="inpin heiti" panose="00000500000000000000" pitchFamily="2" charset="-122"/>
                <a:ea typeface="inpin heiti" panose="00000500000000000000" pitchFamily="2" charset="-122"/>
                <a:cs typeface="+mn-ea"/>
                <a:sym typeface="inpin heiti" panose="00000500000000000000" pitchFamily="2" charset="-122"/>
              </a:endParaRPr>
            </a:p>
          </p:txBody>
        </p:sp>
        <p:sp>
          <p:nvSpPr>
            <p:cNvPr id="46" name="矩形 53">
              <a:extLst>
                <a:ext uri="{FF2B5EF4-FFF2-40B4-BE49-F238E27FC236}">
                  <a16:creationId xmlns:a16="http://schemas.microsoft.com/office/drawing/2014/main" id="{FE6163C7-82D8-4B5F-86E3-8BD0D755B5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7401" y="11310"/>
              <a:ext cx="1980000" cy="969418"/>
            </a:xfrm>
            <a:prstGeom prst="rect">
              <a:avLst/>
            </a:prstGeom>
            <a:solidFill>
              <a:schemeClr val="bg1">
                <a:lumMod val="25000"/>
                <a:lumOff val="75000"/>
              </a:schemeClr>
            </a:solidFill>
            <a:ln w="9525">
              <a:solidFill>
                <a:srgbClr val="EAEAEA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None/>
              </a:pPr>
              <a:r>
                <a:rPr lang="en-US" altLang="zh-CN" sz="1800" dirty="0">
                  <a:solidFill>
                    <a:schemeClr val="bg2"/>
                  </a:solidFill>
                  <a:latin typeface="inpin heiti" panose="00000500000000000000" pitchFamily="2" charset="-122"/>
                  <a:ea typeface="inpin heiti" panose="00000500000000000000" pitchFamily="2" charset="-122"/>
                  <a:cs typeface="+mn-ea"/>
                  <a:sym typeface="inpin heiti" panose="00000500000000000000" pitchFamily="2" charset="-122"/>
                </a:rPr>
                <a:t>Introduction &amp;&amp; Related Work</a:t>
              </a:r>
              <a:endParaRPr lang="zh-CN" altLang="en-US" sz="1800" dirty="0">
                <a:solidFill>
                  <a:schemeClr val="bg2"/>
                </a:solidFill>
                <a:latin typeface="inpin heiti" panose="00000500000000000000" pitchFamily="2" charset="-122"/>
                <a:ea typeface="inpin heiti" panose="00000500000000000000" pitchFamily="2" charset="-122"/>
                <a:cs typeface="+mn-ea"/>
                <a:sym typeface="inpin heiti" panose="00000500000000000000" pitchFamily="2" charset="-122"/>
              </a:endParaRPr>
            </a:p>
          </p:txBody>
        </p:sp>
        <p:sp>
          <p:nvSpPr>
            <p:cNvPr id="47" name="矩形 53">
              <a:extLst>
                <a:ext uri="{FF2B5EF4-FFF2-40B4-BE49-F238E27FC236}">
                  <a16:creationId xmlns:a16="http://schemas.microsoft.com/office/drawing/2014/main" id="{EFD9F1A6-DDB2-496A-9783-2F38EAAB9B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87683" y="11310"/>
              <a:ext cx="1980000" cy="969418"/>
            </a:xfrm>
            <a:prstGeom prst="rect">
              <a:avLst/>
            </a:prstGeom>
            <a:solidFill>
              <a:schemeClr val="bg1">
                <a:lumMod val="25000"/>
                <a:lumOff val="75000"/>
              </a:schemeClr>
            </a:solidFill>
            <a:ln w="9525">
              <a:solidFill>
                <a:srgbClr val="EAEAEA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en-US" altLang="zh-CN" sz="2000" dirty="0">
                  <a:solidFill>
                    <a:schemeClr val="bg2"/>
                  </a:solidFill>
                  <a:latin typeface="inpin heiti" panose="00000500000000000000" pitchFamily="2" charset="-122"/>
                  <a:ea typeface="inpin heiti" panose="00000500000000000000" pitchFamily="2" charset="-122"/>
                  <a:cs typeface="+mn-ea"/>
                  <a:sym typeface="inpin heiti" panose="00000500000000000000" pitchFamily="2" charset="-122"/>
                </a:rPr>
                <a:t> Tetris Game AI</a:t>
              </a:r>
            </a:p>
          </p:txBody>
        </p:sp>
        <p:sp>
          <p:nvSpPr>
            <p:cNvPr id="48" name="矩形 53">
              <a:extLst>
                <a:ext uri="{FF2B5EF4-FFF2-40B4-BE49-F238E27FC236}">
                  <a16:creationId xmlns:a16="http://schemas.microsoft.com/office/drawing/2014/main" id="{D3FABFD1-6088-40FB-94B9-6129F7BE78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0341" y="11310"/>
              <a:ext cx="1980000" cy="969418"/>
            </a:xfrm>
            <a:prstGeom prst="rect">
              <a:avLst/>
            </a:prstGeom>
            <a:solidFill>
              <a:schemeClr val="bg1">
                <a:lumMod val="25000"/>
                <a:lumOff val="75000"/>
              </a:schemeClr>
            </a:solidFill>
            <a:ln w="9525">
              <a:solidFill>
                <a:srgbClr val="EAEAEA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None/>
              </a:pPr>
              <a:r>
                <a:rPr lang="en-US" altLang="zh-CN" sz="2000" dirty="0">
                  <a:solidFill>
                    <a:schemeClr val="bg2"/>
                  </a:solidFill>
                  <a:latin typeface="inpin heiti" panose="00000500000000000000" pitchFamily="2" charset="-122"/>
                  <a:ea typeface="inpin heiti" panose="00000500000000000000" pitchFamily="2" charset="-122"/>
                  <a:cs typeface="+mn-ea"/>
                  <a:sym typeface="inpin heiti" panose="00000500000000000000" pitchFamily="2" charset="-122"/>
                </a:rPr>
                <a:t> Control Algorithm</a:t>
              </a:r>
              <a:endParaRPr lang="zh-CN" altLang="en-US" sz="2000" dirty="0">
                <a:solidFill>
                  <a:schemeClr val="bg2"/>
                </a:solidFill>
                <a:latin typeface="inpin heiti" panose="00000500000000000000" pitchFamily="2" charset="-122"/>
                <a:ea typeface="inpin heiti" panose="00000500000000000000" pitchFamily="2" charset="-122"/>
                <a:cs typeface="+mn-ea"/>
                <a:sym typeface="inpin heiti" panose="00000500000000000000" pitchFamily="2" charset="-122"/>
              </a:endParaRPr>
            </a:p>
          </p:txBody>
        </p:sp>
        <p:sp>
          <p:nvSpPr>
            <p:cNvPr id="49" name="矩形 53">
              <a:extLst>
                <a:ext uri="{FF2B5EF4-FFF2-40B4-BE49-F238E27FC236}">
                  <a16:creationId xmlns:a16="http://schemas.microsoft.com/office/drawing/2014/main" id="{030CB1C2-5F65-4921-A9E8-D9B55926E7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63905" y="0"/>
              <a:ext cx="2063552" cy="969418"/>
            </a:xfrm>
            <a:prstGeom prst="rect">
              <a:avLst/>
            </a:prstGeom>
            <a:solidFill>
              <a:schemeClr val="bg1">
                <a:lumMod val="25000"/>
                <a:lumOff val="75000"/>
              </a:schemeClr>
            </a:solidFill>
            <a:ln w="9525">
              <a:solidFill>
                <a:srgbClr val="EAEAEA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None/>
              </a:pPr>
              <a:r>
                <a:rPr lang="en-US" altLang="zh-CN" sz="2000" dirty="0">
                  <a:solidFill>
                    <a:schemeClr val="bg2"/>
                  </a:solidFill>
                  <a:latin typeface="inpin heiti" panose="00000500000000000000" pitchFamily="2" charset="-122"/>
                  <a:ea typeface="inpin heiti" panose="00000500000000000000" pitchFamily="2" charset="-122"/>
                  <a:cs typeface="+mn-ea"/>
                  <a:sym typeface="inpin heiti" panose="00000500000000000000" pitchFamily="2" charset="-122"/>
                </a:rPr>
                <a:t> Image Processing</a:t>
              </a:r>
              <a:endParaRPr lang="zh-CN" altLang="en-US" sz="2000" dirty="0">
                <a:solidFill>
                  <a:schemeClr val="bg2"/>
                </a:solidFill>
                <a:latin typeface="inpin heiti" panose="00000500000000000000" pitchFamily="2" charset="-122"/>
                <a:ea typeface="inpin heiti" panose="00000500000000000000" pitchFamily="2" charset="-122"/>
                <a:cs typeface="+mn-ea"/>
                <a:sym typeface="inpin heiti" panose="00000500000000000000" pitchFamily="2" charset="-122"/>
              </a:endParaRPr>
            </a:p>
          </p:txBody>
        </p:sp>
        <p:sp>
          <p:nvSpPr>
            <p:cNvPr id="50" name="等腰三角形 49">
              <a:extLst>
                <a:ext uri="{FF2B5EF4-FFF2-40B4-BE49-F238E27FC236}">
                  <a16:creationId xmlns:a16="http://schemas.microsoft.com/office/drawing/2014/main" id="{3B99C112-08E8-4C52-9281-C1DD245809CC}"/>
                </a:ext>
              </a:extLst>
            </p:cNvPr>
            <p:cNvSpPr>
              <a:spLocks noChangeAspect="1"/>
            </p:cNvSpPr>
            <p:nvPr/>
          </p:nvSpPr>
          <p:spPr>
            <a:xfrm rot="10800000" flipV="1">
              <a:off x="10868907" y="730186"/>
              <a:ext cx="555013" cy="478461"/>
            </a:xfrm>
            <a:prstGeom prst="triangle">
              <a:avLst/>
            </a:prstGeom>
            <a:solidFill>
              <a:schemeClr val="bg2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npin heiti" panose="00000500000000000000" pitchFamily="2" charset="-122"/>
                <a:ea typeface="inpin heiti" panose="00000500000000000000" pitchFamily="2" charset="-122"/>
                <a:cs typeface="+mn-ea"/>
                <a:sym typeface="inpin heiti" panose="00000500000000000000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7011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latin typeface="inpin heiti" panose="00000500000000000000" pitchFamily="2" charset="-122"/>
                <a:ea typeface="inpin heiti" panose="00000500000000000000" pitchFamily="2" charset="-122"/>
                <a:cs typeface="+mn-ea"/>
                <a:sym typeface="inpin heiti" panose="00000500000000000000" pitchFamily="2" charset="-122"/>
              </a:rPr>
              <a:t>25</a:t>
            </a:fld>
            <a:endParaRPr lang="zh-CN" altLang="en-US">
              <a:latin typeface="inpin heiti" panose="00000500000000000000" pitchFamily="2" charset="-122"/>
              <a:ea typeface="inpin heiti" panose="00000500000000000000" pitchFamily="2" charset="-122"/>
              <a:cs typeface="+mn-ea"/>
              <a:sym typeface="inpin heiti" panose="00000500000000000000" pitchFamily="2" charset="-122"/>
            </a:endParaRPr>
          </a:p>
        </p:txBody>
      </p:sp>
      <p:sp>
        <p:nvSpPr>
          <p:cNvPr id="27" name="矩形 26"/>
          <p:cNvSpPr/>
          <p:nvPr/>
        </p:nvSpPr>
        <p:spPr>
          <a:xfrm flipV="1">
            <a:off x="-1" y="5949280"/>
            <a:ext cx="12192000" cy="90872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inpin heiti" panose="00000500000000000000" pitchFamily="2" charset="-122"/>
              <a:ea typeface="inpin heiti" panose="00000500000000000000" pitchFamily="2" charset="-122"/>
              <a:cs typeface="+mn-ea"/>
              <a:sym typeface="inpin heiti" panose="00000500000000000000" pitchFamily="2" charset="-122"/>
            </a:endParaRPr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0FD6D863-A021-4398-8600-2C360A36A2D8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38041" y="2275123"/>
            <a:ext cx="5400600" cy="3026085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4DA7A8C1-3F2A-49A7-BBCF-269FCDF9E061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951984" y="1796047"/>
            <a:ext cx="5935197" cy="3484225"/>
          </a:xfrm>
          <a:prstGeom prst="rect">
            <a:avLst/>
          </a:prstGeom>
        </p:spPr>
      </p:pic>
      <p:sp>
        <p:nvSpPr>
          <p:cNvPr id="23" name="文本框 22">
            <a:extLst>
              <a:ext uri="{FF2B5EF4-FFF2-40B4-BE49-F238E27FC236}">
                <a16:creationId xmlns:a16="http://schemas.microsoft.com/office/drawing/2014/main" id="{D46A5638-4D09-4BC7-92BF-932B96571B49}"/>
              </a:ext>
            </a:extLst>
          </p:cNvPr>
          <p:cNvSpPr txBox="1"/>
          <p:nvPr/>
        </p:nvSpPr>
        <p:spPr>
          <a:xfrm>
            <a:off x="551384" y="1484784"/>
            <a:ext cx="3096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再次回顾系统结构</a:t>
            </a:r>
          </a:p>
        </p:txBody>
      </p:sp>
      <p:grpSp>
        <p:nvGrpSpPr>
          <p:cNvPr id="28" name="组合 27"/>
          <p:cNvGrpSpPr/>
          <p:nvPr/>
        </p:nvGrpSpPr>
        <p:grpSpPr>
          <a:xfrm>
            <a:off x="0" y="0"/>
            <a:ext cx="12112999" cy="1208647"/>
            <a:chOff x="0" y="0"/>
            <a:chExt cx="12112999" cy="1208647"/>
          </a:xfrm>
        </p:grpSpPr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DF560B3A-2574-4E36-BE81-CB5332CF90DC}"/>
                </a:ext>
              </a:extLst>
            </p:cNvPr>
            <p:cNvSpPr/>
            <p:nvPr/>
          </p:nvSpPr>
          <p:spPr>
            <a:xfrm>
              <a:off x="0" y="0"/>
              <a:ext cx="2207568" cy="96941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inpin heiti" panose="00000500000000000000" pitchFamily="2" charset="-122"/>
                <a:ea typeface="inpin heiti" panose="00000500000000000000" pitchFamily="2" charset="-122"/>
                <a:cs typeface="+mn-ea"/>
                <a:sym typeface="inpin heiti" panose="00000500000000000000" pitchFamily="2" charset="-122"/>
              </a:endParaRP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5DDC8795-5C00-4CEC-B6A5-756378373E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2234" y="223098"/>
              <a:ext cx="194310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b="1" dirty="0">
                  <a:solidFill>
                    <a:prstClr val="white"/>
                  </a:solidFill>
                  <a:latin typeface="inpin heiti" panose="00000500000000000000" pitchFamily="2" charset="-122"/>
                  <a:ea typeface="inpin heiti" panose="00000500000000000000" pitchFamily="2" charset="-122"/>
                  <a:cs typeface="+mn-ea"/>
                  <a:sym typeface="inpin heiti" panose="00000500000000000000" pitchFamily="2" charset="-122"/>
                </a:rPr>
                <a:t>Contents</a:t>
              </a:r>
              <a:endParaRPr lang="zh-CN" altLang="en-US" b="1" dirty="0">
                <a:solidFill>
                  <a:prstClr val="white"/>
                </a:solidFill>
                <a:latin typeface="inpin heiti" panose="00000500000000000000" pitchFamily="2" charset="-122"/>
                <a:ea typeface="inpin heiti" panose="00000500000000000000" pitchFamily="2" charset="-122"/>
                <a:cs typeface="+mn-ea"/>
                <a:sym typeface="inpin heiti" panose="00000500000000000000" pitchFamily="2" charset="-122"/>
              </a:endParaRPr>
            </a:p>
          </p:txBody>
        </p:sp>
        <p:sp>
          <p:nvSpPr>
            <p:cNvPr id="31" name="矩形 53">
              <a:extLst>
                <a:ext uri="{FF2B5EF4-FFF2-40B4-BE49-F238E27FC236}">
                  <a16:creationId xmlns:a16="http://schemas.microsoft.com/office/drawing/2014/main" id="{F9C1492F-7C7E-4001-8179-9E32AC409D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32999" y="11310"/>
              <a:ext cx="1980000" cy="96941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None/>
              </a:pPr>
              <a:r>
                <a:rPr lang="en-US" altLang="zh-CN" sz="1800" dirty="0">
                  <a:solidFill>
                    <a:schemeClr val="bg2"/>
                  </a:solidFill>
                  <a:latin typeface="inpin heiti" panose="00000500000000000000" pitchFamily="2" charset="-122"/>
                  <a:ea typeface="inpin heiti" panose="00000500000000000000" pitchFamily="2" charset="-122"/>
                  <a:cs typeface="+mn-ea"/>
                  <a:sym typeface="inpin heiti" panose="00000500000000000000" pitchFamily="2" charset="-122"/>
                </a:rPr>
                <a:t> Rethink &amp;&amp; Conclusion</a:t>
              </a:r>
              <a:endParaRPr lang="zh-CN" altLang="en-US" sz="1800" dirty="0">
                <a:solidFill>
                  <a:schemeClr val="bg2"/>
                </a:solidFill>
                <a:latin typeface="inpin heiti" panose="00000500000000000000" pitchFamily="2" charset="-122"/>
                <a:ea typeface="inpin heiti" panose="00000500000000000000" pitchFamily="2" charset="-122"/>
                <a:cs typeface="+mn-ea"/>
                <a:sym typeface="inpin heiti" panose="00000500000000000000" pitchFamily="2" charset="-122"/>
              </a:endParaRPr>
            </a:p>
          </p:txBody>
        </p:sp>
        <p:sp>
          <p:nvSpPr>
            <p:cNvPr id="32" name="矩形 53">
              <a:extLst>
                <a:ext uri="{FF2B5EF4-FFF2-40B4-BE49-F238E27FC236}">
                  <a16:creationId xmlns:a16="http://schemas.microsoft.com/office/drawing/2014/main" id="{FE6163C7-82D8-4B5F-86E3-8BD0D755B5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7401" y="11310"/>
              <a:ext cx="1980000" cy="969418"/>
            </a:xfrm>
            <a:prstGeom prst="rect">
              <a:avLst/>
            </a:prstGeom>
            <a:solidFill>
              <a:schemeClr val="bg1">
                <a:lumMod val="25000"/>
                <a:lumOff val="75000"/>
              </a:schemeClr>
            </a:solidFill>
            <a:ln w="9525">
              <a:solidFill>
                <a:srgbClr val="EAEAEA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None/>
              </a:pPr>
              <a:r>
                <a:rPr lang="en-US" altLang="zh-CN" sz="1800" dirty="0">
                  <a:solidFill>
                    <a:schemeClr val="bg2"/>
                  </a:solidFill>
                  <a:latin typeface="inpin heiti" panose="00000500000000000000" pitchFamily="2" charset="-122"/>
                  <a:ea typeface="inpin heiti" panose="00000500000000000000" pitchFamily="2" charset="-122"/>
                  <a:cs typeface="+mn-ea"/>
                  <a:sym typeface="inpin heiti" panose="00000500000000000000" pitchFamily="2" charset="-122"/>
                </a:rPr>
                <a:t>Introduction &amp;&amp; Related Work</a:t>
              </a:r>
              <a:endParaRPr lang="zh-CN" altLang="en-US" sz="1800" dirty="0">
                <a:solidFill>
                  <a:schemeClr val="bg2"/>
                </a:solidFill>
                <a:latin typeface="inpin heiti" panose="00000500000000000000" pitchFamily="2" charset="-122"/>
                <a:ea typeface="inpin heiti" panose="00000500000000000000" pitchFamily="2" charset="-122"/>
                <a:cs typeface="+mn-ea"/>
                <a:sym typeface="inpin heiti" panose="00000500000000000000" pitchFamily="2" charset="-122"/>
              </a:endParaRPr>
            </a:p>
          </p:txBody>
        </p:sp>
        <p:sp>
          <p:nvSpPr>
            <p:cNvPr id="33" name="矩形 53">
              <a:extLst>
                <a:ext uri="{FF2B5EF4-FFF2-40B4-BE49-F238E27FC236}">
                  <a16:creationId xmlns:a16="http://schemas.microsoft.com/office/drawing/2014/main" id="{EFD9F1A6-DDB2-496A-9783-2F38EAAB9B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87683" y="11310"/>
              <a:ext cx="1980000" cy="969418"/>
            </a:xfrm>
            <a:prstGeom prst="rect">
              <a:avLst/>
            </a:prstGeom>
            <a:solidFill>
              <a:schemeClr val="bg1">
                <a:lumMod val="25000"/>
                <a:lumOff val="75000"/>
              </a:schemeClr>
            </a:solidFill>
            <a:ln w="9525">
              <a:solidFill>
                <a:srgbClr val="EAEAEA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en-US" altLang="zh-CN" sz="2000" dirty="0">
                  <a:solidFill>
                    <a:schemeClr val="bg2"/>
                  </a:solidFill>
                  <a:latin typeface="inpin heiti" panose="00000500000000000000" pitchFamily="2" charset="-122"/>
                  <a:ea typeface="inpin heiti" panose="00000500000000000000" pitchFamily="2" charset="-122"/>
                  <a:cs typeface="+mn-ea"/>
                  <a:sym typeface="inpin heiti" panose="00000500000000000000" pitchFamily="2" charset="-122"/>
                </a:rPr>
                <a:t> Tetris Game AI</a:t>
              </a:r>
            </a:p>
          </p:txBody>
        </p:sp>
        <p:sp>
          <p:nvSpPr>
            <p:cNvPr id="34" name="矩形 53">
              <a:extLst>
                <a:ext uri="{FF2B5EF4-FFF2-40B4-BE49-F238E27FC236}">
                  <a16:creationId xmlns:a16="http://schemas.microsoft.com/office/drawing/2014/main" id="{D3FABFD1-6088-40FB-94B9-6129F7BE78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0341" y="11310"/>
              <a:ext cx="1980000" cy="969418"/>
            </a:xfrm>
            <a:prstGeom prst="rect">
              <a:avLst/>
            </a:prstGeom>
            <a:solidFill>
              <a:schemeClr val="bg1">
                <a:lumMod val="25000"/>
                <a:lumOff val="75000"/>
              </a:schemeClr>
            </a:solidFill>
            <a:ln w="9525">
              <a:solidFill>
                <a:srgbClr val="EAEAEA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None/>
              </a:pPr>
              <a:r>
                <a:rPr lang="en-US" altLang="zh-CN" sz="2000" dirty="0">
                  <a:solidFill>
                    <a:schemeClr val="bg2"/>
                  </a:solidFill>
                  <a:latin typeface="inpin heiti" panose="00000500000000000000" pitchFamily="2" charset="-122"/>
                  <a:ea typeface="inpin heiti" panose="00000500000000000000" pitchFamily="2" charset="-122"/>
                  <a:cs typeface="+mn-ea"/>
                  <a:sym typeface="inpin heiti" panose="00000500000000000000" pitchFamily="2" charset="-122"/>
                </a:rPr>
                <a:t> Control Algorithm</a:t>
              </a:r>
              <a:endParaRPr lang="zh-CN" altLang="en-US" sz="2000" dirty="0">
                <a:solidFill>
                  <a:schemeClr val="bg2"/>
                </a:solidFill>
                <a:latin typeface="inpin heiti" panose="00000500000000000000" pitchFamily="2" charset="-122"/>
                <a:ea typeface="inpin heiti" panose="00000500000000000000" pitchFamily="2" charset="-122"/>
                <a:cs typeface="+mn-ea"/>
                <a:sym typeface="inpin heiti" panose="00000500000000000000" pitchFamily="2" charset="-122"/>
              </a:endParaRPr>
            </a:p>
          </p:txBody>
        </p:sp>
        <p:sp>
          <p:nvSpPr>
            <p:cNvPr id="35" name="矩形 53">
              <a:extLst>
                <a:ext uri="{FF2B5EF4-FFF2-40B4-BE49-F238E27FC236}">
                  <a16:creationId xmlns:a16="http://schemas.microsoft.com/office/drawing/2014/main" id="{030CB1C2-5F65-4921-A9E8-D9B55926E7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63905" y="0"/>
              <a:ext cx="2063552" cy="969418"/>
            </a:xfrm>
            <a:prstGeom prst="rect">
              <a:avLst/>
            </a:prstGeom>
            <a:solidFill>
              <a:schemeClr val="bg1">
                <a:lumMod val="25000"/>
                <a:lumOff val="75000"/>
              </a:schemeClr>
            </a:solidFill>
            <a:ln w="9525">
              <a:solidFill>
                <a:srgbClr val="EAEAEA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None/>
              </a:pPr>
              <a:r>
                <a:rPr lang="en-US" altLang="zh-CN" sz="2000" dirty="0">
                  <a:solidFill>
                    <a:schemeClr val="bg2"/>
                  </a:solidFill>
                  <a:latin typeface="inpin heiti" panose="00000500000000000000" pitchFamily="2" charset="-122"/>
                  <a:ea typeface="inpin heiti" panose="00000500000000000000" pitchFamily="2" charset="-122"/>
                  <a:cs typeface="+mn-ea"/>
                  <a:sym typeface="inpin heiti" panose="00000500000000000000" pitchFamily="2" charset="-122"/>
                </a:rPr>
                <a:t> Image Processing</a:t>
              </a:r>
              <a:endParaRPr lang="zh-CN" altLang="en-US" sz="2000" dirty="0">
                <a:solidFill>
                  <a:schemeClr val="bg2"/>
                </a:solidFill>
                <a:latin typeface="inpin heiti" panose="00000500000000000000" pitchFamily="2" charset="-122"/>
                <a:ea typeface="inpin heiti" panose="00000500000000000000" pitchFamily="2" charset="-122"/>
                <a:cs typeface="+mn-ea"/>
                <a:sym typeface="inpin heiti" panose="00000500000000000000" pitchFamily="2" charset="-122"/>
              </a:endParaRPr>
            </a:p>
          </p:txBody>
        </p:sp>
        <p:sp>
          <p:nvSpPr>
            <p:cNvPr id="36" name="等腰三角形 35">
              <a:extLst>
                <a:ext uri="{FF2B5EF4-FFF2-40B4-BE49-F238E27FC236}">
                  <a16:creationId xmlns:a16="http://schemas.microsoft.com/office/drawing/2014/main" id="{3B99C112-08E8-4C52-9281-C1DD245809CC}"/>
                </a:ext>
              </a:extLst>
            </p:cNvPr>
            <p:cNvSpPr>
              <a:spLocks noChangeAspect="1"/>
            </p:cNvSpPr>
            <p:nvPr/>
          </p:nvSpPr>
          <p:spPr>
            <a:xfrm rot="10800000" flipV="1">
              <a:off x="10868907" y="730186"/>
              <a:ext cx="555013" cy="478461"/>
            </a:xfrm>
            <a:prstGeom prst="triangle">
              <a:avLst/>
            </a:prstGeom>
            <a:solidFill>
              <a:schemeClr val="bg2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npin heiti" panose="00000500000000000000" pitchFamily="2" charset="-122"/>
                <a:ea typeface="inpin heiti" panose="00000500000000000000" pitchFamily="2" charset="-122"/>
                <a:cs typeface="+mn-ea"/>
                <a:sym typeface="inpin heiti" panose="00000500000000000000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950088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latin typeface="inpin heiti" panose="00000500000000000000" pitchFamily="2" charset="-122"/>
                <a:ea typeface="inpin heiti" panose="00000500000000000000" pitchFamily="2" charset="-122"/>
                <a:cs typeface="+mn-ea"/>
                <a:sym typeface="inpin heiti" panose="00000500000000000000" pitchFamily="2" charset="-122"/>
              </a:rPr>
              <a:t>26</a:t>
            </a:fld>
            <a:endParaRPr lang="zh-CN" altLang="en-US">
              <a:latin typeface="inpin heiti" panose="00000500000000000000" pitchFamily="2" charset="-122"/>
              <a:ea typeface="inpin heiti" panose="00000500000000000000" pitchFamily="2" charset="-122"/>
              <a:cs typeface="+mn-ea"/>
              <a:sym typeface="inpin heiti" panose="00000500000000000000" pitchFamily="2" charset="-122"/>
            </a:endParaRPr>
          </a:p>
        </p:txBody>
      </p:sp>
      <p:sp>
        <p:nvSpPr>
          <p:cNvPr id="27" name="矩形 26"/>
          <p:cNvSpPr/>
          <p:nvPr/>
        </p:nvSpPr>
        <p:spPr>
          <a:xfrm flipV="1">
            <a:off x="-1" y="5949280"/>
            <a:ext cx="12192000" cy="90872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inpin heiti" panose="00000500000000000000" pitchFamily="2" charset="-122"/>
              <a:ea typeface="inpin heiti" panose="00000500000000000000" pitchFamily="2" charset="-122"/>
              <a:cs typeface="+mn-ea"/>
              <a:sym typeface="inpin heiti" panose="00000500000000000000" pitchFamily="2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91344" y="1266903"/>
            <a:ext cx="1173730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zh-CN" altLang="en-US" sz="2400" b="1" kern="100" dirty="0">
                <a:latin typeface="仿宋" panose="02010609060101010101" pitchFamily="49" charset="-122"/>
                <a:ea typeface="仿宋" panose="02010609060101010101" pitchFamily="49" charset="-122"/>
              </a:rPr>
              <a:t>第一，环境因素的影响会对摄像头提取信息带来极大困难。</a:t>
            </a:r>
            <a:endParaRPr lang="en-US" altLang="zh-CN" sz="2400" b="1" kern="1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/>
            <a:endParaRPr lang="en-US" altLang="zh-CN" sz="2400" b="1" kern="1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742950" lvl="1" indent="-285750">
              <a:buFont typeface="Wingdings" panose="05000000000000000000" pitchFamily="2" charset="2"/>
              <a:buChar char="l"/>
            </a:pPr>
            <a:r>
              <a:rPr lang="zh-CN" altLang="en-US" sz="2400" b="1" kern="100" dirty="0">
                <a:latin typeface="仿宋" panose="02010609060101010101" pitchFamily="49" charset="-122"/>
                <a:ea typeface="仿宋" panose="02010609060101010101" pitchFamily="49" charset="-122"/>
              </a:rPr>
              <a:t>在摄像头对准</a:t>
            </a:r>
            <a:r>
              <a:rPr lang="en-US" altLang="zh-CN" sz="2400" b="1" kern="100" dirty="0">
                <a:latin typeface="仿宋" panose="02010609060101010101" pitchFamily="49" charset="-122"/>
                <a:ea typeface="仿宋" panose="02010609060101010101" pitchFamily="49" charset="-122"/>
              </a:rPr>
              <a:t>iPad</a:t>
            </a:r>
            <a:r>
              <a:rPr lang="zh-CN" altLang="en-US" sz="2400" b="1" kern="100" dirty="0">
                <a:latin typeface="仿宋" panose="02010609060101010101" pitchFamily="49" charset="-122"/>
                <a:ea typeface="仿宋" panose="02010609060101010101" pitchFamily="49" charset="-122"/>
              </a:rPr>
              <a:t>时，由于</a:t>
            </a:r>
            <a:r>
              <a:rPr lang="en-US" altLang="zh-CN" sz="2400" b="1" kern="100" dirty="0">
                <a:latin typeface="仿宋" panose="02010609060101010101" pitchFamily="49" charset="-122"/>
                <a:ea typeface="仿宋" panose="02010609060101010101" pitchFamily="49" charset="-122"/>
              </a:rPr>
              <a:t>iPad</a:t>
            </a:r>
            <a:r>
              <a:rPr lang="zh-CN" altLang="en-US" sz="2400" b="1" kern="100" dirty="0">
                <a:latin typeface="仿宋" panose="02010609060101010101" pitchFamily="49" charset="-122"/>
                <a:ea typeface="仿宋" panose="02010609060101010101" pitchFamily="49" charset="-122"/>
              </a:rPr>
              <a:t>屏幕镜面的反光作用，摄像头得到的图像会因为天花板上灯的照射而产生大块白斑。解决方案：我们首先将</a:t>
            </a:r>
            <a:r>
              <a:rPr lang="en-US" altLang="zh-CN" sz="2400" b="1" kern="100" dirty="0">
                <a:latin typeface="仿宋" panose="02010609060101010101" pitchFamily="49" charset="-122"/>
                <a:ea typeface="仿宋" panose="02010609060101010101" pitchFamily="49" charset="-122"/>
              </a:rPr>
              <a:t>iPad</a:t>
            </a:r>
            <a:r>
              <a:rPr lang="zh-CN" altLang="en-US" sz="2400" b="1" kern="100" dirty="0">
                <a:latin typeface="仿宋" panose="02010609060101010101" pitchFamily="49" charset="-122"/>
                <a:ea typeface="仿宋" panose="02010609060101010101" pitchFamily="49" charset="-122"/>
              </a:rPr>
              <a:t>屏幕亮度调到最高，尽可能抑制环境中散射光的影响；使用一个塑料凳子作为支架，在上面覆盖不透光的纸，以此将</a:t>
            </a:r>
            <a:r>
              <a:rPr lang="en-US" altLang="zh-CN" sz="2400" b="1" kern="100" dirty="0">
                <a:latin typeface="仿宋" panose="02010609060101010101" pitchFamily="49" charset="-122"/>
                <a:ea typeface="仿宋" panose="02010609060101010101" pitchFamily="49" charset="-122"/>
              </a:rPr>
              <a:t>iPad</a:t>
            </a:r>
            <a:r>
              <a:rPr lang="zh-CN" altLang="en-US" sz="2400" b="1" kern="100" dirty="0">
                <a:latin typeface="仿宋" panose="02010609060101010101" pitchFamily="49" charset="-122"/>
                <a:ea typeface="仿宋" panose="02010609060101010101" pitchFamily="49" charset="-122"/>
              </a:rPr>
              <a:t>和摄像头放置在一个黑暗的环境中；在测试时，我们也可以不遮光，而是关掉天花板上的灯来抑制反光现象。</a:t>
            </a:r>
            <a:endParaRPr lang="en-US" altLang="zh-CN" sz="2400" b="1" kern="1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742950" lvl="1" indent="-285750">
              <a:buFont typeface="Wingdings" panose="05000000000000000000" pitchFamily="2" charset="2"/>
              <a:buChar char="l"/>
            </a:pPr>
            <a:endParaRPr lang="en-US" altLang="zh-CN" sz="2400" b="1" kern="1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742950" lvl="1" indent="-285750">
              <a:buFont typeface="Wingdings" panose="05000000000000000000" pitchFamily="2" charset="2"/>
              <a:buChar char="l"/>
            </a:pPr>
            <a:r>
              <a:rPr lang="zh-CN" altLang="en-US" sz="2400" b="1" kern="100" dirty="0">
                <a:latin typeface="仿宋" panose="02010609060101010101" pitchFamily="49" charset="-122"/>
                <a:ea typeface="仿宋" panose="02010609060101010101" pitchFamily="49" charset="-122"/>
              </a:rPr>
              <a:t>当摄像头俯视屏幕时，机械臂前端固定触控笔的螺丝旋钮会挡到游戏区域的中间。解决方案：我们放弃了用螺丝固定触控笔的方法，将旋钮取出不用，同时在触控笔上缠绕若干层卫生纸，加宽笔的直径使得笔能够嵌入到圆筒中，同时也增大了笔的摩擦力，防止多次点击后笔出现松动。</a:t>
            </a:r>
            <a:endParaRPr lang="en-US" altLang="zh-CN" sz="3200" b="1" kern="1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79000" y="0"/>
            <a:ext cx="12112999" cy="1208647"/>
            <a:chOff x="0" y="0"/>
            <a:chExt cx="12112999" cy="1208647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DF560B3A-2574-4E36-BE81-CB5332CF90DC}"/>
                </a:ext>
              </a:extLst>
            </p:cNvPr>
            <p:cNvSpPr/>
            <p:nvPr/>
          </p:nvSpPr>
          <p:spPr>
            <a:xfrm>
              <a:off x="0" y="0"/>
              <a:ext cx="2207568" cy="96941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inpin heiti" panose="00000500000000000000" pitchFamily="2" charset="-122"/>
                <a:ea typeface="inpin heiti" panose="00000500000000000000" pitchFamily="2" charset="-122"/>
                <a:cs typeface="+mn-ea"/>
                <a:sym typeface="inpin heiti" panose="00000500000000000000" pitchFamily="2" charset="-122"/>
              </a:endParaRP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5DDC8795-5C00-4CEC-B6A5-756378373E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2234" y="223098"/>
              <a:ext cx="194310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b="1" dirty="0">
                  <a:solidFill>
                    <a:prstClr val="white"/>
                  </a:solidFill>
                  <a:latin typeface="inpin heiti" panose="00000500000000000000" pitchFamily="2" charset="-122"/>
                  <a:ea typeface="inpin heiti" panose="00000500000000000000" pitchFamily="2" charset="-122"/>
                  <a:cs typeface="+mn-ea"/>
                  <a:sym typeface="inpin heiti" panose="00000500000000000000" pitchFamily="2" charset="-122"/>
                </a:rPr>
                <a:t>Contents</a:t>
              </a:r>
              <a:endParaRPr lang="zh-CN" altLang="en-US" b="1" dirty="0">
                <a:solidFill>
                  <a:prstClr val="white"/>
                </a:solidFill>
                <a:latin typeface="inpin heiti" panose="00000500000000000000" pitchFamily="2" charset="-122"/>
                <a:ea typeface="inpin heiti" panose="00000500000000000000" pitchFamily="2" charset="-122"/>
                <a:cs typeface="+mn-ea"/>
                <a:sym typeface="inpin heiti" panose="00000500000000000000" pitchFamily="2" charset="-122"/>
              </a:endParaRPr>
            </a:p>
          </p:txBody>
        </p:sp>
        <p:sp>
          <p:nvSpPr>
            <p:cNvPr id="16" name="矩形 53">
              <a:extLst>
                <a:ext uri="{FF2B5EF4-FFF2-40B4-BE49-F238E27FC236}">
                  <a16:creationId xmlns:a16="http://schemas.microsoft.com/office/drawing/2014/main" id="{F9C1492F-7C7E-4001-8179-9E32AC409D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32999" y="11310"/>
              <a:ext cx="1980000" cy="96941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None/>
              </a:pPr>
              <a:r>
                <a:rPr lang="en-US" altLang="zh-CN" sz="1800" dirty="0">
                  <a:solidFill>
                    <a:schemeClr val="bg2"/>
                  </a:solidFill>
                  <a:latin typeface="inpin heiti" panose="00000500000000000000" pitchFamily="2" charset="-122"/>
                  <a:ea typeface="inpin heiti" panose="00000500000000000000" pitchFamily="2" charset="-122"/>
                  <a:cs typeface="+mn-ea"/>
                  <a:sym typeface="inpin heiti" panose="00000500000000000000" pitchFamily="2" charset="-122"/>
                </a:rPr>
                <a:t> Rethink &amp;&amp; Conclusion</a:t>
              </a:r>
              <a:endParaRPr lang="zh-CN" altLang="en-US" sz="1800" dirty="0">
                <a:solidFill>
                  <a:schemeClr val="bg2"/>
                </a:solidFill>
                <a:latin typeface="inpin heiti" panose="00000500000000000000" pitchFamily="2" charset="-122"/>
                <a:ea typeface="inpin heiti" panose="00000500000000000000" pitchFamily="2" charset="-122"/>
                <a:cs typeface="+mn-ea"/>
                <a:sym typeface="inpin heiti" panose="00000500000000000000" pitchFamily="2" charset="-122"/>
              </a:endParaRPr>
            </a:p>
          </p:txBody>
        </p:sp>
        <p:sp>
          <p:nvSpPr>
            <p:cNvPr id="17" name="矩形 53">
              <a:extLst>
                <a:ext uri="{FF2B5EF4-FFF2-40B4-BE49-F238E27FC236}">
                  <a16:creationId xmlns:a16="http://schemas.microsoft.com/office/drawing/2014/main" id="{FE6163C7-82D8-4B5F-86E3-8BD0D755B5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7401" y="11310"/>
              <a:ext cx="1980000" cy="969418"/>
            </a:xfrm>
            <a:prstGeom prst="rect">
              <a:avLst/>
            </a:prstGeom>
            <a:solidFill>
              <a:schemeClr val="bg1">
                <a:lumMod val="25000"/>
                <a:lumOff val="75000"/>
              </a:schemeClr>
            </a:solidFill>
            <a:ln w="9525">
              <a:solidFill>
                <a:srgbClr val="EAEAEA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None/>
              </a:pPr>
              <a:r>
                <a:rPr lang="en-US" altLang="zh-CN" sz="1800" dirty="0">
                  <a:solidFill>
                    <a:schemeClr val="bg2"/>
                  </a:solidFill>
                  <a:latin typeface="inpin heiti" panose="00000500000000000000" pitchFamily="2" charset="-122"/>
                  <a:ea typeface="inpin heiti" panose="00000500000000000000" pitchFamily="2" charset="-122"/>
                  <a:cs typeface="+mn-ea"/>
                  <a:sym typeface="inpin heiti" panose="00000500000000000000" pitchFamily="2" charset="-122"/>
                </a:rPr>
                <a:t>Introduction &amp;&amp; Related Work</a:t>
              </a:r>
              <a:endParaRPr lang="zh-CN" altLang="en-US" sz="1800" dirty="0">
                <a:solidFill>
                  <a:schemeClr val="bg2"/>
                </a:solidFill>
                <a:latin typeface="inpin heiti" panose="00000500000000000000" pitchFamily="2" charset="-122"/>
                <a:ea typeface="inpin heiti" panose="00000500000000000000" pitchFamily="2" charset="-122"/>
                <a:cs typeface="+mn-ea"/>
                <a:sym typeface="inpin heiti" panose="00000500000000000000" pitchFamily="2" charset="-122"/>
              </a:endParaRPr>
            </a:p>
          </p:txBody>
        </p:sp>
        <p:sp>
          <p:nvSpPr>
            <p:cNvPr id="18" name="矩形 53">
              <a:extLst>
                <a:ext uri="{FF2B5EF4-FFF2-40B4-BE49-F238E27FC236}">
                  <a16:creationId xmlns:a16="http://schemas.microsoft.com/office/drawing/2014/main" id="{EFD9F1A6-DDB2-496A-9783-2F38EAAB9B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87683" y="11310"/>
              <a:ext cx="1980000" cy="969418"/>
            </a:xfrm>
            <a:prstGeom prst="rect">
              <a:avLst/>
            </a:prstGeom>
            <a:solidFill>
              <a:schemeClr val="bg1">
                <a:lumMod val="25000"/>
                <a:lumOff val="75000"/>
              </a:schemeClr>
            </a:solidFill>
            <a:ln w="9525">
              <a:solidFill>
                <a:srgbClr val="EAEAEA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en-US" altLang="zh-CN" sz="2000" dirty="0">
                  <a:solidFill>
                    <a:schemeClr val="bg2"/>
                  </a:solidFill>
                  <a:latin typeface="inpin heiti" panose="00000500000000000000" pitchFamily="2" charset="-122"/>
                  <a:ea typeface="inpin heiti" panose="00000500000000000000" pitchFamily="2" charset="-122"/>
                  <a:cs typeface="+mn-ea"/>
                  <a:sym typeface="inpin heiti" panose="00000500000000000000" pitchFamily="2" charset="-122"/>
                </a:rPr>
                <a:t> Tetris Game AI</a:t>
              </a:r>
            </a:p>
          </p:txBody>
        </p:sp>
        <p:sp>
          <p:nvSpPr>
            <p:cNvPr id="19" name="矩形 53">
              <a:extLst>
                <a:ext uri="{FF2B5EF4-FFF2-40B4-BE49-F238E27FC236}">
                  <a16:creationId xmlns:a16="http://schemas.microsoft.com/office/drawing/2014/main" id="{D3FABFD1-6088-40FB-94B9-6129F7BE78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0341" y="11310"/>
              <a:ext cx="1980000" cy="969418"/>
            </a:xfrm>
            <a:prstGeom prst="rect">
              <a:avLst/>
            </a:prstGeom>
            <a:solidFill>
              <a:schemeClr val="bg1">
                <a:lumMod val="25000"/>
                <a:lumOff val="75000"/>
              </a:schemeClr>
            </a:solidFill>
            <a:ln w="9525">
              <a:solidFill>
                <a:srgbClr val="EAEAEA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None/>
              </a:pPr>
              <a:r>
                <a:rPr lang="en-US" altLang="zh-CN" sz="2000" dirty="0">
                  <a:solidFill>
                    <a:schemeClr val="bg2"/>
                  </a:solidFill>
                  <a:latin typeface="inpin heiti" panose="00000500000000000000" pitchFamily="2" charset="-122"/>
                  <a:ea typeface="inpin heiti" panose="00000500000000000000" pitchFamily="2" charset="-122"/>
                  <a:cs typeface="+mn-ea"/>
                  <a:sym typeface="inpin heiti" panose="00000500000000000000" pitchFamily="2" charset="-122"/>
                </a:rPr>
                <a:t> Control Algorithm</a:t>
              </a:r>
              <a:endParaRPr lang="zh-CN" altLang="en-US" sz="2000" dirty="0">
                <a:solidFill>
                  <a:schemeClr val="bg2"/>
                </a:solidFill>
                <a:latin typeface="inpin heiti" panose="00000500000000000000" pitchFamily="2" charset="-122"/>
                <a:ea typeface="inpin heiti" panose="00000500000000000000" pitchFamily="2" charset="-122"/>
                <a:cs typeface="+mn-ea"/>
                <a:sym typeface="inpin heiti" panose="00000500000000000000" pitchFamily="2" charset="-122"/>
              </a:endParaRPr>
            </a:p>
          </p:txBody>
        </p:sp>
        <p:sp>
          <p:nvSpPr>
            <p:cNvPr id="20" name="矩形 53">
              <a:extLst>
                <a:ext uri="{FF2B5EF4-FFF2-40B4-BE49-F238E27FC236}">
                  <a16:creationId xmlns:a16="http://schemas.microsoft.com/office/drawing/2014/main" id="{030CB1C2-5F65-4921-A9E8-D9B55926E7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63905" y="0"/>
              <a:ext cx="2063552" cy="969418"/>
            </a:xfrm>
            <a:prstGeom prst="rect">
              <a:avLst/>
            </a:prstGeom>
            <a:solidFill>
              <a:schemeClr val="bg1">
                <a:lumMod val="25000"/>
                <a:lumOff val="75000"/>
              </a:schemeClr>
            </a:solidFill>
            <a:ln w="9525">
              <a:solidFill>
                <a:srgbClr val="EAEAEA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None/>
              </a:pPr>
              <a:r>
                <a:rPr lang="en-US" altLang="zh-CN" sz="2000" dirty="0">
                  <a:solidFill>
                    <a:schemeClr val="bg2"/>
                  </a:solidFill>
                  <a:latin typeface="inpin heiti" panose="00000500000000000000" pitchFamily="2" charset="-122"/>
                  <a:ea typeface="inpin heiti" panose="00000500000000000000" pitchFamily="2" charset="-122"/>
                  <a:cs typeface="+mn-ea"/>
                  <a:sym typeface="inpin heiti" panose="00000500000000000000" pitchFamily="2" charset="-122"/>
                </a:rPr>
                <a:t> Image Processing</a:t>
              </a:r>
              <a:endParaRPr lang="zh-CN" altLang="en-US" sz="2000" dirty="0">
                <a:solidFill>
                  <a:schemeClr val="bg2"/>
                </a:solidFill>
                <a:latin typeface="inpin heiti" panose="00000500000000000000" pitchFamily="2" charset="-122"/>
                <a:ea typeface="inpin heiti" panose="00000500000000000000" pitchFamily="2" charset="-122"/>
                <a:cs typeface="+mn-ea"/>
                <a:sym typeface="inpin heiti" panose="00000500000000000000" pitchFamily="2" charset="-122"/>
              </a:endParaRPr>
            </a:p>
          </p:txBody>
        </p:sp>
        <p:sp>
          <p:nvSpPr>
            <p:cNvPr id="26" name="等腰三角形 25">
              <a:extLst>
                <a:ext uri="{FF2B5EF4-FFF2-40B4-BE49-F238E27FC236}">
                  <a16:creationId xmlns:a16="http://schemas.microsoft.com/office/drawing/2014/main" id="{3B99C112-08E8-4C52-9281-C1DD245809CC}"/>
                </a:ext>
              </a:extLst>
            </p:cNvPr>
            <p:cNvSpPr>
              <a:spLocks noChangeAspect="1"/>
            </p:cNvSpPr>
            <p:nvPr/>
          </p:nvSpPr>
          <p:spPr>
            <a:xfrm rot="10800000" flipV="1">
              <a:off x="10868907" y="730186"/>
              <a:ext cx="555013" cy="478461"/>
            </a:xfrm>
            <a:prstGeom prst="triangle">
              <a:avLst/>
            </a:prstGeom>
            <a:solidFill>
              <a:schemeClr val="bg2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npin heiti" panose="00000500000000000000" pitchFamily="2" charset="-122"/>
                <a:ea typeface="inpin heiti" panose="00000500000000000000" pitchFamily="2" charset="-122"/>
                <a:cs typeface="+mn-ea"/>
                <a:sym typeface="inpin heiti" panose="00000500000000000000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934019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latin typeface="inpin heiti" panose="00000500000000000000" pitchFamily="2" charset="-122"/>
                <a:ea typeface="inpin heiti" panose="00000500000000000000" pitchFamily="2" charset="-122"/>
                <a:cs typeface="+mn-ea"/>
                <a:sym typeface="inpin heiti" panose="00000500000000000000" pitchFamily="2" charset="-122"/>
              </a:rPr>
              <a:t>27</a:t>
            </a:fld>
            <a:endParaRPr lang="zh-CN" altLang="en-US">
              <a:latin typeface="inpin heiti" panose="00000500000000000000" pitchFamily="2" charset="-122"/>
              <a:ea typeface="inpin heiti" panose="00000500000000000000" pitchFamily="2" charset="-122"/>
              <a:cs typeface="+mn-ea"/>
              <a:sym typeface="inpin heiti" panose="00000500000000000000" pitchFamily="2" charset="-122"/>
            </a:endParaRPr>
          </a:p>
        </p:txBody>
      </p:sp>
      <p:sp>
        <p:nvSpPr>
          <p:cNvPr id="27" name="矩形 26"/>
          <p:cNvSpPr/>
          <p:nvPr/>
        </p:nvSpPr>
        <p:spPr>
          <a:xfrm flipV="1">
            <a:off x="-1" y="5949280"/>
            <a:ext cx="12192000" cy="90872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inpin heiti" panose="00000500000000000000" pitchFamily="2" charset="-122"/>
              <a:ea typeface="inpin heiti" panose="00000500000000000000" pitchFamily="2" charset="-122"/>
              <a:cs typeface="+mn-ea"/>
              <a:sym typeface="inpin heiti" panose="00000500000000000000" pitchFamily="2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91344" y="1266903"/>
            <a:ext cx="11017224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zh-CN" altLang="en-US" sz="2800" b="1" kern="100" dirty="0">
                <a:latin typeface="仿宋" panose="02010609060101010101" pitchFamily="49" charset="-122"/>
                <a:ea typeface="仿宋" panose="02010609060101010101" pitchFamily="49" charset="-122"/>
              </a:rPr>
              <a:t>第二，摄像头的标定是我们必须解决的问题。</a:t>
            </a:r>
            <a:endParaRPr lang="en-US" altLang="zh-CN" sz="2800" b="1" kern="1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/>
            <a:endParaRPr lang="en-US" altLang="zh-CN" sz="2800" b="1" kern="1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742950" lvl="1" indent="-285750">
              <a:buFont typeface="Wingdings" panose="05000000000000000000" pitchFamily="2" charset="2"/>
              <a:buChar char="l"/>
            </a:pPr>
            <a:r>
              <a:rPr lang="zh-CN" altLang="en-US" sz="2800" b="1" kern="100" dirty="0">
                <a:latin typeface="仿宋" panose="02010609060101010101" pitchFamily="49" charset="-122"/>
                <a:ea typeface="仿宋" panose="02010609060101010101" pitchFamily="49" charset="-122"/>
              </a:rPr>
              <a:t>通过标定点找到游戏区域。通过遍历查找获得图像左上角的标定点，这样可以免除摄像头平移移动产生的影响。同时，我们还在原图中叠加了标定栅格。在游戏开始之前，打开摄像头之后仅需要两步即可完成所有标定工作：先保证摄像头与屏幕完全平行（消除旋转影响，可以通过观察屏幕轮廓长度是否相等进行调节）；再将标定矩阵中所有的关键点对准游戏区域的方格。</a:t>
            </a:r>
            <a:endParaRPr lang="en-US" altLang="zh-CN" sz="3600" b="1" kern="1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27766" y="33919"/>
            <a:ext cx="12112999" cy="1208647"/>
            <a:chOff x="0" y="0"/>
            <a:chExt cx="12112999" cy="1208647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DF560B3A-2574-4E36-BE81-CB5332CF90DC}"/>
                </a:ext>
              </a:extLst>
            </p:cNvPr>
            <p:cNvSpPr/>
            <p:nvPr/>
          </p:nvSpPr>
          <p:spPr>
            <a:xfrm>
              <a:off x="0" y="0"/>
              <a:ext cx="2207568" cy="96941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inpin heiti" panose="00000500000000000000" pitchFamily="2" charset="-122"/>
                <a:ea typeface="inpin heiti" panose="00000500000000000000" pitchFamily="2" charset="-122"/>
                <a:cs typeface="+mn-ea"/>
                <a:sym typeface="inpin heiti" panose="00000500000000000000" pitchFamily="2" charset="-122"/>
              </a:endParaRP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5DDC8795-5C00-4CEC-B6A5-756378373E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2234" y="223098"/>
              <a:ext cx="194310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b="1" dirty="0">
                  <a:solidFill>
                    <a:prstClr val="white"/>
                  </a:solidFill>
                  <a:latin typeface="inpin heiti" panose="00000500000000000000" pitchFamily="2" charset="-122"/>
                  <a:ea typeface="inpin heiti" panose="00000500000000000000" pitchFamily="2" charset="-122"/>
                  <a:cs typeface="+mn-ea"/>
                  <a:sym typeface="inpin heiti" panose="00000500000000000000" pitchFamily="2" charset="-122"/>
                </a:rPr>
                <a:t>Contents</a:t>
              </a:r>
              <a:endParaRPr lang="zh-CN" altLang="en-US" b="1" dirty="0">
                <a:solidFill>
                  <a:prstClr val="white"/>
                </a:solidFill>
                <a:latin typeface="inpin heiti" panose="00000500000000000000" pitchFamily="2" charset="-122"/>
                <a:ea typeface="inpin heiti" panose="00000500000000000000" pitchFamily="2" charset="-122"/>
                <a:cs typeface="+mn-ea"/>
                <a:sym typeface="inpin heiti" panose="00000500000000000000" pitchFamily="2" charset="-122"/>
              </a:endParaRPr>
            </a:p>
          </p:txBody>
        </p:sp>
        <p:sp>
          <p:nvSpPr>
            <p:cNvPr id="16" name="矩形 53">
              <a:extLst>
                <a:ext uri="{FF2B5EF4-FFF2-40B4-BE49-F238E27FC236}">
                  <a16:creationId xmlns:a16="http://schemas.microsoft.com/office/drawing/2014/main" id="{F9C1492F-7C7E-4001-8179-9E32AC409D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32999" y="11310"/>
              <a:ext cx="1980000" cy="96941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None/>
              </a:pPr>
              <a:r>
                <a:rPr lang="en-US" altLang="zh-CN" sz="1800" dirty="0">
                  <a:solidFill>
                    <a:schemeClr val="bg2"/>
                  </a:solidFill>
                  <a:latin typeface="inpin heiti" panose="00000500000000000000" pitchFamily="2" charset="-122"/>
                  <a:ea typeface="inpin heiti" panose="00000500000000000000" pitchFamily="2" charset="-122"/>
                  <a:cs typeface="+mn-ea"/>
                  <a:sym typeface="inpin heiti" panose="00000500000000000000" pitchFamily="2" charset="-122"/>
                </a:rPr>
                <a:t> Rethink &amp;&amp; Conclusion</a:t>
              </a:r>
              <a:endParaRPr lang="zh-CN" altLang="en-US" sz="1800" dirty="0">
                <a:solidFill>
                  <a:schemeClr val="bg2"/>
                </a:solidFill>
                <a:latin typeface="inpin heiti" panose="00000500000000000000" pitchFamily="2" charset="-122"/>
                <a:ea typeface="inpin heiti" panose="00000500000000000000" pitchFamily="2" charset="-122"/>
                <a:cs typeface="+mn-ea"/>
                <a:sym typeface="inpin heiti" panose="00000500000000000000" pitchFamily="2" charset="-122"/>
              </a:endParaRPr>
            </a:p>
          </p:txBody>
        </p:sp>
        <p:sp>
          <p:nvSpPr>
            <p:cNvPr id="17" name="矩形 53">
              <a:extLst>
                <a:ext uri="{FF2B5EF4-FFF2-40B4-BE49-F238E27FC236}">
                  <a16:creationId xmlns:a16="http://schemas.microsoft.com/office/drawing/2014/main" id="{FE6163C7-82D8-4B5F-86E3-8BD0D755B5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7401" y="11310"/>
              <a:ext cx="1980000" cy="969418"/>
            </a:xfrm>
            <a:prstGeom prst="rect">
              <a:avLst/>
            </a:prstGeom>
            <a:solidFill>
              <a:schemeClr val="bg1">
                <a:lumMod val="25000"/>
                <a:lumOff val="75000"/>
              </a:schemeClr>
            </a:solidFill>
            <a:ln w="9525">
              <a:solidFill>
                <a:srgbClr val="EAEAEA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None/>
              </a:pPr>
              <a:r>
                <a:rPr lang="en-US" altLang="zh-CN" sz="1800" dirty="0">
                  <a:solidFill>
                    <a:schemeClr val="bg2"/>
                  </a:solidFill>
                  <a:latin typeface="inpin heiti" panose="00000500000000000000" pitchFamily="2" charset="-122"/>
                  <a:ea typeface="inpin heiti" panose="00000500000000000000" pitchFamily="2" charset="-122"/>
                  <a:cs typeface="+mn-ea"/>
                  <a:sym typeface="inpin heiti" panose="00000500000000000000" pitchFamily="2" charset="-122"/>
                </a:rPr>
                <a:t>Introduction &amp;&amp; Related Work</a:t>
              </a:r>
              <a:endParaRPr lang="zh-CN" altLang="en-US" sz="1800" dirty="0">
                <a:solidFill>
                  <a:schemeClr val="bg2"/>
                </a:solidFill>
                <a:latin typeface="inpin heiti" panose="00000500000000000000" pitchFamily="2" charset="-122"/>
                <a:ea typeface="inpin heiti" panose="00000500000000000000" pitchFamily="2" charset="-122"/>
                <a:cs typeface="+mn-ea"/>
                <a:sym typeface="inpin heiti" panose="00000500000000000000" pitchFamily="2" charset="-122"/>
              </a:endParaRPr>
            </a:p>
          </p:txBody>
        </p:sp>
        <p:sp>
          <p:nvSpPr>
            <p:cNvPr id="18" name="矩形 53">
              <a:extLst>
                <a:ext uri="{FF2B5EF4-FFF2-40B4-BE49-F238E27FC236}">
                  <a16:creationId xmlns:a16="http://schemas.microsoft.com/office/drawing/2014/main" id="{EFD9F1A6-DDB2-496A-9783-2F38EAAB9B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87683" y="11310"/>
              <a:ext cx="1980000" cy="969418"/>
            </a:xfrm>
            <a:prstGeom prst="rect">
              <a:avLst/>
            </a:prstGeom>
            <a:solidFill>
              <a:schemeClr val="bg1">
                <a:lumMod val="25000"/>
                <a:lumOff val="75000"/>
              </a:schemeClr>
            </a:solidFill>
            <a:ln w="9525">
              <a:solidFill>
                <a:srgbClr val="EAEAEA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en-US" altLang="zh-CN" sz="2000" dirty="0">
                  <a:solidFill>
                    <a:schemeClr val="bg2"/>
                  </a:solidFill>
                  <a:latin typeface="inpin heiti" panose="00000500000000000000" pitchFamily="2" charset="-122"/>
                  <a:ea typeface="inpin heiti" panose="00000500000000000000" pitchFamily="2" charset="-122"/>
                  <a:cs typeface="+mn-ea"/>
                  <a:sym typeface="inpin heiti" panose="00000500000000000000" pitchFamily="2" charset="-122"/>
                </a:rPr>
                <a:t> Tetris Game AI</a:t>
              </a:r>
            </a:p>
          </p:txBody>
        </p:sp>
        <p:sp>
          <p:nvSpPr>
            <p:cNvPr id="19" name="矩形 53">
              <a:extLst>
                <a:ext uri="{FF2B5EF4-FFF2-40B4-BE49-F238E27FC236}">
                  <a16:creationId xmlns:a16="http://schemas.microsoft.com/office/drawing/2014/main" id="{D3FABFD1-6088-40FB-94B9-6129F7BE78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0341" y="11310"/>
              <a:ext cx="1980000" cy="969418"/>
            </a:xfrm>
            <a:prstGeom prst="rect">
              <a:avLst/>
            </a:prstGeom>
            <a:solidFill>
              <a:schemeClr val="bg1">
                <a:lumMod val="25000"/>
                <a:lumOff val="75000"/>
              </a:schemeClr>
            </a:solidFill>
            <a:ln w="9525">
              <a:solidFill>
                <a:srgbClr val="EAEAEA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None/>
              </a:pPr>
              <a:r>
                <a:rPr lang="en-US" altLang="zh-CN" sz="2000" dirty="0">
                  <a:solidFill>
                    <a:schemeClr val="bg2"/>
                  </a:solidFill>
                  <a:latin typeface="inpin heiti" panose="00000500000000000000" pitchFamily="2" charset="-122"/>
                  <a:ea typeface="inpin heiti" panose="00000500000000000000" pitchFamily="2" charset="-122"/>
                  <a:cs typeface="+mn-ea"/>
                  <a:sym typeface="inpin heiti" panose="00000500000000000000" pitchFamily="2" charset="-122"/>
                </a:rPr>
                <a:t> Control Algorithm</a:t>
              </a:r>
              <a:endParaRPr lang="zh-CN" altLang="en-US" sz="2000" dirty="0">
                <a:solidFill>
                  <a:schemeClr val="bg2"/>
                </a:solidFill>
                <a:latin typeface="inpin heiti" panose="00000500000000000000" pitchFamily="2" charset="-122"/>
                <a:ea typeface="inpin heiti" panose="00000500000000000000" pitchFamily="2" charset="-122"/>
                <a:cs typeface="+mn-ea"/>
                <a:sym typeface="inpin heiti" panose="00000500000000000000" pitchFamily="2" charset="-122"/>
              </a:endParaRPr>
            </a:p>
          </p:txBody>
        </p:sp>
        <p:sp>
          <p:nvSpPr>
            <p:cNvPr id="20" name="矩形 53">
              <a:extLst>
                <a:ext uri="{FF2B5EF4-FFF2-40B4-BE49-F238E27FC236}">
                  <a16:creationId xmlns:a16="http://schemas.microsoft.com/office/drawing/2014/main" id="{030CB1C2-5F65-4921-A9E8-D9B55926E7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63905" y="0"/>
              <a:ext cx="2063552" cy="969418"/>
            </a:xfrm>
            <a:prstGeom prst="rect">
              <a:avLst/>
            </a:prstGeom>
            <a:solidFill>
              <a:schemeClr val="bg1">
                <a:lumMod val="25000"/>
                <a:lumOff val="75000"/>
              </a:schemeClr>
            </a:solidFill>
            <a:ln w="9525">
              <a:solidFill>
                <a:srgbClr val="EAEAEA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None/>
              </a:pPr>
              <a:r>
                <a:rPr lang="en-US" altLang="zh-CN" sz="2000" dirty="0">
                  <a:solidFill>
                    <a:schemeClr val="bg2"/>
                  </a:solidFill>
                  <a:latin typeface="inpin heiti" panose="00000500000000000000" pitchFamily="2" charset="-122"/>
                  <a:ea typeface="inpin heiti" panose="00000500000000000000" pitchFamily="2" charset="-122"/>
                  <a:cs typeface="+mn-ea"/>
                  <a:sym typeface="inpin heiti" panose="00000500000000000000" pitchFamily="2" charset="-122"/>
                </a:rPr>
                <a:t> Image Processing</a:t>
              </a:r>
              <a:endParaRPr lang="zh-CN" altLang="en-US" sz="2000" dirty="0">
                <a:solidFill>
                  <a:schemeClr val="bg2"/>
                </a:solidFill>
                <a:latin typeface="inpin heiti" panose="00000500000000000000" pitchFamily="2" charset="-122"/>
                <a:ea typeface="inpin heiti" panose="00000500000000000000" pitchFamily="2" charset="-122"/>
                <a:cs typeface="+mn-ea"/>
                <a:sym typeface="inpin heiti" panose="00000500000000000000" pitchFamily="2" charset="-122"/>
              </a:endParaRPr>
            </a:p>
          </p:txBody>
        </p:sp>
        <p:sp>
          <p:nvSpPr>
            <p:cNvPr id="26" name="等腰三角形 25">
              <a:extLst>
                <a:ext uri="{FF2B5EF4-FFF2-40B4-BE49-F238E27FC236}">
                  <a16:creationId xmlns:a16="http://schemas.microsoft.com/office/drawing/2014/main" id="{3B99C112-08E8-4C52-9281-C1DD245809CC}"/>
                </a:ext>
              </a:extLst>
            </p:cNvPr>
            <p:cNvSpPr>
              <a:spLocks noChangeAspect="1"/>
            </p:cNvSpPr>
            <p:nvPr/>
          </p:nvSpPr>
          <p:spPr>
            <a:xfrm rot="10800000" flipV="1">
              <a:off x="10868907" y="730186"/>
              <a:ext cx="555013" cy="478461"/>
            </a:xfrm>
            <a:prstGeom prst="triangle">
              <a:avLst/>
            </a:prstGeom>
            <a:solidFill>
              <a:schemeClr val="bg2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npin heiti" panose="00000500000000000000" pitchFamily="2" charset="-122"/>
                <a:ea typeface="inpin heiti" panose="00000500000000000000" pitchFamily="2" charset="-122"/>
                <a:cs typeface="+mn-ea"/>
                <a:sym typeface="inpin heiti" panose="00000500000000000000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460253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latin typeface="inpin heiti" panose="00000500000000000000" pitchFamily="2" charset="-122"/>
                <a:ea typeface="inpin heiti" panose="00000500000000000000" pitchFamily="2" charset="-122"/>
                <a:cs typeface="+mn-ea"/>
                <a:sym typeface="inpin heiti" panose="00000500000000000000" pitchFamily="2" charset="-122"/>
              </a:rPr>
              <a:t>28</a:t>
            </a:fld>
            <a:endParaRPr lang="zh-CN" altLang="en-US">
              <a:latin typeface="inpin heiti" panose="00000500000000000000" pitchFamily="2" charset="-122"/>
              <a:ea typeface="inpin heiti" panose="00000500000000000000" pitchFamily="2" charset="-122"/>
              <a:cs typeface="+mn-ea"/>
              <a:sym typeface="inpin heiti" panose="00000500000000000000" pitchFamily="2" charset="-122"/>
            </a:endParaRPr>
          </a:p>
        </p:txBody>
      </p:sp>
      <p:sp>
        <p:nvSpPr>
          <p:cNvPr id="27" name="矩形 26"/>
          <p:cNvSpPr/>
          <p:nvPr/>
        </p:nvSpPr>
        <p:spPr>
          <a:xfrm flipV="1">
            <a:off x="-1" y="5949280"/>
            <a:ext cx="12192000" cy="90872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inpin heiti" panose="00000500000000000000" pitchFamily="2" charset="-122"/>
              <a:ea typeface="inpin heiti" panose="00000500000000000000" pitchFamily="2" charset="-122"/>
              <a:cs typeface="+mn-ea"/>
              <a:sym typeface="inpin heiti" panose="00000500000000000000" pitchFamily="2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91344" y="1266903"/>
            <a:ext cx="11391056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zh-CN" altLang="en-US" sz="2400" b="1" kern="100" dirty="0">
                <a:latin typeface="仿宋" panose="02010609060101010101" pitchFamily="49" charset="-122"/>
                <a:ea typeface="仿宋" panose="02010609060101010101" pitchFamily="49" charset="-122"/>
              </a:rPr>
              <a:t>第三，从实验结果的角度出发，即便我们消除的行数足够多，最终游戏都会走向失败，我们需要仔细分析游戏失败的原因。</a:t>
            </a:r>
            <a:endParaRPr lang="en-US" altLang="zh-CN" sz="2400" b="1" kern="1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/>
            <a:endParaRPr lang="en-US" altLang="zh-CN" sz="3200" b="1" kern="1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742950" lvl="1" indent="-285750">
              <a:buFont typeface="Wingdings" panose="05000000000000000000" pitchFamily="2" charset="2"/>
              <a:buChar char="l"/>
            </a:pPr>
            <a:r>
              <a:rPr lang="zh-CN" altLang="en-US" sz="2400" b="1" kern="100" dirty="0">
                <a:latin typeface="仿宋" panose="02010609060101010101" pitchFamily="49" charset="-122"/>
                <a:ea typeface="仿宋" panose="02010609060101010101" pitchFamily="49" charset="-122"/>
              </a:rPr>
              <a:t>游戏最终的失败多是由于触控笔多</a:t>
            </a:r>
            <a:r>
              <a:rPr lang="en-US" altLang="zh-CN" sz="2400" b="1" kern="100" dirty="0">
                <a:latin typeface="仿宋" panose="02010609060101010101" pitchFamily="49" charset="-122"/>
                <a:ea typeface="仿宋" panose="02010609060101010101" pitchFamily="49" charset="-122"/>
              </a:rPr>
              <a:t>/</a:t>
            </a:r>
            <a:r>
              <a:rPr lang="zh-CN" altLang="en-US" sz="2400" b="1" kern="100" dirty="0">
                <a:latin typeface="仿宋" panose="02010609060101010101" pitchFamily="49" charset="-122"/>
                <a:ea typeface="仿宋" panose="02010609060101010101" pitchFamily="49" charset="-122"/>
              </a:rPr>
              <a:t>少触导致的。尽管这种情形极少出现，但是一旦出现一次，就会对局面造成毁灭性的伤害。</a:t>
            </a:r>
            <a:endParaRPr lang="en-US" altLang="zh-CN" sz="2400" b="1" kern="1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742950" lvl="1" indent="-285750">
              <a:buFont typeface="Wingdings" panose="05000000000000000000" pitchFamily="2" charset="2"/>
              <a:buChar char="l"/>
            </a:pPr>
            <a:r>
              <a:rPr lang="zh-CN" altLang="zh-CN" sz="2400" b="1" kern="100" dirty="0">
                <a:latin typeface="仿宋" panose="02010609060101010101" pitchFamily="49" charset="-122"/>
                <a:ea typeface="仿宋" panose="02010609060101010101" pitchFamily="49" charset="-122"/>
              </a:rPr>
              <a:t>俄罗斯方块</a:t>
            </a:r>
            <a:r>
              <a:rPr lang="zh-CN" altLang="en-US" sz="2400" b="1" kern="100" dirty="0">
                <a:latin typeface="仿宋" panose="02010609060101010101" pitchFamily="49" charset="-122"/>
                <a:ea typeface="仿宋" panose="02010609060101010101" pitchFamily="49" charset="-122"/>
              </a:rPr>
              <a:t>运行两个</a:t>
            </a:r>
            <a:r>
              <a:rPr lang="zh-CN" altLang="zh-CN" sz="2400" b="1" kern="100" dirty="0">
                <a:latin typeface="仿宋" panose="02010609060101010101" pitchFamily="49" charset="-122"/>
                <a:ea typeface="仿宋" panose="02010609060101010101" pitchFamily="49" charset="-122"/>
              </a:rPr>
              <a:t>小时之后，内存占用会达到</a:t>
            </a:r>
            <a:r>
              <a:rPr lang="en-US" altLang="zh-CN" sz="2400" b="1" kern="100" dirty="0">
                <a:latin typeface="仿宋" panose="02010609060101010101" pitchFamily="49" charset="-122"/>
                <a:ea typeface="仿宋" panose="02010609060101010101" pitchFamily="49" charset="-122"/>
              </a:rPr>
              <a:t>12G</a:t>
            </a:r>
            <a:r>
              <a:rPr lang="zh-CN" altLang="zh-CN" sz="2400" b="1" kern="100" dirty="0">
                <a:latin typeface="仿宋" panose="02010609060101010101" pitchFamily="49" charset="-122"/>
                <a:ea typeface="仿宋" panose="02010609060101010101" pitchFamily="49" charset="-122"/>
              </a:rPr>
              <a:t>以上</a:t>
            </a:r>
            <a:endParaRPr lang="en-US" altLang="zh-CN" sz="2400" b="1" kern="1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742950" lvl="1" indent="-285750">
              <a:buFont typeface="Wingdings" panose="05000000000000000000" pitchFamily="2" charset="2"/>
              <a:buChar char="l"/>
            </a:pPr>
            <a:endParaRPr lang="en-US" altLang="zh-CN" sz="2400" b="1" kern="1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742950" lvl="1" indent="-285750">
              <a:buFont typeface="Wingdings" panose="05000000000000000000" pitchFamily="2" charset="2"/>
              <a:buChar char="l"/>
            </a:pPr>
            <a:r>
              <a:rPr lang="zh-CN" altLang="en-US" sz="2400" b="1" kern="100" dirty="0">
                <a:latin typeface="仿宋" panose="02010609060101010101" pitchFamily="49" charset="-122"/>
                <a:ea typeface="仿宋" panose="02010609060101010101" pitchFamily="49" charset="-122"/>
              </a:rPr>
              <a:t>方案一：闭环控制。在机械臂执行动作之后观察图像上是否有正确的反应，如果控制错误进行反向校正即可。但是由于游戏中方块在不断下落，闭环操作存在时间不足的问题，可能动作还没有执行结束，方块就已经落下了。</a:t>
            </a:r>
            <a:endParaRPr lang="en-US" altLang="zh-CN" sz="2400" b="1" kern="1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742950" lvl="1" indent="-285750">
              <a:buFont typeface="Wingdings" panose="05000000000000000000" pitchFamily="2" charset="2"/>
              <a:buChar char="l"/>
            </a:pPr>
            <a:r>
              <a:rPr lang="zh-CN" altLang="en-US" sz="2400" b="1" kern="100" dirty="0">
                <a:latin typeface="仿宋" panose="02010609060101010101" pitchFamily="49" charset="-122"/>
                <a:ea typeface="仿宋" panose="02010609060101010101" pitchFamily="49" charset="-122"/>
              </a:rPr>
              <a:t>方案二：硬件调节。简单而有效，但治标不治本。</a:t>
            </a:r>
            <a:endParaRPr lang="en-US" altLang="zh-CN" sz="2400" b="1" kern="1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0" y="0"/>
            <a:ext cx="12112999" cy="1208647"/>
            <a:chOff x="0" y="0"/>
            <a:chExt cx="12112999" cy="1208647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DF560B3A-2574-4E36-BE81-CB5332CF90DC}"/>
                </a:ext>
              </a:extLst>
            </p:cNvPr>
            <p:cNvSpPr/>
            <p:nvPr/>
          </p:nvSpPr>
          <p:spPr>
            <a:xfrm>
              <a:off x="0" y="0"/>
              <a:ext cx="2207568" cy="96941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inpin heiti" panose="00000500000000000000" pitchFamily="2" charset="-122"/>
                <a:ea typeface="inpin heiti" panose="00000500000000000000" pitchFamily="2" charset="-122"/>
                <a:cs typeface="+mn-ea"/>
                <a:sym typeface="inpin heiti" panose="00000500000000000000" pitchFamily="2" charset="-122"/>
              </a:endParaRP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5DDC8795-5C00-4CEC-B6A5-756378373E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2234" y="223098"/>
              <a:ext cx="194310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b="1" dirty="0">
                  <a:solidFill>
                    <a:prstClr val="white"/>
                  </a:solidFill>
                  <a:latin typeface="inpin heiti" panose="00000500000000000000" pitchFamily="2" charset="-122"/>
                  <a:ea typeface="inpin heiti" panose="00000500000000000000" pitchFamily="2" charset="-122"/>
                  <a:cs typeface="+mn-ea"/>
                  <a:sym typeface="inpin heiti" panose="00000500000000000000" pitchFamily="2" charset="-122"/>
                </a:rPr>
                <a:t>Contents</a:t>
              </a:r>
              <a:endParaRPr lang="zh-CN" altLang="en-US" b="1" dirty="0">
                <a:solidFill>
                  <a:prstClr val="white"/>
                </a:solidFill>
                <a:latin typeface="inpin heiti" panose="00000500000000000000" pitchFamily="2" charset="-122"/>
                <a:ea typeface="inpin heiti" panose="00000500000000000000" pitchFamily="2" charset="-122"/>
                <a:cs typeface="+mn-ea"/>
                <a:sym typeface="inpin heiti" panose="00000500000000000000" pitchFamily="2" charset="-122"/>
              </a:endParaRPr>
            </a:p>
          </p:txBody>
        </p:sp>
        <p:sp>
          <p:nvSpPr>
            <p:cNvPr id="16" name="矩形 53">
              <a:extLst>
                <a:ext uri="{FF2B5EF4-FFF2-40B4-BE49-F238E27FC236}">
                  <a16:creationId xmlns:a16="http://schemas.microsoft.com/office/drawing/2014/main" id="{F9C1492F-7C7E-4001-8179-9E32AC409D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32999" y="11310"/>
              <a:ext cx="1980000" cy="96941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None/>
              </a:pPr>
              <a:r>
                <a:rPr lang="en-US" altLang="zh-CN" sz="1800" dirty="0">
                  <a:solidFill>
                    <a:schemeClr val="bg2"/>
                  </a:solidFill>
                  <a:latin typeface="inpin heiti" panose="00000500000000000000" pitchFamily="2" charset="-122"/>
                  <a:ea typeface="inpin heiti" panose="00000500000000000000" pitchFamily="2" charset="-122"/>
                  <a:cs typeface="+mn-ea"/>
                  <a:sym typeface="inpin heiti" panose="00000500000000000000" pitchFamily="2" charset="-122"/>
                </a:rPr>
                <a:t> Rethink &amp;&amp; Conclusion</a:t>
              </a:r>
              <a:endParaRPr lang="zh-CN" altLang="en-US" sz="1800" dirty="0">
                <a:solidFill>
                  <a:schemeClr val="bg2"/>
                </a:solidFill>
                <a:latin typeface="inpin heiti" panose="00000500000000000000" pitchFamily="2" charset="-122"/>
                <a:ea typeface="inpin heiti" panose="00000500000000000000" pitchFamily="2" charset="-122"/>
                <a:cs typeface="+mn-ea"/>
                <a:sym typeface="inpin heiti" panose="00000500000000000000" pitchFamily="2" charset="-122"/>
              </a:endParaRPr>
            </a:p>
          </p:txBody>
        </p:sp>
        <p:sp>
          <p:nvSpPr>
            <p:cNvPr id="17" name="矩形 53">
              <a:extLst>
                <a:ext uri="{FF2B5EF4-FFF2-40B4-BE49-F238E27FC236}">
                  <a16:creationId xmlns:a16="http://schemas.microsoft.com/office/drawing/2014/main" id="{FE6163C7-82D8-4B5F-86E3-8BD0D755B5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7401" y="11310"/>
              <a:ext cx="1980000" cy="969418"/>
            </a:xfrm>
            <a:prstGeom prst="rect">
              <a:avLst/>
            </a:prstGeom>
            <a:solidFill>
              <a:schemeClr val="bg1">
                <a:lumMod val="25000"/>
                <a:lumOff val="75000"/>
              </a:schemeClr>
            </a:solidFill>
            <a:ln w="9525">
              <a:solidFill>
                <a:srgbClr val="EAEAEA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None/>
              </a:pPr>
              <a:r>
                <a:rPr lang="en-US" altLang="zh-CN" sz="1800" dirty="0">
                  <a:solidFill>
                    <a:schemeClr val="bg2"/>
                  </a:solidFill>
                  <a:latin typeface="inpin heiti" panose="00000500000000000000" pitchFamily="2" charset="-122"/>
                  <a:ea typeface="inpin heiti" panose="00000500000000000000" pitchFamily="2" charset="-122"/>
                  <a:cs typeface="+mn-ea"/>
                  <a:sym typeface="inpin heiti" panose="00000500000000000000" pitchFamily="2" charset="-122"/>
                </a:rPr>
                <a:t>Introduction &amp;&amp; Related Work</a:t>
              </a:r>
              <a:endParaRPr lang="zh-CN" altLang="en-US" sz="1800" dirty="0">
                <a:solidFill>
                  <a:schemeClr val="bg2"/>
                </a:solidFill>
                <a:latin typeface="inpin heiti" panose="00000500000000000000" pitchFamily="2" charset="-122"/>
                <a:ea typeface="inpin heiti" panose="00000500000000000000" pitchFamily="2" charset="-122"/>
                <a:cs typeface="+mn-ea"/>
                <a:sym typeface="inpin heiti" panose="00000500000000000000" pitchFamily="2" charset="-122"/>
              </a:endParaRPr>
            </a:p>
          </p:txBody>
        </p:sp>
        <p:sp>
          <p:nvSpPr>
            <p:cNvPr id="18" name="矩形 53">
              <a:extLst>
                <a:ext uri="{FF2B5EF4-FFF2-40B4-BE49-F238E27FC236}">
                  <a16:creationId xmlns:a16="http://schemas.microsoft.com/office/drawing/2014/main" id="{EFD9F1A6-DDB2-496A-9783-2F38EAAB9B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87683" y="11310"/>
              <a:ext cx="1980000" cy="969418"/>
            </a:xfrm>
            <a:prstGeom prst="rect">
              <a:avLst/>
            </a:prstGeom>
            <a:solidFill>
              <a:schemeClr val="bg1">
                <a:lumMod val="25000"/>
                <a:lumOff val="75000"/>
              </a:schemeClr>
            </a:solidFill>
            <a:ln w="9525">
              <a:solidFill>
                <a:srgbClr val="EAEAEA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en-US" altLang="zh-CN" sz="2000" dirty="0">
                  <a:solidFill>
                    <a:schemeClr val="bg2"/>
                  </a:solidFill>
                  <a:latin typeface="inpin heiti" panose="00000500000000000000" pitchFamily="2" charset="-122"/>
                  <a:ea typeface="inpin heiti" panose="00000500000000000000" pitchFamily="2" charset="-122"/>
                  <a:cs typeface="+mn-ea"/>
                  <a:sym typeface="inpin heiti" panose="00000500000000000000" pitchFamily="2" charset="-122"/>
                </a:rPr>
                <a:t> Tetris Game AI</a:t>
              </a:r>
            </a:p>
          </p:txBody>
        </p:sp>
        <p:sp>
          <p:nvSpPr>
            <p:cNvPr id="19" name="矩形 53">
              <a:extLst>
                <a:ext uri="{FF2B5EF4-FFF2-40B4-BE49-F238E27FC236}">
                  <a16:creationId xmlns:a16="http://schemas.microsoft.com/office/drawing/2014/main" id="{D3FABFD1-6088-40FB-94B9-6129F7BE78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0341" y="11310"/>
              <a:ext cx="1980000" cy="969418"/>
            </a:xfrm>
            <a:prstGeom prst="rect">
              <a:avLst/>
            </a:prstGeom>
            <a:solidFill>
              <a:schemeClr val="bg1">
                <a:lumMod val="25000"/>
                <a:lumOff val="75000"/>
              </a:schemeClr>
            </a:solidFill>
            <a:ln w="9525">
              <a:solidFill>
                <a:srgbClr val="EAEAEA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None/>
              </a:pPr>
              <a:r>
                <a:rPr lang="en-US" altLang="zh-CN" sz="2000" dirty="0">
                  <a:solidFill>
                    <a:schemeClr val="bg2"/>
                  </a:solidFill>
                  <a:latin typeface="inpin heiti" panose="00000500000000000000" pitchFamily="2" charset="-122"/>
                  <a:ea typeface="inpin heiti" panose="00000500000000000000" pitchFamily="2" charset="-122"/>
                  <a:cs typeface="+mn-ea"/>
                  <a:sym typeface="inpin heiti" panose="00000500000000000000" pitchFamily="2" charset="-122"/>
                </a:rPr>
                <a:t> Control Algorithm</a:t>
              </a:r>
              <a:endParaRPr lang="zh-CN" altLang="en-US" sz="2000" dirty="0">
                <a:solidFill>
                  <a:schemeClr val="bg2"/>
                </a:solidFill>
                <a:latin typeface="inpin heiti" panose="00000500000000000000" pitchFamily="2" charset="-122"/>
                <a:ea typeface="inpin heiti" panose="00000500000000000000" pitchFamily="2" charset="-122"/>
                <a:cs typeface="+mn-ea"/>
                <a:sym typeface="inpin heiti" panose="00000500000000000000" pitchFamily="2" charset="-122"/>
              </a:endParaRPr>
            </a:p>
          </p:txBody>
        </p:sp>
        <p:sp>
          <p:nvSpPr>
            <p:cNvPr id="20" name="矩形 53">
              <a:extLst>
                <a:ext uri="{FF2B5EF4-FFF2-40B4-BE49-F238E27FC236}">
                  <a16:creationId xmlns:a16="http://schemas.microsoft.com/office/drawing/2014/main" id="{030CB1C2-5F65-4921-A9E8-D9B55926E7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63905" y="0"/>
              <a:ext cx="2063552" cy="969418"/>
            </a:xfrm>
            <a:prstGeom prst="rect">
              <a:avLst/>
            </a:prstGeom>
            <a:solidFill>
              <a:schemeClr val="bg1">
                <a:lumMod val="25000"/>
                <a:lumOff val="75000"/>
              </a:schemeClr>
            </a:solidFill>
            <a:ln w="9525">
              <a:solidFill>
                <a:srgbClr val="EAEAEA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None/>
              </a:pPr>
              <a:r>
                <a:rPr lang="en-US" altLang="zh-CN" sz="2000" dirty="0">
                  <a:solidFill>
                    <a:schemeClr val="bg2"/>
                  </a:solidFill>
                  <a:latin typeface="inpin heiti" panose="00000500000000000000" pitchFamily="2" charset="-122"/>
                  <a:ea typeface="inpin heiti" panose="00000500000000000000" pitchFamily="2" charset="-122"/>
                  <a:cs typeface="+mn-ea"/>
                  <a:sym typeface="inpin heiti" panose="00000500000000000000" pitchFamily="2" charset="-122"/>
                </a:rPr>
                <a:t> Image Processing</a:t>
              </a:r>
              <a:endParaRPr lang="zh-CN" altLang="en-US" sz="2000" dirty="0">
                <a:solidFill>
                  <a:schemeClr val="bg2"/>
                </a:solidFill>
                <a:latin typeface="inpin heiti" panose="00000500000000000000" pitchFamily="2" charset="-122"/>
                <a:ea typeface="inpin heiti" panose="00000500000000000000" pitchFamily="2" charset="-122"/>
                <a:cs typeface="+mn-ea"/>
                <a:sym typeface="inpin heiti" panose="00000500000000000000" pitchFamily="2" charset="-122"/>
              </a:endParaRPr>
            </a:p>
          </p:txBody>
        </p:sp>
        <p:sp>
          <p:nvSpPr>
            <p:cNvPr id="26" name="等腰三角形 25">
              <a:extLst>
                <a:ext uri="{FF2B5EF4-FFF2-40B4-BE49-F238E27FC236}">
                  <a16:creationId xmlns:a16="http://schemas.microsoft.com/office/drawing/2014/main" id="{3B99C112-08E8-4C52-9281-C1DD245809CC}"/>
                </a:ext>
              </a:extLst>
            </p:cNvPr>
            <p:cNvSpPr>
              <a:spLocks noChangeAspect="1"/>
            </p:cNvSpPr>
            <p:nvPr/>
          </p:nvSpPr>
          <p:spPr>
            <a:xfrm rot="10800000" flipV="1">
              <a:off x="10868907" y="730186"/>
              <a:ext cx="555013" cy="478461"/>
            </a:xfrm>
            <a:prstGeom prst="triangle">
              <a:avLst/>
            </a:prstGeom>
            <a:solidFill>
              <a:schemeClr val="bg2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npin heiti" panose="00000500000000000000" pitchFamily="2" charset="-122"/>
                <a:ea typeface="inpin heiti" panose="00000500000000000000" pitchFamily="2" charset="-122"/>
                <a:cs typeface="+mn-ea"/>
                <a:sym typeface="inpin heiti" panose="00000500000000000000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795442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latin typeface="inpin heiti" panose="00000500000000000000" pitchFamily="2" charset="-122"/>
                <a:ea typeface="inpin heiti" panose="00000500000000000000" pitchFamily="2" charset="-122"/>
                <a:cs typeface="+mn-ea"/>
                <a:sym typeface="inpin heiti" panose="00000500000000000000" pitchFamily="2" charset="-122"/>
              </a:rPr>
              <a:t>29</a:t>
            </a:fld>
            <a:endParaRPr lang="zh-CN" altLang="en-US">
              <a:latin typeface="inpin heiti" panose="00000500000000000000" pitchFamily="2" charset="-122"/>
              <a:ea typeface="inpin heiti" panose="00000500000000000000" pitchFamily="2" charset="-122"/>
              <a:cs typeface="+mn-ea"/>
              <a:sym typeface="inpin heiti" panose="00000500000000000000" pitchFamily="2" charset="-122"/>
            </a:endParaRPr>
          </a:p>
        </p:txBody>
      </p:sp>
      <p:sp>
        <p:nvSpPr>
          <p:cNvPr id="27" name="矩形 26"/>
          <p:cNvSpPr/>
          <p:nvPr/>
        </p:nvSpPr>
        <p:spPr>
          <a:xfrm flipV="1">
            <a:off x="-1" y="5949280"/>
            <a:ext cx="12192000" cy="90872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inpin heiti" panose="00000500000000000000" pitchFamily="2" charset="-122"/>
              <a:ea typeface="inpin heiti" panose="00000500000000000000" pitchFamily="2" charset="-122"/>
              <a:cs typeface="+mn-ea"/>
              <a:sym typeface="inpin heiti" panose="00000500000000000000" pitchFamily="2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36920" y="1556792"/>
            <a:ext cx="11445479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9875">
              <a:lnSpc>
                <a:spcPct val="150000"/>
              </a:lnSpc>
            </a:pPr>
            <a:r>
              <a:rPr lang="zh-CN" altLang="en-US" sz="2800" b="1" kern="100" dirty="0">
                <a:latin typeface="宋体" panose="02010600030101010101" pitchFamily="2" charset="-122"/>
                <a:ea typeface="宋体" panose="02010600030101010101" pitchFamily="2" charset="-122"/>
              </a:rPr>
              <a:t>致谢</a:t>
            </a:r>
            <a:endParaRPr lang="en-US" altLang="zh-CN" sz="2800" b="1" kern="1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endParaRPr lang="en-US" altLang="zh-CN" sz="2400" b="1" kern="1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/>
            <a:r>
              <a:rPr lang="zh-CN" altLang="en-US" sz="2800" b="1" kern="100" dirty="0">
                <a:latin typeface="仿宋" panose="02010609060101010101" pitchFamily="49" charset="-122"/>
                <a:ea typeface="仿宋" panose="02010609060101010101" pitchFamily="49" charset="-122"/>
              </a:rPr>
              <a:t>课程进行的过程中我们遇到了很多困难，咨询助教时总能得到助教的及时耐心的帮助和非常暖心的鼓励，助教也为我们的一些技术细节进行了提示，实实在在地帮助我们解决了一些棘手的难题。在此我们想特别向课程的老师和助教表达感谢！作为小组的成员之一，我们小组在项目进行中互帮互助，高效地完成了所有任务，三位成员都很努力，在此互相向队友表达谢意！</a:t>
            </a:r>
            <a:endParaRPr lang="en-US" altLang="zh-CN" sz="3600" b="1" kern="1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0" y="0"/>
            <a:ext cx="12112999" cy="1208647"/>
            <a:chOff x="0" y="0"/>
            <a:chExt cx="12112999" cy="1208647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DF560B3A-2574-4E36-BE81-CB5332CF90DC}"/>
                </a:ext>
              </a:extLst>
            </p:cNvPr>
            <p:cNvSpPr/>
            <p:nvPr/>
          </p:nvSpPr>
          <p:spPr>
            <a:xfrm>
              <a:off x="0" y="0"/>
              <a:ext cx="2207568" cy="96941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inpin heiti" panose="00000500000000000000" pitchFamily="2" charset="-122"/>
                <a:ea typeface="inpin heiti" panose="00000500000000000000" pitchFamily="2" charset="-122"/>
                <a:cs typeface="+mn-ea"/>
                <a:sym typeface="inpin heiti" panose="00000500000000000000" pitchFamily="2" charset="-122"/>
              </a:endParaRP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5DDC8795-5C00-4CEC-B6A5-756378373E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2234" y="223098"/>
              <a:ext cx="194310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b="1" dirty="0">
                  <a:solidFill>
                    <a:prstClr val="white"/>
                  </a:solidFill>
                  <a:latin typeface="inpin heiti" panose="00000500000000000000" pitchFamily="2" charset="-122"/>
                  <a:ea typeface="inpin heiti" panose="00000500000000000000" pitchFamily="2" charset="-122"/>
                  <a:cs typeface="+mn-ea"/>
                  <a:sym typeface="inpin heiti" panose="00000500000000000000" pitchFamily="2" charset="-122"/>
                </a:rPr>
                <a:t>Contents</a:t>
              </a:r>
              <a:endParaRPr lang="zh-CN" altLang="en-US" b="1" dirty="0">
                <a:solidFill>
                  <a:prstClr val="white"/>
                </a:solidFill>
                <a:latin typeface="inpin heiti" panose="00000500000000000000" pitchFamily="2" charset="-122"/>
                <a:ea typeface="inpin heiti" panose="00000500000000000000" pitchFamily="2" charset="-122"/>
                <a:cs typeface="+mn-ea"/>
                <a:sym typeface="inpin heiti" panose="00000500000000000000" pitchFamily="2" charset="-122"/>
              </a:endParaRPr>
            </a:p>
          </p:txBody>
        </p:sp>
        <p:sp>
          <p:nvSpPr>
            <p:cNvPr id="16" name="矩形 53">
              <a:extLst>
                <a:ext uri="{FF2B5EF4-FFF2-40B4-BE49-F238E27FC236}">
                  <a16:creationId xmlns:a16="http://schemas.microsoft.com/office/drawing/2014/main" id="{F9C1492F-7C7E-4001-8179-9E32AC409D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32999" y="11310"/>
              <a:ext cx="1980000" cy="96941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None/>
              </a:pPr>
              <a:r>
                <a:rPr lang="en-US" altLang="zh-CN" sz="1800" dirty="0">
                  <a:solidFill>
                    <a:schemeClr val="bg2"/>
                  </a:solidFill>
                  <a:latin typeface="inpin heiti" panose="00000500000000000000" pitchFamily="2" charset="-122"/>
                  <a:ea typeface="inpin heiti" panose="00000500000000000000" pitchFamily="2" charset="-122"/>
                  <a:cs typeface="+mn-ea"/>
                  <a:sym typeface="inpin heiti" panose="00000500000000000000" pitchFamily="2" charset="-122"/>
                </a:rPr>
                <a:t> Rethink &amp;&amp; Conclusion</a:t>
              </a:r>
              <a:endParaRPr lang="zh-CN" altLang="en-US" sz="1800" dirty="0">
                <a:solidFill>
                  <a:schemeClr val="bg2"/>
                </a:solidFill>
                <a:latin typeface="inpin heiti" panose="00000500000000000000" pitchFamily="2" charset="-122"/>
                <a:ea typeface="inpin heiti" panose="00000500000000000000" pitchFamily="2" charset="-122"/>
                <a:cs typeface="+mn-ea"/>
                <a:sym typeface="inpin heiti" panose="00000500000000000000" pitchFamily="2" charset="-122"/>
              </a:endParaRPr>
            </a:p>
          </p:txBody>
        </p:sp>
        <p:sp>
          <p:nvSpPr>
            <p:cNvPr id="17" name="矩形 53">
              <a:extLst>
                <a:ext uri="{FF2B5EF4-FFF2-40B4-BE49-F238E27FC236}">
                  <a16:creationId xmlns:a16="http://schemas.microsoft.com/office/drawing/2014/main" id="{FE6163C7-82D8-4B5F-86E3-8BD0D755B5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7401" y="11310"/>
              <a:ext cx="1980000" cy="969418"/>
            </a:xfrm>
            <a:prstGeom prst="rect">
              <a:avLst/>
            </a:prstGeom>
            <a:solidFill>
              <a:schemeClr val="bg1">
                <a:lumMod val="25000"/>
                <a:lumOff val="75000"/>
              </a:schemeClr>
            </a:solidFill>
            <a:ln w="9525">
              <a:solidFill>
                <a:srgbClr val="EAEAEA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None/>
              </a:pPr>
              <a:r>
                <a:rPr lang="en-US" altLang="zh-CN" sz="1800" dirty="0">
                  <a:solidFill>
                    <a:schemeClr val="bg2"/>
                  </a:solidFill>
                  <a:latin typeface="inpin heiti" panose="00000500000000000000" pitchFamily="2" charset="-122"/>
                  <a:ea typeface="inpin heiti" panose="00000500000000000000" pitchFamily="2" charset="-122"/>
                  <a:cs typeface="+mn-ea"/>
                  <a:sym typeface="inpin heiti" panose="00000500000000000000" pitchFamily="2" charset="-122"/>
                </a:rPr>
                <a:t>Introduction &amp;&amp; Related Work</a:t>
              </a:r>
              <a:endParaRPr lang="zh-CN" altLang="en-US" sz="1800" dirty="0">
                <a:solidFill>
                  <a:schemeClr val="bg2"/>
                </a:solidFill>
                <a:latin typeface="inpin heiti" panose="00000500000000000000" pitchFamily="2" charset="-122"/>
                <a:ea typeface="inpin heiti" panose="00000500000000000000" pitchFamily="2" charset="-122"/>
                <a:cs typeface="+mn-ea"/>
                <a:sym typeface="inpin heiti" panose="00000500000000000000" pitchFamily="2" charset="-122"/>
              </a:endParaRPr>
            </a:p>
          </p:txBody>
        </p:sp>
        <p:sp>
          <p:nvSpPr>
            <p:cNvPr id="18" name="矩形 53">
              <a:extLst>
                <a:ext uri="{FF2B5EF4-FFF2-40B4-BE49-F238E27FC236}">
                  <a16:creationId xmlns:a16="http://schemas.microsoft.com/office/drawing/2014/main" id="{EFD9F1A6-DDB2-496A-9783-2F38EAAB9B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87683" y="11310"/>
              <a:ext cx="1980000" cy="969418"/>
            </a:xfrm>
            <a:prstGeom prst="rect">
              <a:avLst/>
            </a:prstGeom>
            <a:solidFill>
              <a:schemeClr val="bg1">
                <a:lumMod val="25000"/>
                <a:lumOff val="75000"/>
              </a:schemeClr>
            </a:solidFill>
            <a:ln w="9525">
              <a:solidFill>
                <a:srgbClr val="EAEAEA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en-US" altLang="zh-CN" sz="2000" dirty="0">
                  <a:solidFill>
                    <a:schemeClr val="bg2"/>
                  </a:solidFill>
                  <a:latin typeface="inpin heiti" panose="00000500000000000000" pitchFamily="2" charset="-122"/>
                  <a:ea typeface="inpin heiti" panose="00000500000000000000" pitchFamily="2" charset="-122"/>
                  <a:cs typeface="+mn-ea"/>
                  <a:sym typeface="inpin heiti" panose="00000500000000000000" pitchFamily="2" charset="-122"/>
                </a:rPr>
                <a:t> Tetris Game AI</a:t>
              </a:r>
            </a:p>
          </p:txBody>
        </p:sp>
        <p:sp>
          <p:nvSpPr>
            <p:cNvPr id="19" name="矩形 53">
              <a:extLst>
                <a:ext uri="{FF2B5EF4-FFF2-40B4-BE49-F238E27FC236}">
                  <a16:creationId xmlns:a16="http://schemas.microsoft.com/office/drawing/2014/main" id="{D3FABFD1-6088-40FB-94B9-6129F7BE78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0341" y="11310"/>
              <a:ext cx="1980000" cy="969418"/>
            </a:xfrm>
            <a:prstGeom prst="rect">
              <a:avLst/>
            </a:prstGeom>
            <a:solidFill>
              <a:schemeClr val="bg1">
                <a:lumMod val="25000"/>
                <a:lumOff val="75000"/>
              </a:schemeClr>
            </a:solidFill>
            <a:ln w="9525">
              <a:solidFill>
                <a:srgbClr val="EAEAEA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None/>
              </a:pPr>
              <a:r>
                <a:rPr lang="en-US" altLang="zh-CN" sz="2000" dirty="0">
                  <a:solidFill>
                    <a:schemeClr val="bg2"/>
                  </a:solidFill>
                  <a:latin typeface="inpin heiti" panose="00000500000000000000" pitchFamily="2" charset="-122"/>
                  <a:ea typeface="inpin heiti" panose="00000500000000000000" pitchFamily="2" charset="-122"/>
                  <a:cs typeface="+mn-ea"/>
                  <a:sym typeface="inpin heiti" panose="00000500000000000000" pitchFamily="2" charset="-122"/>
                </a:rPr>
                <a:t> Control Algorithm</a:t>
              </a:r>
              <a:endParaRPr lang="zh-CN" altLang="en-US" sz="2000" dirty="0">
                <a:solidFill>
                  <a:schemeClr val="bg2"/>
                </a:solidFill>
                <a:latin typeface="inpin heiti" panose="00000500000000000000" pitchFamily="2" charset="-122"/>
                <a:ea typeface="inpin heiti" panose="00000500000000000000" pitchFamily="2" charset="-122"/>
                <a:cs typeface="+mn-ea"/>
                <a:sym typeface="inpin heiti" panose="00000500000000000000" pitchFamily="2" charset="-122"/>
              </a:endParaRPr>
            </a:p>
          </p:txBody>
        </p:sp>
        <p:sp>
          <p:nvSpPr>
            <p:cNvPr id="20" name="矩形 53">
              <a:extLst>
                <a:ext uri="{FF2B5EF4-FFF2-40B4-BE49-F238E27FC236}">
                  <a16:creationId xmlns:a16="http://schemas.microsoft.com/office/drawing/2014/main" id="{030CB1C2-5F65-4921-A9E8-D9B55926E7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63905" y="0"/>
              <a:ext cx="2063552" cy="969418"/>
            </a:xfrm>
            <a:prstGeom prst="rect">
              <a:avLst/>
            </a:prstGeom>
            <a:solidFill>
              <a:schemeClr val="bg1">
                <a:lumMod val="25000"/>
                <a:lumOff val="75000"/>
              </a:schemeClr>
            </a:solidFill>
            <a:ln w="9525">
              <a:solidFill>
                <a:srgbClr val="EAEAEA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None/>
              </a:pPr>
              <a:r>
                <a:rPr lang="en-US" altLang="zh-CN" sz="2000" dirty="0">
                  <a:solidFill>
                    <a:schemeClr val="bg2"/>
                  </a:solidFill>
                  <a:latin typeface="inpin heiti" panose="00000500000000000000" pitchFamily="2" charset="-122"/>
                  <a:ea typeface="inpin heiti" panose="00000500000000000000" pitchFamily="2" charset="-122"/>
                  <a:cs typeface="+mn-ea"/>
                  <a:sym typeface="inpin heiti" panose="00000500000000000000" pitchFamily="2" charset="-122"/>
                </a:rPr>
                <a:t> Image Processing</a:t>
              </a:r>
              <a:endParaRPr lang="zh-CN" altLang="en-US" sz="2000" dirty="0">
                <a:solidFill>
                  <a:schemeClr val="bg2"/>
                </a:solidFill>
                <a:latin typeface="inpin heiti" panose="00000500000000000000" pitchFamily="2" charset="-122"/>
                <a:ea typeface="inpin heiti" panose="00000500000000000000" pitchFamily="2" charset="-122"/>
                <a:cs typeface="+mn-ea"/>
                <a:sym typeface="inpin heiti" panose="00000500000000000000" pitchFamily="2" charset="-122"/>
              </a:endParaRPr>
            </a:p>
          </p:txBody>
        </p:sp>
        <p:sp>
          <p:nvSpPr>
            <p:cNvPr id="26" name="等腰三角形 25">
              <a:extLst>
                <a:ext uri="{FF2B5EF4-FFF2-40B4-BE49-F238E27FC236}">
                  <a16:creationId xmlns:a16="http://schemas.microsoft.com/office/drawing/2014/main" id="{3B99C112-08E8-4C52-9281-C1DD245809CC}"/>
                </a:ext>
              </a:extLst>
            </p:cNvPr>
            <p:cNvSpPr>
              <a:spLocks noChangeAspect="1"/>
            </p:cNvSpPr>
            <p:nvPr/>
          </p:nvSpPr>
          <p:spPr>
            <a:xfrm rot="10800000" flipV="1">
              <a:off x="10868907" y="730186"/>
              <a:ext cx="555013" cy="478461"/>
            </a:xfrm>
            <a:prstGeom prst="triangle">
              <a:avLst/>
            </a:prstGeom>
            <a:solidFill>
              <a:schemeClr val="bg2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npin heiti" panose="00000500000000000000" pitchFamily="2" charset="-122"/>
                <a:ea typeface="inpin heiti" panose="00000500000000000000" pitchFamily="2" charset="-122"/>
                <a:cs typeface="+mn-ea"/>
                <a:sym typeface="inpin heiti" panose="00000500000000000000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20388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latin typeface="inpin heiti" panose="00000500000000000000" pitchFamily="2" charset="-122"/>
                <a:ea typeface="inpin heiti" panose="00000500000000000000" pitchFamily="2" charset="-122"/>
                <a:cs typeface="+mn-ea"/>
                <a:sym typeface="inpin heiti" panose="00000500000000000000" pitchFamily="2" charset="-122"/>
              </a:rPr>
              <a:t>3</a:t>
            </a:fld>
            <a:endParaRPr lang="zh-CN" altLang="en-US">
              <a:latin typeface="inpin heiti" panose="00000500000000000000" pitchFamily="2" charset="-122"/>
              <a:ea typeface="inpin heiti" panose="00000500000000000000" pitchFamily="2" charset="-122"/>
              <a:cs typeface="+mn-ea"/>
              <a:sym typeface="inpin heiti" panose="00000500000000000000" pitchFamily="2" charset="-122"/>
            </a:endParaRPr>
          </a:p>
        </p:txBody>
      </p:sp>
      <p:sp>
        <p:nvSpPr>
          <p:cNvPr id="27" name="矩形 26"/>
          <p:cNvSpPr/>
          <p:nvPr/>
        </p:nvSpPr>
        <p:spPr>
          <a:xfrm flipV="1">
            <a:off x="-1" y="5949280"/>
            <a:ext cx="12192000" cy="90872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inpin heiti" panose="00000500000000000000" pitchFamily="2" charset="-122"/>
              <a:ea typeface="inpin heiti" panose="00000500000000000000" pitchFamily="2" charset="-122"/>
              <a:cs typeface="+mn-ea"/>
              <a:sym typeface="inpin heiti" panose="00000500000000000000" pitchFamily="2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0" y="-8548"/>
            <a:ext cx="12192000" cy="1266904"/>
            <a:chOff x="0" y="-8548"/>
            <a:chExt cx="12192000" cy="1266904"/>
          </a:xfrm>
        </p:grpSpPr>
        <p:sp>
          <p:nvSpPr>
            <p:cNvPr id="10" name="矩形 9"/>
            <p:cNvSpPr/>
            <p:nvPr/>
          </p:nvSpPr>
          <p:spPr>
            <a:xfrm>
              <a:off x="0" y="0"/>
              <a:ext cx="2207568" cy="96941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inpin heiti" panose="00000500000000000000" pitchFamily="2" charset="-122"/>
                <a:ea typeface="inpin heiti" panose="00000500000000000000" pitchFamily="2" charset="-122"/>
                <a:cs typeface="+mn-ea"/>
                <a:sym typeface="inpin heiti" panose="00000500000000000000" pitchFamily="2" charset="-122"/>
              </a:endParaRPr>
            </a:p>
          </p:txBody>
        </p:sp>
        <p:sp>
          <p:nvSpPr>
            <p:cNvPr id="8" name="文本框 7"/>
            <p:cNvSpPr txBox="1">
              <a:spLocks noChangeArrowheads="1"/>
            </p:cNvSpPr>
            <p:nvPr/>
          </p:nvSpPr>
          <p:spPr bwMode="auto">
            <a:xfrm>
              <a:off x="132234" y="223098"/>
              <a:ext cx="194310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b="1" dirty="0">
                  <a:solidFill>
                    <a:prstClr val="white"/>
                  </a:solidFill>
                  <a:latin typeface="inpin heiti" panose="00000500000000000000" pitchFamily="2" charset="-122"/>
                  <a:ea typeface="inpin heiti" panose="00000500000000000000" pitchFamily="2" charset="-122"/>
                  <a:cs typeface="+mn-ea"/>
                  <a:sym typeface="inpin heiti" panose="00000500000000000000" pitchFamily="2" charset="-122"/>
                </a:rPr>
                <a:t>Contents</a:t>
              </a:r>
              <a:endParaRPr lang="zh-CN" altLang="en-US" b="1" dirty="0">
                <a:solidFill>
                  <a:prstClr val="white"/>
                </a:solidFill>
                <a:latin typeface="inpin heiti" panose="00000500000000000000" pitchFamily="2" charset="-122"/>
                <a:ea typeface="inpin heiti" panose="00000500000000000000" pitchFamily="2" charset="-122"/>
                <a:cs typeface="+mn-ea"/>
                <a:sym typeface="inpin heiti" panose="00000500000000000000" pitchFamily="2" charset="-122"/>
              </a:endParaRPr>
            </a:p>
          </p:txBody>
        </p:sp>
        <p:sp>
          <p:nvSpPr>
            <p:cNvPr id="11" name="矩形 53"/>
            <p:cNvSpPr>
              <a:spLocks noChangeArrowheads="1"/>
            </p:cNvSpPr>
            <p:nvPr/>
          </p:nvSpPr>
          <p:spPr bwMode="auto">
            <a:xfrm>
              <a:off x="2202035" y="-8548"/>
              <a:ext cx="1980000" cy="96941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None/>
              </a:pPr>
              <a:r>
                <a:rPr lang="en-US" altLang="zh-CN" sz="1800" dirty="0">
                  <a:solidFill>
                    <a:schemeClr val="bg2"/>
                  </a:solidFill>
                  <a:latin typeface="inpin heiti" panose="00000500000000000000" pitchFamily="2" charset="-122"/>
                  <a:ea typeface="inpin heiti" panose="00000500000000000000" pitchFamily="2" charset="-122"/>
                  <a:cs typeface="+mn-ea"/>
                  <a:sym typeface="inpin heiti" panose="00000500000000000000" pitchFamily="2" charset="-122"/>
                </a:rPr>
                <a:t>Introduction &amp;&amp; Related Work</a:t>
              </a:r>
              <a:endParaRPr lang="zh-CN" altLang="en-US" sz="1800" dirty="0">
                <a:solidFill>
                  <a:schemeClr val="bg2"/>
                </a:solidFill>
                <a:latin typeface="inpin heiti" panose="00000500000000000000" pitchFamily="2" charset="-122"/>
                <a:ea typeface="inpin heiti" panose="00000500000000000000" pitchFamily="2" charset="-122"/>
                <a:cs typeface="+mn-ea"/>
                <a:sym typeface="inpin heiti" panose="00000500000000000000" pitchFamily="2" charset="-122"/>
              </a:endParaRPr>
            </a:p>
          </p:txBody>
        </p:sp>
        <p:sp>
          <p:nvSpPr>
            <p:cNvPr id="22" name="矩形 53"/>
            <p:cNvSpPr>
              <a:spLocks noChangeArrowheads="1"/>
            </p:cNvSpPr>
            <p:nvPr/>
          </p:nvSpPr>
          <p:spPr bwMode="auto">
            <a:xfrm>
              <a:off x="4194859" y="11310"/>
              <a:ext cx="1980000" cy="969418"/>
            </a:xfrm>
            <a:prstGeom prst="rect">
              <a:avLst/>
            </a:prstGeom>
            <a:solidFill>
              <a:schemeClr val="bg1">
                <a:lumMod val="25000"/>
                <a:lumOff val="75000"/>
              </a:schemeClr>
            </a:solidFill>
            <a:ln w="9525">
              <a:solidFill>
                <a:srgbClr val="EAEAEA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None/>
              </a:pPr>
              <a:r>
                <a:rPr lang="en-US" altLang="zh-CN" sz="2000" dirty="0">
                  <a:solidFill>
                    <a:schemeClr val="bg2"/>
                  </a:solidFill>
                  <a:latin typeface="inpin heiti" panose="00000500000000000000" pitchFamily="2" charset="-122"/>
                  <a:ea typeface="inpin heiti" panose="00000500000000000000" pitchFamily="2" charset="-122"/>
                  <a:cs typeface="+mn-ea"/>
                  <a:sym typeface="inpin heiti" panose="00000500000000000000" pitchFamily="2" charset="-122"/>
                </a:rPr>
                <a:t> Image Processing</a:t>
              </a:r>
              <a:endParaRPr lang="zh-CN" altLang="en-US" sz="2000" dirty="0">
                <a:solidFill>
                  <a:schemeClr val="bg2"/>
                </a:solidFill>
                <a:latin typeface="inpin heiti" panose="00000500000000000000" pitchFamily="2" charset="-122"/>
                <a:ea typeface="inpin heiti" panose="00000500000000000000" pitchFamily="2" charset="-122"/>
                <a:cs typeface="+mn-ea"/>
                <a:sym typeface="inpin heiti" panose="00000500000000000000" pitchFamily="2" charset="-122"/>
              </a:endParaRPr>
            </a:p>
          </p:txBody>
        </p:sp>
        <p:sp>
          <p:nvSpPr>
            <p:cNvPr id="23" name="矩形 53"/>
            <p:cNvSpPr>
              <a:spLocks noChangeArrowheads="1"/>
            </p:cNvSpPr>
            <p:nvPr/>
          </p:nvSpPr>
          <p:spPr bwMode="auto">
            <a:xfrm>
              <a:off x="6187683" y="11310"/>
              <a:ext cx="1980000" cy="969418"/>
            </a:xfrm>
            <a:prstGeom prst="rect">
              <a:avLst/>
            </a:prstGeom>
            <a:solidFill>
              <a:schemeClr val="bg1">
                <a:lumMod val="25000"/>
                <a:lumOff val="75000"/>
              </a:schemeClr>
            </a:solidFill>
            <a:ln w="9525">
              <a:solidFill>
                <a:srgbClr val="EAEAEA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en-US" altLang="zh-CN" sz="2000" dirty="0">
                  <a:solidFill>
                    <a:schemeClr val="bg2"/>
                  </a:solidFill>
                  <a:latin typeface="inpin heiti" panose="00000500000000000000" pitchFamily="2" charset="-122"/>
                  <a:ea typeface="inpin heiti" panose="00000500000000000000" pitchFamily="2" charset="-122"/>
                  <a:cs typeface="+mn-ea"/>
                  <a:sym typeface="inpin heiti" panose="00000500000000000000" pitchFamily="2" charset="-122"/>
                </a:rPr>
                <a:t> Tetris Game AI</a:t>
              </a:r>
            </a:p>
          </p:txBody>
        </p:sp>
        <p:sp>
          <p:nvSpPr>
            <p:cNvPr id="24" name="矩形 53"/>
            <p:cNvSpPr>
              <a:spLocks noChangeArrowheads="1"/>
            </p:cNvSpPr>
            <p:nvPr/>
          </p:nvSpPr>
          <p:spPr bwMode="auto">
            <a:xfrm>
              <a:off x="8160341" y="11310"/>
              <a:ext cx="1980000" cy="969418"/>
            </a:xfrm>
            <a:prstGeom prst="rect">
              <a:avLst/>
            </a:prstGeom>
            <a:solidFill>
              <a:schemeClr val="bg1">
                <a:lumMod val="25000"/>
                <a:lumOff val="75000"/>
              </a:schemeClr>
            </a:solidFill>
            <a:ln w="9525">
              <a:solidFill>
                <a:srgbClr val="EAEAEA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None/>
              </a:pPr>
              <a:r>
                <a:rPr lang="en-US" altLang="zh-CN" sz="2000" dirty="0">
                  <a:solidFill>
                    <a:schemeClr val="bg2"/>
                  </a:solidFill>
                  <a:latin typeface="inpin heiti" panose="00000500000000000000" pitchFamily="2" charset="-122"/>
                  <a:ea typeface="inpin heiti" panose="00000500000000000000" pitchFamily="2" charset="-122"/>
                  <a:cs typeface="+mn-ea"/>
                  <a:sym typeface="inpin heiti" panose="00000500000000000000" pitchFamily="2" charset="-122"/>
                </a:rPr>
                <a:t> Control Algorithm</a:t>
              </a:r>
              <a:endParaRPr lang="zh-CN" altLang="en-US" sz="2000" dirty="0">
                <a:solidFill>
                  <a:schemeClr val="bg2"/>
                </a:solidFill>
                <a:latin typeface="inpin heiti" panose="00000500000000000000" pitchFamily="2" charset="-122"/>
                <a:ea typeface="inpin heiti" panose="00000500000000000000" pitchFamily="2" charset="-122"/>
                <a:cs typeface="+mn-ea"/>
                <a:sym typeface="inpin heiti" panose="00000500000000000000" pitchFamily="2" charset="-122"/>
              </a:endParaRPr>
            </a:p>
          </p:txBody>
        </p:sp>
        <p:sp>
          <p:nvSpPr>
            <p:cNvPr id="25" name="矩形 53"/>
            <p:cNvSpPr>
              <a:spLocks noChangeArrowheads="1"/>
            </p:cNvSpPr>
            <p:nvPr/>
          </p:nvSpPr>
          <p:spPr bwMode="auto">
            <a:xfrm>
              <a:off x="10128448" y="11310"/>
              <a:ext cx="2063552" cy="969418"/>
            </a:xfrm>
            <a:prstGeom prst="rect">
              <a:avLst/>
            </a:prstGeom>
            <a:solidFill>
              <a:schemeClr val="bg1">
                <a:lumMod val="25000"/>
                <a:lumOff val="75000"/>
              </a:schemeClr>
            </a:solidFill>
            <a:ln w="9525">
              <a:solidFill>
                <a:srgbClr val="EAEAEA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None/>
              </a:pPr>
              <a:r>
                <a:rPr lang="en-US" altLang="zh-CN" sz="2000" dirty="0">
                  <a:solidFill>
                    <a:schemeClr val="bg2"/>
                  </a:solidFill>
                  <a:latin typeface="inpin heiti" panose="00000500000000000000" pitchFamily="2" charset="-122"/>
                  <a:ea typeface="inpin heiti" panose="00000500000000000000" pitchFamily="2" charset="-122"/>
                  <a:cs typeface="+mn-ea"/>
                  <a:sym typeface="inpin heiti" panose="00000500000000000000" pitchFamily="2" charset="-122"/>
                </a:rPr>
                <a:t> Rethink &amp;&amp; Conclusion</a:t>
              </a:r>
              <a:endParaRPr lang="zh-CN" altLang="en-US" sz="2000" dirty="0">
                <a:solidFill>
                  <a:schemeClr val="bg2"/>
                </a:solidFill>
                <a:latin typeface="inpin heiti" panose="00000500000000000000" pitchFamily="2" charset="-122"/>
                <a:ea typeface="inpin heiti" panose="00000500000000000000" pitchFamily="2" charset="-122"/>
                <a:cs typeface="+mn-ea"/>
                <a:sym typeface="inpin heiti" panose="00000500000000000000" pitchFamily="2" charset="-122"/>
              </a:endParaRPr>
            </a:p>
          </p:txBody>
        </p:sp>
        <p:sp>
          <p:nvSpPr>
            <p:cNvPr id="47" name="等腰三角形 46"/>
            <p:cNvSpPr>
              <a:spLocks noChangeAspect="1"/>
            </p:cNvSpPr>
            <p:nvPr/>
          </p:nvSpPr>
          <p:spPr>
            <a:xfrm rot="10800000" flipV="1">
              <a:off x="2914528" y="779895"/>
              <a:ext cx="555013" cy="478461"/>
            </a:xfrm>
            <a:prstGeom prst="triangle">
              <a:avLst/>
            </a:prstGeom>
            <a:solidFill>
              <a:schemeClr val="bg2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npin heiti" panose="00000500000000000000" pitchFamily="2" charset="-122"/>
                <a:ea typeface="inpin heiti" panose="00000500000000000000" pitchFamily="2" charset="-122"/>
                <a:cs typeface="+mn-ea"/>
                <a:sym typeface="inpin heiti" panose="00000500000000000000" pitchFamily="2" charset="-122"/>
              </a:endParaRP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1797FA2D-2AF2-4ABE-AE5D-33AD5A71A2E3}"/>
              </a:ext>
            </a:extLst>
          </p:cNvPr>
          <p:cNvGrpSpPr/>
          <p:nvPr/>
        </p:nvGrpSpPr>
        <p:grpSpPr>
          <a:xfrm>
            <a:off x="4871864" y="1697689"/>
            <a:ext cx="2300976" cy="2307326"/>
            <a:chOff x="6609209" y="790981"/>
            <a:chExt cx="2301875" cy="2308226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20" name="Oval 5">
              <a:extLst>
                <a:ext uri="{FF2B5EF4-FFF2-40B4-BE49-F238E27FC236}">
                  <a16:creationId xmlns:a16="http://schemas.microsoft.com/office/drawing/2014/main" id="{EAD3A913-1250-4E98-B713-CA7476F138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09209" y="790981"/>
              <a:ext cx="2301875" cy="2308226"/>
            </a:xfrm>
            <a:prstGeom prst="ellipse">
              <a:avLst/>
            </a:prstGeom>
            <a:solidFill>
              <a:srgbClr val="FFFFFF"/>
            </a:solidFill>
            <a:ln w="57150">
              <a:noFill/>
              <a:round/>
            </a:ln>
            <a:effectLst>
              <a:innerShdw blurRad="114300">
                <a:prstClr val="black"/>
              </a:innerShdw>
            </a:effectLst>
          </p:spPr>
          <p:txBody>
            <a:bodyPr vert="horz" wrap="square" lIns="91404" tIns="45702" rIns="91404" bIns="45702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endParaRPr lang="zh-CN" altLang="en-US" sz="1799">
                <a:solidFill>
                  <a:srgbClr val="294A5A"/>
                </a:solidFill>
                <a:latin typeface="inpin heiti" panose="00000500000000000000" pitchFamily="2" charset="-122"/>
                <a:ea typeface="inpin heiti" panose="00000500000000000000" pitchFamily="2" charset="-122"/>
                <a:cs typeface="+mn-ea"/>
                <a:sym typeface="inpin heiti" panose="00000500000000000000" pitchFamily="2" charset="-122"/>
              </a:endParaRPr>
            </a:p>
          </p:txBody>
        </p:sp>
        <p:sp>
          <p:nvSpPr>
            <p:cNvPr id="21" name="Freeform 6">
              <a:extLst>
                <a:ext uri="{FF2B5EF4-FFF2-40B4-BE49-F238E27FC236}">
                  <a16:creationId xmlns:a16="http://schemas.microsoft.com/office/drawing/2014/main" id="{10BE3DA0-CFEC-443E-91A9-9FB636263A2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733034" y="914806"/>
              <a:ext cx="2054225" cy="2058988"/>
            </a:xfrm>
            <a:custGeom>
              <a:avLst/>
              <a:gdLst>
                <a:gd name="T0" fmla="*/ 1653 w 3306"/>
                <a:gd name="T1" fmla="*/ 0 h 3306"/>
                <a:gd name="T2" fmla="*/ 3306 w 3306"/>
                <a:gd name="T3" fmla="*/ 1653 h 3306"/>
                <a:gd name="T4" fmla="*/ 1653 w 3306"/>
                <a:gd name="T5" fmla="*/ 3306 h 3306"/>
                <a:gd name="T6" fmla="*/ 0 w 3306"/>
                <a:gd name="T7" fmla="*/ 1653 h 3306"/>
                <a:gd name="T8" fmla="*/ 1653 w 3306"/>
                <a:gd name="T9" fmla="*/ 0 h 3306"/>
                <a:gd name="T10" fmla="*/ 1653 w 3306"/>
                <a:gd name="T11" fmla="*/ 112 h 3306"/>
                <a:gd name="T12" fmla="*/ 3193 w 3306"/>
                <a:gd name="T13" fmla="*/ 1653 h 3306"/>
                <a:gd name="T14" fmla="*/ 1653 w 3306"/>
                <a:gd name="T15" fmla="*/ 3193 h 3306"/>
                <a:gd name="T16" fmla="*/ 112 w 3306"/>
                <a:gd name="T17" fmla="*/ 1653 h 3306"/>
                <a:gd name="T18" fmla="*/ 1653 w 3306"/>
                <a:gd name="T19" fmla="*/ 112 h 3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06" h="3306">
                  <a:moveTo>
                    <a:pt x="1653" y="0"/>
                  </a:moveTo>
                  <a:cubicBezTo>
                    <a:pt x="2565" y="0"/>
                    <a:pt x="3306" y="740"/>
                    <a:pt x="3306" y="1653"/>
                  </a:cubicBezTo>
                  <a:cubicBezTo>
                    <a:pt x="3306" y="2565"/>
                    <a:pt x="2565" y="3306"/>
                    <a:pt x="1653" y="3306"/>
                  </a:cubicBezTo>
                  <a:cubicBezTo>
                    <a:pt x="740" y="3306"/>
                    <a:pt x="0" y="2565"/>
                    <a:pt x="0" y="1653"/>
                  </a:cubicBezTo>
                  <a:cubicBezTo>
                    <a:pt x="0" y="740"/>
                    <a:pt x="740" y="0"/>
                    <a:pt x="1653" y="0"/>
                  </a:cubicBezTo>
                  <a:close/>
                  <a:moveTo>
                    <a:pt x="1653" y="112"/>
                  </a:moveTo>
                  <a:cubicBezTo>
                    <a:pt x="2503" y="112"/>
                    <a:pt x="3193" y="802"/>
                    <a:pt x="3193" y="1653"/>
                  </a:cubicBezTo>
                  <a:cubicBezTo>
                    <a:pt x="3193" y="2503"/>
                    <a:pt x="2503" y="3193"/>
                    <a:pt x="1653" y="3193"/>
                  </a:cubicBezTo>
                  <a:cubicBezTo>
                    <a:pt x="802" y="3193"/>
                    <a:pt x="112" y="2503"/>
                    <a:pt x="112" y="1653"/>
                  </a:cubicBezTo>
                  <a:cubicBezTo>
                    <a:pt x="112" y="802"/>
                    <a:pt x="802" y="112"/>
                    <a:pt x="1653" y="1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04" tIns="45702" rIns="91404" bIns="45702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endParaRPr lang="zh-CN" altLang="en-US" sz="1799">
                <a:solidFill>
                  <a:srgbClr val="294A5A"/>
                </a:solidFill>
                <a:latin typeface="inpin heiti" panose="00000500000000000000" pitchFamily="2" charset="-122"/>
                <a:ea typeface="inpin heiti" panose="00000500000000000000" pitchFamily="2" charset="-122"/>
                <a:cs typeface="+mn-ea"/>
                <a:sym typeface="inpin heiti" panose="00000500000000000000" pitchFamily="2" charset="-122"/>
              </a:endParaRPr>
            </a:p>
          </p:txBody>
        </p:sp>
      </p:grpSp>
      <p:sp>
        <p:nvSpPr>
          <p:cNvPr id="26" name="TextBox 12">
            <a:extLst>
              <a:ext uri="{FF2B5EF4-FFF2-40B4-BE49-F238E27FC236}">
                <a16:creationId xmlns:a16="http://schemas.microsoft.com/office/drawing/2014/main" id="{9D010B49-BD88-4636-9808-3CE732686005}"/>
              </a:ext>
            </a:extLst>
          </p:cNvPr>
          <p:cNvSpPr txBox="1"/>
          <p:nvPr/>
        </p:nvSpPr>
        <p:spPr>
          <a:xfrm>
            <a:off x="1199456" y="4329357"/>
            <a:ext cx="10252904" cy="830954"/>
          </a:xfrm>
          <a:prstGeom prst="rect">
            <a:avLst/>
          </a:prstGeom>
          <a:noFill/>
        </p:spPr>
        <p:txBody>
          <a:bodyPr wrap="square" lIns="91398" tIns="45699" rIns="91398" bIns="45699" rtlCol="0">
            <a:spAutoFit/>
          </a:bodyPr>
          <a:lstStyle/>
          <a:p>
            <a:pPr algn="ctr">
              <a:buNone/>
            </a:pPr>
            <a:r>
              <a:rPr lang="en-US" altLang="zh-CN" sz="48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inpin heiti" panose="00000500000000000000" pitchFamily="2" charset="-122"/>
                <a:ea typeface="inpin heiti" panose="00000500000000000000" pitchFamily="2" charset="-122"/>
                <a:cs typeface="+mn-ea"/>
                <a:sym typeface="inpin heiti" panose="00000500000000000000" pitchFamily="2" charset="-122"/>
              </a:rPr>
              <a:t>Introduction &amp;&amp; Related Work</a:t>
            </a:r>
            <a:endParaRPr lang="zh-CN" altLang="en-US" sz="4800" b="1" dirty="0">
              <a:solidFill>
                <a:schemeClr val="tx1">
                  <a:lumMod val="90000"/>
                  <a:lumOff val="10000"/>
                </a:schemeClr>
              </a:solidFill>
              <a:latin typeface="inpin heiti" panose="00000500000000000000" pitchFamily="2" charset="-122"/>
              <a:ea typeface="inpin heiti" panose="00000500000000000000" pitchFamily="2" charset="-122"/>
              <a:cs typeface="+mn-ea"/>
              <a:sym typeface="inpin heiti" panose="00000500000000000000" pitchFamily="2" charset="-122"/>
            </a:endParaRPr>
          </a:p>
        </p:txBody>
      </p:sp>
      <p:sp>
        <p:nvSpPr>
          <p:cNvPr id="29" name="Freeform 27">
            <a:extLst>
              <a:ext uri="{FF2B5EF4-FFF2-40B4-BE49-F238E27FC236}">
                <a16:creationId xmlns:a16="http://schemas.microsoft.com/office/drawing/2014/main" id="{EAF25F03-6727-4CAB-9081-283DEBB13DC1}"/>
              </a:ext>
            </a:extLst>
          </p:cNvPr>
          <p:cNvSpPr>
            <a:spLocks noEditPoints="1"/>
          </p:cNvSpPr>
          <p:nvPr/>
        </p:nvSpPr>
        <p:spPr bwMode="auto">
          <a:xfrm>
            <a:off x="5372398" y="2185638"/>
            <a:ext cx="1358726" cy="1199728"/>
          </a:xfrm>
          <a:custGeom>
            <a:avLst/>
            <a:gdLst>
              <a:gd name="T0" fmla="*/ 284 w 683"/>
              <a:gd name="T1" fmla="*/ 381 h 601"/>
              <a:gd name="T2" fmla="*/ 595 w 683"/>
              <a:gd name="T3" fmla="*/ 392 h 601"/>
              <a:gd name="T4" fmla="*/ 589 w 683"/>
              <a:gd name="T5" fmla="*/ 359 h 601"/>
              <a:gd name="T6" fmla="*/ 285 w 683"/>
              <a:gd name="T7" fmla="*/ 371 h 601"/>
              <a:gd name="T8" fmla="*/ 589 w 683"/>
              <a:gd name="T9" fmla="*/ 359 h 601"/>
              <a:gd name="T10" fmla="*/ 282 w 683"/>
              <a:gd name="T11" fmla="*/ 338 h 601"/>
              <a:gd name="T12" fmla="*/ 591 w 683"/>
              <a:gd name="T13" fmla="*/ 349 h 601"/>
              <a:gd name="T14" fmla="*/ 269 w 683"/>
              <a:gd name="T15" fmla="*/ 324 h 601"/>
              <a:gd name="T16" fmla="*/ 607 w 683"/>
              <a:gd name="T17" fmla="*/ 408 h 601"/>
              <a:gd name="T18" fmla="*/ 261 w 683"/>
              <a:gd name="T19" fmla="*/ 432 h 601"/>
              <a:gd name="T20" fmla="*/ 242 w 683"/>
              <a:gd name="T21" fmla="*/ 316 h 601"/>
              <a:gd name="T22" fmla="*/ 607 w 683"/>
              <a:gd name="T23" fmla="*/ 300 h 601"/>
              <a:gd name="T24" fmla="*/ 269 w 683"/>
              <a:gd name="T25" fmla="*/ 324 h 601"/>
              <a:gd name="T26" fmla="*/ 345 w 683"/>
              <a:gd name="T27" fmla="*/ 39 h 601"/>
              <a:gd name="T28" fmla="*/ 335 w 683"/>
              <a:gd name="T29" fmla="*/ 3 h 601"/>
              <a:gd name="T30" fmla="*/ 350 w 683"/>
              <a:gd name="T31" fmla="*/ 1 h 601"/>
              <a:gd name="T32" fmla="*/ 411 w 683"/>
              <a:gd name="T33" fmla="*/ 39 h 601"/>
              <a:gd name="T34" fmla="*/ 367 w 683"/>
              <a:gd name="T35" fmla="*/ 56 h 601"/>
              <a:gd name="T36" fmla="*/ 366 w 683"/>
              <a:gd name="T37" fmla="*/ 105 h 601"/>
              <a:gd name="T38" fmla="*/ 353 w 683"/>
              <a:gd name="T39" fmla="*/ 218 h 601"/>
              <a:gd name="T40" fmla="*/ 380 w 683"/>
              <a:gd name="T41" fmla="*/ 107 h 601"/>
              <a:gd name="T42" fmla="*/ 486 w 683"/>
              <a:gd name="T43" fmla="*/ 87 h 601"/>
              <a:gd name="T44" fmla="*/ 441 w 683"/>
              <a:gd name="T45" fmla="*/ 285 h 601"/>
              <a:gd name="T46" fmla="*/ 406 w 683"/>
              <a:gd name="T47" fmla="*/ 285 h 601"/>
              <a:gd name="T48" fmla="*/ 361 w 683"/>
              <a:gd name="T49" fmla="*/ 87 h 601"/>
              <a:gd name="T50" fmla="*/ 430 w 683"/>
              <a:gd name="T51" fmla="*/ 30 h 601"/>
              <a:gd name="T52" fmla="*/ 429 w 683"/>
              <a:gd name="T53" fmla="*/ 88 h 601"/>
              <a:gd name="T54" fmla="*/ 237 w 683"/>
              <a:gd name="T55" fmla="*/ 540 h 601"/>
              <a:gd name="T56" fmla="*/ 637 w 683"/>
              <a:gd name="T57" fmla="*/ 553 h 601"/>
              <a:gd name="T58" fmla="*/ 237 w 683"/>
              <a:gd name="T59" fmla="*/ 540 h 601"/>
              <a:gd name="T60" fmla="*/ 634 w 683"/>
              <a:gd name="T61" fmla="*/ 515 h 601"/>
              <a:gd name="T62" fmla="*/ 239 w 683"/>
              <a:gd name="T63" fmla="*/ 528 h 601"/>
              <a:gd name="T64" fmla="*/ 231 w 683"/>
              <a:gd name="T65" fmla="*/ 491 h 601"/>
              <a:gd name="T66" fmla="*/ 635 w 683"/>
              <a:gd name="T67" fmla="*/ 504 h 601"/>
              <a:gd name="T68" fmla="*/ 231 w 683"/>
              <a:gd name="T69" fmla="*/ 491 h 601"/>
              <a:gd name="T70" fmla="*/ 652 w 683"/>
              <a:gd name="T71" fmla="*/ 570 h 601"/>
              <a:gd name="T72" fmla="*/ 219 w 683"/>
              <a:gd name="T73" fmla="*/ 598 h 601"/>
              <a:gd name="T74" fmla="*/ 683 w 683"/>
              <a:gd name="T75" fmla="*/ 580 h 601"/>
              <a:gd name="T76" fmla="*/ 662 w 683"/>
              <a:gd name="T77" fmla="*/ 447 h 601"/>
              <a:gd name="T78" fmla="*/ 219 w 683"/>
              <a:gd name="T79" fmla="*/ 475 h 601"/>
              <a:gd name="T80" fmla="*/ 223 w 683"/>
              <a:gd name="T81" fmla="*/ 189 h 601"/>
              <a:gd name="T82" fmla="*/ 103 w 683"/>
              <a:gd name="T83" fmla="*/ 549 h 601"/>
              <a:gd name="T84" fmla="*/ 223 w 683"/>
              <a:gd name="T85" fmla="*/ 189 h 601"/>
              <a:gd name="T86" fmla="*/ 72 w 683"/>
              <a:gd name="T87" fmla="*/ 534 h 601"/>
              <a:gd name="T88" fmla="*/ 213 w 683"/>
              <a:gd name="T89" fmla="*/ 187 h 601"/>
              <a:gd name="T90" fmla="*/ 183 w 683"/>
              <a:gd name="T91" fmla="*/ 168 h 601"/>
              <a:gd name="T92" fmla="*/ 62 w 683"/>
              <a:gd name="T93" fmla="*/ 531 h 601"/>
              <a:gd name="T94" fmla="*/ 183 w 683"/>
              <a:gd name="T95" fmla="*/ 168 h 601"/>
              <a:gd name="T96" fmla="*/ 114 w 683"/>
              <a:gd name="T97" fmla="*/ 568 h 601"/>
              <a:gd name="T98" fmla="*/ 280 w 683"/>
              <a:gd name="T99" fmla="*/ 192 h 601"/>
              <a:gd name="T100" fmla="*/ 112 w 683"/>
              <a:gd name="T101" fmla="*/ 597 h 601"/>
              <a:gd name="T102" fmla="*/ 4 w 683"/>
              <a:gd name="T103" fmla="*/ 536 h 601"/>
              <a:gd name="T104" fmla="*/ 173 w 683"/>
              <a:gd name="T105" fmla="*/ 152 h 6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683" h="601">
                <a:moveTo>
                  <a:pt x="591" y="381"/>
                </a:moveTo>
                <a:lnTo>
                  <a:pt x="284" y="381"/>
                </a:lnTo>
                <a:cubicBezTo>
                  <a:pt x="284" y="385"/>
                  <a:pt x="283" y="389"/>
                  <a:pt x="282" y="392"/>
                </a:cubicBezTo>
                <a:lnTo>
                  <a:pt x="595" y="392"/>
                </a:lnTo>
                <a:cubicBezTo>
                  <a:pt x="593" y="389"/>
                  <a:pt x="592" y="385"/>
                  <a:pt x="591" y="381"/>
                </a:cubicBezTo>
                <a:close/>
                <a:moveTo>
                  <a:pt x="589" y="359"/>
                </a:moveTo>
                <a:lnTo>
                  <a:pt x="285" y="359"/>
                </a:lnTo>
                <a:cubicBezTo>
                  <a:pt x="285" y="363"/>
                  <a:pt x="285" y="367"/>
                  <a:pt x="285" y="371"/>
                </a:cubicBezTo>
                <a:lnTo>
                  <a:pt x="589" y="371"/>
                </a:lnTo>
                <a:cubicBezTo>
                  <a:pt x="588" y="367"/>
                  <a:pt x="588" y="363"/>
                  <a:pt x="589" y="359"/>
                </a:cubicBezTo>
                <a:close/>
                <a:moveTo>
                  <a:pt x="595" y="338"/>
                </a:moveTo>
                <a:lnTo>
                  <a:pt x="282" y="338"/>
                </a:lnTo>
                <a:cubicBezTo>
                  <a:pt x="283" y="342"/>
                  <a:pt x="284" y="345"/>
                  <a:pt x="284" y="349"/>
                </a:cubicBezTo>
                <a:lnTo>
                  <a:pt x="591" y="349"/>
                </a:lnTo>
                <a:cubicBezTo>
                  <a:pt x="592" y="345"/>
                  <a:pt x="593" y="341"/>
                  <a:pt x="595" y="338"/>
                </a:cubicBezTo>
                <a:close/>
                <a:moveTo>
                  <a:pt x="269" y="324"/>
                </a:moveTo>
                <a:lnTo>
                  <a:pt x="269" y="408"/>
                </a:lnTo>
                <a:lnTo>
                  <a:pt x="607" y="408"/>
                </a:lnTo>
                <a:lnTo>
                  <a:pt x="607" y="432"/>
                </a:lnTo>
                <a:lnTo>
                  <a:pt x="261" y="432"/>
                </a:lnTo>
                <a:cubicBezTo>
                  <a:pt x="251" y="432"/>
                  <a:pt x="242" y="425"/>
                  <a:pt x="242" y="416"/>
                </a:cubicBezTo>
                <a:lnTo>
                  <a:pt x="242" y="316"/>
                </a:lnTo>
                <a:cubicBezTo>
                  <a:pt x="242" y="307"/>
                  <a:pt x="251" y="300"/>
                  <a:pt x="261" y="300"/>
                </a:cubicBezTo>
                <a:lnTo>
                  <a:pt x="607" y="300"/>
                </a:lnTo>
                <a:lnTo>
                  <a:pt x="607" y="324"/>
                </a:lnTo>
                <a:lnTo>
                  <a:pt x="269" y="324"/>
                </a:lnTo>
                <a:close/>
                <a:moveTo>
                  <a:pt x="367" y="56"/>
                </a:moveTo>
                <a:cubicBezTo>
                  <a:pt x="354" y="55"/>
                  <a:pt x="348" y="48"/>
                  <a:pt x="345" y="39"/>
                </a:cubicBezTo>
                <a:cubicBezTo>
                  <a:pt x="342" y="31"/>
                  <a:pt x="343" y="26"/>
                  <a:pt x="343" y="18"/>
                </a:cubicBezTo>
                <a:cubicBezTo>
                  <a:pt x="342" y="8"/>
                  <a:pt x="336" y="5"/>
                  <a:pt x="335" y="3"/>
                </a:cubicBezTo>
                <a:cubicBezTo>
                  <a:pt x="335" y="2"/>
                  <a:pt x="337" y="1"/>
                  <a:pt x="341" y="1"/>
                </a:cubicBezTo>
                <a:cubicBezTo>
                  <a:pt x="344" y="1"/>
                  <a:pt x="347" y="0"/>
                  <a:pt x="350" y="1"/>
                </a:cubicBezTo>
                <a:cubicBezTo>
                  <a:pt x="356" y="1"/>
                  <a:pt x="365" y="2"/>
                  <a:pt x="366" y="2"/>
                </a:cubicBezTo>
                <a:cubicBezTo>
                  <a:pt x="385" y="6"/>
                  <a:pt x="409" y="16"/>
                  <a:pt x="411" y="39"/>
                </a:cubicBezTo>
                <a:cubicBezTo>
                  <a:pt x="413" y="49"/>
                  <a:pt x="412" y="61"/>
                  <a:pt x="402" y="65"/>
                </a:cubicBezTo>
                <a:cubicBezTo>
                  <a:pt x="395" y="55"/>
                  <a:pt x="378" y="57"/>
                  <a:pt x="367" y="56"/>
                </a:cubicBezTo>
                <a:close/>
                <a:moveTo>
                  <a:pt x="394" y="102"/>
                </a:moveTo>
                <a:cubicBezTo>
                  <a:pt x="385" y="99"/>
                  <a:pt x="378" y="99"/>
                  <a:pt x="366" y="105"/>
                </a:cubicBezTo>
                <a:cubicBezTo>
                  <a:pt x="342" y="116"/>
                  <a:pt x="331" y="144"/>
                  <a:pt x="333" y="169"/>
                </a:cubicBezTo>
                <a:cubicBezTo>
                  <a:pt x="334" y="186"/>
                  <a:pt x="341" y="205"/>
                  <a:pt x="353" y="218"/>
                </a:cubicBezTo>
                <a:cubicBezTo>
                  <a:pt x="349" y="207"/>
                  <a:pt x="346" y="195"/>
                  <a:pt x="345" y="184"/>
                </a:cubicBezTo>
                <a:cubicBezTo>
                  <a:pt x="343" y="154"/>
                  <a:pt x="354" y="121"/>
                  <a:pt x="380" y="107"/>
                </a:cubicBezTo>
                <a:cubicBezTo>
                  <a:pt x="385" y="105"/>
                  <a:pt x="390" y="103"/>
                  <a:pt x="394" y="102"/>
                </a:cubicBezTo>
                <a:close/>
                <a:moveTo>
                  <a:pt x="486" y="87"/>
                </a:moveTo>
                <a:cubicBezTo>
                  <a:pt x="519" y="102"/>
                  <a:pt x="539" y="139"/>
                  <a:pt x="537" y="182"/>
                </a:cubicBezTo>
                <a:cubicBezTo>
                  <a:pt x="533" y="239"/>
                  <a:pt x="490" y="285"/>
                  <a:pt x="441" y="285"/>
                </a:cubicBezTo>
                <a:cubicBezTo>
                  <a:pt x="435" y="285"/>
                  <a:pt x="429" y="280"/>
                  <a:pt x="424" y="278"/>
                </a:cubicBezTo>
                <a:cubicBezTo>
                  <a:pt x="418" y="280"/>
                  <a:pt x="412" y="285"/>
                  <a:pt x="406" y="285"/>
                </a:cubicBezTo>
                <a:cubicBezTo>
                  <a:pt x="357" y="285"/>
                  <a:pt x="315" y="239"/>
                  <a:pt x="311" y="182"/>
                </a:cubicBezTo>
                <a:cubicBezTo>
                  <a:pt x="308" y="139"/>
                  <a:pt x="329" y="102"/>
                  <a:pt x="361" y="87"/>
                </a:cubicBezTo>
                <a:cubicBezTo>
                  <a:pt x="385" y="75"/>
                  <a:pt x="397" y="79"/>
                  <a:pt x="417" y="88"/>
                </a:cubicBezTo>
                <a:cubicBezTo>
                  <a:pt x="415" y="72"/>
                  <a:pt x="414" y="48"/>
                  <a:pt x="430" y="30"/>
                </a:cubicBezTo>
                <a:cubicBezTo>
                  <a:pt x="434" y="28"/>
                  <a:pt x="443" y="32"/>
                  <a:pt x="443" y="40"/>
                </a:cubicBezTo>
                <a:cubicBezTo>
                  <a:pt x="430" y="55"/>
                  <a:pt x="429" y="76"/>
                  <a:pt x="429" y="88"/>
                </a:cubicBezTo>
                <a:cubicBezTo>
                  <a:pt x="450" y="79"/>
                  <a:pt x="462" y="75"/>
                  <a:pt x="486" y="87"/>
                </a:cubicBezTo>
                <a:close/>
                <a:moveTo>
                  <a:pt x="237" y="540"/>
                </a:moveTo>
                <a:lnTo>
                  <a:pt x="635" y="540"/>
                </a:lnTo>
                <a:cubicBezTo>
                  <a:pt x="635" y="544"/>
                  <a:pt x="636" y="549"/>
                  <a:pt x="637" y="553"/>
                </a:cubicBezTo>
                <a:lnTo>
                  <a:pt x="231" y="553"/>
                </a:lnTo>
                <a:cubicBezTo>
                  <a:pt x="234" y="549"/>
                  <a:pt x="236" y="545"/>
                  <a:pt x="237" y="540"/>
                </a:cubicBezTo>
                <a:close/>
                <a:moveTo>
                  <a:pt x="239" y="515"/>
                </a:moveTo>
                <a:lnTo>
                  <a:pt x="634" y="515"/>
                </a:lnTo>
                <a:cubicBezTo>
                  <a:pt x="634" y="520"/>
                  <a:pt x="634" y="524"/>
                  <a:pt x="634" y="528"/>
                </a:cubicBezTo>
                <a:lnTo>
                  <a:pt x="239" y="528"/>
                </a:lnTo>
                <a:cubicBezTo>
                  <a:pt x="240" y="524"/>
                  <a:pt x="240" y="520"/>
                  <a:pt x="239" y="515"/>
                </a:cubicBezTo>
                <a:close/>
                <a:moveTo>
                  <a:pt x="231" y="491"/>
                </a:moveTo>
                <a:lnTo>
                  <a:pt x="637" y="491"/>
                </a:lnTo>
                <a:cubicBezTo>
                  <a:pt x="636" y="495"/>
                  <a:pt x="635" y="499"/>
                  <a:pt x="635" y="504"/>
                </a:cubicBezTo>
                <a:lnTo>
                  <a:pt x="237" y="504"/>
                </a:lnTo>
                <a:cubicBezTo>
                  <a:pt x="236" y="499"/>
                  <a:pt x="234" y="495"/>
                  <a:pt x="231" y="491"/>
                </a:cubicBezTo>
                <a:close/>
                <a:moveTo>
                  <a:pt x="652" y="475"/>
                </a:moveTo>
                <a:lnTo>
                  <a:pt x="652" y="570"/>
                </a:lnTo>
                <a:lnTo>
                  <a:pt x="219" y="570"/>
                </a:lnTo>
                <a:lnTo>
                  <a:pt x="219" y="598"/>
                </a:lnTo>
                <a:lnTo>
                  <a:pt x="662" y="598"/>
                </a:lnTo>
                <a:cubicBezTo>
                  <a:pt x="674" y="598"/>
                  <a:pt x="683" y="590"/>
                  <a:pt x="683" y="580"/>
                </a:cubicBezTo>
                <a:lnTo>
                  <a:pt x="683" y="465"/>
                </a:lnTo>
                <a:cubicBezTo>
                  <a:pt x="683" y="455"/>
                  <a:pt x="674" y="447"/>
                  <a:pt x="662" y="447"/>
                </a:cubicBezTo>
                <a:lnTo>
                  <a:pt x="219" y="447"/>
                </a:lnTo>
                <a:lnTo>
                  <a:pt x="219" y="475"/>
                </a:lnTo>
                <a:lnTo>
                  <a:pt x="652" y="475"/>
                </a:lnTo>
                <a:close/>
                <a:moveTo>
                  <a:pt x="223" y="189"/>
                </a:moveTo>
                <a:lnTo>
                  <a:pt x="93" y="543"/>
                </a:lnTo>
                <a:cubicBezTo>
                  <a:pt x="97" y="545"/>
                  <a:pt x="100" y="547"/>
                  <a:pt x="103" y="549"/>
                </a:cubicBezTo>
                <a:lnTo>
                  <a:pt x="236" y="188"/>
                </a:lnTo>
                <a:cubicBezTo>
                  <a:pt x="232" y="189"/>
                  <a:pt x="228" y="189"/>
                  <a:pt x="223" y="189"/>
                </a:cubicBezTo>
                <a:close/>
                <a:moveTo>
                  <a:pt x="201" y="183"/>
                </a:moveTo>
                <a:lnTo>
                  <a:pt x="72" y="534"/>
                </a:lnTo>
                <a:cubicBezTo>
                  <a:pt x="76" y="535"/>
                  <a:pt x="79" y="537"/>
                  <a:pt x="83" y="538"/>
                </a:cubicBezTo>
                <a:lnTo>
                  <a:pt x="213" y="187"/>
                </a:lnTo>
                <a:cubicBezTo>
                  <a:pt x="209" y="186"/>
                  <a:pt x="205" y="185"/>
                  <a:pt x="201" y="183"/>
                </a:cubicBezTo>
                <a:close/>
                <a:moveTo>
                  <a:pt x="183" y="168"/>
                </a:moveTo>
                <a:lnTo>
                  <a:pt x="50" y="529"/>
                </a:lnTo>
                <a:cubicBezTo>
                  <a:pt x="53" y="530"/>
                  <a:pt x="57" y="531"/>
                  <a:pt x="62" y="531"/>
                </a:cubicBezTo>
                <a:lnTo>
                  <a:pt x="192" y="177"/>
                </a:lnTo>
                <a:cubicBezTo>
                  <a:pt x="189" y="175"/>
                  <a:pt x="185" y="172"/>
                  <a:pt x="183" y="168"/>
                </a:cubicBezTo>
                <a:close/>
                <a:moveTo>
                  <a:pt x="31" y="537"/>
                </a:moveTo>
                <a:lnTo>
                  <a:pt x="114" y="568"/>
                </a:lnTo>
                <a:lnTo>
                  <a:pt x="256" y="183"/>
                </a:lnTo>
                <a:lnTo>
                  <a:pt x="280" y="192"/>
                </a:lnTo>
                <a:lnTo>
                  <a:pt x="135" y="585"/>
                </a:lnTo>
                <a:cubicBezTo>
                  <a:pt x="131" y="595"/>
                  <a:pt x="121" y="601"/>
                  <a:pt x="112" y="597"/>
                </a:cubicBezTo>
                <a:lnTo>
                  <a:pt x="13" y="561"/>
                </a:lnTo>
                <a:cubicBezTo>
                  <a:pt x="4" y="558"/>
                  <a:pt x="0" y="547"/>
                  <a:pt x="4" y="536"/>
                </a:cubicBezTo>
                <a:lnTo>
                  <a:pt x="149" y="144"/>
                </a:lnTo>
                <a:lnTo>
                  <a:pt x="173" y="152"/>
                </a:lnTo>
                <a:lnTo>
                  <a:pt x="31" y="53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398" tIns="45699" rIns="91398" bIns="45699" numCol="1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endParaRPr lang="zh-CN" altLang="en-US" sz="1799" dirty="0">
              <a:latin typeface="inpin heiti" panose="00000500000000000000" pitchFamily="2" charset="-122"/>
              <a:ea typeface="inpin heiti" panose="00000500000000000000" pitchFamily="2" charset="-122"/>
              <a:cs typeface="+mn-ea"/>
              <a:sym typeface="inpin heiti" panose="00000500000000000000" pitchFamily="2" charset="-122"/>
            </a:endParaRPr>
          </a:p>
        </p:txBody>
      </p:sp>
      <p:pic>
        <p:nvPicPr>
          <p:cNvPr id="30" name="Picture 4" descr="https://timgsa.baidu.com/timg?image&amp;quality=80&amp;size=b9999_10000&amp;sec=1558116814333&amp;di=b83ec312b11e02190e492716c07726c8&amp;imgtype=0&amp;src=http%3A%2F%2Fpic.baike.soso.com%2Fp%2F20140221%2Fbki-20140221032719-1414981606.jpg">
            <a:extLst>
              <a:ext uri="{FF2B5EF4-FFF2-40B4-BE49-F238E27FC236}">
                <a16:creationId xmlns:a16="http://schemas.microsoft.com/office/drawing/2014/main" id="{C75138B2-0E48-4694-B6B3-1C9E83DBB7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2833" y="1875206"/>
            <a:ext cx="1977977" cy="1977977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45171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latin typeface="inpin heiti" panose="00000500000000000000" pitchFamily="2" charset="-122"/>
                <a:ea typeface="inpin heiti" panose="00000500000000000000" pitchFamily="2" charset="-122"/>
                <a:cs typeface="+mn-ea"/>
                <a:sym typeface="inpin heiti" panose="00000500000000000000" pitchFamily="2" charset="-122"/>
              </a:rPr>
              <a:t>30</a:t>
            </a:fld>
            <a:endParaRPr lang="zh-CN" altLang="en-US">
              <a:latin typeface="inpin heiti" panose="00000500000000000000" pitchFamily="2" charset="-122"/>
              <a:ea typeface="inpin heiti" panose="00000500000000000000" pitchFamily="2" charset="-122"/>
              <a:cs typeface="+mn-ea"/>
              <a:sym typeface="inpin heiti" panose="00000500000000000000" pitchFamily="2" charset="-122"/>
            </a:endParaRPr>
          </a:p>
        </p:txBody>
      </p:sp>
      <p:sp>
        <p:nvSpPr>
          <p:cNvPr id="27" name="矩形 26"/>
          <p:cNvSpPr/>
          <p:nvPr/>
        </p:nvSpPr>
        <p:spPr>
          <a:xfrm flipV="1">
            <a:off x="-1" y="5949280"/>
            <a:ext cx="12192000" cy="90872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inpin heiti" panose="00000500000000000000" pitchFamily="2" charset="-122"/>
              <a:ea typeface="inpin heiti" panose="00000500000000000000" pitchFamily="2" charset="-122"/>
              <a:cs typeface="+mn-ea"/>
              <a:sym typeface="inpin heiti" panose="00000500000000000000" pitchFamily="2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0" y="1432455"/>
            <a:ext cx="11976078" cy="390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9875">
              <a:lnSpc>
                <a:spcPct val="150000"/>
              </a:lnSpc>
            </a:pPr>
            <a:r>
              <a:rPr lang="zh-CN" altLang="en-US" sz="2400" b="1" kern="100" dirty="0">
                <a:latin typeface="宋体" panose="02010600030101010101" pitchFamily="2" charset="-122"/>
                <a:ea typeface="宋体" panose="02010600030101010101" pitchFamily="2" charset="-122"/>
              </a:rPr>
              <a:t>建议</a:t>
            </a:r>
            <a:endParaRPr lang="en-US" altLang="zh-CN" sz="2400" b="1" kern="1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endParaRPr lang="en-US" altLang="zh-CN" sz="2000" b="1" kern="1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742950" lvl="1" indent="-285750">
              <a:buFont typeface="Wingdings" panose="05000000000000000000" pitchFamily="2" charset="2"/>
              <a:buChar char="l"/>
            </a:pPr>
            <a:r>
              <a:rPr lang="zh-CN" altLang="zh-CN" sz="2400" b="1" kern="100" dirty="0">
                <a:latin typeface="仿宋" panose="02010609060101010101" pitchFamily="49" charset="-122"/>
                <a:ea typeface="仿宋" panose="02010609060101010101" pitchFamily="49" charset="-122"/>
              </a:rPr>
              <a:t>建议助教对课程用到的工程内部代码进行优化</a:t>
            </a:r>
            <a:r>
              <a:rPr lang="zh-CN" altLang="en-US" sz="2400" b="1" kern="100" dirty="0">
                <a:latin typeface="仿宋" panose="02010609060101010101" pitchFamily="49" charset="-122"/>
                <a:ea typeface="仿宋" panose="02010609060101010101" pitchFamily="49" charset="-122"/>
              </a:rPr>
              <a:t>。</a:t>
            </a:r>
            <a:r>
              <a:rPr lang="zh-CN" altLang="zh-CN" sz="2400" b="1" kern="100" dirty="0">
                <a:latin typeface="仿宋" panose="02010609060101010101" pitchFamily="49" charset="-122"/>
                <a:ea typeface="仿宋" panose="02010609060101010101" pitchFamily="49" charset="-122"/>
              </a:rPr>
              <a:t>程序</a:t>
            </a:r>
            <a:r>
              <a:rPr lang="zh-CN" altLang="en-US" sz="2400" b="1" kern="100" dirty="0">
                <a:latin typeface="仿宋" panose="02010609060101010101" pitchFamily="49" charset="-122"/>
                <a:ea typeface="仿宋" panose="02010609060101010101" pitchFamily="49" charset="-122"/>
              </a:rPr>
              <a:t>运行时</a:t>
            </a:r>
            <a:r>
              <a:rPr lang="zh-CN" altLang="zh-CN" sz="2400" b="1" kern="100" dirty="0">
                <a:latin typeface="仿宋" panose="02010609060101010101" pitchFamily="49" charset="-122"/>
                <a:ea typeface="仿宋" panose="02010609060101010101" pitchFamily="49" charset="-122"/>
              </a:rPr>
              <a:t>所占用的内存容量是不断增长的，</a:t>
            </a:r>
            <a:r>
              <a:rPr lang="zh-CN" altLang="en-US" sz="2400" b="1" kern="100" dirty="0">
                <a:latin typeface="仿宋" panose="02010609060101010101" pitchFamily="49" charset="-122"/>
                <a:ea typeface="仿宋" panose="02010609060101010101" pitchFamily="49" charset="-122"/>
              </a:rPr>
              <a:t>我们根据内存变化规律，认为系统没有释放采集到的视频流。</a:t>
            </a:r>
            <a:r>
              <a:rPr lang="zh-CN" altLang="zh-CN" sz="2400" b="1" kern="100" dirty="0">
                <a:latin typeface="仿宋" panose="02010609060101010101" pitchFamily="49" charset="-122"/>
                <a:ea typeface="仿宋" panose="02010609060101010101" pitchFamily="49" charset="-122"/>
              </a:rPr>
              <a:t>同时机械臂点击动作不一致的问题也给我们的工作带来</a:t>
            </a:r>
            <a:r>
              <a:rPr lang="zh-CN" altLang="en-US" sz="2400" b="1" kern="100" dirty="0">
                <a:latin typeface="仿宋" panose="02010609060101010101" pitchFamily="49" charset="-122"/>
                <a:ea typeface="仿宋" panose="02010609060101010101" pitchFamily="49" charset="-122"/>
              </a:rPr>
              <a:t>很大</a:t>
            </a:r>
            <a:r>
              <a:rPr lang="zh-CN" altLang="zh-CN" sz="2400" b="1" kern="100" dirty="0">
                <a:latin typeface="仿宋" panose="02010609060101010101" pitchFamily="49" charset="-122"/>
                <a:ea typeface="仿宋" panose="02010609060101010101" pitchFamily="49" charset="-122"/>
              </a:rPr>
              <a:t>困扰。</a:t>
            </a:r>
            <a:endParaRPr lang="en-US" altLang="zh-CN" sz="2400" b="1" kern="1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742950" lvl="1" indent="-285750">
              <a:buFont typeface="Wingdings" panose="05000000000000000000" pitchFamily="2" charset="2"/>
              <a:buChar char="l"/>
            </a:pPr>
            <a:endParaRPr lang="en-US" altLang="zh-CN" sz="2400" b="1" kern="1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742950" lvl="1" indent="-285750">
              <a:buFont typeface="Wingdings" panose="05000000000000000000" pitchFamily="2" charset="2"/>
              <a:buChar char="l"/>
            </a:pPr>
            <a:r>
              <a:rPr lang="zh-CN" altLang="zh-CN" sz="2400" b="1" kern="100" dirty="0">
                <a:latin typeface="仿宋" panose="02010609060101010101" pitchFamily="49" charset="-122"/>
                <a:ea typeface="仿宋" panose="02010609060101010101" pitchFamily="49" charset="-122"/>
              </a:rPr>
              <a:t>建议同一小组共同完成一份结题报告，而不是一人提交一份。一个小组完成的工作是一样的，当小组成员共同完成一项任务时，报告的内容都是大致相同的，大家对技术问题交流很多，重复撰写多次没有意义；当小组成员分工非常明确时，大家又对其他成员的内容不太了解，写报告也会产生不完整的情况。</a:t>
            </a:r>
            <a:endParaRPr lang="en-US" altLang="zh-CN" sz="2400" b="1" kern="1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0" y="0"/>
            <a:ext cx="12112999" cy="1208647"/>
            <a:chOff x="0" y="0"/>
            <a:chExt cx="12112999" cy="1208647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DF560B3A-2574-4E36-BE81-CB5332CF90DC}"/>
                </a:ext>
              </a:extLst>
            </p:cNvPr>
            <p:cNvSpPr/>
            <p:nvPr/>
          </p:nvSpPr>
          <p:spPr>
            <a:xfrm>
              <a:off x="0" y="0"/>
              <a:ext cx="2207568" cy="96941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inpin heiti" panose="00000500000000000000" pitchFamily="2" charset="-122"/>
                <a:ea typeface="inpin heiti" panose="00000500000000000000" pitchFamily="2" charset="-122"/>
                <a:cs typeface="+mn-ea"/>
                <a:sym typeface="inpin heiti" panose="00000500000000000000" pitchFamily="2" charset="-122"/>
              </a:endParaRP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5DDC8795-5C00-4CEC-B6A5-756378373E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2234" y="223098"/>
              <a:ext cx="194310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b="1" dirty="0">
                  <a:solidFill>
                    <a:prstClr val="white"/>
                  </a:solidFill>
                  <a:latin typeface="inpin heiti" panose="00000500000000000000" pitchFamily="2" charset="-122"/>
                  <a:ea typeface="inpin heiti" panose="00000500000000000000" pitchFamily="2" charset="-122"/>
                  <a:cs typeface="+mn-ea"/>
                  <a:sym typeface="inpin heiti" panose="00000500000000000000" pitchFamily="2" charset="-122"/>
                </a:rPr>
                <a:t>Contents</a:t>
              </a:r>
              <a:endParaRPr lang="zh-CN" altLang="en-US" b="1" dirty="0">
                <a:solidFill>
                  <a:prstClr val="white"/>
                </a:solidFill>
                <a:latin typeface="inpin heiti" panose="00000500000000000000" pitchFamily="2" charset="-122"/>
                <a:ea typeface="inpin heiti" panose="00000500000000000000" pitchFamily="2" charset="-122"/>
                <a:cs typeface="+mn-ea"/>
                <a:sym typeface="inpin heiti" panose="00000500000000000000" pitchFamily="2" charset="-122"/>
              </a:endParaRPr>
            </a:p>
          </p:txBody>
        </p:sp>
        <p:sp>
          <p:nvSpPr>
            <p:cNvPr id="16" name="矩形 53">
              <a:extLst>
                <a:ext uri="{FF2B5EF4-FFF2-40B4-BE49-F238E27FC236}">
                  <a16:creationId xmlns:a16="http://schemas.microsoft.com/office/drawing/2014/main" id="{F9C1492F-7C7E-4001-8179-9E32AC409D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32999" y="11310"/>
              <a:ext cx="1980000" cy="96941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None/>
              </a:pPr>
              <a:r>
                <a:rPr lang="en-US" altLang="zh-CN" sz="1800" dirty="0">
                  <a:solidFill>
                    <a:schemeClr val="bg2"/>
                  </a:solidFill>
                  <a:latin typeface="inpin heiti" panose="00000500000000000000" pitchFamily="2" charset="-122"/>
                  <a:ea typeface="inpin heiti" panose="00000500000000000000" pitchFamily="2" charset="-122"/>
                  <a:cs typeface="+mn-ea"/>
                  <a:sym typeface="inpin heiti" panose="00000500000000000000" pitchFamily="2" charset="-122"/>
                </a:rPr>
                <a:t> Rethink &amp;&amp; Conclusion</a:t>
              </a:r>
              <a:endParaRPr lang="zh-CN" altLang="en-US" sz="1800" dirty="0">
                <a:solidFill>
                  <a:schemeClr val="bg2"/>
                </a:solidFill>
                <a:latin typeface="inpin heiti" panose="00000500000000000000" pitchFamily="2" charset="-122"/>
                <a:ea typeface="inpin heiti" panose="00000500000000000000" pitchFamily="2" charset="-122"/>
                <a:cs typeface="+mn-ea"/>
                <a:sym typeface="inpin heiti" panose="00000500000000000000" pitchFamily="2" charset="-122"/>
              </a:endParaRPr>
            </a:p>
          </p:txBody>
        </p:sp>
        <p:sp>
          <p:nvSpPr>
            <p:cNvPr id="17" name="矩形 53">
              <a:extLst>
                <a:ext uri="{FF2B5EF4-FFF2-40B4-BE49-F238E27FC236}">
                  <a16:creationId xmlns:a16="http://schemas.microsoft.com/office/drawing/2014/main" id="{FE6163C7-82D8-4B5F-86E3-8BD0D755B5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7401" y="11310"/>
              <a:ext cx="1980000" cy="969418"/>
            </a:xfrm>
            <a:prstGeom prst="rect">
              <a:avLst/>
            </a:prstGeom>
            <a:solidFill>
              <a:schemeClr val="bg1">
                <a:lumMod val="25000"/>
                <a:lumOff val="75000"/>
              </a:schemeClr>
            </a:solidFill>
            <a:ln w="9525">
              <a:solidFill>
                <a:srgbClr val="EAEAEA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None/>
              </a:pPr>
              <a:r>
                <a:rPr lang="en-US" altLang="zh-CN" sz="1800" dirty="0">
                  <a:solidFill>
                    <a:schemeClr val="bg2"/>
                  </a:solidFill>
                  <a:latin typeface="inpin heiti" panose="00000500000000000000" pitchFamily="2" charset="-122"/>
                  <a:ea typeface="inpin heiti" panose="00000500000000000000" pitchFamily="2" charset="-122"/>
                  <a:cs typeface="+mn-ea"/>
                  <a:sym typeface="inpin heiti" panose="00000500000000000000" pitchFamily="2" charset="-122"/>
                </a:rPr>
                <a:t>Introduction &amp;&amp; Related Work</a:t>
              </a:r>
              <a:endParaRPr lang="zh-CN" altLang="en-US" sz="1800" dirty="0">
                <a:solidFill>
                  <a:schemeClr val="bg2"/>
                </a:solidFill>
                <a:latin typeface="inpin heiti" panose="00000500000000000000" pitchFamily="2" charset="-122"/>
                <a:ea typeface="inpin heiti" panose="00000500000000000000" pitchFamily="2" charset="-122"/>
                <a:cs typeface="+mn-ea"/>
                <a:sym typeface="inpin heiti" panose="00000500000000000000" pitchFamily="2" charset="-122"/>
              </a:endParaRPr>
            </a:p>
          </p:txBody>
        </p:sp>
        <p:sp>
          <p:nvSpPr>
            <p:cNvPr id="18" name="矩形 53">
              <a:extLst>
                <a:ext uri="{FF2B5EF4-FFF2-40B4-BE49-F238E27FC236}">
                  <a16:creationId xmlns:a16="http://schemas.microsoft.com/office/drawing/2014/main" id="{EFD9F1A6-DDB2-496A-9783-2F38EAAB9B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87683" y="11310"/>
              <a:ext cx="1980000" cy="969418"/>
            </a:xfrm>
            <a:prstGeom prst="rect">
              <a:avLst/>
            </a:prstGeom>
            <a:solidFill>
              <a:schemeClr val="bg1">
                <a:lumMod val="25000"/>
                <a:lumOff val="75000"/>
              </a:schemeClr>
            </a:solidFill>
            <a:ln w="9525">
              <a:solidFill>
                <a:srgbClr val="EAEAEA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en-US" altLang="zh-CN" sz="2000" dirty="0">
                  <a:solidFill>
                    <a:schemeClr val="bg2"/>
                  </a:solidFill>
                  <a:latin typeface="inpin heiti" panose="00000500000000000000" pitchFamily="2" charset="-122"/>
                  <a:ea typeface="inpin heiti" panose="00000500000000000000" pitchFamily="2" charset="-122"/>
                  <a:cs typeface="+mn-ea"/>
                  <a:sym typeface="inpin heiti" panose="00000500000000000000" pitchFamily="2" charset="-122"/>
                </a:rPr>
                <a:t> Tetris Game AI</a:t>
              </a:r>
            </a:p>
          </p:txBody>
        </p:sp>
        <p:sp>
          <p:nvSpPr>
            <p:cNvPr id="19" name="矩形 53">
              <a:extLst>
                <a:ext uri="{FF2B5EF4-FFF2-40B4-BE49-F238E27FC236}">
                  <a16:creationId xmlns:a16="http://schemas.microsoft.com/office/drawing/2014/main" id="{D3FABFD1-6088-40FB-94B9-6129F7BE78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0341" y="11310"/>
              <a:ext cx="1980000" cy="969418"/>
            </a:xfrm>
            <a:prstGeom prst="rect">
              <a:avLst/>
            </a:prstGeom>
            <a:solidFill>
              <a:schemeClr val="bg1">
                <a:lumMod val="25000"/>
                <a:lumOff val="75000"/>
              </a:schemeClr>
            </a:solidFill>
            <a:ln w="9525">
              <a:solidFill>
                <a:srgbClr val="EAEAEA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None/>
              </a:pPr>
              <a:r>
                <a:rPr lang="en-US" altLang="zh-CN" sz="2000" dirty="0">
                  <a:solidFill>
                    <a:schemeClr val="bg2"/>
                  </a:solidFill>
                  <a:latin typeface="inpin heiti" panose="00000500000000000000" pitchFamily="2" charset="-122"/>
                  <a:ea typeface="inpin heiti" panose="00000500000000000000" pitchFamily="2" charset="-122"/>
                  <a:cs typeface="+mn-ea"/>
                  <a:sym typeface="inpin heiti" panose="00000500000000000000" pitchFamily="2" charset="-122"/>
                </a:rPr>
                <a:t> Control Algorithm</a:t>
              </a:r>
              <a:endParaRPr lang="zh-CN" altLang="en-US" sz="2000" dirty="0">
                <a:solidFill>
                  <a:schemeClr val="bg2"/>
                </a:solidFill>
                <a:latin typeface="inpin heiti" panose="00000500000000000000" pitchFamily="2" charset="-122"/>
                <a:ea typeface="inpin heiti" panose="00000500000000000000" pitchFamily="2" charset="-122"/>
                <a:cs typeface="+mn-ea"/>
                <a:sym typeface="inpin heiti" panose="00000500000000000000" pitchFamily="2" charset="-122"/>
              </a:endParaRPr>
            </a:p>
          </p:txBody>
        </p:sp>
        <p:sp>
          <p:nvSpPr>
            <p:cNvPr id="20" name="矩形 53">
              <a:extLst>
                <a:ext uri="{FF2B5EF4-FFF2-40B4-BE49-F238E27FC236}">
                  <a16:creationId xmlns:a16="http://schemas.microsoft.com/office/drawing/2014/main" id="{030CB1C2-5F65-4921-A9E8-D9B55926E7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63905" y="0"/>
              <a:ext cx="2063552" cy="969418"/>
            </a:xfrm>
            <a:prstGeom prst="rect">
              <a:avLst/>
            </a:prstGeom>
            <a:solidFill>
              <a:schemeClr val="bg1">
                <a:lumMod val="25000"/>
                <a:lumOff val="75000"/>
              </a:schemeClr>
            </a:solidFill>
            <a:ln w="9525">
              <a:solidFill>
                <a:srgbClr val="EAEAEA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None/>
              </a:pPr>
              <a:r>
                <a:rPr lang="en-US" altLang="zh-CN" sz="2000" dirty="0">
                  <a:solidFill>
                    <a:schemeClr val="bg2"/>
                  </a:solidFill>
                  <a:latin typeface="inpin heiti" panose="00000500000000000000" pitchFamily="2" charset="-122"/>
                  <a:ea typeface="inpin heiti" panose="00000500000000000000" pitchFamily="2" charset="-122"/>
                  <a:cs typeface="+mn-ea"/>
                  <a:sym typeface="inpin heiti" panose="00000500000000000000" pitchFamily="2" charset="-122"/>
                </a:rPr>
                <a:t> Image Processing</a:t>
              </a:r>
              <a:endParaRPr lang="zh-CN" altLang="en-US" sz="2000" dirty="0">
                <a:solidFill>
                  <a:schemeClr val="bg2"/>
                </a:solidFill>
                <a:latin typeface="inpin heiti" panose="00000500000000000000" pitchFamily="2" charset="-122"/>
                <a:ea typeface="inpin heiti" panose="00000500000000000000" pitchFamily="2" charset="-122"/>
                <a:cs typeface="+mn-ea"/>
                <a:sym typeface="inpin heiti" panose="00000500000000000000" pitchFamily="2" charset="-122"/>
              </a:endParaRPr>
            </a:p>
          </p:txBody>
        </p:sp>
        <p:sp>
          <p:nvSpPr>
            <p:cNvPr id="26" name="等腰三角形 25">
              <a:extLst>
                <a:ext uri="{FF2B5EF4-FFF2-40B4-BE49-F238E27FC236}">
                  <a16:creationId xmlns:a16="http://schemas.microsoft.com/office/drawing/2014/main" id="{3B99C112-08E8-4C52-9281-C1DD245809CC}"/>
                </a:ext>
              </a:extLst>
            </p:cNvPr>
            <p:cNvSpPr>
              <a:spLocks noChangeAspect="1"/>
            </p:cNvSpPr>
            <p:nvPr/>
          </p:nvSpPr>
          <p:spPr>
            <a:xfrm rot="10800000" flipV="1">
              <a:off x="10868907" y="730186"/>
              <a:ext cx="555013" cy="478461"/>
            </a:xfrm>
            <a:prstGeom prst="triangle">
              <a:avLst/>
            </a:prstGeom>
            <a:solidFill>
              <a:schemeClr val="bg2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npin heiti" panose="00000500000000000000" pitchFamily="2" charset="-122"/>
                <a:ea typeface="inpin heiti" panose="00000500000000000000" pitchFamily="2" charset="-122"/>
                <a:cs typeface="+mn-ea"/>
                <a:sym typeface="inpin heiti" panose="00000500000000000000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007817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1"/>
          <p:cNvSpPr/>
          <p:nvPr/>
        </p:nvSpPr>
        <p:spPr>
          <a:xfrm>
            <a:off x="0" y="2528899"/>
            <a:ext cx="1003481" cy="1800199"/>
          </a:xfrm>
          <a:custGeom>
            <a:avLst/>
            <a:gdLst>
              <a:gd name="connsiteX0" fmla="*/ 0 w 1705100"/>
              <a:gd name="connsiteY0" fmla="*/ 0 h 2088232"/>
              <a:gd name="connsiteX1" fmla="*/ 1705100 w 1705100"/>
              <a:gd name="connsiteY1" fmla="*/ 0 h 2088232"/>
              <a:gd name="connsiteX2" fmla="*/ 1705100 w 1705100"/>
              <a:gd name="connsiteY2" fmla="*/ 2088232 h 2088232"/>
              <a:gd name="connsiteX3" fmla="*/ 0 w 1705100"/>
              <a:gd name="connsiteY3" fmla="*/ 2088232 h 2088232"/>
              <a:gd name="connsiteX4" fmla="*/ 0 w 1705100"/>
              <a:gd name="connsiteY4" fmla="*/ 0 h 2088232"/>
              <a:gd name="connsiteX0" fmla="*/ 0 w 1705100"/>
              <a:gd name="connsiteY0" fmla="*/ 0 h 2088232"/>
              <a:gd name="connsiteX1" fmla="*/ 1705100 w 1705100"/>
              <a:gd name="connsiteY1" fmla="*/ 0 h 2088232"/>
              <a:gd name="connsiteX2" fmla="*/ 922602 w 1705100"/>
              <a:gd name="connsiteY2" fmla="*/ 1013988 h 2088232"/>
              <a:gd name="connsiteX3" fmla="*/ 1705100 w 1705100"/>
              <a:gd name="connsiteY3" fmla="*/ 2088232 h 2088232"/>
              <a:gd name="connsiteX4" fmla="*/ 0 w 1705100"/>
              <a:gd name="connsiteY4" fmla="*/ 2088232 h 2088232"/>
              <a:gd name="connsiteX5" fmla="*/ 0 w 1705100"/>
              <a:gd name="connsiteY5" fmla="*/ 0 h 2088232"/>
              <a:gd name="connsiteX0" fmla="*/ 0 w 1705100"/>
              <a:gd name="connsiteY0" fmla="*/ 0 h 2088232"/>
              <a:gd name="connsiteX1" fmla="*/ 1705100 w 1705100"/>
              <a:gd name="connsiteY1" fmla="*/ 0 h 2088232"/>
              <a:gd name="connsiteX2" fmla="*/ 1090721 w 1705100"/>
              <a:gd name="connsiteY2" fmla="*/ 1075495 h 2088232"/>
              <a:gd name="connsiteX3" fmla="*/ 1705100 w 1705100"/>
              <a:gd name="connsiteY3" fmla="*/ 2088232 h 2088232"/>
              <a:gd name="connsiteX4" fmla="*/ 0 w 1705100"/>
              <a:gd name="connsiteY4" fmla="*/ 2088232 h 2088232"/>
              <a:gd name="connsiteX5" fmla="*/ 0 w 1705100"/>
              <a:gd name="connsiteY5" fmla="*/ 0 h 2088232"/>
              <a:gd name="connsiteX0" fmla="*/ 0 w 1705100"/>
              <a:gd name="connsiteY0" fmla="*/ 0 h 2088232"/>
              <a:gd name="connsiteX1" fmla="*/ 1705100 w 1705100"/>
              <a:gd name="connsiteY1" fmla="*/ 0 h 2088232"/>
              <a:gd name="connsiteX2" fmla="*/ 1090721 w 1705100"/>
              <a:gd name="connsiteY2" fmla="*/ 1075495 h 2088232"/>
              <a:gd name="connsiteX3" fmla="*/ 1705100 w 1705100"/>
              <a:gd name="connsiteY3" fmla="*/ 2088232 h 2088232"/>
              <a:gd name="connsiteX4" fmla="*/ 0 w 1705100"/>
              <a:gd name="connsiteY4" fmla="*/ 2088232 h 2088232"/>
              <a:gd name="connsiteX5" fmla="*/ 0 w 1705100"/>
              <a:gd name="connsiteY5" fmla="*/ 0 h 2088232"/>
              <a:gd name="connsiteX0" fmla="*/ 0 w 1705100"/>
              <a:gd name="connsiteY0" fmla="*/ 0 h 2088232"/>
              <a:gd name="connsiteX1" fmla="*/ 1705100 w 1705100"/>
              <a:gd name="connsiteY1" fmla="*/ 0 h 2088232"/>
              <a:gd name="connsiteX2" fmla="*/ 1090721 w 1705100"/>
              <a:gd name="connsiteY2" fmla="*/ 1075495 h 2088232"/>
              <a:gd name="connsiteX3" fmla="*/ 1705100 w 1705100"/>
              <a:gd name="connsiteY3" fmla="*/ 2088232 h 2088232"/>
              <a:gd name="connsiteX4" fmla="*/ 0 w 1705100"/>
              <a:gd name="connsiteY4" fmla="*/ 2088232 h 2088232"/>
              <a:gd name="connsiteX5" fmla="*/ 0 w 1705100"/>
              <a:gd name="connsiteY5" fmla="*/ 0 h 2088232"/>
              <a:gd name="connsiteX0" fmla="*/ 0 w 1705100"/>
              <a:gd name="connsiteY0" fmla="*/ 0 h 2088232"/>
              <a:gd name="connsiteX1" fmla="*/ 1705100 w 1705100"/>
              <a:gd name="connsiteY1" fmla="*/ 0 h 2088232"/>
              <a:gd name="connsiteX2" fmla="*/ 1090721 w 1705100"/>
              <a:gd name="connsiteY2" fmla="*/ 1075495 h 2088232"/>
              <a:gd name="connsiteX3" fmla="*/ 1705100 w 1705100"/>
              <a:gd name="connsiteY3" fmla="*/ 2088232 h 2088232"/>
              <a:gd name="connsiteX4" fmla="*/ 0 w 1705100"/>
              <a:gd name="connsiteY4" fmla="*/ 2088232 h 2088232"/>
              <a:gd name="connsiteX5" fmla="*/ 0 w 1705100"/>
              <a:gd name="connsiteY5" fmla="*/ 0 h 2088232"/>
              <a:gd name="connsiteX0" fmla="*/ 0 w 1705100"/>
              <a:gd name="connsiteY0" fmla="*/ 0 h 2088232"/>
              <a:gd name="connsiteX1" fmla="*/ 1705100 w 1705100"/>
              <a:gd name="connsiteY1" fmla="*/ 0 h 2088232"/>
              <a:gd name="connsiteX2" fmla="*/ 1090721 w 1705100"/>
              <a:gd name="connsiteY2" fmla="*/ 1075495 h 2088232"/>
              <a:gd name="connsiteX3" fmla="*/ 1705100 w 1705100"/>
              <a:gd name="connsiteY3" fmla="*/ 2088232 h 2088232"/>
              <a:gd name="connsiteX4" fmla="*/ 0 w 1705100"/>
              <a:gd name="connsiteY4" fmla="*/ 2088232 h 2088232"/>
              <a:gd name="connsiteX5" fmla="*/ 0 w 1705100"/>
              <a:gd name="connsiteY5" fmla="*/ 0 h 2088232"/>
              <a:gd name="connsiteX0" fmla="*/ 0 w 1705100"/>
              <a:gd name="connsiteY0" fmla="*/ 0 h 2088232"/>
              <a:gd name="connsiteX1" fmla="*/ 1705100 w 1705100"/>
              <a:gd name="connsiteY1" fmla="*/ 0 h 2088232"/>
              <a:gd name="connsiteX2" fmla="*/ 1090721 w 1705100"/>
              <a:gd name="connsiteY2" fmla="*/ 1075495 h 2088232"/>
              <a:gd name="connsiteX3" fmla="*/ 1705100 w 1705100"/>
              <a:gd name="connsiteY3" fmla="*/ 2088232 h 2088232"/>
              <a:gd name="connsiteX4" fmla="*/ 0 w 1705100"/>
              <a:gd name="connsiteY4" fmla="*/ 2088232 h 2088232"/>
              <a:gd name="connsiteX5" fmla="*/ 0 w 1705100"/>
              <a:gd name="connsiteY5" fmla="*/ 0 h 2088232"/>
              <a:gd name="connsiteX0" fmla="*/ 0 w 1705100"/>
              <a:gd name="connsiteY0" fmla="*/ 0 h 2088232"/>
              <a:gd name="connsiteX1" fmla="*/ 1705100 w 1705100"/>
              <a:gd name="connsiteY1" fmla="*/ 0 h 2088232"/>
              <a:gd name="connsiteX2" fmla="*/ 1090721 w 1705100"/>
              <a:gd name="connsiteY2" fmla="*/ 1075495 h 2088232"/>
              <a:gd name="connsiteX3" fmla="*/ 1705100 w 1705100"/>
              <a:gd name="connsiteY3" fmla="*/ 2088232 h 2088232"/>
              <a:gd name="connsiteX4" fmla="*/ 0 w 1705100"/>
              <a:gd name="connsiteY4" fmla="*/ 2088232 h 2088232"/>
              <a:gd name="connsiteX5" fmla="*/ 0 w 1705100"/>
              <a:gd name="connsiteY5" fmla="*/ 0 h 2088232"/>
              <a:gd name="connsiteX0" fmla="*/ 0 w 1705100"/>
              <a:gd name="connsiteY0" fmla="*/ 0 h 2088232"/>
              <a:gd name="connsiteX1" fmla="*/ 1705100 w 1705100"/>
              <a:gd name="connsiteY1" fmla="*/ 0 h 2088232"/>
              <a:gd name="connsiteX2" fmla="*/ 1090721 w 1705100"/>
              <a:gd name="connsiteY2" fmla="*/ 1075495 h 2088232"/>
              <a:gd name="connsiteX3" fmla="*/ 1705100 w 1705100"/>
              <a:gd name="connsiteY3" fmla="*/ 2088232 h 2088232"/>
              <a:gd name="connsiteX4" fmla="*/ 0 w 1705100"/>
              <a:gd name="connsiteY4" fmla="*/ 2088232 h 2088232"/>
              <a:gd name="connsiteX5" fmla="*/ 0 w 1705100"/>
              <a:gd name="connsiteY5" fmla="*/ 0 h 2088232"/>
              <a:gd name="connsiteX0" fmla="*/ 0 w 1705100"/>
              <a:gd name="connsiteY0" fmla="*/ 0 h 2088232"/>
              <a:gd name="connsiteX1" fmla="*/ 1705100 w 1705100"/>
              <a:gd name="connsiteY1" fmla="*/ 0 h 2088232"/>
              <a:gd name="connsiteX2" fmla="*/ 1705100 w 1705100"/>
              <a:gd name="connsiteY2" fmla="*/ 2088232 h 2088232"/>
              <a:gd name="connsiteX3" fmla="*/ 0 w 1705100"/>
              <a:gd name="connsiteY3" fmla="*/ 2088232 h 2088232"/>
              <a:gd name="connsiteX4" fmla="*/ 0 w 1705100"/>
              <a:gd name="connsiteY4" fmla="*/ 0 h 2088232"/>
              <a:gd name="connsiteX0" fmla="*/ 0 w 1739059"/>
              <a:gd name="connsiteY0" fmla="*/ 0 h 2088232"/>
              <a:gd name="connsiteX1" fmla="*/ 1705100 w 1739059"/>
              <a:gd name="connsiteY1" fmla="*/ 0 h 2088232"/>
              <a:gd name="connsiteX2" fmla="*/ 1705100 w 1739059"/>
              <a:gd name="connsiteY2" fmla="*/ 2088232 h 2088232"/>
              <a:gd name="connsiteX3" fmla="*/ 0 w 1739059"/>
              <a:gd name="connsiteY3" fmla="*/ 2088232 h 2088232"/>
              <a:gd name="connsiteX4" fmla="*/ 0 w 1739059"/>
              <a:gd name="connsiteY4" fmla="*/ 0 h 2088232"/>
              <a:gd name="connsiteX0" fmla="*/ 0 w 1705100"/>
              <a:gd name="connsiteY0" fmla="*/ 0 h 2088232"/>
              <a:gd name="connsiteX1" fmla="*/ 1705100 w 1705100"/>
              <a:gd name="connsiteY1" fmla="*/ 0 h 2088232"/>
              <a:gd name="connsiteX2" fmla="*/ 1705100 w 1705100"/>
              <a:gd name="connsiteY2" fmla="*/ 2088232 h 2088232"/>
              <a:gd name="connsiteX3" fmla="*/ 0 w 1705100"/>
              <a:gd name="connsiteY3" fmla="*/ 2088232 h 2088232"/>
              <a:gd name="connsiteX4" fmla="*/ 0 w 1705100"/>
              <a:gd name="connsiteY4" fmla="*/ 0 h 2088232"/>
              <a:gd name="connsiteX0" fmla="*/ 0 w 1705100"/>
              <a:gd name="connsiteY0" fmla="*/ 0 h 2088232"/>
              <a:gd name="connsiteX1" fmla="*/ 1705100 w 1705100"/>
              <a:gd name="connsiteY1" fmla="*/ 0 h 2088232"/>
              <a:gd name="connsiteX2" fmla="*/ 1705100 w 1705100"/>
              <a:gd name="connsiteY2" fmla="*/ 2088232 h 2088232"/>
              <a:gd name="connsiteX3" fmla="*/ 0 w 1705100"/>
              <a:gd name="connsiteY3" fmla="*/ 2088232 h 2088232"/>
              <a:gd name="connsiteX4" fmla="*/ 0 w 1705100"/>
              <a:gd name="connsiteY4" fmla="*/ 0 h 2088232"/>
              <a:gd name="connsiteX0" fmla="*/ 0 w 1705100"/>
              <a:gd name="connsiteY0" fmla="*/ 0 h 2088232"/>
              <a:gd name="connsiteX1" fmla="*/ 1705100 w 1705100"/>
              <a:gd name="connsiteY1" fmla="*/ 0 h 2088232"/>
              <a:gd name="connsiteX2" fmla="*/ 1705100 w 1705100"/>
              <a:gd name="connsiteY2" fmla="*/ 2088232 h 2088232"/>
              <a:gd name="connsiteX3" fmla="*/ 0 w 1705100"/>
              <a:gd name="connsiteY3" fmla="*/ 2088232 h 2088232"/>
              <a:gd name="connsiteX4" fmla="*/ 0 w 1705100"/>
              <a:gd name="connsiteY4" fmla="*/ 0 h 2088232"/>
              <a:gd name="connsiteX0" fmla="*/ 0 w 1746105"/>
              <a:gd name="connsiteY0" fmla="*/ 0 h 2088232"/>
              <a:gd name="connsiteX1" fmla="*/ 1746105 w 1746105"/>
              <a:gd name="connsiteY1" fmla="*/ 0 h 2088232"/>
              <a:gd name="connsiteX2" fmla="*/ 1705100 w 1746105"/>
              <a:gd name="connsiteY2" fmla="*/ 2088232 h 2088232"/>
              <a:gd name="connsiteX3" fmla="*/ 0 w 1746105"/>
              <a:gd name="connsiteY3" fmla="*/ 2088232 h 2088232"/>
              <a:gd name="connsiteX4" fmla="*/ 0 w 1746105"/>
              <a:gd name="connsiteY4" fmla="*/ 0 h 2088232"/>
              <a:gd name="connsiteX0" fmla="*/ 0 w 1746105"/>
              <a:gd name="connsiteY0" fmla="*/ 0 h 2088232"/>
              <a:gd name="connsiteX1" fmla="*/ 1746105 w 1746105"/>
              <a:gd name="connsiteY1" fmla="*/ 0 h 2088232"/>
              <a:gd name="connsiteX2" fmla="*/ 1705100 w 1746105"/>
              <a:gd name="connsiteY2" fmla="*/ 2088232 h 2088232"/>
              <a:gd name="connsiteX3" fmla="*/ 0 w 1746105"/>
              <a:gd name="connsiteY3" fmla="*/ 2088232 h 2088232"/>
              <a:gd name="connsiteX4" fmla="*/ 0 w 1746105"/>
              <a:gd name="connsiteY4" fmla="*/ 0 h 2088232"/>
              <a:gd name="connsiteX0" fmla="*/ 0 w 1746105"/>
              <a:gd name="connsiteY0" fmla="*/ 0 h 2088232"/>
              <a:gd name="connsiteX1" fmla="*/ 1746105 w 1746105"/>
              <a:gd name="connsiteY1" fmla="*/ 0 h 2088232"/>
              <a:gd name="connsiteX2" fmla="*/ 1705100 w 1746105"/>
              <a:gd name="connsiteY2" fmla="*/ 2088232 h 2088232"/>
              <a:gd name="connsiteX3" fmla="*/ 0 w 1746105"/>
              <a:gd name="connsiteY3" fmla="*/ 2088232 h 2088232"/>
              <a:gd name="connsiteX4" fmla="*/ 0 w 1746105"/>
              <a:gd name="connsiteY4" fmla="*/ 0 h 2088232"/>
              <a:gd name="connsiteX0" fmla="*/ 0 w 1762506"/>
              <a:gd name="connsiteY0" fmla="*/ 0 h 2088232"/>
              <a:gd name="connsiteX1" fmla="*/ 1746105 w 1762506"/>
              <a:gd name="connsiteY1" fmla="*/ 0 h 2088232"/>
              <a:gd name="connsiteX2" fmla="*/ 1762506 w 1762506"/>
              <a:gd name="connsiteY2" fmla="*/ 2088232 h 2088232"/>
              <a:gd name="connsiteX3" fmla="*/ 0 w 1762506"/>
              <a:gd name="connsiteY3" fmla="*/ 2088232 h 2088232"/>
              <a:gd name="connsiteX4" fmla="*/ 0 w 1762506"/>
              <a:gd name="connsiteY4" fmla="*/ 0 h 2088232"/>
              <a:gd name="connsiteX0" fmla="*/ 0 w 1762506"/>
              <a:gd name="connsiteY0" fmla="*/ 0 h 2088232"/>
              <a:gd name="connsiteX1" fmla="*/ 1746105 w 1762506"/>
              <a:gd name="connsiteY1" fmla="*/ 0 h 2088232"/>
              <a:gd name="connsiteX2" fmla="*/ 1762506 w 1762506"/>
              <a:gd name="connsiteY2" fmla="*/ 2088232 h 2088232"/>
              <a:gd name="connsiteX3" fmla="*/ 0 w 1762506"/>
              <a:gd name="connsiteY3" fmla="*/ 2088232 h 2088232"/>
              <a:gd name="connsiteX4" fmla="*/ 0 w 1762506"/>
              <a:gd name="connsiteY4" fmla="*/ 0 h 2088232"/>
              <a:gd name="connsiteX0" fmla="*/ 0 w 1762506"/>
              <a:gd name="connsiteY0" fmla="*/ 0 h 2088232"/>
              <a:gd name="connsiteX1" fmla="*/ 1746105 w 1762506"/>
              <a:gd name="connsiteY1" fmla="*/ 0 h 2088232"/>
              <a:gd name="connsiteX2" fmla="*/ 1762506 w 1762506"/>
              <a:gd name="connsiteY2" fmla="*/ 2088232 h 2088232"/>
              <a:gd name="connsiteX3" fmla="*/ 0 w 1762506"/>
              <a:gd name="connsiteY3" fmla="*/ 2088232 h 2088232"/>
              <a:gd name="connsiteX4" fmla="*/ 0 w 1762506"/>
              <a:gd name="connsiteY4" fmla="*/ 0 h 2088232"/>
              <a:gd name="connsiteX0" fmla="*/ 0 w 1762506"/>
              <a:gd name="connsiteY0" fmla="*/ 0 h 2088232"/>
              <a:gd name="connsiteX1" fmla="*/ 1746105 w 1762506"/>
              <a:gd name="connsiteY1" fmla="*/ 0 h 2088232"/>
              <a:gd name="connsiteX2" fmla="*/ 1762506 w 1762506"/>
              <a:gd name="connsiteY2" fmla="*/ 2088232 h 2088232"/>
              <a:gd name="connsiteX3" fmla="*/ 0 w 1762506"/>
              <a:gd name="connsiteY3" fmla="*/ 2088232 h 2088232"/>
              <a:gd name="connsiteX4" fmla="*/ 0 w 1762506"/>
              <a:gd name="connsiteY4" fmla="*/ 0 h 2088232"/>
              <a:gd name="connsiteX0" fmla="*/ 0 w 1762506"/>
              <a:gd name="connsiteY0" fmla="*/ 0 h 2088232"/>
              <a:gd name="connsiteX1" fmla="*/ 1746105 w 1762506"/>
              <a:gd name="connsiteY1" fmla="*/ 0 h 2088232"/>
              <a:gd name="connsiteX2" fmla="*/ 1762506 w 1762506"/>
              <a:gd name="connsiteY2" fmla="*/ 2088232 h 2088232"/>
              <a:gd name="connsiteX3" fmla="*/ 0 w 1762506"/>
              <a:gd name="connsiteY3" fmla="*/ 2088232 h 2088232"/>
              <a:gd name="connsiteX4" fmla="*/ 0 w 1762506"/>
              <a:gd name="connsiteY4" fmla="*/ 0 h 2088232"/>
              <a:gd name="connsiteX0" fmla="*/ 0 w 1762506"/>
              <a:gd name="connsiteY0" fmla="*/ 0 h 2088232"/>
              <a:gd name="connsiteX1" fmla="*/ 1746105 w 1762506"/>
              <a:gd name="connsiteY1" fmla="*/ 0 h 2088232"/>
              <a:gd name="connsiteX2" fmla="*/ 1762506 w 1762506"/>
              <a:gd name="connsiteY2" fmla="*/ 2088232 h 2088232"/>
              <a:gd name="connsiteX3" fmla="*/ 0 w 1762506"/>
              <a:gd name="connsiteY3" fmla="*/ 2088232 h 2088232"/>
              <a:gd name="connsiteX4" fmla="*/ 0 w 1762506"/>
              <a:gd name="connsiteY4" fmla="*/ 0 h 2088232"/>
              <a:gd name="connsiteX0" fmla="*/ 0 w 1762506"/>
              <a:gd name="connsiteY0" fmla="*/ 0 h 2088232"/>
              <a:gd name="connsiteX1" fmla="*/ 1746105 w 1762506"/>
              <a:gd name="connsiteY1" fmla="*/ 0 h 2088232"/>
              <a:gd name="connsiteX2" fmla="*/ 1762506 w 1762506"/>
              <a:gd name="connsiteY2" fmla="*/ 2088232 h 2088232"/>
              <a:gd name="connsiteX3" fmla="*/ 0 w 1762506"/>
              <a:gd name="connsiteY3" fmla="*/ 2088232 h 2088232"/>
              <a:gd name="connsiteX4" fmla="*/ 0 w 1762506"/>
              <a:gd name="connsiteY4" fmla="*/ 0 h 2088232"/>
              <a:gd name="connsiteX0" fmla="*/ 0 w 1762506"/>
              <a:gd name="connsiteY0" fmla="*/ 0 h 2088232"/>
              <a:gd name="connsiteX1" fmla="*/ 1746105 w 1762506"/>
              <a:gd name="connsiteY1" fmla="*/ 0 h 2088232"/>
              <a:gd name="connsiteX2" fmla="*/ 1762506 w 1762506"/>
              <a:gd name="connsiteY2" fmla="*/ 2088232 h 2088232"/>
              <a:gd name="connsiteX3" fmla="*/ 0 w 1762506"/>
              <a:gd name="connsiteY3" fmla="*/ 2088232 h 2088232"/>
              <a:gd name="connsiteX4" fmla="*/ 0 w 1762506"/>
              <a:gd name="connsiteY4" fmla="*/ 0 h 2088232"/>
              <a:gd name="connsiteX0" fmla="*/ 0 w 1762506"/>
              <a:gd name="connsiteY0" fmla="*/ 0 h 2088237"/>
              <a:gd name="connsiteX1" fmla="*/ 1746105 w 1762506"/>
              <a:gd name="connsiteY1" fmla="*/ 0 h 2088237"/>
              <a:gd name="connsiteX2" fmla="*/ 1762506 w 1762506"/>
              <a:gd name="connsiteY2" fmla="*/ 2088232 h 2088237"/>
              <a:gd name="connsiteX3" fmla="*/ 0 w 1762506"/>
              <a:gd name="connsiteY3" fmla="*/ 2088232 h 2088237"/>
              <a:gd name="connsiteX4" fmla="*/ 0 w 1762506"/>
              <a:gd name="connsiteY4" fmla="*/ 0 h 2088237"/>
              <a:gd name="connsiteX0" fmla="*/ 0 w 1762506"/>
              <a:gd name="connsiteY0" fmla="*/ 0 h 2088236"/>
              <a:gd name="connsiteX1" fmla="*/ 1746105 w 1762506"/>
              <a:gd name="connsiteY1" fmla="*/ 0 h 2088236"/>
              <a:gd name="connsiteX2" fmla="*/ 1762506 w 1762506"/>
              <a:gd name="connsiteY2" fmla="*/ 2088232 h 2088236"/>
              <a:gd name="connsiteX3" fmla="*/ 0 w 1762506"/>
              <a:gd name="connsiteY3" fmla="*/ 2088232 h 2088236"/>
              <a:gd name="connsiteX4" fmla="*/ 0 w 1762506"/>
              <a:gd name="connsiteY4" fmla="*/ 0 h 2088236"/>
              <a:gd name="connsiteX0" fmla="*/ 0 w 1762506"/>
              <a:gd name="connsiteY0" fmla="*/ 0 h 2088237"/>
              <a:gd name="connsiteX1" fmla="*/ 1746105 w 1762506"/>
              <a:gd name="connsiteY1" fmla="*/ 0 h 2088237"/>
              <a:gd name="connsiteX2" fmla="*/ 1762506 w 1762506"/>
              <a:gd name="connsiteY2" fmla="*/ 2088232 h 2088237"/>
              <a:gd name="connsiteX3" fmla="*/ 0 w 1762506"/>
              <a:gd name="connsiteY3" fmla="*/ 2088232 h 2088237"/>
              <a:gd name="connsiteX4" fmla="*/ 0 w 1762506"/>
              <a:gd name="connsiteY4" fmla="*/ 0 h 2088237"/>
              <a:gd name="connsiteX0" fmla="*/ 0 w 1762506"/>
              <a:gd name="connsiteY0" fmla="*/ 0 h 2088685"/>
              <a:gd name="connsiteX1" fmla="*/ 1746105 w 1762506"/>
              <a:gd name="connsiteY1" fmla="*/ 0 h 2088685"/>
              <a:gd name="connsiteX2" fmla="*/ 1762506 w 1762506"/>
              <a:gd name="connsiteY2" fmla="*/ 2088232 h 2088685"/>
              <a:gd name="connsiteX3" fmla="*/ 0 w 1762506"/>
              <a:gd name="connsiteY3" fmla="*/ 2088232 h 2088685"/>
              <a:gd name="connsiteX4" fmla="*/ 0 w 1762506"/>
              <a:gd name="connsiteY4" fmla="*/ 0 h 2088685"/>
              <a:gd name="connsiteX0" fmla="*/ 0 w 1762506"/>
              <a:gd name="connsiteY0" fmla="*/ 0 h 2088685"/>
              <a:gd name="connsiteX1" fmla="*/ 1690839 w 1762506"/>
              <a:gd name="connsiteY1" fmla="*/ 0 h 2088685"/>
              <a:gd name="connsiteX2" fmla="*/ 1762506 w 1762506"/>
              <a:gd name="connsiteY2" fmla="*/ 2088232 h 2088685"/>
              <a:gd name="connsiteX3" fmla="*/ 0 w 1762506"/>
              <a:gd name="connsiteY3" fmla="*/ 2088232 h 2088685"/>
              <a:gd name="connsiteX4" fmla="*/ 0 w 1762506"/>
              <a:gd name="connsiteY4" fmla="*/ 0 h 2088685"/>
              <a:gd name="connsiteX0" fmla="*/ 0 w 1762506"/>
              <a:gd name="connsiteY0" fmla="*/ 0 h 2088676"/>
              <a:gd name="connsiteX1" fmla="*/ 1690839 w 1762506"/>
              <a:gd name="connsiteY1" fmla="*/ 0 h 2088676"/>
              <a:gd name="connsiteX2" fmla="*/ 1762506 w 1762506"/>
              <a:gd name="connsiteY2" fmla="*/ 2088232 h 2088676"/>
              <a:gd name="connsiteX3" fmla="*/ 0 w 1762506"/>
              <a:gd name="connsiteY3" fmla="*/ 2088232 h 2088676"/>
              <a:gd name="connsiteX4" fmla="*/ 0 w 1762506"/>
              <a:gd name="connsiteY4" fmla="*/ 0 h 2088676"/>
              <a:gd name="connsiteX0" fmla="*/ 0 w 1762506"/>
              <a:gd name="connsiteY0" fmla="*/ 0 h 2088845"/>
              <a:gd name="connsiteX1" fmla="*/ 1690839 w 1762506"/>
              <a:gd name="connsiteY1" fmla="*/ 0 h 2088845"/>
              <a:gd name="connsiteX2" fmla="*/ 1762506 w 1762506"/>
              <a:gd name="connsiteY2" fmla="*/ 2088232 h 2088845"/>
              <a:gd name="connsiteX3" fmla="*/ 0 w 1762506"/>
              <a:gd name="connsiteY3" fmla="*/ 2088232 h 2088845"/>
              <a:gd name="connsiteX4" fmla="*/ 0 w 1762506"/>
              <a:gd name="connsiteY4" fmla="*/ 0 h 2088845"/>
              <a:gd name="connsiteX0" fmla="*/ 0 w 1717289"/>
              <a:gd name="connsiteY0" fmla="*/ 0 h 2098890"/>
              <a:gd name="connsiteX1" fmla="*/ 1690839 w 1717289"/>
              <a:gd name="connsiteY1" fmla="*/ 0 h 2098890"/>
              <a:gd name="connsiteX2" fmla="*/ 1717289 w 1717289"/>
              <a:gd name="connsiteY2" fmla="*/ 2098281 h 2098890"/>
              <a:gd name="connsiteX3" fmla="*/ 0 w 1717289"/>
              <a:gd name="connsiteY3" fmla="*/ 2088232 h 2098890"/>
              <a:gd name="connsiteX4" fmla="*/ 0 w 1717289"/>
              <a:gd name="connsiteY4" fmla="*/ 0 h 2098890"/>
              <a:gd name="connsiteX0" fmla="*/ 0 w 1717289"/>
              <a:gd name="connsiteY0" fmla="*/ 0 h 2098281"/>
              <a:gd name="connsiteX1" fmla="*/ 1690839 w 1717289"/>
              <a:gd name="connsiteY1" fmla="*/ 0 h 2098281"/>
              <a:gd name="connsiteX2" fmla="*/ 1717289 w 1717289"/>
              <a:gd name="connsiteY2" fmla="*/ 2098281 h 2098281"/>
              <a:gd name="connsiteX3" fmla="*/ 0 w 1717289"/>
              <a:gd name="connsiteY3" fmla="*/ 2088232 h 2098281"/>
              <a:gd name="connsiteX4" fmla="*/ 0 w 1717289"/>
              <a:gd name="connsiteY4" fmla="*/ 0 h 2098281"/>
              <a:gd name="connsiteX0" fmla="*/ 0 w 1717289"/>
              <a:gd name="connsiteY0" fmla="*/ 0 h 2098281"/>
              <a:gd name="connsiteX1" fmla="*/ 1690839 w 1717289"/>
              <a:gd name="connsiteY1" fmla="*/ 0 h 2098281"/>
              <a:gd name="connsiteX2" fmla="*/ 1717289 w 1717289"/>
              <a:gd name="connsiteY2" fmla="*/ 2098281 h 2098281"/>
              <a:gd name="connsiteX3" fmla="*/ 0 w 1717289"/>
              <a:gd name="connsiteY3" fmla="*/ 2088232 h 2098281"/>
              <a:gd name="connsiteX4" fmla="*/ 0 w 1717289"/>
              <a:gd name="connsiteY4" fmla="*/ 0 h 2098281"/>
              <a:gd name="connsiteX0" fmla="*/ 0 w 1717289"/>
              <a:gd name="connsiteY0" fmla="*/ 0 h 2098281"/>
              <a:gd name="connsiteX1" fmla="*/ 1690839 w 1717289"/>
              <a:gd name="connsiteY1" fmla="*/ 0 h 2098281"/>
              <a:gd name="connsiteX2" fmla="*/ 1717289 w 1717289"/>
              <a:gd name="connsiteY2" fmla="*/ 2098281 h 2098281"/>
              <a:gd name="connsiteX3" fmla="*/ 0 w 1717289"/>
              <a:gd name="connsiteY3" fmla="*/ 2088232 h 2098281"/>
              <a:gd name="connsiteX4" fmla="*/ 0 w 1717289"/>
              <a:gd name="connsiteY4" fmla="*/ 0 h 2098281"/>
              <a:gd name="connsiteX0" fmla="*/ 0 w 1717289"/>
              <a:gd name="connsiteY0" fmla="*/ 0 h 2098281"/>
              <a:gd name="connsiteX1" fmla="*/ 1690839 w 1717289"/>
              <a:gd name="connsiteY1" fmla="*/ 0 h 2098281"/>
              <a:gd name="connsiteX2" fmla="*/ 1717289 w 1717289"/>
              <a:gd name="connsiteY2" fmla="*/ 2098281 h 2098281"/>
              <a:gd name="connsiteX3" fmla="*/ 0 w 1717289"/>
              <a:gd name="connsiteY3" fmla="*/ 2088232 h 2098281"/>
              <a:gd name="connsiteX4" fmla="*/ 0 w 1717289"/>
              <a:gd name="connsiteY4" fmla="*/ 0 h 2098281"/>
              <a:gd name="connsiteX0" fmla="*/ 0 w 1717289"/>
              <a:gd name="connsiteY0" fmla="*/ 0 h 2098281"/>
              <a:gd name="connsiteX1" fmla="*/ 1690839 w 1717289"/>
              <a:gd name="connsiteY1" fmla="*/ 0 h 2098281"/>
              <a:gd name="connsiteX2" fmla="*/ 1717289 w 1717289"/>
              <a:gd name="connsiteY2" fmla="*/ 2098281 h 2098281"/>
              <a:gd name="connsiteX3" fmla="*/ 0 w 1717289"/>
              <a:gd name="connsiteY3" fmla="*/ 2088232 h 2098281"/>
              <a:gd name="connsiteX4" fmla="*/ 0 w 1717289"/>
              <a:gd name="connsiteY4" fmla="*/ 0 h 2098281"/>
              <a:gd name="connsiteX0" fmla="*/ 0 w 1717289"/>
              <a:gd name="connsiteY0" fmla="*/ 0 h 2098281"/>
              <a:gd name="connsiteX1" fmla="*/ 1690839 w 1717289"/>
              <a:gd name="connsiteY1" fmla="*/ 0 h 2098281"/>
              <a:gd name="connsiteX2" fmla="*/ 1717289 w 1717289"/>
              <a:gd name="connsiteY2" fmla="*/ 2098281 h 2098281"/>
              <a:gd name="connsiteX3" fmla="*/ 0 w 1717289"/>
              <a:gd name="connsiteY3" fmla="*/ 2088232 h 2098281"/>
              <a:gd name="connsiteX4" fmla="*/ 0 w 1717289"/>
              <a:gd name="connsiteY4" fmla="*/ 0 h 2098281"/>
              <a:gd name="connsiteX0" fmla="*/ 0 w 1717289"/>
              <a:gd name="connsiteY0" fmla="*/ 0 h 2098281"/>
              <a:gd name="connsiteX1" fmla="*/ 1674437 w 1717289"/>
              <a:gd name="connsiteY1" fmla="*/ 4101 h 2098281"/>
              <a:gd name="connsiteX2" fmla="*/ 1717289 w 1717289"/>
              <a:gd name="connsiteY2" fmla="*/ 2098281 h 2098281"/>
              <a:gd name="connsiteX3" fmla="*/ 0 w 1717289"/>
              <a:gd name="connsiteY3" fmla="*/ 2088232 h 2098281"/>
              <a:gd name="connsiteX4" fmla="*/ 0 w 1717289"/>
              <a:gd name="connsiteY4" fmla="*/ 0 h 2098281"/>
              <a:gd name="connsiteX0" fmla="*/ 0 w 1717289"/>
              <a:gd name="connsiteY0" fmla="*/ 0 h 2098281"/>
              <a:gd name="connsiteX1" fmla="*/ 1674437 w 1717289"/>
              <a:gd name="connsiteY1" fmla="*/ 4101 h 2098281"/>
              <a:gd name="connsiteX2" fmla="*/ 1717289 w 1717289"/>
              <a:gd name="connsiteY2" fmla="*/ 2098281 h 2098281"/>
              <a:gd name="connsiteX3" fmla="*/ 0 w 1717289"/>
              <a:gd name="connsiteY3" fmla="*/ 2088232 h 2098281"/>
              <a:gd name="connsiteX4" fmla="*/ 0 w 1717289"/>
              <a:gd name="connsiteY4" fmla="*/ 0 h 2098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7289" h="2098281">
                <a:moveTo>
                  <a:pt x="0" y="0"/>
                </a:moveTo>
                <a:lnTo>
                  <a:pt x="1674437" y="4101"/>
                </a:lnTo>
                <a:cubicBezTo>
                  <a:pt x="536394" y="826531"/>
                  <a:pt x="1385887" y="2096234"/>
                  <a:pt x="1717289" y="2098281"/>
                </a:cubicBezTo>
                <a:lnTo>
                  <a:pt x="0" y="2088232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70C0"/>
              </a:solidFill>
              <a:latin typeface="inpin heiti" panose="00000500000000000000" pitchFamily="2" charset="-122"/>
              <a:ea typeface="inpin heiti" panose="00000500000000000000" pitchFamily="2" charset="-122"/>
              <a:cs typeface="+mn-ea"/>
              <a:sym typeface="inpin heiti" panose="00000500000000000000" pitchFamily="2" charset="-122"/>
            </a:endParaRPr>
          </a:p>
        </p:txBody>
      </p:sp>
      <p:sp>
        <p:nvSpPr>
          <p:cNvPr id="11" name="矩形 1"/>
          <p:cNvSpPr/>
          <p:nvPr/>
        </p:nvSpPr>
        <p:spPr>
          <a:xfrm flipH="1">
            <a:off x="3042351" y="2528899"/>
            <a:ext cx="1003481" cy="1800199"/>
          </a:xfrm>
          <a:custGeom>
            <a:avLst/>
            <a:gdLst>
              <a:gd name="connsiteX0" fmla="*/ 0 w 1705100"/>
              <a:gd name="connsiteY0" fmla="*/ 0 h 2088232"/>
              <a:gd name="connsiteX1" fmla="*/ 1705100 w 1705100"/>
              <a:gd name="connsiteY1" fmla="*/ 0 h 2088232"/>
              <a:gd name="connsiteX2" fmla="*/ 1705100 w 1705100"/>
              <a:gd name="connsiteY2" fmla="*/ 2088232 h 2088232"/>
              <a:gd name="connsiteX3" fmla="*/ 0 w 1705100"/>
              <a:gd name="connsiteY3" fmla="*/ 2088232 h 2088232"/>
              <a:gd name="connsiteX4" fmla="*/ 0 w 1705100"/>
              <a:gd name="connsiteY4" fmla="*/ 0 h 2088232"/>
              <a:gd name="connsiteX0" fmla="*/ 0 w 1705100"/>
              <a:gd name="connsiteY0" fmla="*/ 0 h 2088232"/>
              <a:gd name="connsiteX1" fmla="*/ 1705100 w 1705100"/>
              <a:gd name="connsiteY1" fmla="*/ 0 h 2088232"/>
              <a:gd name="connsiteX2" fmla="*/ 922602 w 1705100"/>
              <a:gd name="connsiteY2" fmla="*/ 1013988 h 2088232"/>
              <a:gd name="connsiteX3" fmla="*/ 1705100 w 1705100"/>
              <a:gd name="connsiteY3" fmla="*/ 2088232 h 2088232"/>
              <a:gd name="connsiteX4" fmla="*/ 0 w 1705100"/>
              <a:gd name="connsiteY4" fmla="*/ 2088232 h 2088232"/>
              <a:gd name="connsiteX5" fmla="*/ 0 w 1705100"/>
              <a:gd name="connsiteY5" fmla="*/ 0 h 2088232"/>
              <a:gd name="connsiteX0" fmla="*/ 0 w 1705100"/>
              <a:gd name="connsiteY0" fmla="*/ 0 h 2088232"/>
              <a:gd name="connsiteX1" fmla="*/ 1705100 w 1705100"/>
              <a:gd name="connsiteY1" fmla="*/ 0 h 2088232"/>
              <a:gd name="connsiteX2" fmla="*/ 1090721 w 1705100"/>
              <a:gd name="connsiteY2" fmla="*/ 1075495 h 2088232"/>
              <a:gd name="connsiteX3" fmla="*/ 1705100 w 1705100"/>
              <a:gd name="connsiteY3" fmla="*/ 2088232 h 2088232"/>
              <a:gd name="connsiteX4" fmla="*/ 0 w 1705100"/>
              <a:gd name="connsiteY4" fmla="*/ 2088232 h 2088232"/>
              <a:gd name="connsiteX5" fmla="*/ 0 w 1705100"/>
              <a:gd name="connsiteY5" fmla="*/ 0 h 2088232"/>
              <a:gd name="connsiteX0" fmla="*/ 0 w 1705100"/>
              <a:gd name="connsiteY0" fmla="*/ 0 h 2088232"/>
              <a:gd name="connsiteX1" fmla="*/ 1705100 w 1705100"/>
              <a:gd name="connsiteY1" fmla="*/ 0 h 2088232"/>
              <a:gd name="connsiteX2" fmla="*/ 1090721 w 1705100"/>
              <a:gd name="connsiteY2" fmla="*/ 1075495 h 2088232"/>
              <a:gd name="connsiteX3" fmla="*/ 1705100 w 1705100"/>
              <a:gd name="connsiteY3" fmla="*/ 2088232 h 2088232"/>
              <a:gd name="connsiteX4" fmla="*/ 0 w 1705100"/>
              <a:gd name="connsiteY4" fmla="*/ 2088232 h 2088232"/>
              <a:gd name="connsiteX5" fmla="*/ 0 w 1705100"/>
              <a:gd name="connsiteY5" fmla="*/ 0 h 2088232"/>
              <a:gd name="connsiteX0" fmla="*/ 0 w 1705100"/>
              <a:gd name="connsiteY0" fmla="*/ 0 h 2088232"/>
              <a:gd name="connsiteX1" fmla="*/ 1705100 w 1705100"/>
              <a:gd name="connsiteY1" fmla="*/ 0 h 2088232"/>
              <a:gd name="connsiteX2" fmla="*/ 1090721 w 1705100"/>
              <a:gd name="connsiteY2" fmla="*/ 1075495 h 2088232"/>
              <a:gd name="connsiteX3" fmla="*/ 1705100 w 1705100"/>
              <a:gd name="connsiteY3" fmla="*/ 2088232 h 2088232"/>
              <a:gd name="connsiteX4" fmla="*/ 0 w 1705100"/>
              <a:gd name="connsiteY4" fmla="*/ 2088232 h 2088232"/>
              <a:gd name="connsiteX5" fmla="*/ 0 w 1705100"/>
              <a:gd name="connsiteY5" fmla="*/ 0 h 2088232"/>
              <a:gd name="connsiteX0" fmla="*/ 0 w 1705100"/>
              <a:gd name="connsiteY0" fmla="*/ 0 h 2088232"/>
              <a:gd name="connsiteX1" fmla="*/ 1705100 w 1705100"/>
              <a:gd name="connsiteY1" fmla="*/ 0 h 2088232"/>
              <a:gd name="connsiteX2" fmla="*/ 1090721 w 1705100"/>
              <a:gd name="connsiteY2" fmla="*/ 1075495 h 2088232"/>
              <a:gd name="connsiteX3" fmla="*/ 1705100 w 1705100"/>
              <a:gd name="connsiteY3" fmla="*/ 2088232 h 2088232"/>
              <a:gd name="connsiteX4" fmla="*/ 0 w 1705100"/>
              <a:gd name="connsiteY4" fmla="*/ 2088232 h 2088232"/>
              <a:gd name="connsiteX5" fmla="*/ 0 w 1705100"/>
              <a:gd name="connsiteY5" fmla="*/ 0 h 2088232"/>
              <a:gd name="connsiteX0" fmla="*/ 0 w 1705100"/>
              <a:gd name="connsiteY0" fmla="*/ 0 h 2088232"/>
              <a:gd name="connsiteX1" fmla="*/ 1705100 w 1705100"/>
              <a:gd name="connsiteY1" fmla="*/ 0 h 2088232"/>
              <a:gd name="connsiteX2" fmla="*/ 1090721 w 1705100"/>
              <a:gd name="connsiteY2" fmla="*/ 1075495 h 2088232"/>
              <a:gd name="connsiteX3" fmla="*/ 1705100 w 1705100"/>
              <a:gd name="connsiteY3" fmla="*/ 2088232 h 2088232"/>
              <a:gd name="connsiteX4" fmla="*/ 0 w 1705100"/>
              <a:gd name="connsiteY4" fmla="*/ 2088232 h 2088232"/>
              <a:gd name="connsiteX5" fmla="*/ 0 w 1705100"/>
              <a:gd name="connsiteY5" fmla="*/ 0 h 2088232"/>
              <a:gd name="connsiteX0" fmla="*/ 0 w 1705100"/>
              <a:gd name="connsiteY0" fmla="*/ 0 h 2088232"/>
              <a:gd name="connsiteX1" fmla="*/ 1705100 w 1705100"/>
              <a:gd name="connsiteY1" fmla="*/ 0 h 2088232"/>
              <a:gd name="connsiteX2" fmla="*/ 1090721 w 1705100"/>
              <a:gd name="connsiteY2" fmla="*/ 1075495 h 2088232"/>
              <a:gd name="connsiteX3" fmla="*/ 1705100 w 1705100"/>
              <a:gd name="connsiteY3" fmla="*/ 2088232 h 2088232"/>
              <a:gd name="connsiteX4" fmla="*/ 0 w 1705100"/>
              <a:gd name="connsiteY4" fmla="*/ 2088232 h 2088232"/>
              <a:gd name="connsiteX5" fmla="*/ 0 w 1705100"/>
              <a:gd name="connsiteY5" fmla="*/ 0 h 2088232"/>
              <a:gd name="connsiteX0" fmla="*/ 0 w 1705100"/>
              <a:gd name="connsiteY0" fmla="*/ 0 h 2088232"/>
              <a:gd name="connsiteX1" fmla="*/ 1705100 w 1705100"/>
              <a:gd name="connsiteY1" fmla="*/ 0 h 2088232"/>
              <a:gd name="connsiteX2" fmla="*/ 1090721 w 1705100"/>
              <a:gd name="connsiteY2" fmla="*/ 1075495 h 2088232"/>
              <a:gd name="connsiteX3" fmla="*/ 1705100 w 1705100"/>
              <a:gd name="connsiteY3" fmla="*/ 2088232 h 2088232"/>
              <a:gd name="connsiteX4" fmla="*/ 0 w 1705100"/>
              <a:gd name="connsiteY4" fmla="*/ 2088232 h 2088232"/>
              <a:gd name="connsiteX5" fmla="*/ 0 w 1705100"/>
              <a:gd name="connsiteY5" fmla="*/ 0 h 2088232"/>
              <a:gd name="connsiteX0" fmla="*/ 0 w 1705100"/>
              <a:gd name="connsiteY0" fmla="*/ 0 h 2088232"/>
              <a:gd name="connsiteX1" fmla="*/ 1705100 w 1705100"/>
              <a:gd name="connsiteY1" fmla="*/ 0 h 2088232"/>
              <a:gd name="connsiteX2" fmla="*/ 1090721 w 1705100"/>
              <a:gd name="connsiteY2" fmla="*/ 1075495 h 2088232"/>
              <a:gd name="connsiteX3" fmla="*/ 1705100 w 1705100"/>
              <a:gd name="connsiteY3" fmla="*/ 2088232 h 2088232"/>
              <a:gd name="connsiteX4" fmla="*/ 0 w 1705100"/>
              <a:gd name="connsiteY4" fmla="*/ 2088232 h 2088232"/>
              <a:gd name="connsiteX5" fmla="*/ 0 w 1705100"/>
              <a:gd name="connsiteY5" fmla="*/ 0 h 2088232"/>
              <a:gd name="connsiteX0" fmla="*/ 0 w 1705100"/>
              <a:gd name="connsiteY0" fmla="*/ 0 h 2088232"/>
              <a:gd name="connsiteX1" fmla="*/ 1705100 w 1705100"/>
              <a:gd name="connsiteY1" fmla="*/ 0 h 2088232"/>
              <a:gd name="connsiteX2" fmla="*/ 1705100 w 1705100"/>
              <a:gd name="connsiteY2" fmla="*/ 2088232 h 2088232"/>
              <a:gd name="connsiteX3" fmla="*/ 0 w 1705100"/>
              <a:gd name="connsiteY3" fmla="*/ 2088232 h 2088232"/>
              <a:gd name="connsiteX4" fmla="*/ 0 w 1705100"/>
              <a:gd name="connsiteY4" fmla="*/ 0 h 2088232"/>
              <a:gd name="connsiteX0" fmla="*/ 0 w 1739059"/>
              <a:gd name="connsiteY0" fmla="*/ 0 h 2088232"/>
              <a:gd name="connsiteX1" fmla="*/ 1705100 w 1739059"/>
              <a:gd name="connsiteY1" fmla="*/ 0 h 2088232"/>
              <a:gd name="connsiteX2" fmla="*/ 1705100 w 1739059"/>
              <a:gd name="connsiteY2" fmla="*/ 2088232 h 2088232"/>
              <a:gd name="connsiteX3" fmla="*/ 0 w 1739059"/>
              <a:gd name="connsiteY3" fmla="*/ 2088232 h 2088232"/>
              <a:gd name="connsiteX4" fmla="*/ 0 w 1739059"/>
              <a:gd name="connsiteY4" fmla="*/ 0 h 2088232"/>
              <a:gd name="connsiteX0" fmla="*/ 0 w 1705100"/>
              <a:gd name="connsiteY0" fmla="*/ 0 h 2088232"/>
              <a:gd name="connsiteX1" fmla="*/ 1705100 w 1705100"/>
              <a:gd name="connsiteY1" fmla="*/ 0 h 2088232"/>
              <a:gd name="connsiteX2" fmla="*/ 1705100 w 1705100"/>
              <a:gd name="connsiteY2" fmla="*/ 2088232 h 2088232"/>
              <a:gd name="connsiteX3" fmla="*/ 0 w 1705100"/>
              <a:gd name="connsiteY3" fmla="*/ 2088232 h 2088232"/>
              <a:gd name="connsiteX4" fmla="*/ 0 w 1705100"/>
              <a:gd name="connsiteY4" fmla="*/ 0 h 2088232"/>
              <a:gd name="connsiteX0" fmla="*/ 0 w 1705100"/>
              <a:gd name="connsiteY0" fmla="*/ 0 h 2088232"/>
              <a:gd name="connsiteX1" fmla="*/ 1705100 w 1705100"/>
              <a:gd name="connsiteY1" fmla="*/ 0 h 2088232"/>
              <a:gd name="connsiteX2" fmla="*/ 1705100 w 1705100"/>
              <a:gd name="connsiteY2" fmla="*/ 2088232 h 2088232"/>
              <a:gd name="connsiteX3" fmla="*/ 0 w 1705100"/>
              <a:gd name="connsiteY3" fmla="*/ 2088232 h 2088232"/>
              <a:gd name="connsiteX4" fmla="*/ 0 w 1705100"/>
              <a:gd name="connsiteY4" fmla="*/ 0 h 2088232"/>
              <a:gd name="connsiteX0" fmla="*/ 0 w 1705100"/>
              <a:gd name="connsiteY0" fmla="*/ 0 h 2088232"/>
              <a:gd name="connsiteX1" fmla="*/ 1705100 w 1705100"/>
              <a:gd name="connsiteY1" fmla="*/ 0 h 2088232"/>
              <a:gd name="connsiteX2" fmla="*/ 1705100 w 1705100"/>
              <a:gd name="connsiteY2" fmla="*/ 2088232 h 2088232"/>
              <a:gd name="connsiteX3" fmla="*/ 0 w 1705100"/>
              <a:gd name="connsiteY3" fmla="*/ 2088232 h 2088232"/>
              <a:gd name="connsiteX4" fmla="*/ 0 w 1705100"/>
              <a:gd name="connsiteY4" fmla="*/ 0 h 2088232"/>
              <a:gd name="connsiteX0" fmla="*/ 0 w 1746105"/>
              <a:gd name="connsiteY0" fmla="*/ 0 h 2088232"/>
              <a:gd name="connsiteX1" fmla="*/ 1746105 w 1746105"/>
              <a:gd name="connsiteY1" fmla="*/ 0 h 2088232"/>
              <a:gd name="connsiteX2" fmla="*/ 1705100 w 1746105"/>
              <a:gd name="connsiteY2" fmla="*/ 2088232 h 2088232"/>
              <a:gd name="connsiteX3" fmla="*/ 0 w 1746105"/>
              <a:gd name="connsiteY3" fmla="*/ 2088232 h 2088232"/>
              <a:gd name="connsiteX4" fmla="*/ 0 w 1746105"/>
              <a:gd name="connsiteY4" fmla="*/ 0 h 2088232"/>
              <a:gd name="connsiteX0" fmla="*/ 0 w 1746105"/>
              <a:gd name="connsiteY0" fmla="*/ 0 h 2088232"/>
              <a:gd name="connsiteX1" fmla="*/ 1746105 w 1746105"/>
              <a:gd name="connsiteY1" fmla="*/ 0 h 2088232"/>
              <a:gd name="connsiteX2" fmla="*/ 1705100 w 1746105"/>
              <a:gd name="connsiteY2" fmla="*/ 2088232 h 2088232"/>
              <a:gd name="connsiteX3" fmla="*/ 0 w 1746105"/>
              <a:gd name="connsiteY3" fmla="*/ 2088232 h 2088232"/>
              <a:gd name="connsiteX4" fmla="*/ 0 w 1746105"/>
              <a:gd name="connsiteY4" fmla="*/ 0 h 2088232"/>
              <a:gd name="connsiteX0" fmla="*/ 0 w 1746105"/>
              <a:gd name="connsiteY0" fmla="*/ 0 h 2088232"/>
              <a:gd name="connsiteX1" fmla="*/ 1746105 w 1746105"/>
              <a:gd name="connsiteY1" fmla="*/ 0 h 2088232"/>
              <a:gd name="connsiteX2" fmla="*/ 1705100 w 1746105"/>
              <a:gd name="connsiteY2" fmla="*/ 2088232 h 2088232"/>
              <a:gd name="connsiteX3" fmla="*/ 0 w 1746105"/>
              <a:gd name="connsiteY3" fmla="*/ 2088232 h 2088232"/>
              <a:gd name="connsiteX4" fmla="*/ 0 w 1746105"/>
              <a:gd name="connsiteY4" fmla="*/ 0 h 2088232"/>
              <a:gd name="connsiteX0" fmla="*/ 0 w 1762506"/>
              <a:gd name="connsiteY0" fmla="*/ 0 h 2088232"/>
              <a:gd name="connsiteX1" fmla="*/ 1746105 w 1762506"/>
              <a:gd name="connsiteY1" fmla="*/ 0 h 2088232"/>
              <a:gd name="connsiteX2" fmla="*/ 1762506 w 1762506"/>
              <a:gd name="connsiteY2" fmla="*/ 2088232 h 2088232"/>
              <a:gd name="connsiteX3" fmla="*/ 0 w 1762506"/>
              <a:gd name="connsiteY3" fmla="*/ 2088232 h 2088232"/>
              <a:gd name="connsiteX4" fmla="*/ 0 w 1762506"/>
              <a:gd name="connsiteY4" fmla="*/ 0 h 2088232"/>
              <a:gd name="connsiteX0" fmla="*/ 0 w 1762506"/>
              <a:gd name="connsiteY0" fmla="*/ 0 h 2088232"/>
              <a:gd name="connsiteX1" fmla="*/ 1746105 w 1762506"/>
              <a:gd name="connsiteY1" fmla="*/ 0 h 2088232"/>
              <a:gd name="connsiteX2" fmla="*/ 1762506 w 1762506"/>
              <a:gd name="connsiteY2" fmla="*/ 2088232 h 2088232"/>
              <a:gd name="connsiteX3" fmla="*/ 0 w 1762506"/>
              <a:gd name="connsiteY3" fmla="*/ 2088232 h 2088232"/>
              <a:gd name="connsiteX4" fmla="*/ 0 w 1762506"/>
              <a:gd name="connsiteY4" fmla="*/ 0 h 2088232"/>
              <a:gd name="connsiteX0" fmla="*/ 0 w 1762506"/>
              <a:gd name="connsiteY0" fmla="*/ 0 h 2088232"/>
              <a:gd name="connsiteX1" fmla="*/ 1746105 w 1762506"/>
              <a:gd name="connsiteY1" fmla="*/ 0 h 2088232"/>
              <a:gd name="connsiteX2" fmla="*/ 1762506 w 1762506"/>
              <a:gd name="connsiteY2" fmla="*/ 2088232 h 2088232"/>
              <a:gd name="connsiteX3" fmla="*/ 0 w 1762506"/>
              <a:gd name="connsiteY3" fmla="*/ 2088232 h 2088232"/>
              <a:gd name="connsiteX4" fmla="*/ 0 w 1762506"/>
              <a:gd name="connsiteY4" fmla="*/ 0 h 2088232"/>
              <a:gd name="connsiteX0" fmla="*/ 0 w 1762506"/>
              <a:gd name="connsiteY0" fmla="*/ 0 h 2088232"/>
              <a:gd name="connsiteX1" fmla="*/ 1746105 w 1762506"/>
              <a:gd name="connsiteY1" fmla="*/ 0 h 2088232"/>
              <a:gd name="connsiteX2" fmla="*/ 1762506 w 1762506"/>
              <a:gd name="connsiteY2" fmla="*/ 2088232 h 2088232"/>
              <a:gd name="connsiteX3" fmla="*/ 0 w 1762506"/>
              <a:gd name="connsiteY3" fmla="*/ 2088232 h 2088232"/>
              <a:gd name="connsiteX4" fmla="*/ 0 w 1762506"/>
              <a:gd name="connsiteY4" fmla="*/ 0 h 2088232"/>
              <a:gd name="connsiteX0" fmla="*/ 0 w 1762506"/>
              <a:gd name="connsiteY0" fmla="*/ 0 h 2088232"/>
              <a:gd name="connsiteX1" fmla="*/ 1746105 w 1762506"/>
              <a:gd name="connsiteY1" fmla="*/ 0 h 2088232"/>
              <a:gd name="connsiteX2" fmla="*/ 1762506 w 1762506"/>
              <a:gd name="connsiteY2" fmla="*/ 2088232 h 2088232"/>
              <a:gd name="connsiteX3" fmla="*/ 0 w 1762506"/>
              <a:gd name="connsiteY3" fmla="*/ 2088232 h 2088232"/>
              <a:gd name="connsiteX4" fmla="*/ 0 w 1762506"/>
              <a:gd name="connsiteY4" fmla="*/ 0 h 2088232"/>
              <a:gd name="connsiteX0" fmla="*/ 0 w 1762506"/>
              <a:gd name="connsiteY0" fmla="*/ 0 h 2088232"/>
              <a:gd name="connsiteX1" fmla="*/ 1746105 w 1762506"/>
              <a:gd name="connsiteY1" fmla="*/ 0 h 2088232"/>
              <a:gd name="connsiteX2" fmla="*/ 1762506 w 1762506"/>
              <a:gd name="connsiteY2" fmla="*/ 2088232 h 2088232"/>
              <a:gd name="connsiteX3" fmla="*/ 0 w 1762506"/>
              <a:gd name="connsiteY3" fmla="*/ 2088232 h 2088232"/>
              <a:gd name="connsiteX4" fmla="*/ 0 w 1762506"/>
              <a:gd name="connsiteY4" fmla="*/ 0 h 2088232"/>
              <a:gd name="connsiteX0" fmla="*/ 0 w 1762506"/>
              <a:gd name="connsiteY0" fmla="*/ 0 h 2088232"/>
              <a:gd name="connsiteX1" fmla="*/ 1746105 w 1762506"/>
              <a:gd name="connsiteY1" fmla="*/ 0 h 2088232"/>
              <a:gd name="connsiteX2" fmla="*/ 1762506 w 1762506"/>
              <a:gd name="connsiteY2" fmla="*/ 2088232 h 2088232"/>
              <a:gd name="connsiteX3" fmla="*/ 0 w 1762506"/>
              <a:gd name="connsiteY3" fmla="*/ 2088232 h 2088232"/>
              <a:gd name="connsiteX4" fmla="*/ 0 w 1762506"/>
              <a:gd name="connsiteY4" fmla="*/ 0 h 2088232"/>
              <a:gd name="connsiteX0" fmla="*/ 0 w 1762506"/>
              <a:gd name="connsiteY0" fmla="*/ 0 h 2088232"/>
              <a:gd name="connsiteX1" fmla="*/ 1746105 w 1762506"/>
              <a:gd name="connsiteY1" fmla="*/ 0 h 2088232"/>
              <a:gd name="connsiteX2" fmla="*/ 1762506 w 1762506"/>
              <a:gd name="connsiteY2" fmla="*/ 2088232 h 2088232"/>
              <a:gd name="connsiteX3" fmla="*/ 0 w 1762506"/>
              <a:gd name="connsiteY3" fmla="*/ 2088232 h 2088232"/>
              <a:gd name="connsiteX4" fmla="*/ 0 w 1762506"/>
              <a:gd name="connsiteY4" fmla="*/ 0 h 2088232"/>
              <a:gd name="connsiteX0" fmla="*/ 0 w 1762506"/>
              <a:gd name="connsiteY0" fmla="*/ 0 h 2088237"/>
              <a:gd name="connsiteX1" fmla="*/ 1746105 w 1762506"/>
              <a:gd name="connsiteY1" fmla="*/ 0 h 2088237"/>
              <a:gd name="connsiteX2" fmla="*/ 1762506 w 1762506"/>
              <a:gd name="connsiteY2" fmla="*/ 2088232 h 2088237"/>
              <a:gd name="connsiteX3" fmla="*/ 0 w 1762506"/>
              <a:gd name="connsiteY3" fmla="*/ 2088232 h 2088237"/>
              <a:gd name="connsiteX4" fmla="*/ 0 w 1762506"/>
              <a:gd name="connsiteY4" fmla="*/ 0 h 2088237"/>
              <a:gd name="connsiteX0" fmla="*/ 0 w 1762506"/>
              <a:gd name="connsiteY0" fmla="*/ 0 h 2088236"/>
              <a:gd name="connsiteX1" fmla="*/ 1746105 w 1762506"/>
              <a:gd name="connsiteY1" fmla="*/ 0 h 2088236"/>
              <a:gd name="connsiteX2" fmla="*/ 1762506 w 1762506"/>
              <a:gd name="connsiteY2" fmla="*/ 2088232 h 2088236"/>
              <a:gd name="connsiteX3" fmla="*/ 0 w 1762506"/>
              <a:gd name="connsiteY3" fmla="*/ 2088232 h 2088236"/>
              <a:gd name="connsiteX4" fmla="*/ 0 w 1762506"/>
              <a:gd name="connsiteY4" fmla="*/ 0 h 2088236"/>
              <a:gd name="connsiteX0" fmla="*/ 0 w 1762506"/>
              <a:gd name="connsiteY0" fmla="*/ 0 h 2088237"/>
              <a:gd name="connsiteX1" fmla="*/ 1746105 w 1762506"/>
              <a:gd name="connsiteY1" fmla="*/ 0 h 2088237"/>
              <a:gd name="connsiteX2" fmla="*/ 1762506 w 1762506"/>
              <a:gd name="connsiteY2" fmla="*/ 2088232 h 2088237"/>
              <a:gd name="connsiteX3" fmla="*/ 0 w 1762506"/>
              <a:gd name="connsiteY3" fmla="*/ 2088232 h 2088237"/>
              <a:gd name="connsiteX4" fmla="*/ 0 w 1762506"/>
              <a:gd name="connsiteY4" fmla="*/ 0 h 2088237"/>
              <a:gd name="connsiteX0" fmla="*/ 0 w 1762506"/>
              <a:gd name="connsiteY0" fmla="*/ 0 h 2088685"/>
              <a:gd name="connsiteX1" fmla="*/ 1746105 w 1762506"/>
              <a:gd name="connsiteY1" fmla="*/ 0 h 2088685"/>
              <a:gd name="connsiteX2" fmla="*/ 1762506 w 1762506"/>
              <a:gd name="connsiteY2" fmla="*/ 2088232 h 2088685"/>
              <a:gd name="connsiteX3" fmla="*/ 0 w 1762506"/>
              <a:gd name="connsiteY3" fmla="*/ 2088232 h 2088685"/>
              <a:gd name="connsiteX4" fmla="*/ 0 w 1762506"/>
              <a:gd name="connsiteY4" fmla="*/ 0 h 2088685"/>
              <a:gd name="connsiteX0" fmla="*/ 0 w 1762506"/>
              <a:gd name="connsiteY0" fmla="*/ 0 h 2088685"/>
              <a:gd name="connsiteX1" fmla="*/ 1690839 w 1762506"/>
              <a:gd name="connsiteY1" fmla="*/ 0 h 2088685"/>
              <a:gd name="connsiteX2" fmla="*/ 1762506 w 1762506"/>
              <a:gd name="connsiteY2" fmla="*/ 2088232 h 2088685"/>
              <a:gd name="connsiteX3" fmla="*/ 0 w 1762506"/>
              <a:gd name="connsiteY3" fmla="*/ 2088232 h 2088685"/>
              <a:gd name="connsiteX4" fmla="*/ 0 w 1762506"/>
              <a:gd name="connsiteY4" fmla="*/ 0 h 2088685"/>
              <a:gd name="connsiteX0" fmla="*/ 0 w 1762506"/>
              <a:gd name="connsiteY0" fmla="*/ 0 h 2088676"/>
              <a:gd name="connsiteX1" fmla="*/ 1690839 w 1762506"/>
              <a:gd name="connsiteY1" fmla="*/ 0 h 2088676"/>
              <a:gd name="connsiteX2" fmla="*/ 1762506 w 1762506"/>
              <a:gd name="connsiteY2" fmla="*/ 2088232 h 2088676"/>
              <a:gd name="connsiteX3" fmla="*/ 0 w 1762506"/>
              <a:gd name="connsiteY3" fmla="*/ 2088232 h 2088676"/>
              <a:gd name="connsiteX4" fmla="*/ 0 w 1762506"/>
              <a:gd name="connsiteY4" fmla="*/ 0 h 2088676"/>
              <a:gd name="connsiteX0" fmla="*/ 0 w 1762506"/>
              <a:gd name="connsiteY0" fmla="*/ 0 h 2088845"/>
              <a:gd name="connsiteX1" fmla="*/ 1690839 w 1762506"/>
              <a:gd name="connsiteY1" fmla="*/ 0 h 2088845"/>
              <a:gd name="connsiteX2" fmla="*/ 1762506 w 1762506"/>
              <a:gd name="connsiteY2" fmla="*/ 2088232 h 2088845"/>
              <a:gd name="connsiteX3" fmla="*/ 0 w 1762506"/>
              <a:gd name="connsiteY3" fmla="*/ 2088232 h 2088845"/>
              <a:gd name="connsiteX4" fmla="*/ 0 w 1762506"/>
              <a:gd name="connsiteY4" fmla="*/ 0 h 2088845"/>
              <a:gd name="connsiteX0" fmla="*/ 0 w 1717289"/>
              <a:gd name="connsiteY0" fmla="*/ 0 h 2098890"/>
              <a:gd name="connsiteX1" fmla="*/ 1690839 w 1717289"/>
              <a:gd name="connsiteY1" fmla="*/ 0 h 2098890"/>
              <a:gd name="connsiteX2" fmla="*/ 1717289 w 1717289"/>
              <a:gd name="connsiteY2" fmla="*/ 2098281 h 2098890"/>
              <a:gd name="connsiteX3" fmla="*/ 0 w 1717289"/>
              <a:gd name="connsiteY3" fmla="*/ 2088232 h 2098890"/>
              <a:gd name="connsiteX4" fmla="*/ 0 w 1717289"/>
              <a:gd name="connsiteY4" fmla="*/ 0 h 2098890"/>
              <a:gd name="connsiteX0" fmla="*/ 0 w 1717289"/>
              <a:gd name="connsiteY0" fmla="*/ 0 h 2098281"/>
              <a:gd name="connsiteX1" fmla="*/ 1690839 w 1717289"/>
              <a:gd name="connsiteY1" fmla="*/ 0 h 2098281"/>
              <a:gd name="connsiteX2" fmla="*/ 1717289 w 1717289"/>
              <a:gd name="connsiteY2" fmla="*/ 2098281 h 2098281"/>
              <a:gd name="connsiteX3" fmla="*/ 0 w 1717289"/>
              <a:gd name="connsiteY3" fmla="*/ 2088232 h 2098281"/>
              <a:gd name="connsiteX4" fmla="*/ 0 w 1717289"/>
              <a:gd name="connsiteY4" fmla="*/ 0 h 2098281"/>
              <a:gd name="connsiteX0" fmla="*/ 0 w 1717289"/>
              <a:gd name="connsiteY0" fmla="*/ 0 h 2098281"/>
              <a:gd name="connsiteX1" fmla="*/ 1690839 w 1717289"/>
              <a:gd name="connsiteY1" fmla="*/ 0 h 2098281"/>
              <a:gd name="connsiteX2" fmla="*/ 1717289 w 1717289"/>
              <a:gd name="connsiteY2" fmla="*/ 2098281 h 2098281"/>
              <a:gd name="connsiteX3" fmla="*/ 0 w 1717289"/>
              <a:gd name="connsiteY3" fmla="*/ 2088232 h 2098281"/>
              <a:gd name="connsiteX4" fmla="*/ 0 w 1717289"/>
              <a:gd name="connsiteY4" fmla="*/ 0 h 2098281"/>
              <a:gd name="connsiteX0" fmla="*/ 0 w 1717289"/>
              <a:gd name="connsiteY0" fmla="*/ 0 h 2098281"/>
              <a:gd name="connsiteX1" fmla="*/ 1690839 w 1717289"/>
              <a:gd name="connsiteY1" fmla="*/ 0 h 2098281"/>
              <a:gd name="connsiteX2" fmla="*/ 1717289 w 1717289"/>
              <a:gd name="connsiteY2" fmla="*/ 2098281 h 2098281"/>
              <a:gd name="connsiteX3" fmla="*/ 0 w 1717289"/>
              <a:gd name="connsiteY3" fmla="*/ 2088232 h 2098281"/>
              <a:gd name="connsiteX4" fmla="*/ 0 w 1717289"/>
              <a:gd name="connsiteY4" fmla="*/ 0 h 2098281"/>
              <a:gd name="connsiteX0" fmla="*/ 0 w 1717289"/>
              <a:gd name="connsiteY0" fmla="*/ 0 h 2098281"/>
              <a:gd name="connsiteX1" fmla="*/ 1690839 w 1717289"/>
              <a:gd name="connsiteY1" fmla="*/ 0 h 2098281"/>
              <a:gd name="connsiteX2" fmla="*/ 1717289 w 1717289"/>
              <a:gd name="connsiteY2" fmla="*/ 2098281 h 2098281"/>
              <a:gd name="connsiteX3" fmla="*/ 0 w 1717289"/>
              <a:gd name="connsiteY3" fmla="*/ 2088232 h 2098281"/>
              <a:gd name="connsiteX4" fmla="*/ 0 w 1717289"/>
              <a:gd name="connsiteY4" fmla="*/ 0 h 2098281"/>
              <a:gd name="connsiteX0" fmla="*/ 0 w 1717289"/>
              <a:gd name="connsiteY0" fmla="*/ 0 h 2098281"/>
              <a:gd name="connsiteX1" fmla="*/ 1690839 w 1717289"/>
              <a:gd name="connsiteY1" fmla="*/ 0 h 2098281"/>
              <a:gd name="connsiteX2" fmla="*/ 1717289 w 1717289"/>
              <a:gd name="connsiteY2" fmla="*/ 2098281 h 2098281"/>
              <a:gd name="connsiteX3" fmla="*/ 0 w 1717289"/>
              <a:gd name="connsiteY3" fmla="*/ 2088232 h 2098281"/>
              <a:gd name="connsiteX4" fmla="*/ 0 w 1717289"/>
              <a:gd name="connsiteY4" fmla="*/ 0 h 2098281"/>
              <a:gd name="connsiteX0" fmla="*/ 0 w 1717289"/>
              <a:gd name="connsiteY0" fmla="*/ 0 h 2098281"/>
              <a:gd name="connsiteX1" fmla="*/ 1690839 w 1717289"/>
              <a:gd name="connsiteY1" fmla="*/ 0 h 2098281"/>
              <a:gd name="connsiteX2" fmla="*/ 1717289 w 1717289"/>
              <a:gd name="connsiteY2" fmla="*/ 2098281 h 2098281"/>
              <a:gd name="connsiteX3" fmla="*/ 0 w 1717289"/>
              <a:gd name="connsiteY3" fmla="*/ 2088232 h 2098281"/>
              <a:gd name="connsiteX4" fmla="*/ 0 w 1717289"/>
              <a:gd name="connsiteY4" fmla="*/ 0 h 2098281"/>
              <a:gd name="connsiteX0" fmla="*/ 0 w 1717289"/>
              <a:gd name="connsiteY0" fmla="*/ 0 h 2098281"/>
              <a:gd name="connsiteX1" fmla="*/ 1674437 w 1717289"/>
              <a:gd name="connsiteY1" fmla="*/ 4101 h 2098281"/>
              <a:gd name="connsiteX2" fmla="*/ 1717289 w 1717289"/>
              <a:gd name="connsiteY2" fmla="*/ 2098281 h 2098281"/>
              <a:gd name="connsiteX3" fmla="*/ 0 w 1717289"/>
              <a:gd name="connsiteY3" fmla="*/ 2088232 h 2098281"/>
              <a:gd name="connsiteX4" fmla="*/ 0 w 1717289"/>
              <a:gd name="connsiteY4" fmla="*/ 0 h 2098281"/>
              <a:gd name="connsiteX0" fmla="*/ 0 w 1717289"/>
              <a:gd name="connsiteY0" fmla="*/ 0 h 2098281"/>
              <a:gd name="connsiteX1" fmla="*/ 1674437 w 1717289"/>
              <a:gd name="connsiteY1" fmla="*/ 4101 h 2098281"/>
              <a:gd name="connsiteX2" fmla="*/ 1717289 w 1717289"/>
              <a:gd name="connsiteY2" fmla="*/ 2098281 h 2098281"/>
              <a:gd name="connsiteX3" fmla="*/ 0 w 1717289"/>
              <a:gd name="connsiteY3" fmla="*/ 2088232 h 2098281"/>
              <a:gd name="connsiteX4" fmla="*/ 0 w 1717289"/>
              <a:gd name="connsiteY4" fmla="*/ 0 h 2098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7289" h="2098281">
                <a:moveTo>
                  <a:pt x="0" y="0"/>
                </a:moveTo>
                <a:lnTo>
                  <a:pt x="1674437" y="4101"/>
                </a:lnTo>
                <a:cubicBezTo>
                  <a:pt x="536394" y="826531"/>
                  <a:pt x="1385887" y="2096234"/>
                  <a:pt x="1717289" y="2098281"/>
                </a:cubicBezTo>
                <a:lnTo>
                  <a:pt x="0" y="2088232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70C0"/>
              </a:solidFill>
              <a:latin typeface="inpin heiti" panose="00000500000000000000" pitchFamily="2" charset="-122"/>
              <a:ea typeface="inpin heiti" panose="00000500000000000000" pitchFamily="2" charset="-122"/>
              <a:cs typeface="+mn-ea"/>
              <a:sym typeface="inpin heiti" panose="00000500000000000000" pitchFamily="2" charset="-122"/>
            </a:endParaRPr>
          </a:p>
        </p:txBody>
      </p:sp>
      <p:sp>
        <p:nvSpPr>
          <p:cNvPr id="15" name="文本框 9"/>
          <p:cNvSpPr txBox="1">
            <a:spLocks noChangeArrowheads="1"/>
          </p:cNvSpPr>
          <p:nvPr/>
        </p:nvSpPr>
        <p:spPr bwMode="auto">
          <a:xfrm>
            <a:off x="5087888" y="2721825"/>
            <a:ext cx="547260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eaLnBrk="1" hangingPunct="1"/>
            <a:r>
              <a:rPr lang="en-US" altLang="zh-CN" sz="3200" b="1" dirty="0">
                <a:solidFill>
                  <a:schemeClr val="bg1"/>
                </a:solidFill>
                <a:latin typeface="inpin heiti" panose="00000500000000000000" pitchFamily="2" charset="-122"/>
                <a:ea typeface="inpin heiti" panose="00000500000000000000" pitchFamily="2" charset="-122"/>
                <a:cs typeface="+mn-ea"/>
                <a:sym typeface="inpin heiti" panose="00000500000000000000" pitchFamily="2" charset="-122"/>
              </a:rPr>
              <a:t>Thanks for listening !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BBFCAA1D-9893-4706-84B6-D875FB5E3529}"/>
              </a:ext>
            </a:extLst>
          </p:cNvPr>
          <p:cNvGrpSpPr/>
          <p:nvPr/>
        </p:nvGrpSpPr>
        <p:grpSpPr>
          <a:xfrm>
            <a:off x="4045831" y="2528899"/>
            <a:ext cx="8153809" cy="1800199"/>
            <a:chOff x="4045831" y="2528899"/>
            <a:chExt cx="8153809" cy="1800199"/>
          </a:xfrm>
        </p:grpSpPr>
        <p:sp>
          <p:nvSpPr>
            <p:cNvPr id="12" name="矩形 11"/>
            <p:cNvSpPr/>
            <p:nvPr/>
          </p:nvSpPr>
          <p:spPr>
            <a:xfrm>
              <a:off x="11983616" y="2528899"/>
              <a:ext cx="216024" cy="180019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70C0"/>
                </a:solidFill>
                <a:latin typeface="inpin heiti" panose="00000500000000000000" pitchFamily="2" charset="-122"/>
                <a:ea typeface="inpin heiti" panose="00000500000000000000" pitchFamily="2" charset="-122"/>
                <a:cs typeface="+mn-ea"/>
                <a:sym typeface="inpin heiti" panose="00000500000000000000" pitchFamily="2" charset="-122"/>
              </a:endParaRPr>
            </a:p>
          </p:txBody>
        </p:sp>
        <p:cxnSp>
          <p:nvCxnSpPr>
            <p:cNvPr id="17" name="直接连接符 16"/>
            <p:cNvCxnSpPr>
              <a:cxnSpLocks noChangeShapeType="1"/>
              <a:endCxn id="12" idx="1"/>
            </p:cNvCxnSpPr>
            <p:nvPr/>
          </p:nvCxnSpPr>
          <p:spPr bwMode="auto">
            <a:xfrm flipV="1">
              <a:off x="4045831" y="3428999"/>
              <a:ext cx="7937785" cy="1"/>
            </a:xfrm>
            <a:prstGeom prst="line">
              <a:avLst/>
            </a:prstGeom>
            <a:noFill/>
            <a:ln w="6350">
              <a:solidFill>
                <a:srgbClr val="4575A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1" name="矩形 30"/>
          <p:cNvSpPr/>
          <p:nvPr/>
        </p:nvSpPr>
        <p:spPr>
          <a:xfrm>
            <a:off x="0" y="-40981"/>
            <a:ext cx="12192000" cy="540000"/>
          </a:xfrm>
          <a:prstGeom prst="rect">
            <a:avLst/>
          </a:prstGeom>
          <a:ln>
            <a:noFill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inpin heiti" panose="00000500000000000000" pitchFamily="2" charset="-122"/>
              <a:ea typeface="inpin heiti" panose="00000500000000000000" pitchFamily="2" charset="-122"/>
              <a:cs typeface="+mn-ea"/>
              <a:sym typeface="inpin heiti" panose="00000500000000000000" pitchFamily="2" charset="-122"/>
            </a:endParaRPr>
          </a:p>
        </p:txBody>
      </p:sp>
      <p:sp>
        <p:nvSpPr>
          <p:cNvPr id="32" name="矩形 31"/>
          <p:cNvSpPr/>
          <p:nvPr/>
        </p:nvSpPr>
        <p:spPr>
          <a:xfrm flipV="1">
            <a:off x="-1" y="6318000"/>
            <a:ext cx="12192000" cy="540000"/>
          </a:xfrm>
          <a:prstGeom prst="rect">
            <a:avLst/>
          </a:prstGeom>
          <a:ln>
            <a:noFill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inpin heiti" panose="00000500000000000000" pitchFamily="2" charset="-122"/>
              <a:ea typeface="inpin heiti" panose="00000500000000000000" pitchFamily="2" charset="-122"/>
              <a:cs typeface="+mn-ea"/>
              <a:sym typeface="inpin heiti" panose="00000500000000000000" pitchFamily="2" charset="-122"/>
            </a:endParaRPr>
          </a:p>
        </p:txBody>
      </p:sp>
      <p:sp>
        <p:nvSpPr>
          <p:cNvPr id="24" name="泪滴形 23">
            <a:extLst>
              <a:ext uri="{FF2B5EF4-FFF2-40B4-BE49-F238E27FC236}">
                <a16:creationId xmlns:a16="http://schemas.microsoft.com/office/drawing/2014/main" id="{23709C11-EF9B-4407-82CB-1169C5BFEF00}"/>
              </a:ext>
            </a:extLst>
          </p:cNvPr>
          <p:cNvSpPr/>
          <p:nvPr/>
        </p:nvSpPr>
        <p:spPr>
          <a:xfrm rot="2576988">
            <a:off x="911423" y="2317505"/>
            <a:ext cx="2222987" cy="2222987"/>
          </a:xfrm>
          <a:prstGeom prst="teardrop">
            <a:avLst>
              <a:gd name="adj" fmla="val 0"/>
            </a:avLst>
          </a:prstGeom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inpin heiti" panose="00000500000000000000" pitchFamily="2" charset="-122"/>
              <a:ea typeface="inpin heiti" panose="00000500000000000000" pitchFamily="2" charset="-122"/>
              <a:cs typeface="+mn-ea"/>
              <a:sym typeface="inpin heiti" panose="00000500000000000000" pitchFamily="2" charset="-122"/>
            </a:endParaRPr>
          </a:p>
        </p:txBody>
      </p:sp>
      <p:pic>
        <p:nvPicPr>
          <p:cNvPr id="25" name="Picture 4" descr="https://timgsa.baidu.com/timg?image&amp;quality=80&amp;size=b9999_10000&amp;sec=1558116814333&amp;di=b83ec312b11e02190e492716c07726c8&amp;imgtype=0&amp;src=http%3A%2F%2Fpic.baike.soso.com%2Fp%2F20140221%2Fbki-20140221032719-1414981606.jpg">
            <a:extLst>
              <a:ext uri="{FF2B5EF4-FFF2-40B4-BE49-F238E27FC236}">
                <a16:creationId xmlns:a16="http://schemas.microsoft.com/office/drawing/2014/main" id="{8A1232DB-EDE8-4480-842C-A3A9155342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644" y="2476121"/>
            <a:ext cx="1897767" cy="1897767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6983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等腰三角形 46"/>
          <p:cNvSpPr>
            <a:spLocks noChangeAspect="1"/>
          </p:cNvSpPr>
          <p:nvPr/>
        </p:nvSpPr>
        <p:spPr>
          <a:xfrm rot="10800000" flipV="1">
            <a:off x="2914528" y="779895"/>
            <a:ext cx="555013" cy="478461"/>
          </a:xfrm>
          <a:prstGeom prst="triangle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npin heiti" panose="00000500000000000000" pitchFamily="2" charset="-122"/>
              <a:ea typeface="inpin heiti" panose="00000500000000000000" pitchFamily="2" charset="-122"/>
              <a:cs typeface="+mn-ea"/>
              <a:sym typeface="inpin heiti" panose="00000500000000000000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911424" y="2492896"/>
            <a:ext cx="9228917" cy="27238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9875" algn="just">
              <a:lnSpc>
                <a:spcPct val="150000"/>
              </a:lnSpc>
            </a:pPr>
            <a:endParaRPr lang="en-US" altLang="zh-CN" sz="2400" b="1" kern="1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269875" algn="just">
              <a:lnSpc>
                <a:spcPct val="150000"/>
              </a:lnSpc>
            </a:pPr>
            <a:endParaRPr lang="en-US" altLang="zh-CN" sz="2400" b="1" kern="1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269875" algn="just">
              <a:lnSpc>
                <a:spcPct val="150000"/>
              </a:lnSpc>
            </a:pPr>
            <a:r>
              <a:rPr lang="zh-CN" altLang="en-US" sz="2400" b="1" kern="100">
                <a:latin typeface="宋体" panose="02010600030101010101" pitchFamily="2" charset="-122"/>
                <a:ea typeface="宋体" panose="02010600030101010101" pitchFamily="2" charset="-122"/>
              </a:rPr>
              <a:t>通过摄像头的视觉信息，经过图像处理和</a:t>
            </a:r>
            <a:r>
              <a:rPr lang="en-US" altLang="zh-CN" sz="2400" b="1" kern="100">
                <a:latin typeface="宋体" panose="02010600030101010101" pitchFamily="2" charset="-122"/>
                <a:ea typeface="宋体" panose="02010600030101010101" pitchFamily="2" charset="-122"/>
              </a:rPr>
              <a:t>AI</a:t>
            </a:r>
            <a:r>
              <a:rPr lang="zh-CN" altLang="en-US" sz="2400" b="1" kern="100">
                <a:latin typeface="宋体" panose="02010600030101010101" pitchFamily="2" charset="-122"/>
                <a:ea typeface="宋体" panose="02010600030101010101" pitchFamily="2" charset="-122"/>
              </a:rPr>
              <a:t>决策，控制机械臂进行完成俄罗斯方块。</a:t>
            </a:r>
          </a:p>
          <a:p>
            <a:pPr indent="269875" algn="just">
              <a:lnSpc>
                <a:spcPct val="150000"/>
              </a:lnSpc>
            </a:pPr>
            <a:endParaRPr lang="zh-CN" altLang="en-US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0" y="-8548"/>
            <a:ext cx="12192000" cy="1266904"/>
            <a:chOff x="0" y="-8548"/>
            <a:chExt cx="12192000" cy="1266904"/>
          </a:xfrm>
        </p:grpSpPr>
        <p:sp>
          <p:nvSpPr>
            <p:cNvPr id="14" name="矩形 13"/>
            <p:cNvSpPr/>
            <p:nvPr/>
          </p:nvSpPr>
          <p:spPr>
            <a:xfrm>
              <a:off x="0" y="0"/>
              <a:ext cx="2207568" cy="96941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inpin heiti" panose="00000500000000000000" pitchFamily="2" charset="-122"/>
                <a:ea typeface="inpin heiti" panose="00000500000000000000" pitchFamily="2" charset="-122"/>
                <a:cs typeface="+mn-ea"/>
                <a:sym typeface="inpin heiti" panose="00000500000000000000" pitchFamily="2" charset="-122"/>
              </a:endParaRPr>
            </a:p>
          </p:txBody>
        </p:sp>
        <p:sp>
          <p:nvSpPr>
            <p:cNvPr id="15" name="文本框 14"/>
            <p:cNvSpPr txBox="1">
              <a:spLocks noChangeArrowheads="1"/>
            </p:cNvSpPr>
            <p:nvPr/>
          </p:nvSpPr>
          <p:spPr bwMode="auto">
            <a:xfrm>
              <a:off x="132234" y="223098"/>
              <a:ext cx="194310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b="1" dirty="0">
                  <a:solidFill>
                    <a:prstClr val="white"/>
                  </a:solidFill>
                  <a:latin typeface="inpin heiti" panose="00000500000000000000" pitchFamily="2" charset="-122"/>
                  <a:ea typeface="inpin heiti" panose="00000500000000000000" pitchFamily="2" charset="-122"/>
                  <a:cs typeface="+mn-ea"/>
                  <a:sym typeface="inpin heiti" panose="00000500000000000000" pitchFamily="2" charset="-122"/>
                </a:rPr>
                <a:t>Contents</a:t>
              </a:r>
              <a:endParaRPr lang="zh-CN" altLang="en-US" b="1" dirty="0">
                <a:solidFill>
                  <a:prstClr val="white"/>
                </a:solidFill>
                <a:latin typeface="inpin heiti" panose="00000500000000000000" pitchFamily="2" charset="-122"/>
                <a:ea typeface="inpin heiti" panose="00000500000000000000" pitchFamily="2" charset="-122"/>
                <a:cs typeface="+mn-ea"/>
                <a:sym typeface="inpin heiti" panose="00000500000000000000" pitchFamily="2" charset="-122"/>
              </a:endParaRPr>
            </a:p>
          </p:txBody>
        </p:sp>
        <p:sp>
          <p:nvSpPr>
            <p:cNvPr id="16" name="矩形 53"/>
            <p:cNvSpPr>
              <a:spLocks noChangeArrowheads="1"/>
            </p:cNvSpPr>
            <p:nvPr/>
          </p:nvSpPr>
          <p:spPr bwMode="auto">
            <a:xfrm>
              <a:off x="2202035" y="-8548"/>
              <a:ext cx="1980000" cy="96941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None/>
              </a:pPr>
              <a:r>
                <a:rPr lang="en-US" altLang="zh-CN" sz="1800" dirty="0">
                  <a:solidFill>
                    <a:schemeClr val="bg2"/>
                  </a:solidFill>
                  <a:latin typeface="inpin heiti" panose="00000500000000000000" pitchFamily="2" charset="-122"/>
                  <a:ea typeface="inpin heiti" panose="00000500000000000000" pitchFamily="2" charset="-122"/>
                  <a:cs typeface="+mn-ea"/>
                  <a:sym typeface="inpin heiti" panose="00000500000000000000" pitchFamily="2" charset="-122"/>
                </a:rPr>
                <a:t>Introduction &amp;&amp; Related Work</a:t>
              </a:r>
              <a:endParaRPr lang="zh-CN" altLang="en-US" sz="1800" dirty="0">
                <a:solidFill>
                  <a:schemeClr val="bg2"/>
                </a:solidFill>
                <a:latin typeface="inpin heiti" panose="00000500000000000000" pitchFamily="2" charset="-122"/>
                <a:ea typeface="inpin heiti" panose="00000500000000000000" pitchFamily="2" charset="-122"/>
                <a:cs typeface="+mn-ea"/>
                <a:sym typeface="inpin heiti" panose="00000500000000000000" pitchFamily="2" charset="-122"/>
              </a:endParaRPr>
            </a:p>
          </p:txBody>
        </p:sp>
        <p:sp>
          <p:nvSpPr>
            <p:cNvPr id="17" name="矩形 53"/>
            <p:cNvSpPr>
              <a:spLocks noChangeArrowheads="1"/>
            </p:cNvSpPr>
            <p:nvPr/>
          </p:nvSpPr>
          <p:spPr bwMode="auto">
            <a:xfrm>
              <a:off x="4194859" y="11310"/>
              <a:ext cx="1980000" cy="969418"/>
            </a:xfrm>
            <a:prstGeom prst="rect">
              <a:avLst/>
            </a:prstGeom>
            <a:solidFill>
              <a:schemeClr val="bg1">
                <a:lumMod val="25000"/>
                <a:lumOff val="75000"/>
              </a:schemeClr>
            </a:solidFill>
            <a:ln w="9525">
              <a:solidFill>
                <a:srgbClr val="EAEAEA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None/>
              </a:pPr>
              <a:r>
                <a:rPr lang="en-US" altLang="zh-CN" sz="2000" dirty="0">
                  <a:solidFill>
                    <a:schemeClr val="bg2"/>
                  </a:solidFill>
                  <a:latin typeface="inpin heiti" panose="00000500000000000000" pitchFamily="2" charset="-122"/>
                  <a:ea typeface="inpin heiti" panose="00000500000000000000" pitchFamily="2" charset="-122"/>
                  <a:cs typeface="+mn-ea"/>
                  <a:sym typeface="inpin heiti" panose="00000500000000000000" pitchFamily="2" charset="-122"/>
                </a:rPr>
                <a:t> Image Processing</a:t>
              </a:r>
              <a:endParaRPr lang="zh-CN" altLang="en-US" sz="2000" dirty="0">
                <a:solidFill>
                  <a:schemeClr val="bg2"/>
                </a:solidFill>
                <a:latin typeface="inpin heiti" panose="00000500000000000000" pitchFamily="2" charset="-122"/>
                <a:ea typeface="inpin heiti" panose="00000500000000000000" pitchFamily="2" charset="-122"/>
                <a:cs typeface="+mn-ea"/>
                <a:sym typeface="inpin heiti" panose="00000500000000000000" pitchFamily="2" charset="-122"/>
              </a:endParaRPr>
            </a:p>
          </p:txBody>
        </p:sp>
        <p:sp>
          <p:nvSpPr>
            <p:cNvPr id="18" name="矩形 53"/>
            <p:cNvSpPr>
              <a:spLocks noChangeArrowheads="1"/>
            </p:cNvSpPr>
            <p:nvPr/>
          </p:nvSpPr>
          <p:spPr bwMode="auto">
            <a:xfrm>
              <a:off x="6187683" y="11310"/>
              <a:ext cx="1980000" cy="969418"/>
            </a:xfrm>
            <a:prstGeom prst="rect">
              <a:avLst/>
            </a:prstGeom>
            <a:solidFill>
              <a:schemeClr val="bg1">
                <a:lumMod val="25000"/>
                <a:lumOff val="75000"/>
              </a:schemeClr>
            </a:solidFill>
            <a:ln w="9525">
              <a:solidFill>
                <a:srgbClr val="EAEAEA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en-US" altLang="zh-CN" sz="2000" dirty="0">
                  <a:solidFill>
                    <a:schemeClr val="bg2"/>
                  </a:solidFill>
                  <a:latin typeface="inpin heiti" panose="00000500000000000000" pitchFamily="2" charset="-122"/>
                  <a:ea typeface="inpin heiti" panose="00000500000000000000" pitchFamily="2" charset="-122"/>
                  <a:cs typeface="+mn-ea"/>
                  <a:sym typeface="inpin heiti" panose="00000500000000000000" pitchFamily="2" charset="-122"/>
                </a:rPr>
                <a:t> Tetris Game AI</a:t>
              </a:r>
            </a:p>
          </p:txBody>
        </p:sp>
        <p:sp>
          <p:nvSpPr>
            <p:cNvPr id="19" name="矩形 53"/>
            <p:cNvSpPr>
              <a:spLocks noChangeArrowheads="1"/>
            </p:cNvSpPr>
            <p:nvPr/>
          </p:nvSpPr>
          <p:spPr bwMode="auto">
            <a:xfrm>
              <a:off x="8160341" y="11310"/>
              <a:ext cx="1980000" cy="969418"/>
            </a:xfrm>
            <a:prstGeom prst="rect">
              <a:avLst/>
            </a:prstGeom>
            <a:solidFill>
              <a:schemeClr val="bg1">
                <a:lumMod val="25000"/>
                <a:lumOff val="75000"/>
              </a:schemeClr>
            </a:solidFill>
            <a:ln w="9525">
              <a:solidFill>
                <a:srgbClr val="EAEAEA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None/>
              </a:pPr>
              <a:r>
                <a:rPr lang="en-US" altLang="zh-CN" sz="2000" dirty="0">
                  <a:solidFill>
                    <a:schemeClr val="bg2"/>
                  </a:solidFill>
                  <a:latin typeface="inpin heiti" panose="00000500000000000000" pitchFamily="2" charset="-122"/>
                  <a:ea typeface="inpin heiti" panose="00000500000000000000" pitchFamily="2" charset="-122"/>
                  <a:cs typeface="+mn-ea"/>
                  <a:sym typeface="inpin heiti" panose="00000500000000000000" pitchFamily="2" charset="-122"/>
                </a:rPr>
                <a:t> Control Algorithm</a:t>
              </a:r>
              <a:endParaRPr lang="zh-CN" altLang="en-US" sz="2000" dirty="0">
                <a:solidFill>
                  <a:schemeClr val="bg2"/>
                </a:solidFill>
                <a:latin typeface="inpin heiti" panose="00000500000000000000" pitchFamily="2" charset="-122"/>
                <a:ea typeface="inpin heiti" panose="00000500000000000000" pitchFamily="2" charset="-122"/>
                <a:cs typeface="+mn-ea"/>
                <a:sym typeface="inpin heiti" panose="00000500000000000000" pitchFamily="2" charset="-122"/>
              </a:endParaRPr>
            </a:p>
          </p:txBody>
        </p:sp>
        <p:sp>
          <p:nvSpPr>
            <p:cNvPr id="20" name="矩形 53"/>
            <p:cNvSpPr>
              <a:spLocks noChangeArrowheads="1"/>
            </p:cNvSpPr>
            <p:nvPr/>
          </p:nvSpPr>
          <p:spPr bwMode="auto">
            <a:xfrm>
              <a:off x="10128448" y="11310"/>
              <a:ext cx="2063552" cy="969418"/>
            </a:xfrm>
            <a:prstGeom prst="rect">
              <a:avLst/>
            </a:prstGeom>
            <a:solidFill>
              <a:schemeClr val="bg1">
                <a:lumMod val="25000"/>
                <a:lumOff val="75000"/>
              </a:schemeClr>
            </a:solidFill>
            <a:ln w="9525">
              <a:solidFill>
                <a:srgbClr val="EAEAEA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None/>
              </a:pPr>
              <a:r>
                <a:rPr lang="en-US" altLang="zh-CN" sz="2000" dirty="0">
                  <a:solidFill>
                    <a:schemeClr val="bg2"/>
                  </a:solidFill>
                  <a:latin typeface="inpin heiti" panose="00000500000000000000" pitchFamily="2" charset="-122"/>
                  <a:ea typeface="inpin heiti" panose="00000500000000000000" pitchFamily="2" charset="-122"/>
                  <a:cs typeface="+mn-ea"/>
                  <a:sym typeface="inpin heiti" panose="00000500000000000000" pitchFamily="2" charset="-122"/>
                </a:rPr>
                <a:t> Rethink &amp;&amp; Conclusion</a:t>
              </a:r>
              <a:endParaRPr lang="zh-CN" altLang="en-US" sz="2000" dirty="0">
                <a:solidFill>
                  <a:schemeClr val="bg2"/>
                </a:solidFill>
                <a:latin typeface="inpin heiti" panose="00000500000000000000" pitchFamily="2" charset="-122"/>
                <a:ea typeface="inpin heiti" panose="00000500000000000000" pitchFamily="2" charset="-122"/>
                <a:cs typeface="+mn-ea"/>
                <a:sym typeface="inpin heiti" panose="00000500000000000000" pitchFamily="2" charset="-122"/>
              </a:endParaRPr>
            </a:p>
          </p:txBody>
        </p:sp>
        <p:sp>
          <p:nvSpPr>
            <p:cNvPr id="21" name="等腰三角形 20"/>
            <p:cNvSpPr>
              <a:spLocks noChangeAspect="1"/>
            </p:cNvSpPr>
            <p:nvPr/>
          </p:nvSpPr>
          <p:spPr>
            <a:xfrm rot="10800000" flipV="1">
              <a:off x="2914528" y="779895"/>
              <a:ext cx="555013" cy="478461"/>
            </a:xfrm>
            <a:prstGeom prst="triangle">
              <a:avLst/>
            </a:prstGeom>
            <a:solidFill>
              <a:schemeClr val="bg2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npin heiti" panose="00000500000000000000" pitchFamily="2" charset="-122"/>
                <a:ea typeface="inpin heiti" panose="00000500000000000000" pitchFamily="2" charset="-122"/>
                <a:cs typeface="+mn-ea"/>
                <a:sym typeface="inpin heiti" panose="00000500000000000000" pitchFamily="2" charset="-122"/>
              </a:endParaRPr>
            </a:p>
          </p:txBody>
        </p:sp>
      </p:grpSp>
      <p:sp>
        <p:nvSpPr>
          <p:cNvPr id="4" name="矩形 3"/>
          <p:cNvSpPr/>
          <p:nvPr/>
        </p:nvSpPr>
        <p:spPr>
          <a:xfrm>
            <a:off x="455985" y="1258356"/>
            <a:ext cx="2105063" cy="7155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269875" algn="just">
              <a:lnSpc>
                <a:spcPct val="150000"/>
              </a:lnSpc>
            </a:pPr>
            <a:r>
              <a:rPr lang="zh-CN" altLang="en-US" sz="3200" b="1" kern="100" dirty="0">
                <a:latin typeface="宋体" panose="02010600030101010101" pitchFamily="2" charset="-122"/>
                <a:ea typeface="宋体" panose="02010600030101010101" pitchFamily="2" charset="-122"/>
              </a:rPr>
              <a:t>任务目标</a:t>
            </a:r>
            <a:endParaRPr lang="en-US" altLang="zh-CN" sz="3200" b="1" kern="1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31664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等腰三角形 46"/>
          <p:cNvSpPr>
            <a:spLocks noChangeAspect="1"/>
          </p:cNvSpPr>
          <p:nvPr/>
        </p:nvSpPr>
        <p:spPr>
          <a:xfrm rot="10800000" flipV="1">
            <a:off x="2914528" y="779895"/>
            <a:ext cx="555013" cy="478461"/>
          </a:xfrm>
          <a:prstGeom prst="triangle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npin heiti" panose="00000500000000000000" pitchFamily="2" charset="-122"/>
              <a:ea typeface="inpin heiti" panose="00000500000000000000" pitchFamily="2" charset="-122"/>
              <a:cs typeface="+mn-ea"/>
              <a:sym typeface="inpin heiti" panose="00000500000000000000" pitchFamily="2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0" y="-8548"/>
            <a:ext cx="12192000" cy="1266904"/>
            <a:chOff x="0" y="-8548"/>
            <a:chExt cx="12192000" cy="1266904"/>
          </a:xfrm>
        </p:grpSpPr>
        <p:sp>
          <p:nvSpPr>
            <p:cNvPr id="14" name="矩形 13"/>
            <p:cNvSpPr/>
            <p:nvPr/>
          </p:nvSpPr>
          <p:spPr>
            <a:xfrm>
              <a:off x="0" y="0"/>
              <a:ext cx="2207568" cy="96941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inpin heiti" panose="00000500000000000000" pitchFamily="2" charset="-122"/>
                <a:ea typeface="inpin heiti" panose="00000500000000000000" pitchFamily="2" charset="-122"/>
                <a:cs typeface="+mn-ea"/>
                <a:sym typeface="inpin heiti" panose="00000500000000000000" pitchFamily="2" charset="-122"/>
              </a:endParaRPr>
            </a:p>
          </p:txBody>
        </p:sp>
        <p:sp>
          <p:nvSpPr>
            <p:cNvPr id="15" name="文本框 14"/>
            <p:cNvSpPr txBox="1">
              <a:spLocks noChangeArrowheads="1"/>
            </p:cNvSpPr>
            <p:nvPr/>
          </p:nvSpPr>
          <p:spPr bwMode="auto">
            <a:xfrm>
              <a:off x="132234" y="223098"/>
              <a:ext cx="194310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b="1" dirty="0">
                  <a:solidFill>
                    <a:prstClr val="white"/>
                  </a:solidFill>
                  <a:latin typeface="inpin heiti" panose="00000500000000000000" pitchFamily="2" charset="-122"/>
                  <a:ea typeface="inpin heiti" panose="00000500000000000000" pitchFamily="2" charset="-122"/>
                  <a:cs typeface="+mn-ea"/>
                  <a:sym typeface="inpin heiti" panose="00000500000000000000" pitchFamily="2" charset="-122"/>
                </a:rPr>
                <a:t>Contents</a:t>
              </a:r>
              <a:endParaRPr lang="zh-CN" altLang="en-US" b="1" dirty="0">
                <a:solidFill>
                  <a:prstClr val="white"/>
                </a:solidFill>
                <a:latin typeface="inpin heiti" panose="00000500000000000000" pitchFamily="2" charset="-122"/>
                <a:ea typeface="inpin heiti" panose="00000500000000000000" pitchFamily="2" charset="-122"/>
                <a:cs typeface="+mn-ea"/>
                <a:sym typeface="inpin heiti" panose="00000500000000000000" pitchFamily="2" charset="-122"/>
              </a:endParaRPr>
            </a:p>
          </p:txBody>
        </p:sp>
        <p:sp>
          <p:nvSpPr>
            <p:cNvPr id="16" name="矩形 53"/>
            <p:cNvSpPr>
              <a:spLocks noChangeArrowheads="1"/>
            </p:cNvSpPr>
            <p:nvPr/>
          </p:nvSpPr>
          <p:spPr bwMode="auto">
            <a:xfrm>
              <a:off x="2202035" y="-8548"/>
              <a:ext cx="1980000" cy="96941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None/>
              </a:pPr>
              <a:r>
                <a:rPr lang="en-US" altLang="zh-CN" sz="1800" dirty="0">
                  <a:solidFill>
                    <a:schemeClr val="bg2"/>
                  </a:solidFill>
                  <a:latin typeface="inpin heiti" panose="00000500000000000000" pitchFamily="2" charset="-122"/>
                  <a:ea typeface="inpin heiti" panose="00000500000000000000" pitchFamily="2" charset="-122"/>
                  <a:cs typeface="+mn-ea"/>
                  <a:sym typeface="inpin heiti" panose="00000500000000000000" pitchFamily="2" charset="-122"/>
                </a:rPr>
                <a:t>Introduction &amp;&amp; Related Work</a:t>
              </a:r>
              <a:endParaRPr lang="zh-CN" altLang="en-US" sz="1800" dirty="0">
                <a:solidFill>
                  <a:schemeClr val="bg2"/>
                </a:solidFill>
                <a:latin typeface="inpin heiti" panose="00000500000000000000" pitchFamily="2" charset="-122"/>
                <a:ea typeface="inpin heiti" panose="00000500000000000000" pitchFamily="2" charset="-122"/>
                <a:cs typeface="+mn-ea"/>
                <a:sym typeface="inpin heiti" panose="00000500000000000000" pitchFamily="2" charset="-122"/>
              </a:endParaRPr>
            </a:p>
          </p:txBody>
        </p:sp>
        <p:sp>
          <p:nvSpPr>
            <p:cNvPr id="17" name="矩形 53"/>
            <p:cNvSpPr>
              <a:spLocks noChangeArrowheads="1"/>
            </p:cNvSpPr>
            <p:nvPr/>
          </p:nvSpPr>
          <p:spPr bwMode="auto">
            <a:xfrm>
              <a:off x="4194859" y="11310"/>
              <a:ext cx="1980000" cy="969418"/>
            </a:xfrm>
            <a:prstGeom prst="rect">
              <a:avLst/>
            </a:prstGeom>
            <a:solidFill>
              <a:schemeClr val="bg1">
                <a:lumMod val="25000"/>
                <a:lumOff val="75000"/>
              </a:schemeClr>
            </a:solidFill>
            <a:ln w="9525">
              <a:solidFill>
                <a:srgbClr val="EAEAEA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None/>
              </a:pPr>
              <a:r>
                <a:rPr lang="en-US" altLang="zh-CN" sz="2000" dirty="0">
                  <a:solidFill>
                    <a:schemeClr val="bg2"/>
                  </a:solidFill>
                  <a:latin typeface="inpin heiti" panose="00000500000000000000" pitchFamily="2" charset="-122"/>
                  <a:ea typeface="inpin heiti" panose="00000500000000000000" pitchFamily="2" charset="-122"/>
                  <a:cs typeface="+mn-ea"/>
                  <a:sym typeface="inpin heiti" panose="00000500000000000000" pitchFamily="2" charset="-122"/>
                </a:rPr>
                <a:t> Image Processing</a:t>
              </a:r>
              <a:endParaRPr lang="zh-CN" altLang="en-US" sz="2000" dirty="0">
                <a:solidFill>
                  <a:schemeClr val="bg2"/>
                </a:solidFill>
                <a:latin typeface="inpin heiti" panose="00000500000000000000" pitchFamily="2" charset="-122"/>
                <a:ea typeface="inpin heiti" panose="00000500000000000000" pitchFamily="2" charset="-122"/>
                <a:cs typeface="+mn-ea"/>
                <a:sym typeface="inpin heiti" panose="00000500000000000000" pitchFamily="2" charset="-122"/>
              </a:endParaRPr>
            </a:p>
          </p:txBody>
        </p:sp>
        <p:sp>
          <p:nvSpPr>
            <p:cNvPr id="18" name="矩形 53"/>
            <p:cNvSpPr>
              <a:spLocks noChangeArrowheads="1"/>
            </p:cNvSpPr>
            <p:nvPr/>
          </p:nvSpPr>
          <p:spPr bwMode="auto">
            <a:xfrm>
              <a:off x="6187683" y="11310"/>
              <a:ext cx="1980000" cy="969418"/>
            </a:xfrm>
            <a:prstGeom prst="rect">
              <a:avLst/>
            </a:prstGeom>
            <a:solidFill>
              <a:schemeClr val="bg1">
                <a:lumMod val="25000"/>
                <a:lumOff val="75000"/>
              </a:schemeClr>
            </a:solidFill>
            <a:ln w="9525">
              <a:solidFill>
                <a:srgbClr val="EAEAEA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en-US" altLang="zh-CN" sz="2000" dirty="0">
                  <a:solidFill>
                    <a:schemeClr val="bg2"/>
                  </a:solidFill>
                  <a:latin typeface="inpin heiti" panose="00000500000000000000" pitchFamily="2" charset="-122"/>
                  <a:ea typeface="inpin heiti" panose="00000500000000000000" pitchFamily="2" charset="-122"/>
                  <a:cs typeface="+mn-ea"/>
                  <a:sym typeface="inpin heiti" panose="00000500000000000000" pitchFamily="2" charset="-122"/>
                </a:rPr>
                <a:t> Tetris Game AI</a:t>
              </a:r>
            </a:p>
          </p:txBody>
        </p:sp>
        <p:sp>
          <p:nvSpPr>
            <p:cNvPr id="19" name="矩形 53"/>
            <p:cNvSpPr>
              <a:spLocks noChangeArrowheads="1"/>
            </p:cNvSpPr>
            <p:nvPr/>
          </p:nvSpPr>
          <p:spPr bwMode="auto">
            <a:xfrm>
              <a:off x="8160341" y="11310"/>
              <a:ext cx="1980000" cy="969418"/>
            </a:xfrm>
            <a:prstGeom prst="rect">
              <a:avLst/>
            </a:prstGeom>
            <a:solidFill>
              <a:schemeClr val="bg1">
                <a:lumMod val="25000"/>
                <a:lumOff val="75000"/>
              </a:schemeClr>
            </a:solidFill>
            <a:ln w="9525">
              <a:solidFill>
                <a:srgbClr val="EAEAEA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None/>
              </a:pPr>
              <a:r>
                <a:rPr lang="en-US" altLang="zh-CN" sz="2000" dirty="0">
                  <a:solidFill>
                    <a:schemeClr val="bg2"/>
                  </a:solidFill>
                  <a:latin typeface="inpin heiti" panose="00000500000000000000" pitchFamily="2" charset="-122"/>
                  <a:ea typeface="inpin heiti" panose="00000500000000000000" pitchFamily="2" charset="-122"/>
                  <a:cs typeface="+mn-ea"/>
                  <a:sym typeface="inpin heiti" panose="00000500000000000000" pitchFamily="2" charset="-122"/>
                </a:rPr>
                <a:t> Control Algorithm</a:t>
              </a:r>
              <a:endParaRPr lang="zh-CN" altLang="en-US" sz="2000" dirty="0">
                <a:solidFill>
                  <a:schemeClr val="bg2"/>
                </a:solidFill>
                <a:latin typeface="inpin heiti" panose="00000500000000000000" pitchFamily="2" charset="-122"/>
                <a:ea typeface="inpin heiti" panose="00000500000000000000" pitchFamily="2" charset="-122"/>
                <a:cs typeface="+mn-ea"/>
                <a:sym typeface="inpin heiti" panose="00000500000000000000" pitchFamily="2" charset="-122"/>
              </a:endParaRPr>
            </a:p>
          </p:txBody>
        </p:sp>
        <p:sp>
          <p:nvSpPr>
            <p:cNvPr id="20" name="矩形 53"/>
            <p:cNvSpPr>
              <a:spLocks noChangeArrowheads="1"/>
            </p:cNvSpPr>
            <p:nvPr/>
          </p:nvSpPr>
          <p:spPr bwMode="auto">
            <a:xfrm>
              <a:off x="10128448" y="11310"/>
              <a:ext cx="2063552" cy="969418"/>
            </a:xfrm>
            <a:prstGeom prst="rect">
              <a:avLst/>
            </a:prstGeom>
            <a:solidFill>
              <a:schemeClr val="bg1">
                <a:lumMod val="25000"/>
                <a:lumOff val="75000"/>
              </a:schemeClr>
            </a:solidFill>
            <a:ln w="9525">
              <a:solidFill>
                <a:srgbClr val="EAEAEA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None/>
              </a:pPr>
              <a:r>
                <a:rPr lang="en-US" altLang="zh-CN" sz="2000" dirty="0">
                  <a:solidFill>
                    <a:schemeClr val="bg2"/>
                  </a:solidFill>
                  <a:latin typeface="inpin heiti" panose="00000500000000000000" pitchFamily="2" charset="-122"/>
                  <a:ea typeface="inpin heiti" panose="00000500000000000000" pitchFamily="2" charset="-122"/>
                  <a:cs typeface="+mn-ea"/>
                  <a:sym typeface="inpin heiti" panose="00000500000000000000" pitchFamily="2" charset="-122"/>
                </a:rPr>
                <a:t> Rethink &amp;&amp; Conclusion</a:t>
              </a:r>
              <a:endParaRPr lang="zh-CN" altLang="en-US" sz="2000" dirty="0">
                <a:solidFill>
                  <a:schemeClr val="bg2"/>
                </a:solidFill>
                <a:latin typeface="inpin heiti" panose="00000500000000000000" pitchFamily="2" charset="-122"/>
                <a:ea typeface="inpin heiti" panose="00000500000000000000" pitchFamily="2" charset="-122"/>
                <a:cs typeface="+mn-ea"/>
                <a:sym typeface="inpin heiti" panose="00000500000000000000" pitchFamily="2" charset="-122"/>
              </a:endParaRPr>
            </a:p>
          </p:txBody>
        </p:sp>
        <p:sp>
          <p:nvSpPr>
            <p:cNvPr id="21" name="等腰三角形 20"/>
            <p:cNvSpPr>
              <a:spLocks noChangeAspect="1"/>
            </p:cNvSpPr>
            <p:nvPr/>
          </p:nvSpPr>
          <p:spPr>
            <a:xfrm rot="10800000" flipV="1">
              <a:off x="2914528" y="779895"/>
              <a:ext cx="555013" cy="478461"/>
            </a:xfrm>
            <a:prstGeom prst="triangle">
              <a:avLst/>
            </a:prstGeom>
            <a:solidFill>
              <a:schemeClr val="bg2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npin heiti" panose="00000500000000000000" pitchFamily="2" charset="-122"/>
                <a:ea typeface="inpin heiti" panose="00000500000000000000" pitchFamily="2" charset="-122"/>
                <a:cs typeface="+mn-ea"/>
                <a:sym typeface="inpin heiti" panose="00000500000000000000" pitchFamily="2" charset="-122"/>
              </a:endParaRPr>
            </a:p>
          </p:txBody>
        </p:sp>
      </p:grpSp>
      <p:sp>
        <p:nvSpPr>
          <p:cNvPr id="4" name="矩形 3"/>
          <p:cNvSpPr/>
          <p:nvPr/>
        </p:nvSpPr>
        <p:spPr>
          <a:xfrm>
            <a:off x="455985" y="1258356"/>
            <a:ext cx="2105063" cy="7155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269875" algn="just">
              <a:lnSpc>
                <a:spcPct val="150000"/>
              </a:lnSpc>
            </a:pPr>
            <a:r>
              <a:rPr lang="zh-CN" altLang="en-US" sz="3200" b="1" kern="100" dirty="0">
                <a:latin typeface="宋体" panose="02010600030101010101" pitchFamily="2" charset="-122"/>
                <a:ea typeface="宋体" panose="02010600030101010101" pitchFamily="2" charset="-122"/>
              </a:rPr>
              <a:t>任务依托</a:t>
            </a:r>
            <a:endParaRPr lang="en-US" altLang="zh-CN" sz="3200" b="1" kern="1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22" name="图片 21" descr="1559356527(1)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791745" y="1019124"/>
            <a:ext cx="8392804" cy="58388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96486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等腰三角形 46"/>
          <p:cNvSpPr>
            <a:spLocks noChangeAspect="1"/>
          </p:cNvSpPr>
          <p:nvPr/>
        </p:nvSpPr>
        <p:spPr>
          <a:xfrm rot="10800000" flipV="1">
            <a:off x="2914528" y="779895"/>
            <a:ext cx="555013" cy="478461"/>
          </a:xfrm>
          <a:prstGeom prst="triangle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npin heiti" panose="00000500000000000000" pitchFamily="2" charset="-122"/>
              <a:ea typeface="inpin heiti" panose="00000500000000000000" pitchFamily="2" charset="-122"/>
              <a:cs typeface="+mn-ea"/>
              <a:sym typeface="inpin heiti" panose="00000500000000000000" pitchFamily="2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0" y="-8548"/>
            <a:ext cx="12192000" cy="1266904"/>
            <a:chOff x="0" y="-8548"/>
            <a:chExt cx="12192000" cy="1266904"/>
          </a:xfrm>
        </p:grpSpPr>
        <p:sp>
          <p:nvSpPr>
            <p:cNvPr id="14" name="矩形 13"/>
            <p:cNvSpPr/>
            <p:nvPr/>
          </p:nvSpPr>
          <p:spPr>
            <a:xfrm>
              <a:off x="0" y="0"/>
              <a:ext cx="2207568" cy="96941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inpin heiti" panose="00000500000000000000" pitchFamily="2" charset="-122"/>
                <a:ea typeface="inpin heiti" panose="00000500000000000000" pitchFamily="2" charset="-122"/>
                <a:cs typeface="+mn-ea"/>
                <a:sym typeface="inpin heiti" panose="00000500000000000000" pitchFamily="2" charset="-122"/>
              </a:endParaRPr>
            </a:p>
          </p:txBody>
        </p:sp>
        <p:sp>
          <p:nvSpPr>
            <p:cNvPr id="15" name="文本框 14"/>
            <p:cNvSpPr txBox="1">
              <a:spLocks noChangeArrowheads="1"/>
            </p:cNvSpPr>
            <p:nvPr/>
          </p:nvSpPr>
          <p:spPr bwMode="auto">
            <a:xfrm>
              <a:off x="132234" y="223098"/>
              <a:ext cx="194310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b="1" dirty="0">
                  <a:solidFill>
                    <a:prstClr val="white"/>
                  </a:solidFill>
                  <a:latin typeface="inpin heiti" panose="00000500000000000000" pitchFamily="2" charset="-122"/>
                  <a:ea typeface="inpin heiti" panose="00000500000000000000" pitchFamily="2" charset="-122"/>
                  <a:cs typeface="+mn-ea"/>
                  <a:sym typeface="inpin heiti" panose="00000500000000000000" pitchFamily="2" charset="-122"/>
                </a:rPr>
                <a:t>Contents</a:t>
              </a:r>
              <a:endParaRPr lang="zh-CN" altLang="en-US" b="1" dirty="0">
                <a:solidFill>
                  <a:prstClr val="white"/>
                </a:solidFill>
                <a:latin typeface="inpin heiti" panose="00000500000000000000" pitchFamily="2" charset="-122"/>
                <a:ea typeface="inpin heiti" panose="00000500000000000000" pitchFamily="2" charset="-122"/>
                <a:cs typeface="+mn-ea"/>
                <a:sym typeface="inpin heiti" panose="00000500000000000000" pitchFamily="2" charset="-122"/>
              </a:endParaRPr>
            </a:p>
          </p:txBody>
        </p:sp>
        <p:sp>
          <p:nvSpPr>
            <p:cNvPr id="16" name="矩形 53"/>
            <p:cNvSpPr>
              <a:spLocks noChangeArrowheads="1"/>
            </p:cNvSpPr>
            <p:nvPr/>
          </p:nvSpPr>
          <p:spPr bwMode="auto">
            <a:xfrm>
              <a:off x="2202035" y="-8548"/>
              <a:ext cx="1980000" cy="96941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None/>
              </a:pPr>
              <a:r>
                <a:rPr lang="en-US" altLang="zh-CN" sz="1800" dirty="0">
                  <a:solidFill>
                    <a:schemeClr val="bg2"/>
                  </a:solidFill>
                  <a:latin typeface="inpin heiti" panose="00000500000000000000" pitchFamily="2" charset="-122"/>
                  <a:ea typeface="inpin heiti" panose="00000500000000000000" pitchFamily="2" charset="-122"/>
                  <a:cs typeface="+mn-ea"/>
                  <a:sym typeface="inpin heiti" panose="00000500000000000000" pitchFamily="2" charset="-122"/>
                </a:rPr>
                <a:t>Introduction &amp;&amp; Related Work</a:t>
              </a:r>
              <a:endParaRPr lang="zh-CN" altLang="en-US" sz="1800" dirty="0">
                <a:solidFill>
                  <a:schemeClr val="bg2"/>
                </a:solidFill>
                <a:latin typeface="inpin heiti" panose="00000500000000000000" pitchFamily="2" charset="-122"/>
                <a:ea typeface="inpin heiti" panose="00000500000000000000" pitchFamily="2" charset="-122"/>
                <a:cs typeface="+mn-ea"/>
                <a:sym typeface="inpin heiti" panose="00000500000000000000" pitchFamily="2" charset="-122"/>
              </a:endParaRPr>
            </a:p>
          </p:txBody>
        </p:sp>
        <p:sp>
          <p:nvSpPr>
            <p:cNvPr id="17" name="矩形 53"/>
            <p:cNvSpPr>
              <a:spLocks noChangeArrowheads="1"/>
            </p:cNvSpPr>
            <p:nvPr/>
          </p:nvSpPr>
          <p:spPr bwMode="auto">
            <a:xfrm>
              <a:off x="4194859" y="11310"/>
              <a:ext cx="1980000" cy="969418"/>
            </a:xfrm>
            <a:prstGeom prst="rect">
              <a:avLst/>
            </a:prstGeom>
            <a:solidFill>
              <a:schemeClr val="bg1">
                <a:lumMod val="25000"/>
                <a:lumOff val="75000"/>
              </a:schemeClr>
            </a:solidFill>
            <a:ln w="9525">
              <a:solidFill>
                <a:srgbClr val="EAEAEA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None/>
              </a:pPr>
              <a:r>
                <a:rPr lang="en-US" altLang="zh-CN" sz="2000" dirty="0">
                  <a:solidFill>
                    <a:schemeClr val="bg2"/>
                  </a:solidFill>
                  <a:latin typeface="inpin heiti" panose="00000500000000000000" pitchFamily="2" charset="-122"/>
                  <a:ea typeface="inpin heiti" panose="00000500000000000000" pitchFamily="2" charset="-122"/>
                  <a:cs typeface="+mn-ea"/>
                  <a:sym typeface="inpin heiti" panose="00000500000000000000" pitchFamily="2" charset="-122"/>
                </a:rPr>
                <a:t> Image Processing</a:t>
              </a:r>
              <a:endParaRPr lang="zh-CN" altLang="en-US" sz="2000" dirty="0">
                <a:solidFill>
                  <a:schemeClr val="bg2"/>
                </a:solidFill>
                <a:latin typeface="inpin heiti" panose="00000500000000000000" pitchFamily="2" charset="-122"/>
                <a:ea typeface="inpin heiti" panose="00000500000000000000" pitchFamily="2" charset="-122"/>
                <a:cs typeface="+mn-ea"/>
                <a:sym typeface="inpin heiti" panose="00000500000000000000" pitchFamily="2" charset="-122"/>
              </a:endParaRPr>
            </a:p>
          </p:txBody>
        </p:sp>
        <p:sp>
          <p:nvSpPr>
            <p:cNvPr id="18" name="矩形 53"/>
            <p:cNvSpPr>
              <a:spLocks noChangeArrowheads="1"/>
            </p:cNvSpPr>
            <p:nvPr/>
          </p:nvSpPr>
          <p:spPr bwMode="auto">
            <a:xfrm>
              <a:off x="6187683" y="11310"/>
              <a:ext cx="1980000" cy="969418"/>
            </a:xfrm>
            <a:prstGeom prst="rect">
              <a:avLst/>
            </a:prstGeom>
            <a:solidFill>
              <a:schemeClr val="bg1">
                <a:lumMod val="25000"/>
                <a:lumOff val="75000"/>
              </a:schemeClr>
            </a:solidFill>
            <a:ln w="9525">
              <a:solidFill>
                <a:srgbClr val="EAEAEA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en-US" altLang="zh-CN" sz="2000" dirty="0">
                  <a:solidFill>
                    <a:schemeClr val="bg2"/>
                  </a:solidFill>
                  <a:latin typeface="inpin heiti" panose="00000500000000000000" pitchFamily="2" charset="-122"/>
                  <a:ea typeface="inpin heiti" panose="00000500000000000000" pitchFamily="2" charset="-122"/>
                  <a:cs typeface="+mn-ea"/>
                  <a:sym typeface="inpin heiti" panose="00000500000000000000" pitchFamily="2" charset="-122"/>
                </a:rPr>
                <a:t> Tetris Game AI</a:t>
              </a:r>
            </a:p>
          </p:txBody>
        </p:sp>
        <p:sp>
          <p:nvSpPr>
            <p:cNvPr id="19" name="矩形 53"/>
            <p:cNvSpPr>
              <a:spLocks noChangeArrowheads="1"/>
            </p:cNvSpPr>
            <p:nvPr/>
          </p:nvSpPr>
          <p:spPr bwMode="auto">
            <a:xfrm>
              <a:off x="8160341" y="11310"/>
              <a:ext cx="1980000" cy="969418"/>
            </a:xfrm>
            <a:prstGeom prst="rect">
              <a:avLst/>
            </a:prstGeom>
            <a:solidFill>
              <a:schemeClr val="bg1">
                <a:lumMod val="25000"/>
                <a:lumOff val="75000"/>
              </a:schemeClr>
            </a:solidFill>
            <a:ln w="9525">
              <a:solidFill>
                <a:srgbClr val="EAEAEA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None/>
              </a:pPr>
              <a:r>
                <a:rPr lang="en-US" altLang="zh-CN" sz="2000" dirty="0">
                  <a:solidFill>
                    <a:schemeClr val="bg2"/>
                  </a:solidFill>
                  <a:latin typeface="inpin heiti" panose="00000500000000000000" pitchFamily="2" charset="-122"/>
                  <a:ea typeface="inpin heiti" panose="00000500000000000000" pitchFamily="2" charset="-122"/>
                  <a:cs typeface="+mn-ea"/>
                  <a:sym typeface="inpin heiti" panose="00000500000000000000" pitchFamily="2" charset="-122"/>
                </a:rPr>
                <a:t> Control Algorithm</a:t>
              </a:r>
              <a:endParaRPr lang="zh-CN" altLang="en-US" sz="2000" dirty="0">
                <a:solidFill>
                  <a:schemeClr val="bg2"/>
                </a:solidFill>
                <a:latin typeface="inpin heiti" panose="00000500000000000000" pitchFamily="2" charset="-122"/>
                <a:ea typeface="inpin heiti" panose="00000500000000000000" pitchFamily="2" charset="-122"/>
                <a:cs typeface="+mn-ea"/>
                <a:sym typeface="inpin heiti" panose="00000500000000000000" pitchFamily="2" charset="-122"/>
              </a:endParaRPr>
            </a:p>
          </p:txBody>
        </p:sp>
        <p:sp>
          <p:nvSpPr>
            <p:cNvPr id="20" name="矩形 53"/>
            <p:cNvSpPr>
              <a:spLocks noChangeArrowheads="1"/>
            </p:cNvSpPr>
            <p:nvPr/>
          </p:nvSpPr>
          <p:spPr bwMode="auto">
            <a:xfrm>
              <a:off x="10128448" y="11310"/>
              <a:ext cx="2063552" cy="969418"/>
            </a:xfrm>
            <a:prstGeom prst="rect">
              <a:avLst/>
            </a:prstGeom>
            <a:solidFill>
              <a:schemeClr val="bg1">
                <a:lumMod val="25000"/>
                <a:lumOff val="75000"/>
              </a:schemeClr>
            </a:solidFill>
            <a:ln w="9525">
              <a:solidFill>
                <a:srgbClr val="EAEAEA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None/>
              </a:pPr>
              <a:r>
                <a:rPr lang="en-US" altLang="zh-CN" sz="2000" dirty="0">
                  <a:solidFill>
                    <a:schemeClr val="bg2"/>
                  </a:solidFill>
                  <a:latin typeface="inpin heiti" panose="00000500000000000000" pitchFamily="2" charset="-122"/>
                  <a:ea typeface="inpin heiti" panose="00000500000000000000" pitchFamily="2" charset="-122"/>
                  <a:cs typeface="+mn-ea"/>
                  <a:sym typeface="inpin heiti" panose="00000500000000000000" pitchFamily="2" charset="-122"/>
                </a:rPr>
                <a:t> Rethink &amp;&amp; Conclusion</a:t>
              </a:r>
              <a:endParaRPr lang="zh-CN" altLang="en-US" sz="2000" dirty="0">
                <a:solidFill>
                  <a:schemeClr val="bg2"/>
                </a:solidFill>
                <a:latin typeface="inpin heiti" panose="00000500000000000000" pitchFamily="2" charset="-122"/>
                <a:ea typeface="inpin heiti" panose="00000500000000000000" pitchFamily="2" charset="-122"/>
                <a:cs typeface="+mn-ea"/>
                <a:sym typeface="inpin heiti" panose="00000500000000000000" pitchFamily="2" charset="-122"/>
              </a:endParaRPr>
            </a:p>
          </p:txBody>
        </p:sp>
        <p:sp>
          <p:nvSpPr>
            <p:cNvPr id="21" name="等腰三角形 20"/>
            <p:cNvSpPr>
              <a:spLocks noChangeAspect="1"/>
            </p:cNvSpPr>
            <p:nvPr/>
          </p:nvSpPr>
          <p:spPr>
            <a:xfrm rot="10800000" flipV="1">
              <a:off x="2914528" y="779895"/>
              <a:ext cx="555013" cy="478461"/>
            </a:xfrm>
            <a:prstGeom prst="triangle">
              <a:avLst/>
            </a:prstGeom>
            <a:solidFill>
              <a:schemeClr val="bg2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npin heiti" panose="00000500000000000000" pitchFamily="2" charset="-122"/>
                <a:ea typeface="inpin heiti" panose="00000500000000000000" pitchFamily="2" charset="-122"/>
                <a:cs typeface="+mn-ea"/>
                <a:sym typeface="inpin heiti" panose="00000500000000000000" pitchFamily="2" charset="-122"/>
              </a:endParaRPr>
            </a:p>
          </p:txBody>
        </p:sp>
      </p:grpSp>
      <p:sp>
        <p:nvSpPr>
          <p:cNvPr id="4" name="矩形 3"/>
          <p:cNvSpPr/>
          <p:nvPr/>
        </p:nvSpPr>
        <p:spPr>
          <a:xfrm>
            <a:off x="455986" y="1258356"/>
            <a:ext cx="2105063" cy="7155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269875" algn="just">
              <a:lnSpc>
                <a:spcPct val="150000"/>
              </a:lnSpc>
            </a:pPr>
            <a:r>
              <a:rPr lang="zh-CN" altLang="en-US" sz="3200" b="1" kern="100" dirty="0">
                <a:latin typeface="宋体" panose="02010600030101010101" pitchFamily="2" charset="-122"/>
                <a:ea typeface="宋体" panose="02010600030101010101" pitchFamily="2" charset="-122"/>
              </a:rPr>
              <a:t>环境配置</a:t>
            </a:r>
            <a:endParaRPr lang="en-US" altLang="zh-CN" sz="3200" b="1" kern="1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455986" y="2780928"/>
            <a:ext cx="608197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9875">
              <a:lnSpc>
                <a:spcPct val="150000"/>
              </a:lnSpc>
            </a:pPr>
            <a:r>
              <a:rPr lang="en-US" altLang="zh-CN" sz="2800" b="1" kern="100" dirty="0">
                <a:latin typeface="仿宋" panose="02010609060101010101" pitchFamily="49" charset="-122"/>
                <a:ea typeface="仿宋" panose="02010609060101010101" pitchFamily="49" charset="-122"/>
              </a:rPr>
              <a:t>·Windows 10</a:t>
            </a:r>
          </a:p>
          <a:p>
            <a:pPr indent="269875">
              <a:lnSpc>
                <a:spcPct val="150000"/>
              </a:lnSpc>
            </a:pPr>
            <a:r>
              <a:rPr lang="en-US" altLang="zh-CN" sz="2800" b="1" kern="100" dirty="0">
                <a:latin typeface="仿宋" panose="02010609060101010101" pitchFamily="49" charset="-122"/>
                <a:ea typeface="仿宋" panose="02010609060101010101" pitchFamily="49" charset="-122"/>
              </a:rPr>
              <a:t>·Visual Studio 2017</a:t>
            </a:r>
          </a:p>
          <a:p>
            <a:pPr indent="269875">
              <a:lnSpc>
                <a:spcPct val="150000"/>
              </a:lnSpc>
            </a:pPr>
            <a:r>
              <a:rPr lang="en-US" altLang="zh-CN" sz="2800" b="1" kern="100" dirty="0">
                <a:latin typeface="仿宋" panose="02010609060101010101" pitchFamily="49" charset="-122"/>
                <a:ea typeface="仿宋" panose="02010609060101010101" pitchFamily="49" charset="-122"/>
              </a:rPr>
              <a:t>·</a:t>
            </a:r>
            <a:r>
              <a:rPr lang="en-US" altLang="zh-CN" sz="2800" b="1" kern="100" dirty="0" err="1">
                <a:latin typeface="仿宋" panose="02010609060101010101" pitchFamily="49" charset="-122"/>
                <a:ea typeface="仿宋" panose="02010609060101010101" pitchFamily="49" charset="-122"/>
              </a:rPr>
              <a:t>Qt</a:t>
            </a:r>
            <a:r>
              <a:rPr lang="en-US" altLang="zh-CN" sz="2800" b="1" kern="100" dirty="0">
                <a:latin typeface="仿宋" panose="02010609060101010101" pitchFamily="49" charset="-122"/>
                <a:ea typeface="仿宋" panose="02010609060101010101" pitchFamily="49" charset="-122"/>
              </a:rPr>
              <a:t> 5.11.3</a:t>
            </a:r>
          </a:p>
          <a:p>
            <a:pPr indent="269875">
              <a:lnSpc>
                <a:spcPct val="150000"/>
              </a:lnSpc>
            </a:pPr>
            <a:r>
              <a:rPr lang="en-US" altLang="zh-CN" sz="2800" b="1" kern="100" dirty="0">
                <a:latin typeface="仿宋" panose="02010609060101010101" pitchFamily="49" charset="-122"/>
                <a:ea typeface="仿宋" panose="02010609060101010101" pitchFamily="49" charset="-122"/>
              </a:rPr>
              <a:t>·</a:t>
            </a:r>
            <a:r>
              <a:rPr lang="en-US" altLang="zh-CN" sz="2800" b="1" kern="100" dirty="0" err="1">
                <a:latin typeface="仿宋" panose="02010609060101010101" pitchFamily="49" charset="-122"/>
                <a:ea typeface="仿宋" panose="02010609060101010101" pitchFamily="49" charset="-122"/>
              </a:rPr>
              <a:t>OpenCV</a:t>
            </a:r>
            <a:r>
              <a:rPr lang="en-US" altLang="zh-CN" sz="2800" b="1" kern="100" dirty="0">
                <a:latin typeface="仿宋" panose="02010609060101010101" pitchFamily="49" charset="-122"/>
                <a:ea typeface="仿宋" panose="02010609060101010101" pitchFamily="49" charset="-122"/>
              </a:rPr>
              <a:t> 3.4.1</a:t>
            </a:r>
          </a:p>
        </p:txBody>
      </p:sp>
    </p:spTree>
    <p:extLst>
      <p:ext uri="{BB962C8B-B14F-4D97-AF65-F5344CB8AC3E}">
        <p14:creationId xmlns:p14="http://schemas.microsoft.com/office/powerpoint/2010/main" val="27489971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等腰三角形 46"/>
          <p:cNvSpPr>
            <a:spLocks noChangeAspect="1"/>
          </p:cNvSpPr>
          <p:nvPr/>
        </p:nvSpPr>
        <p:spPr>
          <a:xfrm rot="10800000" flipV="1">
            <a:off x="2914528" y="779895"/>
            <a:ext cx="555013" cy="478461"/>
          </a:xfrm>
          <a:prstGeom prst="triangle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npin heiti" panose="00000500000000000000" pitchFamily="2" charset="-122"/>
              <a:ea typeface="inpin heiti" panose="00000500000000000000" pitchFamily="2" charset="-122"/>
              <a:cs typeface="+mn-ea"/>
              <a:sym typeface="inpin heiti" panose="00000500000000000000" pitchFamily="2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0" y="-8548"/>
            <a:ext cx="12192000" cy="1266904"/>
            <a:chOff x="0" y="-8548"/>
            <a:chExt cx="12192000" cy="1266904"/>
          </a:xfrm>
        </p:grpSpPr>
        <p:sp>
          <p:nvSpPr>
            <p:cNvPr id="14" name="矩形 13"/>
            <p:cNvSpPr/>
            <p:nvPr/>
          </p:nvSpPr>
          <p:spPr>
            <a:xfrm>
              <a:off x="0" y="0"/>
              <a:ext cx="2207568" cy="96941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inpin heiti" panose="00000500000000000000" pitchFamily="2" charset="-122"/>
                <a:ea typeface="inpin heiti" panose="00000500000000000000" pitchFamily="2" charset="-122"/>
                <a:cs typeface="+mn-ea"/>
                <a:sym typeface="inpin heiti" panose="00000500000000000000" pitchFamily="2" charset="-122"/>
              </a:endParaRPr>
            </a:p>
          </p:txBody>
        </p:sp>
        <p:sp>
          <p:nvSpPr>
            <p:cNvPr id="15" name="文本框 14"/>
            <p:cNvSpPr txBox="1">
              <a:spLocks noChangeArrowheads="1"/>
            </p:cNvSpPr>
            <p:nvPr/>
          </p:nvSpPr>
          <p:spPr bwMode="auto">
            <a:xfrm>
              <a:off x="132234" y="223098"/>
              <a:ext cx="194310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b="1" dirty="0">
                  <a:solidFill>
                    <a:prstClr val="white"/>
                  </a:solidFill>
                  <a:latin typeface="inpin heiti" panose="00000500000000000000" pitchFamily="2" charset="-122"/>
                  <a:ea typeface="inpin heiti" panose="00000500000000000000" pitchFamily="2" charset="-122"/>
                  <a:cs typeface="+mn-ea"/>
                  <a:sym typeface="inpin heiti" panose="00000500000000000000" pitchFamily="2" charset="-122"/>
                </a:rPr>
                <a:t>Contents</a:t>
              </a:r>
              <a:endParaRPr lang="zh-CN" altLang="en-US" b="1" dirty="0">
                <a:solidFill>
                  <a:prstClr val="white"/>
                </a:solidFill>
                <a:latin typeface="inpin heiti" panose="00000500000000000000" pitchFamily="2" charset="-122"/>
                <a:ea typeface="inpin heiti" panose="00000500000000000000" pitchFamily="2" charset="-122"/>
                <a:cs typeface="+mn-ea"/>
                <a:sym typeface="inpin heiti" panose="00000500000000000000" pitchFamily="2" charset="-122"/>
              </a:endParaRPr>
            </a:p>
          </p:txBody>
        </p:sp>
        <p:sp>
          <p:nvSpPr>
            <p:cNvPr id="16" name="矩形 53"/>
            <p:cNvSpPr>
              <a:spLocks noChangeArrowheads="1"/>
            </p:cNvSpPr>
            <p:nvPr/>
          </p:nvSpPr>
          <p:spPr bwMode="auto">
            <a:xfrm>
              <a:off x="2202035" y="-8548"/>
              <a:ext cx="1980000" cy="96941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None/>
              </a:pPr>
              <a:r>
                <a:rPr lang="en-US" altLang="zh-CN" sz="1800" dirty="0">
                  <a:solidFill>
                    <a:schemeClr val="bg2"/>
                  </a:solidFill>
                  <a:latin typeface="inpin heiti" panose="00000500000000000000" pitchFamily="2" charset="-122"/>
                  <a:ea typeface="inpin heiti" panose="00000500000000000000" pitchFamily="2" charset="-122"/>
                  <a:cs typeface="+mn-ea"/>
                  <a:sym typeface="inpin heiti" panose="00000500000000000000" pitchFamily="2" charset="-122"/>
                </a:rPr>
                <a:t>Introduction &amp;&amp; Related Work</a:t>
              </a:r>
              <a:endParaRPr lang="zh-CN" altLang="en-US" sz="1800" dirty="0">
                <a:solidFill>
                  <a:schemeClr val="bg2"/>
                </a:solidFill>
                <a:latin typeface="inpin heiti" panose="00000500000000000000" pitchFamily="2" charset="-122"/>
                <a:ea typeface="inpin heiti" panose="00000500000000000000" pitchFamily="2" charset="-122"/>
                <a:cs typeface="+mn-ea"/>
                <a:sym typeface="inpin heiti" panose="00000500000000000000" pitchFamily="2" charset="-122"/>
              </a:endParaRPr>
            </a:p>
          </p:txBody>
        </p:sp>
        <p:sp>
          <p:nvSpPr>
            <p:cNvPr id="17" name="矩形 53"/>
            <p:cNvSpPr>
              <a:spLocks noChangeArrowheads="1"/>
            </p:cNvSpPr>
            <p:nvPr/>
          </p:nvSpPr>
          <p:spPr bwMode="auto">
            <a:xfrm>
              <a:off x="4194859" y="11310"/>
              <a:ext cx="1980000" cy="969418"/>
            </a:xfrm>
            <a:prstGeom prst="rect">
              <a:avLst/>
            </a:prstGeom>
            <a:solidFill>
              <a:schemeClr val="bg1">
                <a:lumMod val="25000"/>
                <a:lumOff val="75000"/>
              </a:schemeClr>
            </a:solidFill>
            <a:ln w="9525">
              <a:solidFill>
                <a:srgbClr val="EAEAEA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None/>
              </a:pPr>
              <a:r>
                <a:rPr lang="en-US" altLang="zh-CN" sz="2000" dirty="0">
                  <a:solidFill>
                    <a:schemeClr val="bg2"/>
                  </a:solidFill>
                  <a:latin typeface="inpin heiti" panose="00000500000000000000" pitchFamily="2" charset="-122"/>
                  <a:ea typeface="inpin heiti" panose="00000500000000000000" pitchFamily="2" charset="-122"/>
                  <a:cs typeface="+mn-ea"/>
                  <a:sym typeface="inpin heiti" panose="00000500000000000000" pitchFamily="2" charset="-122"/>
                </a:rPr>
                <a:t> Image Processing</a:t>
              </a:r>
              <a:endParaRPr lang="zh-CN" altLang="en-US" sz="2000" dirty="0">
                <a:solidFill>
                  <a:schemeClr val="bg2"/>
                </a:solidFill>
                <a:latin typeface="inpin heiti" panose="00000500000000000000" pitchFamily="2" charset="-122"/>
                <a:ea typeface="inpin heiti" panose="00000500000000000000" pitchFamily="2" charset="-122"/>
                <a:cs typeface="+mn-ea"/>
                <a:sym typeface="inpin heiti" panose="00000500000000000000" pitchFamily="2" charset="-122"/>
              </a:endParaRPr>
            </a:p>
          </p:txBody>
        </p:sp>
        <p:sp>
          <p:nvSpPr>
            <p:cNvPr id="18" name="矩形 53"/>
            <p:cNvSpPr>
              <a:spLocks noChangeArrowheads="1"/>
            </p:cNvSpPr>
            <p:nvPr/>
          </p:nvSpPr>
          <p:spPr bwMode="auto">
            <a:xfrm>
              <a:off x="6187683" y="11310"/>
              <a:ext cx="1980000" cy="969418"/>
            </a:xfrm>
            <a:prstGeom prst="rect">
              <a:avLst/>
            </a:prstGeom>
            <a:solidFill>
              <a:schemeClr val="bg1">
                <a:lumMod val="25000"/>
                <a:lumOff val="75000"/>
              </a:schemeClr>
            </a:solidFill>
            <a:ln w="9525">
              <a:solidFill>
                <a:srgbClr val="EAEAEA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en-US" altLang="zh-CN" sz="2000" dirty="0">
                  <a:solidFill>
                    <a:schemeClr val="bg2"/>
                  </a:solidFill>
                  <a:latin typeface="inpin heiti" panose="00000500000000000000" pitchFamily="2" charset="-122"/>
                  <a:ea typeface="inpin heiti" panose="00000500000000000000" pitchFamily="2" charset="-122"/>
                  <a:cs typeface="+mn-ea"/>
                  <a:sym typeface="inpin heiti" panose="00000500000000000000" pitchFamily="2" charset="-122"/>
                </a:rPr>
                <a:t> Tetris Game AI</a:t>
              </a:r>
            </a:p>
          </p:txBody>
        </p:sp>
        <p:sp>
          <p:nvSpPr>
            <p:cNvPr id="19" name="矩形 53"/>
            <p:cNvSpPr>
              <a:spLocks noChangeArrowheads="1"/>
            </p:cNvSpPr>
            <p:nvPr/>
          </p:nvSpPr>
          <p:spPr bwMode="auto">
            <a:xfrm>
              <a:off x="8160341" y="11310"/>
              <a:ext cx="1980000" cy="969418"/>
            </a:xfrm>
            <a:prstGeom prst="rect">
              <a:avLst/>
            </a:prstGeom>
            <a:solidFill>
              <a:schemeClr val="bg1">
                <a:lumMod val="25000"/>
                <a:lumOff val="75000"/>
              </a:schemeClr>
            </a:solidFill>
            <a:ln w="9525">
              <a:solidFill>
                <a:srgbClr val="EAEAEA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None/>
              </a:pPr>
              <a:r>
                <a:rPr lang="en-US" altLang="zh-CN" sz="2000" dirty="0">
                  <a:solidFill>
                    <a:schemeClr val="bg2"/>
                  </a:solidFill>
                  <a:latin typeface="inpin heiti" panose="00000500000000000000" pitchFamily="2" charset="-122"/>
                  <a:ea typeface="inpin heiti" panose="00000500000000000000" pitchFamily="2" charset="-122"/>
                  <a:cs typeface="+mn-ea"/>
                  <a:sym typeface="inpin heiti" panose="00000500000000000000" pitchFamily="2" charset="-122"/>
                </a:rPr>
                <a:t> Control Algorithm</a:t>
              </a:r>
              <a:endParaRPr lang="zh-CN" altLang="en-US" sz="2000" dirty="0">
                <a:solidFill>
                  <a:schemeClr val="bg2"/>
                </a:solidFill>
                <a:latin typeface="inpin heiti" panose="00000500000000000000" pitchFamily="2" charset="-122"/>
                <a:ea typeface="inpin heiti" panose="00000500000000000000" pitchFamily="2" charset="-122"/>
                <a:cs typeface="+mn-ea"/>
                <a:sym typeface="inpin heiti" panose="00000500000000000000" pitchFamily="2" charset="-122"/>
              </a:endParaRPr>
            </a:p>
          </p:txBody>
        </p:sp>
        <p:sp>
          <p:nvSpPr>
            <p:cNvPr id="20" name="矩形 53"/>
            <p:cNvSpPr>
              <a:spLocks noChangeArrowheads="1"/>
            </p:cNvSpPr>
            <p:nvPr/>
          </p:nvSpPr>
          <p:spPr bwMode="auto">
            <a:xfrm>
              <a:off x="10128448" y="11310"/>
              <a:ext cx="2063552" cy="969418"/>
            </a:xfrm>
            <a:prstGeom prst="rect">
              <a:avLst/>
            </a:prstGeom>
            <a:solidFill>
              <a:schemeClr val="bg1">
                <a:lumMod val="25000"/>
                <a:lumOff val="75000"/>
              </a:schemeClr>
            </a:solidFill>
            <a:ln w="9525">
              <a:solidFill>
                <a:srgbClr val="EAEAEA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None/>
              </a:pPr>
              <a:r>
                <a:rPr lang="en-US" altLang="zh-CN" sz="2000" dirty="0">
                  <a:solidFill>
                    <a:schemeClr val="bg2"/>
                  </a:solidFill>
                  <a:latin typeface="inpin heiti" panose="00000500000000000000" pitchFamily="2" charset="-122"/>
                  <a:ea typeface="inpin heiti" panose="00000500000000000000" pitchFamily="2" charset="-122"/>
                  <a:cs typeface="+mn-ea"/>
                  <a:sym typeface="inpin heiti" panose="00000500000000000000" pitchFamily="2" charset="-122"/>
                </a:rPr>
                <a:t> Rethink &amp;&amp; Conclusion</a:t>
              </a:r>
              <a:endParaRPr lang="zh-CN" altLang="en-US" sz="2000" dirty="0">
                <a:solidFill>
                  <a:schemeClr val="bg2"/>
                </a:solidFill>
                <a:latin typeface="inpin heiti" panose="00000500000000000000" pitchFamily="2" charset="-122"/>
                <a:ea typeface="inpin heiti" panose="00000500000000000000" pitchFamily="2" charset="-122"/>
                <a:cs typeface="+mn-ea"/>
                <a:sym typeface="inpin heiti" panose="00000500000000000000" pitchFamily="2" charset="-122"/>
              </a:endParaRPr>
            </a:p>
          </p:txBody>
        </p:sp>
        <p:sp>
          <p:nvSpPr>
            <p:cNvPr id="21" name="等腰三角形 20"/>
            <p:cNvSpPr>
              <a:spLocks noChangeAspect="1"/>
            </p:cNvSpPr>
            <p:nvPr/>
          </p:nvSpPr>
          <p:spPr>
            <a:xfrm rot="10800000" flipV="1">
              <a:off x="2914528" y="779895"/>
              <a:ext cx="555013" cy="478461"/>
            </a:xfrm>
            <a:prstGeom prst="triangle">
              <a:avLst/>
            </a:prstGeom>
            <a:solidFill>
              <a:schemeClr val="bg2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npin heiti" panose="00000500000000000000" pitchFamily="2" charset="-122"/>
                <a:ea typeface="inpin heiti" panose="00000500000000000000" pitchFamily="2" charset="-122"/>
                <a:cs typeface="+mn-ea"/>
                <a:sym typeface="inpin heiti" panose="00000500000000000000" pitchFamily="2" charset="-122"/>
              </a:endParaRPr>
            </a:p>
          </p:txBody>
        </p:sp>
      </p:grpSp>
      <p:sp>
        <p:nvSpPr>
          <p:cNvPr id="4" name="矩形 3"/>
          <p:cNvSpPr/>
          <p:nvPr/>
        </p:nvSpPr>
        <p:spPr>
          <a:xfrm>
            <a:off x="455986" y="1258356"/>
            <a:ext cx="210506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269875" algn="just">
              <a:lnSpc>
                <a:spcPct val="150000"/>
              </a:lnSpc>
            </a:pPr>
            <a:r>
              <a:rPr lang="zh-CN" altLang="en-US" sz="3200" b="1" kern="100" dirty="0">
                <a:latin typeface="宋体" panose="02010600030101010101" pitchFamily="2" charset="-122"/>
                <a:ea typeface="宋体" panose="02010600030101010101" pitchFamily="2" charset="-122"/>
              </a:rPr>
              <a:t>前人研究</a:t>
            </a:r>
            <a:endParaRPr lang="en-US" altLang="zh-CN" sz="3200" b="1" kern="1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55986" y="2780928"/>
            <a:ext cx="608197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9875">
              <a:lnSpc>
                <a:spcPct val="150000"/>
              </a:lnSpc>
            </a:pPr>
            <a:r>
              <a:rPr lang="en-US" altLang="zh-CN" sz="2800" b="1" kern="100" dirty="0">
                <a:latin typeface="仿宋" panose="02010609060101010101" pitchFamily="49" charset="-122"/>
                <a:ea typeface="仿宋" panose="02010609060101010101" pitchFamily="49" charset="-122"/>
              </a:rPr>
              <a:t>·</a:t>
            </a:r>
            <a:r>
              <a:rPr lang="zh-CN" altLang="en-US" sz="2800" b="1" kern="100" dirty="0">
                <a:latin typeface="仿宋" panose="02010609060101010101" pitchFamily="49" charset="-122"/>
                <a:ea typeface="仿宋" panose="02010609060101010101" pitchFamily="49" charset="-122"/>
              </a:rPr>
              <a:t>标定目标区域</a:t>
            </a:r>
            <a:endParaRPr lang="en-US" altLang="zh-CN" sz="2800" b="1" kern="1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indent="269875">
              <a:lnSpc>
                <a:spcPct val="150000"/>
              </a:lnSpc>
            </a:pPr>
            <a:r>
              <a:rPr lang="en-US" altLang="zh-CN" sz="2800" b="1" kern="100" dirty="0">
                <a:latin typeface="仿宋" panose="02010609060101010101" pitchFamily="49" charset="-122"/>
                <a:ea typeface="仿宋" panose="02010609060101010101" pitchFamily="49" charset="-122"/>
              </a:rPr>
              <a:t>·</a:t>
            </a:r>
            <a:r>
              <a:rPr lang="zh-CN" altLang="en-US" sz="2800" b="1" kern="100" dirty="0">
                <a:latin typeface="仿宋" panose="02010609060101010101" pitchFamily="49" charset="-122"/>
                <a:ea typeface="仿宋" panose="02010609060101010101" pitchFamily="49" charset="-122"/>
              </a:rPr>
              <a:t>智能</a:t>
            </a:r>
            <a:r>
              <a:rPr lang="en-US" altLang="zh-CN" sz="2800" b="1" kern="100" dirty="0">
                <a:latin typeface="仿宋" panose="02010609060101010101" pitchFamily="49" charset="-122"/>
                <a:ea typeface="仿宋" panose="02010609060101010101" pitchFamily="49" charset="-122"/>
              </a:rPr>
              <a:t>AI</a:t>
            </a:r>
            <a:r>
              <a:rPr lang="zh-CN" altLang="en-US" sz="2800" b="1" kern="100" dirty="0">
                <a:latin typeface="仿宋" panose="02010609060101010101" pitchFamily="49" charset="-122"/>
                <a:ea typeface="仿宋" panose="02010609060101010101" pitchFamily="49" charset="-122"/>
              </a:rPr>
              <a:t>决策</a:t>
            </a:r>
            <a:endParaRPr lang="en-US" altLang="zh-CN" sz="2800" b="1" kern="1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indent="269875">
              <a:lnSpc>
                <a:spcPct val="150000"/>
              </a:lnSpc>
            </a:pPr>
            <a:r>
              <a:rPr lang="en-US" altLang="zh-CN" sz="2800" b="1" kern="100" dirty="0">
                <a:latin typeface="仿宋" panose="02010609060101010101" pitchFamily="49" charset="-122"/>
                <a:ea typeface="仿宋" panose="02010609060101010101" pitchFamily="49" charset="-122"/>
              </a:rPr>
              <a:t>·</a:t>
            </a:r>
            <a:r>
              <a:rPr lang="zh-CN" altLang="en-US" sz="2800" b="1" kern="100" dirty="0">
                <a:latin typeface="仿宋" panose="02010609060101010101" pitchFamily="49" charset="-122"/>
                <a:ea typeface="仿宋" panose="02010609060101010101" pitchFamily="49" charset="-122"/>
              </a:rPr>
              <a:t>下游控制策略</a:t>
            </a:r>
          </a:p>
        </p:txBody>
      </p:sp>
    </p:spTree>
    <p:extLst>
      <p:ext uri="{BB962C8B-B14F-4D97-AF65-F5344CB8AC3E}">
        <p14:creationId xmlns:p14="http://schemas.microsoft.com/office/powerpoint/2010/main" val="29205763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等腰三角形 46"/>
          <p:cNvSpPr>
            <a:spLocks noChangeAspect="1"/>
          </p:cNvSpPr>
          <p:nvPr/>
        </p:nvSpPr>
        <p:spPr>
          <a:xfrm rot="10800000" flipV="1">
            <a:off x="2914528" y="779895"/>
            <a:ext cx="555013" cy="478461"/>
          </a:xfrm>
          <a:prstGeom prst="triangle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npin heiti" panose="00000500000000000000" pitchFamily="2" charset="-122"/>
              <a:ea typeface="inpin heiti" panose="00000500000000000000" pitchFamily="2" charset="-122"/>
              <a:cs typeface="+mn-ea"/>
              <a:sym typeface="inpin heiti" panose="00000500000000000000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86662" y="1480555"/>
            <a:ext cx="5255732" cy="54014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1150" dirty="0"/>
              <a:t>[1] </a:t>
            </a:r>
            <a:r>
              <a:rPr lang="zh-CN" altLang="en-US" sz="1150" dirty="0"/>
              <a:t>倪元敏</a:t>
            </a:r>
            <a:r>
              <a:rPr lang="en-US" altLang="zh-CN" sz="1150" dirty="0"/>
              <a:t>,</a:t>
            </a:r>
            <a:r>
              <a:rPr lang="zh-CN" altLang="en-US" sz="1150" dirty="0"/>
              <a:t>巫茜</a:t>
            </a:r>
            <a:r>
              <a:rPr lang="en-US" altLang="zh-CN" sz="1150" dirty="0"/>
              <a:t>.</a:t>
            </a:r>
            <a:r>
              <a:rPr lang="zh-CN" altLang="en-US" sz="1150" dirty="0"/>
              <a:t>基于模糊形态学的图像边缘轮廓提取改进分割算法</a:t>
            </a:r>
            <a:r>
              <a:rPr lang="en-US" altLang="zh-CN" sz="1150" dirty="0"/>
              <a:t>[J].</a:t>
            </a:r>
            <a:r>
              <a:rPr lang="zh-CN" altLang="en-US" sz="1150" dirty="0"/>
              <a:t>西南师范大学学报</a:t>
            </a:r>
            <a:r>
              <a:rPr lang="en-US" altLang="zh-CN" sz="1150" dirty="0"/>
              <a:t>(</a:t>
            </a:r>
            <a:r>
              <a:rPr lang="zh-CN" altLang="en-US" sz="1150" dirty="0"/>
              <a:t>自然科学版</a:t>
            </a:r>
            <a:r>
              <a:rPr lang="en-US" altLang="zh-CN" sz="1150" dirty="0"/>
              <a:t>),2013,38(12):95-100.</a:t>
            </a:r>
            <a:endParaRPr lang="zh-CN" altLang="en-US" sz="1150" dirty="0"/>
          </a:p>
          <a:p>
            <a:pPr lvl="0"/>
            <a:r>
              <a:rPr lang="en-US" altLang="zh-CN" sz="1150" dirty="0"/>
              <a:t>[2] </a:t>
            </a:r>
            <a:r>
              <a:rPr lang="zh-CN" altLang="en-US" sz="1150" dirty="0"/>
              <a:t>张闯</a:t>
            </a:r>
            <a:r>
              <a:rPr lang="en-US" altLang="zh-CN" sz="1150" dirty="0"/>
              <a:t>,</a:t>
            </a:r>
            <a:r>
              <a:rPr lang="zh-CN" altLang="en-US" sz="1150" dirty="0"/>
              <a:t>王婷婷</a:t>
            </a:r>
            <a:r>
              <a:rPr lang="en-US" altLang="zh-CN" sz="1150" dirty="0"/>
              <a:t>,</a:t>
            </a:r>
            <a:r>
              <a:rPr lang="zh-CN" altLang="en-US" sz="1150" dirty="0"/>
              <a:t>孙冬娇</a:t>
            </a:r>
            <a:r>
              <a:rPr lang="en-US" altLang="zh-CN" sz="1150" dirty="0"/>
              <a:t>,</a:t>
            </a:r>
            <a:r>
              <a:rPr lang="zh-CN" altLang="en-US" sz="1150" dirty="0"/>
              <a:t>葛益娴</a:t>
            </a:r>
            <a:r>
              <a:rPr lang="en-US" altLang="zh-CN" sz="1150" dirty="0"/>
              <a:t>,</a:t>
            </a:r>
            <a:r>
              <a:rPr lang="zh-CN" altLang="en-US" sz="1150" dirty="0"/>
              <a:t>常建华</a:t>
            </a:r>
            <a:r>
              <a:rPr lang="en-US" altLang="zh-CN" sz="1150" dirty="0"/>
              <a:t>.</a:t>
            </a:r>
            <a:r>
              <a:rPr lang="zh-CN" altLang="en-US" sz="1150" dirty="0"/>
              <a:t>基于欧氏距离图的图像边缘检测</a:t>
            </a:r>
            <a:r>
              <a:rPr lang="en-US" altLang="zh-CN" sz="1150" dirty="0"/>
              <a:t>[J].</a:t>
            </a:r>
            <a:r>
              <a:rPr lang="zh-CN" altLang="en-US" sz="1150" dirty="0"/>
              <a:t>中国图象图形学报</a:t>
            </a:r>
            <a:r>
              <a:rPr lang="en-US" altLang="zh-CN" sz="1150" dirty="0"/>
              <a:t>,2013,18(02):176-183.</a:t>
            </a:r>
            <a:endParaRPr lang="zh-CN" altLang="en-US" sz="1150" dirty="0"/>
          </a:p>
          <a:p>
            <a:pPr lvl="0"/>
            <a:r>
              <a:rPr lang="en-US" altLang="zh-CN" sz="1150" dirty="0"/>
              <a:t>[3] </a:t>
            </a:r>
            <a:r>
              <a:rPr lang="zh-CN" altLang="en-US" sz="1150" dirty="0"/>
              <a:t>孟月波</a:t>
            </a:r>
            <a:r>
              <a:rPr lang="en-US" altLang="zh-CN" sz="1150" dirty="0"/>
              <a:t>,</a:t>
            </a:r>
            <a:r>
              <a:rPr lang="zh-CN" altLang="en-US" sz="1150" dirty="0"/>
              <a:t>刘光辉</a:t>
            </a:r>
            <a:r>
              <a:rPr lang="en-US" altLang="zh-CN" sz="1150" dirty="0"/>
              <a:t>,</a:t>
            </a:r>
            <a:r>
              <a:rPr lang="zh-CN" altLang="en-US" sz="1150" dirty="0"/>
              <a:t>徐胜军</a:t>
            </a:r>
            <a:r>
              <a:rPr lang="en-US" altLang="zh-CN" sz="1150" dirty="0"/>
              <a:t>,</a:t>
            </a:r>
            <a:r>
              <a:rPr lang="zh-CN" altLang="en-US" sz="1150" dirty="0"/>
              <a:t>冯峰</a:t>
            </a:r>
            <a:r>
              <a:rPr lang="en-US" altLang="zh-CN" sz="1150" dirty="0"/>
              <a:t>.</a:t>
            </a:r>
            <a:r>
              <a:rPr lang="zh-CN" altLang="en-US" sz="1150" dirty="0"/>
              <a:t>一种具有边缘保持的多尺度马尔可夫随机场模型图像分割方法</a:t>
            </a:r>
            <a:r>
              <a:rPr lang="en-US" altLang="zh-CN" sz="1150" dirty="0"/>
              <a:t>[J].</a:t>
            </a:r>
            <a:r>
              <a:rPr lang="zh-CN" altLang="en-US" sz="1150" dirty="0"/>
              <a:t>西安交通大学学报</a:t>
            </a:r>
            <a:r>
              <a:rPr lang="en-US" altLang="zh-CN" sz="1150" dirty="0"/>
              <a:t>,2019,53(03):56-65.</a:t>
            </a:r>
            <a:endParaRPr lang="zh-CN" altLang="en-US" sz="1150" dirty="0"/>
          </a:p>
          <a:p>
            <a:pPr lvl="0"/>
            <a:r>
              <a:rPr lang="en-US" altLang="zh-CN" sz="1150" dirty="0"/>
              <a:t>[4] </a:t>
            </a:r>
            <a:r>
              <a:rPr lang="zh-CN" altLang="en-US" sz="1150" dirty="0"/>
              <a:t>郎春博</a:t>
            </a:r>
            <a:r>
              <a:rPr lang="en-US" altLang="zh-CN" sz="1150" dirty="0"/>
              <a:t>,</a:t>
            </a:r>
            <a:r>
              <a:rPr lang="zh-CN" altLang="en-US" sz="1150" dirty="0"/>
              <a:t>贾鹤鸣</a:t>
            </a:r>
            <a:r>
              <a:rPr lang="en-US" altLang="zh-CN" sz="1150" dirty="0"/>
              <a:t>,</a:t>
            </a:r>
            <a:r>
              <a:rPr lang="zh-CN" altLang="en-US" sz="1150" dirty="0"/>
              <a:t>邢致恺</a:t>
            </a:r>
            <a:r>
              <a:rPr lang="en-US" altLang="zh-CN" sz="1150" dirty="0"/>
              <a:t>,</a:t>
            </a:r>
            <a:r>
              <a:rPr lang="zh-CN" altLang="en-US" sz="1150" dirty="0"/>
              <a:t>彭晓旭</a:t>
            </a:r>
            <a:r>
              <a:rPr lang="en-US" altLang="zh-CN" sz="1150" dirty="0"/>
              <a:t>,</a:t>
            </a:r>
            <a:r>
              <a:rPr lang="zh-CN" altLang="en-US" sz="1150" dirty="0"/>
              <a:t>李金夺</a:t>
            </a:r>
            <a:r>
              <a:rPr lang="en-US" altLang="zh-CN" sz="1150" dirty="0"/>
              <a:t>,</a:t>
            </a:r>
            <a:r>
              <a:rPr lang="zh-CN" altLang="en-US" sz="1150" dirty="0"/>
              <a:t>康立飞</a:t>
            </a:r>
            <a:r>
              <a:rPr lang="en-US" altLang="zh-CN" sz="1150" dirty="0"/>
              <a:t>.</a:t>
            </a:r>
            <a:r>
              <a:rPr lang="zh-CN" altLang="en-US" sz="1150" dirty="0"/>
              <a:t>基于改进正余弦优化算法的多阈值图像分割</a:t>
            </a:r>
            <a:r>
              <a:rPr lang="en-US" altLang="zh-CN" sz="1150" dirty="0"/>
              <a:t>[J/OL].</a:t>
            </a:r>
            <a:r>
              <a:rPr lang="zh-CN" altLang="en-US" sz="1150" dirty="0"/>
              <a:t>计算机应用研究</a:t>
            </a:r>
            <a:r>
              <a:rPr lang="en-US" altLang="zh-CN" sz="1150" dirty="0"/>
              <a:t>:1-7[2019-05-09].</a:t>
            </a:r>
          </a:p>
          <a:p>
            <a:pPr lvl="0"/>
            <a:r>
              <a:rPr lang="en-US" altLang="zh-CN" sz="1150" dirty="0"/>
              <a:t>[5] </a:t>
            </a:r>
            <a:r>
              <a:rPr lang="zh-CN" altLang="en-US" sz="1150" dirty="0"/>
              <a:t>杨兆龙</a:t>
            </a:r>
            <a:r>
              <a:rPr lang="en-US" altLang="zh-CN" sz="1150" dirty="0"/>
              <a:t>,</a:t>
            </a:r>
            <a:r>
              <a:rPr lang="zh-CN" altLang="en-US" sz="1150" dirty="0"/>
              <a:t>刘秉瀚</a:t>
            </a:r>
            <a:r>
              <a:rPr lang="en-US" altLang="zh-CN" sz="1150" dirty="0"/>
              <a:t>.</a:t>
            </a:r>
            <a:r>
              <a:rPr lang="zh-CN" altLang="en-US" sz="1150" dirty="0"/>
              <a:t>基于改进差分进化算法的多阈值图像分割</a:t>
            </a:r>
            <a:r>
              <a:rPr lang="en-US" altLang="zh-CN" sz="1150" dirty="0"/>
              <a:t>[J].</a:t>
            </a:r>
            <a:r>
              <a:rPr lang="zh-CN" altLang="en-US" sz="1150" dirty="0"/>
              <a:t>计算机系统应用</a:t>
            </a:r>
            <a:r>
              <a:rPr lang="en-US" altLang="zh-CN" sz="1150" dirty="0"/>
              <a:t>,2016,25(12):199-203.</a:t>
            </a:r>
            <a:endParaRPr lang="zh-CN" altLang="en-US" sz="1150" dirty="0"/>
          </a:p>
          <a:p>
            <a:pPr lvl="0"/>
            <a:r>
              <a:rPr lang="en-US" altLang="zh-CN" sz="1150" dirty="0"/>
              <a:t>[6] </a:t>
            </a:r>
            <a:r>
              <a:rPr lang="zh-CN" altLang="en-US" sz="1150" dirty="0"/>
              <a:t>聂方彦</a:t>
            </a:r>
            <a:r>
              <a:rPr lang="en-US" altLang="zh-CN" sz="1150" dirty="0"/>
              <a:t>,</a:t>
            </a:r>
            <a:r>
              <a:rPr lang="zh-CN" altLang="en-US" sz="1150" dirty="0"/>
              <a:t>李建奇</a:t>
            </a:r>
            <a:r>
              <a:rPr lang="en-US" altLang="zh-CN" sz="1150" dirty="0"/>
              <a:t>,</a:t>
            </a:r>
            <a:r>
              <a:rPr lang="zh-CN" altLang="en-US" sz="1150" dirty="0"/>
              <a:t>张平凤</a:t>
            </a:r>
            <a:r>
              <a:rPr lang="en-US" altLang="zh-CN" sz="1150" dirty="0"/>
              <a:t>,</a:t>
            </a:r>
            <a:r>
              <a:rPr lang="zh-CN" altLang="en-US" sz="1150" dirty="0"/>
              <a:t>屠添翼</a:t>
            </a:r>
            <a:r>
              <a:rPr lang="en-US" altLang="zh-CN" sz="1150" dirty="0"/>
              <a:t>.</a:t>
            </a:r>
            <a:r>
              <a:rPr lang="zh-CN" altLang="en-US" sz="1150" dirty="0"/>
              <a:t>一种基于</a:t>
            </a:r>
            <a:r>
              <a:rPr lang="en-US" altLang="zh-CN" sz="1150" dirty="0" err="1"/>
              <a:t>Tsallis</a:t>
            </a:r>
            <a:r>
              <a:rPr lang="zh-CN" altLang="en-US" sz="1150" dirty="0"/>
              <a:t>相对熵的图像分割阈值选取方法</a:t>
            </a:r>
            <a:r>
              <a:rPr lang="en-US" altLang="zh-CN" sz="1150" dirty="0"/>
              <a:t>[J].</a:t>
            </a:r>
            <a:r>
              <a:rPr lang="zh-CN" altLang="en-US" sz="1150" dirty="0"/>
              <a:t>激光与光电子学进展</a:t>
            </a:r>
            <a:r>
              <a:rPr lang="en-US" altLang="zh-CN" sz="1150" dirty="0"/>
              <a:t>,2017,54(07):137-144.</a:t>
            </a:r>
          </a:p>
          <a:p>
            <a:pPr lvl="0"/>
            <a:r>
              <a:rPr lang="en-US" altLang="zh-CN" sz="1150" dirty="0"/>
              <a:t>[7] </a:t>
            </a:r>
            <a:r>
              <a:rPr lang="en-US" altLang="zh-CN" sz="1150" dirty="0" err="1"/>
              <a:t>Jianbo</a:t>
            </a:r>
            <a:r>
              <a:rPr lang="en-US" altLang="zh-CN" sz="1150" dirty="0"/>
              <a:t> Shi and J. Malik, "Normalized cuts and image segmentation," Proceedings of IEEE Computer Society Conference on Computer Vision and Pattern Recognition, San Juan, Puerto Rico, USA, 1997, pp. 731-737.</a:t>
            </a:r>
          </a:p>
          <a:p>
            <a:pPr lvl="0"/>
            <a:r>
              <a:rPr lang="en-US" altLang="zh-CN" sz="1150" dirty="0"/>
              <a:t>[8] MOORE A P, PRINCE S, WARRELL J, et al. </a:t>
            </a:r>
            <a:r>
              <a:rPr lang="en-US" altLang="zh-CN" sz="1150" dirty="0" err="1"/>
              <a:t>Superpixel</a:t>
            </a:r>
            <a:r>
              <a:rPr lang="en-US" altLang="zh-CN" sz="1150" dirty="0"/>
              <a:t> lattices </a:t>
            </a:r>
            <a:r>
              <a:rPr lang="zh-CN" altLang="en-US" sz="1150" dirty="0"/>
              <a:t>［</a:t>
            </a:r>
            <a:r>
              <a:rPr lang="en-US" altLang="zh-CN" sz="1150" dirty="0"/>
              <a:t>C</a:t>
            </a:r>
            <a:r>
              <a:rPr lang="zh-CN" altLang="en-US" sz="1150" dirty="0"/>
              <a:t>］∥</a:t>
            </a:r>
            <a:r>
              <a:rPr lang="en-US" altLang="zh-CN" sz="1150" dirty="0"/>
              <a:t>IEEE Conference on Computer Vision and Pattern Recognition. Piscataway, NJ, USA: IEEE, 2008: 18.</a:t>
            </a:r>
            <a:endParaRPr lang="zh-CN" altLang="en-US" sz="1150" dirty="0"/>
          </a:p>
          <a:p>
            <a:pPr lvl="0"/>
            <a:r>
              <a:rPr lang="en-US" altLang="zh-CN" sz="1150" dirty="0"/>
              <a:t>[9] W. Bradley Knox and P. Stone, "TAMER: Training an Agent Manually via Evaluative Reinforcement," 2008 7th IEEE International Conference on Development and Learning, Monterey, CA, 2008, pp. 292-297.</a:t>
            </a:r>
          </a:p>
          <a:p>
            <a:pPr lvl="0"/>
            <a:r>
              <a:rPr lang="en-US" altLang="zh-CN" sz="1150" dirty="0"/>
              <a:t>[10] I. </a:t>
            </a:r>
            <a:r>
              <a:rPr lang="en-US" altLang="zh-CN" sz="1150" dirty="0" err="1"/>
              <a:t>Szita</a:t>
            </a:r>
            <a:r>
              <a:rPr lang="en-US" altLang="zh-CN" sz="1150" dirty="0"/>
              <a:t> and A. </a:t>
            </a:r>
            <a:r>
              <a:rPr lang="en-US" altLang="zh-CN" sz="1150" dirty="0" err="1"/>
              <a:t>Lörincz</a:t>
            </a:r>
            <a:r>
              <a:rPr lang="en-US" altLang="zh-CN" sz="1150" dirty="0"/>
              <a:t>, "Learning Tetris Using the Noisy Cross-Entropy Method," in Neural Computation, vol. 18, no. 12, pp. 2936-2941, Dec. 2006.</a:t>
            </a:r>
          </a:p>
          <a:p>
            <a:pPr lvl="0"/>
            <a:r>
              <a:rPr lang="en-US" altLang="zh-CN" sz="1150" dirty="0"/>
              <a:t>H. Lu, X. Wei, N. Lin, G. Yan and X. Li, "Tetris: Re-architecting Convolutional Neural Network Computation for Machine Learning Accelerators," 2018 IEEE/ACM International Conference on Computer-Aided Design (ICCAD), San Diego, CA, 2018, pp. 1-8.</a:t>
            </a:r>
          </a:p>
          <a:p>
            <a:pPr lvl="0"/>
            <a:r>
              <a:rPr lang="en-US" altLang="zh-CN" sz="1150" dirty="0"/>
              <a:t>[11] P. Xu and J. Feng, "A Tetris AI with an adventurous strategy based on Attribute Theory Method," Proceedings of 2011 International Conference on Computer Science and Network Technology, Harbin, 2011, pp. 1881-1886.</a:t>
            </a:r>
          </a:p>
        </p:txBody>
      </p:sp>
      <p:sp>
        <p:nvSpPr>
          <p:cNvPr id="2" name="矩形 1"/>
          <p:cNvSpPr/>
          <p:nvPr/>
        </p:nvSpPr>
        <p:spPr>
          <a:xfrm>
            <a:off x="6456040" y="1480555"/>
            <a:ext cx="5040560" cy="55784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1150" dirty="0"/>
              <a:t>[12] J. </a:t>
            </a:r>
            <a:r>
              <a:rPr lang="en-US" altLang="zh-CN" sz="1150" dirty="0" err="1"/>
              <a:t>Redmon</a:t>
            </a:r>
            <a:r>
              <a:rPr lang="en-US" altLang="zh-CN" sz="1150" dirty="0"/>
              <a:t>, S. </a:t>
            </a:r>
            <a:r>
              <a:rPr lang="en-US" altLang="zh-CN" sz="1150" dirty="0" err="1"/>
              <a:t>Divvala</a:t>
            </a:r>
            <a:r>
              <a:rPr lang="en-US" altLang="zh-CN" sz="1150" dirty="0"/>
              <a:t>, R. </a:t>
            </a:r>
            <a:r>
              <a:rPr lang="en-US" altLang="zh-CN" sz="1150" dirty="0" err="1"/>
              <a:t>Girshick</a:t>
            </a:r>
            <a:r>
              <a:rPr lang="en-US" altLang="zh-CN" sz="1150" dirty="0"/>
              <a:t> and A. </a:t>
            </a:r>
            <a:r>
              <a:rPr lang="en-US" altLang="zh-CN" sz="1150" dirty="0" err="1"/>
              <a:t>Farhadi</a:t>
            </a:r>
            <a:r>
              <a:rPr lang="en-US" altLang="zh-CN" sz="1150" dirty="0"/>
              <a:t>, "You Only Look Once: Unified, Real-Time Object Detection," 2016 IEEE Conference on Computer Vision and Pattern Recognition (CVPR), Las Vegas, NV, 2016, pp. 779-788.</a:t>
            </a:r>
          </a:p>
          <a:p>
            <a:pPr lvl="0"/>
            <a:r>
              <a:rPr lang="en-US" altLang="zh-CN" sz="1150" dirty="0"/>
              <a:t>[13] X. Zhang and R. Zhao, "Automatic Video Object Segmentation using Wavelet Transform and Moving Edge Detection," 2006 International Conference on Machine Learning and Cybernetics, Dalian, China, 2006, pp. 3929-3933.</a:t>
            </a:r>
          </a:p>
          <a:p>
            <a:pPr lvl="0"/>
            <a:r>
              <a:rPr lang="en-US" altLang="zh-CN" sz="1150" dirty="0"/>
              <a:t>[14] F. Wu, J. </a:t>
            </a:r>
            <a:r>
              <a:rPr lang="en-US" altLang="zh-CN" sz="1150" dirty="0" err="1"/>
              <a:t>Xiong</a:t>
            </a:r>
            <a:r>
              <a:rPr lang="en-US" altLang="zh-CN" sz="1150" dirty="0"/>
              <a:t>, X. Xu and Q. Zhang, "Research on method of space target recognition in digital image," 2012 5th International Congress on Image and Signal Processing, Chongqing, 2012, pp. 1303-1306.</a:t>
            </a:r>
          </a:p>
          <a:p>
            <a:r>
              <a:rPr lang="en-US" altLang="zh-CN" sz="1150" dirty="0"/>
              <a:t>[15] A. </a:t>
            </a:r>
            <a:r>
              <a:rPr lang="en-US" altLang="zh-CN" sz="1150" dirty="0" err="1"/>
              <a:t>Isaksen</a:t>
            </a:r>
            <a:r>
              <a:rPr lang="en-US" altLang="zh-CN" sz="1150" dirty="0"/>
              <a:t>, D. Wallace, A. Finkelstein and A. </a:t>
            </a:r>
            <a:r>
              <a:rPr lang="en-US" altLang="zh-CN" sz="1150" dirty="0" err="1"/>
              <a:t>Nealen</a:t>
            </a:r>
            <a:r>
              <a:rPr lang="en-US" altLang="zh-CN" sz="1150" dirty="0"/>
              <a:t>, "Simulating strategy and dexterity for puzzle games," 2017 IEEE Conference on Computational Intelligence and Games (CIG), New York, NY, 2017, pp. 142-149.</a:t>
            </a:r>
          </a:p>
          <a:p>
            <a:r>
              <a:rPr lang="en-US" altLang="zh-CN" sz="1150" dirty="0"/>
              <a:t>[16]</a:t>
            </a:r>
            <a:r>
              <a:rPr lang="zh-CN" altLang="en-US" sz="1150" dirty="0"/>
              <a:t>许子明</a:t>
            </a:r>
            <a:r>
              <a:rPr lang="en-US" altLang="zh-CN" sz="1150" dirty="0"/>
              <a:t>,</a:t>
            </a:r>
            <a:r>
              <a:rPr lang="zh-CN" altLang="en-US" sz="1150" dirty="0"/>
              <a:t>吕杰</a:t>
            </a:r>
            <a:r>
              <a:rPr lang="en-US" altLang="zh-CN" sz="1150" dirty="0"/>
              <a:t>.</a:t>
            </a:r>
            <a:r>
              <a:rPr lang="zh-CN" altLang="en-US" sz="1150" dirty="0"/>
              <a:t>基于</a:t>
            </a:r>
            <a:r>
              <a:rPr lang="en-US" altLang="zh-CN" sz="1150" dirty="0"/>
              <a:t>Pierre </a:t>
            </a:r>
            <a:r>
              <a:rPr lang="en-US" altLang="zh-CN" sz="1150" dirty="0" err="1"/>
              <a:t>Dellacherie</a:t>
            </a:r>
            <a:r>
              <a:rPr lang="zh-CN" altLang="en-US" sz="1150" dirty="0"/>
              <a:t>算法的俄罗斯方块游戏的实现</a:t>
            </a:r>
            <a:r>
              <a:rPr lang="en-US" altLang="zh-CN" sz="1150" dirty="0"/>
              <a:t>[J].</a:t>
            </a:r>
            <a:r>
              <a:rPr lang="zh-CN" altLang="en-US" sz="1150" dirty="0"/>
              <a:t>科学技术创新</a:t>
            </a:r>
            <a:r>
              <a:rPr lang="en-US" altLang="zh-CN" sz="1150" dirty="0"/>
              <a:t>,2018(05):89-90.</a:t>
            </a:r>
            <a:endParaRPr lang="zh-CN" altLang="en-US" sz="1150" dirty="0"/>
          </a:p>
          <a:p>
            <a:r>
              <a:rPr lang="en-US" altLang="zh-CN" sz="1150" dirty="0"/>
              <a:t>[17] K. Ikeda, D. </a:t>
            </a:r>
            <a:r>
              <a:rPr lang="en-US" altLang="zh-CN" sz="1150" dirty="0" err="1"/>
              <a:t>Tomizawa</a:t>
            </a:r>
            <a:r>
              <a:rPr lang="en-US" altLang="zh-CN" sz="1150" dirty="0"/>
              <a:t>, S. </a:t>
            </a:r>
            <a:r>
              <a:rPr lang="en-US" altLang="zh-CN" sz="1150" dirty="0" err="1"/>
              <a:t>Viennot</a:t>
            </a:r>
            <a:r>
              <a:rPr lang="en-US" altLang="zh-CN" sz="1150" dirty="0"/>
              <a:t> and Y. Tanaka, "Playing </a:t>
            </a:r>
            <a:r>
              <a:rPr lang="en-US" altLang="zh-CN" sz="1150" dirty="0" err="1"/>
              <a:t>PuyoPuyo</a:t>
            </a:r>
            <a:r>
              <a:rPr lang="en-US" altLang="zh-CN" sz="1150" dirty="0"/>
              <a:t>: Two search algorithms for constructing chain and tactical heuristics," 2012 IEEE Conference on Computational Intelligence and Games (CIG), Granada, 2012, pp. 71-78.</a:t>
            </a:r>
          </a:p>
          <a:p>
            <a:pPr lvl="0"/>
            <a:r>
              <a:rPr lang="en-US" altLang="zh-CN" sz="1150" dirty="0"/>
              <a:t>[18] R. </a:t>
            </a:r>
            <a:r>
              <a:rPr lang="en-US" altLang="zh-CN" sz="1150" dirty="0" err="1"/>
              <a:t>Girshick</a:t>
            </a:r>
            <a:r>
              <a:rPr lang="en-US" altLang="zh-CN" sz="1150" dirty="0"/>
              <a:t>, J. Donahue, T. Darrell, J. Malik, "Region-based convolutional networks for accurate object detection and segmentation", TPAMI, 2015.</a:t>
            </a:r>
          </a:p>
          <a:p>
            <a:pPr lvl="0"/>
            <a:r>
              <a:rPr lang="en-US" altLang="zh-CN" sz="1150" dirty="0"/>
              <a:t>[19] R. </a:t>
            </a:r>
            <a:r>
              <a:rPr lang="en-US" altLang="zh-CN" sz="1150" dirty="0" err="1"/>
              <a:t>Girshick</a:t>
            </a:r>
            <a:r>
              <a:rPr lang="en-US" altLang="zh-CN" sz="1150" dirty="0"/>
              <a:t>, "Fast R-CNN," 2015 IEEE International Conference on Computer Vision (ICCV), Santiago, 2015, pp. 1440-1448.</a:t>
            </a:r>
          </a:p>
          <a:p>
            <a:pPr lvl="0"/>
            <a:r>
              <a:rPr lang="en-US" altLang="zh-CN" sz="1150" dirty="0"/>
              <a:t>[20] S. Ren, K. He, R. </a:t>
            </a:r>
            <a:r>
              <a:rPr lang="en-US" altLang="zh-CN" sz="1150" dirty="0" err="1"/>
              <a:t>Girshick</a:t>
            </a:r>
            <a:r>
              <a:rPr lang="en-US" altLang="zh-CN" sz="1150" dirty="0"/>
              <a:t> and J. Sun, "Faster R-CNN: Towards Real-Time Object Detection with Region Proposal Networks," in IEEE Transactions on Pattern Analysis and Machine Intelligence, vol. 39, no. 6, pp. 1137-1149, 1 June 2017.</a:t>
            </a:r>
          </a:p>
          <a:p>
            <a:endParaRPr lang="en-US" altLang="zh-CN" sz="1150" dirty="0"/>
          </a:p>
        </p:txBody>
      </p:sp>
      <p:sp>
        <p:nvSpPr>
          <p:cNvPr id="4" name="矩形 3"/>
          <p:cNvSpPr/>
          <p:nvPr/>
        </p:nvSpPr>
        <p:spPr>
          <a:xfrm>
            <a:off x="451630" y="1059667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zh-CN" altLang="en-US" b="1" kern="100" dirty="0">
                <a:solidFill>
                  <a:srgbClr val="333333"/>
                </a:solidFill>
                <a:latin typeface="仿宋" panose="02010609060101010101" pitchFamily="49" charset="-122"/>
                <a:ea typeface="仿宋" panose="02010609060101010101" pitchFamily="49" charset="-122"/>
                <a:cs typeface="Arial" panose="020B0604020202020204" pitchFamily="34" charset="0"/>
              </a:rPr>
              <a:t>参考文献</a:t>
            </a:r>
            <a:endParaRPr lang="zh-CN" altLang="en-US" sz="1400" b="1" kern="100" dirty="0">
              <a:effectLst/>
              <a:latin typeface="Times New Roman" panose="02020603050405020304" pitchFamily="18" charset="0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0" y="-8548"/>
            <a:ext cx="12192000" cy="1266904"/>
            <a:chOff x="0" y="-8548"/>
            <a:chExt cx="12192000" cy="1266904"/>
          </a:xfrm>
        </p:grpSpPr>
        <p:sp>
          <p:nvSpPr>
            <p:cNvPr id="16" name="矩形 15"/>
            <p:cNvSpPr/>
            <p:nvPr/>
          </p:nvSpPr>
          <p:spPr>
            <a:xfrm>
              <a:off x="0" y="0"/>
              <a:ext cx="2207568" cy="96941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inpin heiti" panose="00000500000000000000" pitchFamily="2" charset="-122"/>
                <a:ea typeface="inpin heiti" panose="00000500000000000000" pitchFamily="2" charset="-122"/>
                <a:cs typeface="+mn-ea"/>
                <a:sym typeface="inpin heiti" panose="00000500000000000000" pitchFamily="2" charset="-122"/>
              </a:endParaRPr>
            </a:p>
          </p:txBody>
        </p:sp>
        <p:sp>
          <p:nvSpPr>
            <p:cNvPr id="17" name="文本框 16"/>
            <p:cNvSpPr txBox="1">
              <a:spLocks noChangeArrowheads="1"/>
            </p:cNvSpPr>
            <p:nvPr/>
          </p:nvSpPr>
          <p:spPr bwMode="auto">
            <a:xfrm>
              <a:off x="132234" y="223098"/>
              <a:ext cx="194310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b="1" dirty="0">
                  <a:solidFill>
                    <a:prstClr val="white"/>
                  </a:solidFill>
                  <a:latin typeface="inpin heiti" panose="00000500000000000000" pitchFamily="2" charset="-122"/>
                  <a:ea typeface="inpin heiti" panose="00000500000000000000" pitchFamily="2" charset="-122"/>
                  <a:cs typeface="+mn-ea"/>
                  <a:sym typeface="inpin heiti" panose="00000500000000000000" pitchFamily="2" charset="-122"/>
                </a:rPr>
                <a:t>Contents</a:t>
              </a:r>
              <a:endParaRPr lang="zh-CN" altLang="en-US" b="1" dirty="0">
                <a:solidFill>
                  <a:prstClr val="white"/>
                </a:solidFill>
                <a:latin typeface="inpin heiti" panose="00000500000000000000" pitchFamily="2" charset="-122"/>
                <a:ea typeface="inpin heiti" panose="00000500000000000000" pitchFamily="2" charset="-122"/>
                <a:cs typeface="+mn-ea"/>
                <a:sym typeface="inpin heiti" panose="00000500000000000000" pitchFamily="2" charset="-122"/>
              </a:endParaRPr>
            </a:p>
          </p:txBody>
        </p:sp>
        <p:sp>
          <p:nvSpPr>
            <p:cNvPr id="18" name="矩形 53"/>
            <p:cNvSpPr>
              <a:spLocks noChangeArrowheads="1"/>
            </p:cNvSpPr>
            <p:nvPr/>
          </p:nvSpPr>
          <p:spPr bwMode="auto">
            <a:xfrm>
              <a:off x="2202035" y="-8548"/>
              <a:ext cx="1980000" cy="96941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None/>
              </a:pPr>
              <a:r>
                <a:rPr lang="en-US" altLang="zh-CN" sz="1800" dirty="0">
                  <a:solidFill>
                    <a:schemeClr val="bg2"/>
                  </a:solidFill>
                  <a:latin typeface="inpin heiti" panose="00000500000000000000" pitchFamily="2" charset="-122"/>
                  <a:ea typeface="inpin heiti" panose="00000500000000000000" pitchFamily="2" charset="-122"/>
                  <a:cs typeface="+mn-ea"/>
                  <a:sym typeface="inpin heiti" panose="00000500000000000000" pitchFamily="2" charset="-122"/>
                </a:rPr>
                <a:t>Introduction &amp;&amp; Related Work</a:t>
              </a:r>
              <a:endParaRPr lang="zh-CN" altLang="en-US" sz="1800" dirty="0">
                <a:solidFill>
                  <a:schemeClr val="bg2"/>
                </a:solidFill>
                <a:latin typeface="inpin heiti" panose="00000500000000000000" pitchFamily="2" charset="-122"/>
                <a:ea typeface="inpin heiti" panose="00000500000000000000" pitchFamily="2" charset="-122"/>
                <a:cs typeface="+mn-ea"/>
                <a:sym typeface="inpin heiti" panose="00000500000000000000" pitchFamily="2" charset="-122"/>
              </a:endParaRPr>
            </a:p>
          </p:txBody>
        </p:sp>
        <p:sp>
          <p:nvSpPr>
            <p:cNvPr id="19" name="矩形 53"/>
            <p:cNvSpPr>
              <a:spLocks noChangeArrowheads="1"/>
            </p:cNvSpPr>
            <p:nvPr/>
          </p:nvSpPr>
          <p:spPr bwMode="auto">
            <a:xfrm>
              <a:off x="4194859" y="11310"/>
              <a:ext cx="1980000" cy="969418"/>
            </a:xfrm>
            <a:prstGeom prst="rect">
              <a:avLst/>
            </a:prstGeom>
            <a:solidFill>
              <a:schemeClr val="bg1">
                <a:lumMod val="25000"/>
                <a:lumOff val="75000"/>
              </a:schemeClr>
            </a:solidFill>
            <a:ln w="9525">
              <a:solidFill>
                <a:srgbClr val="EAEAEA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None/>
              </a:pPr>
              <a:r>
                <a:rPr lang="en-US" altLang="zh-CN" sz="2000" dirty="0">
                  <a:solidFill>
                    <a:schemeClr val="bg2"/>
                  </a:solidFill>
                  <a:latin typeface="inpin heiti" panose="00000500000000000000" pitchFamily="2" charset="-122"/>
                  <a:ea typeface="inpin heiti" panose="00000500000000000000" pitchFamily="2" charset="-122"/>
                  <a:cs typeface="+mn-ea"/>
                  <a:sym typeface="inpin heiti" panose="00000500000000000000" pitchFamily="2" charset="-122"/>
                </a:rPr>
                <a:t> Image Processing</a:t>
              </a:r>
              <a:endParaRPr lang="zh-CN" altLang="en-US" sz="2000" dirty="0">
                <a:solidFill>
                  <a:schemeClr val="bg2"/>
                </a:solidFill>
                <a:latin typeface="inpin heiti" panose="00000500000000000000" pitchFamily="2" charset="-122"/>
                <a:ea typeface="inpin heiti" panose="00000500000000000000" pitchFamily="2" charset="-122"/>
                <a:cs typeface="+mn-ea"/>
                <a:sym typeface="inpin heiti" panose="00000500000000000000" pitchFamily="2" charset="-122"/>
              </a:endParaRPr>
            </a:p>
          </p:txBody>
        </p:sp>
        <p:sp>
          <p:nvSpPr>
            <p:cNvPr id="20" name="矩形 53"/>
            <p:cNvSpPr>
              <a:spLocks noChangeArrowheads="1"/>
            </p:cNvSpPr>
            <p:nvPr/>
          </p:nvSpPr>
          <p:spPr bwMode="auto">
            <a:xfrm>
              <a:off x="6187683" y="11310"/>
              <a:ext cx="1980000" cy="969418"/>
            </a:xfrm>
            <a:prstGeom prst="rect">
              <a:avLst/>
            </a:prstGeom>
            <a:solidFill>
              <a:schemeClr val="bg1">
                <a:lumMod val="25000"/>
                <a:lumOff val="75000"/>
              </a:schemeClr>
            </a:solidFill>
            <a:ln w="9525">
              <a:solidFill>
                <a:srgbClr val="EAEAEA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en-US" altLang="zh-CN" sz="2000" dirty="0">
                  <a:solidFill>
                    <a:schemeClr val="bg2"/>
                  </a:solidFill>
                  <a:latin typeface="inpin heiti" panose="00000500000000000000" pitchFamily="2" charset="-122"/>
                  <a:ea typeface="inpin heiti" panose="00000500000000000000" pitchFamily="2" charset="-122"/>
                  <a:cs typeface="+mn-ea"/>
                  <a:sym typeface="inpin heiti" panose="00000500000000000000" pitchFamily="2" charset="-122"/>
                </a:rPr>
                <a:t> Tetris Game AI</a:t>
              </a:r>
            </a:p>
          </p:txBody>
        </p:sp>
        <p:sp>
          <p:nvSpPr>
            <p:cNvPr id="21" name="矩形 53"/>
            <p:cNvSpPr>
              <a:spLocks noChangeArrowheads="1"/>
            </p:cNvSpPr>
            <p:nvPr/>
          </p:nvSpPr>
          <p:spPr bwMode="auto">
            <a:xfrm>
              <a:off x="8160341" y="11310"/>
              <a:ext cx="1980000" cy="969418"/>
            </a:xfrm>
            <a:prstGeom prst="rect">
              <a:avLst/>
            </a:prstGeom>
            <a:solidFill>
              <a:schemeClr val="bg1">
                <a:lumMod val="25000"/>
                <a:lumOff val="75000"/>
              </a:schemeClr>
            </a:solidFill>
            <a:ln w="9525">
              <a:solidFill>
                <a:srgbClr val="EAEAEA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None/>
              </a:pPr>
              <a:r>
                <a:rPr lang="en-US" altLang="zh-CN" sz="2000" dirty="0">
                  <a:solidFill>
                    <a:schemeClr val="bg2"/>
                  </a:solidFill>
                  <a:latin typeface="inpin heiti" panose="00000500000000000000" pitchFamily="2" charset="-122"/>
                  <a:ea typeface="inpin heiti" panose="00000500000000000000" pitchFamily="2" charset="-122"/>
                  <a:cs typeface="+mn-ea"/>
                  <a:sym typeface="inpin heiti" panose="00000500000000000000" pitchFamily="2" charset="-122"/>
                </a:rPr>
                <a:t> Control Algorithm</a:t>
              </a:r>
              <a:endParaRPr lang="zh-CN" altLang="en-US" sz="2000" dirty="0">
                <a:solidFill>
                  <a:schemeClr val="bg2"/>
                </a:solidFill>
                <a:latin typeface="inpin heiti" panose="00000500000000000000" pitchFamily="2" charset="-122"/>
                <a:ea typeface="inpin heiti" panose="00000500000000000000" pitchFamily="2" charset="-122"/>
                <a:cs typeface="+mn-ea"/>
                <a:sym typeface="inpin heiti" panose="00000500000000000000" pitchFamily="2" charset="-122"/>
              </a:endParaRPr>
            </a:p>
          </p:txBody>
        </p:sp>
        <p:sp>
          <p:nvSpPr>
            <p:cNvPr id="22" name="矩形 53"/>
            <p:cNvSpPr>
              <a:spLocks noChangeArrowheads="1"/>
            </p:cNvSpPr>
            <p:nvPr/>
          </p:nvSpPr>
          <p:spPr bwMode="auto">
            <a:xfrm>
              <a:off x="10128448" y="11310"/>
              <a:ext cx="2063552" cy="969418"/>
            </a:xfrm>
            <a:prstGeom prst="rect">
              <a:avLst/>
            </a:prstGeom>
            <a:solidFill>
              <a:schemeClr val="bg1">
                <a:lumMod val="25000"/>
                <a:lumOff val="75000"/>
              </a:schemeClr>
            </a:solidFill>
            <a:ln w="9525">
              <a:solidFill>
                <a:srgbClr val="EAEAEA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None/>
              </a:pPr>
              <a:r>
                <a:rPr lang="en-US" altLang="zh-CN" sz="2000" dirty="0">
                  <a:solidFill>
                    <a:schemeClr val="bg2"/>
                  </a:solidFill>
                  <a:latin typeface="inpin heiti" panose="00000500000000000000" pitchFamily="2" charset="-122"/>
                  <a:ea typeface="inpin heiti" panose="00000500000000000000" pitchFamily="2" charset="-122"/>
                  <a:cs typeface="+mn-ea"/>
                  <a:sym typeface="inpin heiti" panose="00000500000000000000" pitchFamily="2" charset="-122"/>
                </a:rPr>
                <a:t> Rethink &amp;&amp; Conclusion</a:t>
              </a:r>
              <a:endParaRPr lang="zh-CN" altLang="en-US" sz="2000" dirty="0">
                <a:solidFill>
                  <a:schemeClr val="bg2"/>
                </a:solidFill>
                <a:latin typeface="inpin heiti" panose="00000500000000000000" pitchFamily="2" charset="-122"/>
                <a:ea typeface="inpin heiti" panose="00000500000000000000" pitchFamily="2" charset="-122"/>
                <a:cs typeface="+mn-ea"/>
                <a:sym typeface="inpin heiti" panose="00000500000000000000" pitchFamily="2" charset="-122"/>
              </a:endParaRPr>
            </a:p>
          </p:txBody>
        </p:sp>
        <p:sp>
          <p:nvSpPr>
            <p:cNvPr id="23" name="等腰三角形 22"/>
            <p:cNvSpPr>
              <a:spLocks noChangeAspect="1"/>
            </p:cNvSpPr>
            <p:nvPr/>
          </p:nvSpPr>
          <p:spPr>
            <a:xfrm rot="10800000" flipV="1">
              <a:off x="2914528" y="779895"/>
              <a:ext cx="555013" cy="478461"/>
            </a:xfrm>
            <a:prstGeom prst="triangle">
              <a:avLst/>
            </a:prstGeom>
            <a:solidFill>
              <a:schemeClr val="bg2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npin heiti" panose="00000500000000000000" pitchFamily="2" charset="-122"/>
                <a:ea typeface="inpin heiti" panose="00000500000000000000" pitchFamily="2" charset="-122"/>
                <a:cs typeface="+mn-ea"/>
                <a:sym typeface="inpin heiti" panose="00000500000000000000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788829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等腰三角形 46"/>
          <p:cNvSpPr>
            <a:spLocks noChangeAspect="1"/>
          </p:cNvSpPr>
          <p:nvPr/>
        </p:nvSpPr>
        <p:spPr>
          <a:xfrm rot="10800000" flipV="1">
            <a:off x="2914528" y="779895"/>
            <a:ext cx="555013" cy="478461"/>
          </a:xfrm>
          <a:prstGeom prst="triangle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npin heiti" panose="00000500000000000000" pitchFamily="2" charset="-122"/>
              <a:ea typeface="inpin heiti" panose="00000500000000000000" pitchFamily="2" charset="-122"/>
              <a:cs typeface="+mn-ea"/>
              <a:sym typeface="inpin heiti" panose="00000500000000000000" pitchFamily="2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0" y="-8548"/>
            <a:ext cx="12192000" cy="1266904"/>
            <a:chOff x="0" y="-8548"/>
            <a:chExt cx="12192000" cy="1266904"/>
          </a:xfrm>
        </p:grpSpPr>
        <p:sp>
          <p:nvSpPr>
            <p:cNvPr id="14" name="矩形 13"/>
            <p:cNvSpPr/>
            <p:nvPr/>
          </p:nvSpPr>
          <p:spPr>
            <a:xfrm>
              <a:off x="0" y="0"/>
              <a:ext cx="2207568" cy="96941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inpin heiti" panose="00000500000000000000" pitchFamily="2" charset="-122"/>
                <a:ea typeface="inpin heiti" panose="00000500000000000000" pitchFamily="2" charset="-122"/>
                <a:cs typeface="+mn-ea"/>
                <a:sym typeface="inpin heiti" panose="00000500000000000000" pitchFamily="2" charset="-122"/>
              </a:endParaRPr>
            </a:p>
          </p:txBody>
        </p:sp>
        <p:sp>
          <p:nvSpPr>
            <p:cNvPr id="15" name="文本框 14"/>
            <p:cNvSpPr txBox="1">
              <a:spLocks noChangeArrowheads="1"/>
            </p:cNvSpPr>
            <p:nvPr/>
          </p:nvSpPr>
          <p:spPr bwMode="auto">
            <a:xfrm>
              <a:off x="132234" y="223098"/>
              <a:ext cx="194310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b="1" dirty="0">
                  <a:solidFill>
                    <a:prstClr val="white"/>
                  </a:solidFill>
                  <a:latin typeface="inpin heiti" panose="00000500000000000000" pitchFamily="2" charset="-122"/>
                  <a:ea typeface="inpin heiti" panose="00000500000000000000" pitchFamily="2" charset="-122"/>
                  <a:cs typeface="+mn-ea"/>
                  <a:sym typeface="inpin heiti" panose="00000500000000000000" pitchFamily="2" charset="-122"/>
                </a:rPr>
                <a:t>Contents</a:t>
              </a:r>
              <a:endParaRPr lang="zh-CN" altLang="en-US" b="1" dirty="0">
                <a:solidFill>
                  <a:prstClr val="white"/>
                </a:solidFill>
                <a:latin typeface="inpin heiti" panose="00000500000000000000" pitchFamily="2" charset="-122"/>
                <a:ea typeface="inpin heiti" panose="00000500000000000000" pitchFamily="2" charset="-122"/>
                <a:cs typeface="+mn-ea"/>
                <a:sym typeface="inpin heiti" panose="00000500000000000000" pitchFamily="2" charset="-122"/>
              </a:endParaRPr>
            </a:p>
          </p:txBody>
        </p:sp>
        <p:sp>
          <p:nvSpPr>
            <p:cNvPr id="16" name="矩形 53"/>
            <p:cNvSpPr>
              <a:spLocks noChangeArrowheads="1"/>
            </p:cNvSpPr>
            <p:nvPr/>
          </p:nvSpPr>
          <p:spPr bwMode="auto">
            <a:xfrm>
              <a:off x="2202035" y="-8548"/>
              <a:ext cx="1980000" cy="96941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None/>
              </a:pPr>
              <a:r>
                <a:rPr lang="en-US" altLang="zh-CN" sz="1800" dirty="0">
                  <a:solidFill>
                    <a:schemeClr val="bg2"/>
                  </a:solidFill>
                  <a:latin typeface="inpin heiti" panose="00000500000000000000" pitchFamily="2" charset="-122"/>
                  <a:ea typeface="inpin heiti" panose="00000500000000000000" pitchFamily="2" charset="-122"/>
                  <a:cs typeface="+mn-ea"/>
                  <a:sym typeface="inpin heiti" panose="00000500000000000000" pitchFamily="2" charset="-122"/>
                </a:rPr>
                <a:t>Introduction &amp;&amp; Related Work</a:t>
              </a:r>
              <a:endParaRPr lang="zh-CN" altLang="en-US" sz="1800" dirty="0">
                <a:solidFill>
                  <a:schemeClr val="bg2"/>
                </a:solidFill>
                <a:latin typeface="inpin heiti" panose="00000500000000000000" pitchFamily="2" charset="-122"/>
                <a:ea typeface="inpin heiti" panose="00000500000000000000" pitchFamily="2" charset="-122"/>
                <a:cs typeface="+mn-ea"/>
                <a:sym typeface="inpin heiti" panose="00000500000000000000" pitchFamily="2" charset="-122"/>
              </a:endParaRPr>
            </a:p>
          </p:txBody>
        </p:sp>
        <p:sp>
          <p:nvSpPr>
            <p:cNvPr id="17" name="矩形 53"/>
            <p:cNvSpPr>
              <a:spLocks noChangeArrowheads="1"/>
            </p:cNvSpPr>
            <p:nvPr/>
          </p:nvSpPr>
          <p:spPr bwMode="auto">
            <a:xfrm>
              <a:off x="4194859" y="11310"/>
              <a:ext cx="1980000" cy="969418"/>
            </a:xfrm>
            <a:prstGeom prst="rect">
              <a:avLst/>
            </a:prstGeom>
            <a:solidFill>
              <a:schemeClr val="bg1">
                <a:lumMod val="25000"/>
                <a:lumOff val="75000"/>
              </a:schemeClr>
            </a:solidFill>
            <a:ln w="9525">
              <a:solidFill>
                <a:srgbClr val="EAEAEA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None/>
              </a:pPr>
              <a:r>
                <a:rPr lang="en-US" altLang="zh-CN" sz="2000" dirty="0">
                  <a:solidFill>
                    <a:schemeClr val="bg2"/>
                  </a:solidFill>
                  <a:latin typeface="inpin heiti" panose="00000500000000000000" pitchFamily="2" charset="-122"/>
                  <a:ea typeface="inpin heiti" panose="00000500000000000000" pitchFamily="2" charset="-122"/>
                  <a:cs typeface="+mn-ea"/>
                  <a:sym typeface="inpin heiti" panose="00000500000000000000" pitchFamily="2" charset="-122"/>
                </a:rPr>
                <a:t> Image Processing</a:t>
              </a:r>
              <a:endParaRPr lang="zh-CN" altLang="en-US" sz="2000" dirty="0">
                <a:solidFill>
                  <a:schemeClr val="bg2"/>
                </a:solidFill>
                <a:latin typeface="inpin heiti" panose="00000500000000000000" pitchFamily="2" charset="-122"/>
                <a:ea typeface="inpin heiti" panose="00000500000000000000" pitchFamily="2" charset="-122"/>
                <a:cs typeface="+mn-ea"/>
                <a:sym typeface="inpin heiti" panose="00000500000000000000" pitchFamily="2" charset="-122"/>
              </a:endParaRPr>
            </a:p>
          </p:txBody>
        </p:sp>
        <p:sp>
          <p:nvSpPr>
            <p:cNvPr id="18" name="矩形 53"/>
            <p:cNvSpPr>
              <a:spLocks noChangeArrowheads="1"/>
            </p:cNvSpPr>
            <p:nvPr/>
          </p:nvSpPr>
          <p:spPr bwMode="auto">
            <a:xfrm>
              <a:off x="6187683" y="11310"/>
              <a:ext cx="1980000" cy="969418"/>
            </a:xfrm>
            <a:prstGeom prst="rect">
              <a:avLst/>
            </a:prstGeom>
            <a:solidFill>
              <a:schemeClr val="bg1">
                <a:lumMod val="25000"/>
                <a:lumOff val="75000"/>
              </a:schemeClr>
            </a:solidFill>
            <a:ln w="9525">
              <a:solidFill>
                <a:srgbClr val="EAEAEA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en-US" altLang="zh-CN" sz="2000" dirty="0">
                  <a:solidFill>
                    <a:schemeClr val="bg2"/>
                  </a:solidFill>
                  <a:latin typeface="inpin heiti" panose="00000500000000000000" pitchFamily="2" charset="-122"/>
                  <a:ea typeface="inpin heiti" panose="00000500000000000000" pitchFamily="2" charset="-122"/>
                  <a:cs typeface="+mn-ea"/>
                  <a:sym typeface="inpin heiti" panose="00000500000000000000" pitchFamily="2" charset="-122"/>
                </a:rPr>
                <a:t> Tetris Game AI</a:t>
              </a:r>
            </a:p>
          </p:txBody>
        </p:sp>
        <p:sp>
          <p:nvSpPr>
            <p:cNvPr id="19" name="矩形 53"/>
            <p:cNvSpPr>
              <a:spLocks noChangeArrowheads="1"/>
            </p:cNvSpPr>
            <p:nvPr/>
          </p:nvSpPr>
          <p:spPr bwMode="auto">
            <a:xfrm>
              <a:off x="8160341" y="11310"/>
              <a:ext cx="1980000" cy="969418"/>
            </a:xfrm>
            <a:prstGeom prst="rect">
              <a:avLst/>
            </a:prstGeom>
            <a:solidFill>
              <a:schemeClr val="bg1">
                <a:lumMod val="25000"/>
                <a:lumOff val="75000"/>
              </a:schemeClr>
            </a:solidFill>
            <a:ln w="9525">
              <a:solidFill>
                <a:srgbClr val="EAEAEA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None/>
              </a:pPr>
              <a:r>
                <a:rPr lang="en-US" altLang="zh-CN" sz="2000" dirty="0">
                  <a:solidFill>
                    <a:schemeClr val="bg2"/>
                  </a:solidFill>
                  <a:latin typeface="inpin heiti" panose="00000500000000000000" pitchFamily="2" charset="-122"/>
                  <a:ea typeface="inpin heiti" panose="00000500000000000000" pitchFamily="2" charset="-122"/>
                  <a:cs typeface="+mn-ea"/>
                  <a:sym typeface="inpin heiti" panose="00000500000000000000" pitchFamily="2" charset="-122"/>
                </a:rPr>
                <a:t> Control Algorithm</a:t>
              </a:r>
              <a:endParaRPr lang="zh-CN" altLang="en-US" sz="2000" dirty="0">
                <a:solidFill>
                  <a:schemeClr val="bg2"/>
                </a:solidFill>
                <a:latin typeface="inpin heiti" panose="00000500000000000000" pitchFamily="2" charset="-122"/>
                <a:ea typeface="inpin heiti" panose="00000500000000000000" pitchFamily="2" charset="-122"/>
                <a:cs typeface="+mn-ea"/>
                <a:sym typeface="inpin heiti" panose="00000500000000000000" pitchFamily="2" charset="-122"/>
              </a:endParaRPr>
            </a:p>
          </p:txBody>
        </p:sp>
        <p:sp>
          <p:nvSpPr>
            <p:cNvPr id="20" name="矩形 53"/>
            <p:cNvSpPr>
              <a:spLocks noChangeArrowheads="1"/>
            </p:cNvSpPr>
            <p:nvPr/>
          </p:nvSpPr>
          <p:spPr bwMode="auto">
            <a:xfrm>
              <a:off x="10128448" y="11310"/>
              <a:ext cx="2063552" cy="969418"/>
            </a:xfrm>
            <a:prstGeom prst="rect">
              <a:avLst/>
            </a:prstGeom>
            <a:solidFill>
              <a:schemeClr val="bg1">
                <a:lumMod val="25000"/>
                <a:lumOff val="75000"/>
              </a:schemeClr>
            </a:solidFill>
            <a:ln w="9525">
              <a:solidFill>
                <a:srgbClr val="EAEAEA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None/>
              </a:pPr>
              <a:r>
                <a:rPr lang="en-US" altLang="zh-CN" sz="2000" dirty="0">
                  <a:solidFill>
                    <a:schemeClr val="bg2"/>
                  </a:solidFill>
                  <a:latin typeface="inpin heiti" panose="00000500000000000000" pitchFamily="2" charset="-122"/>
                  <a:ea typeface="inpin heiti" panose="00000500000000000000" pitchFamily="2" charset="-122"/>
                  <a:cs typeface="+mn-ea"/>
                  <a:sym typeface="inpin heiti" panose="00000500000000000000" pitchFamily="2" charset="-122"/>
                </a:rPr>
                <a:t> Rethink &amp;&amp; Conclusion</a:t>
              </a:r>
              <a:endParaRPr lang="zh-CN" altLang="en-US" sz="2000" dirty="0">
                <a:solidFill>
                  <a:schemeClr val="bg2"/>
                </a:solidFill>
                <a:latin typeface="inpin heiti" panose="00000500000000000000" pitchFamily="2" charset="-122"/>
                <a:ea typeface="inpin heiti" panose="00000500000000000000" pitchFamily="2" charset="-122"/>
                <a:cs typeface="+mn-ea"/>
                <a:sym typeface="inpin heiti" panose="00000500000000000000" pitchFamily="2" charset="-122"/>
              </a:endParaRPr>
            </a:p>
          </p:txBody>
        </p:sp>
        <p:sp>
          <p:nvSpPr>
            <p:cNvPr id="21" name="等腰三角形 20"/>
            <p:cNvSpPr>
              <a:spLocks noChangeAspect="1"/>
            </p:cNvSpPr>
            <p:nvPr/>
          </p:nvSpPr>
          <p:spPr>
            <a:xfrm rot="10800000" flipV="1">
              <a:off x="2914528" y="779895"/>
              <a:ext cx="555013" cy="478461"/>
            </a:xfrm>
            <a:prstGeom prst="triangle">
              <a:avLst/>
            </a:prstGeom>
            <a:solidFill>
              <a:schemeClr val="bg2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npin heiti" panose="00000500000000000000" pitchFamily="2" charset="-122"/>
                <a:ea typeface="inpin heiti" panose="00000500000000000000" pitchFamily="2" charset="-122"/>
                <a:cs typeface="+mn-ea"/>
                <a:sym typeface="inpin heiti" panose="00000500000000000000" pitchFamily="2" charset="-122"/>
              </a:endParaRPr>
            </a:p>
          </p:txBody>
        </p:sp>
      </p:grpSp>
      <p:sp>
        <p:nvSpPr>
          <p:cNvPr id="4" name="矩形 3"/>
          <p:cNvSpPr/>
          <p:nvPr/>
        </p:nvSpPr>
        <p:spPr>
          <a:xfrm>
            <a:off x="132234" y="1155472"/>
            <a:ext cx="2105063" cy="7155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269875" algn="just">
              <a:lnSpc>
                <a:spcPct val="150000"/>
              </a:lnSpc>
            </a:pPr>
            <a:r>
              <a:rPr lang="zh-CN" altLang="en-US" sz="3200" b="1" kern="100" dirty="0">
                <a:latin typeface="宋体" panose="02010600030101010101" pitchFamily="2" charset="-122"/>
                <a:ea typeface="宋体" panose="02010600030101010101" pitchFamily="2" charset="-122"/>
              </a:rPr>
              <a:t>项目架构</a:t>
            </a:r>
            <a:endParaRPr lang="en-US" altLang="zh-CN" sz="3200" b="1" kern="1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22" name="图片 21" descr="C:\Users\Tomo\AppData\Local\Temp\1557450797(1).pn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E6E6E6"/>
              </a:clrFrom>
              <a:clrTo>
                <a:srgbClr val="E6E6E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56651" y="1837246"/>
            <a:ext cx="9729200" cy="465313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3242417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  <p:tag name="ISPRING_SCORM_RATE_SLIDES" val="0"/>
  <p:tag name="ISPRING_SCORM_RATE_QUIZZES" val="0"/>
  <p:tag name="ISPRING_SCORM_PASSING_SCORE" val="0.000000"/>
  <p:tag name="ISPRING_ULTRA_SCORM_COURSE_ID" val="D5D60174-89C7-431D-9074-E1B7198424B3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ONLINEFOLDERID" val="0"/>
  <p:tag name="ISPRINGONLINEFOLDERPATH" val="Content List"/>
  <p:tag name="ISPRINGCLOUDFOLDERID" val="0"/>
  <p:tag name="ISPRINGCLOUDFOLDERPATH" val="Repository"/>
  <p:tag name="ISPRING_OUTPUT_FOLDER" val="G:\第八批已完成作品\304803"/>
  <p:tag name="ISPRING_FIRST_PUBLISH" val="1"/>
</p:tagLst>
</file>

<file path=ppt/theme/theme1.xml><?xml version="1.0" encoding="utf-8"?>
<a:theme xmlns:a="http://schemas.openxmlformats.org/drawingml/2006/main" name="Office 主题">
  <a:themeElements>
    <a:clrScheme name="蓝色学术风主题配色">
      <a:dk1>
        <a:srgbClr val="262626"/>
      </a:dk1>
      <a:lt1>
        <a:srgbClr val="003760"/>
      </a:lt1>
      <a:dk2>
        <a:srgbClr val="EEECE1"/>
      </a:dk2>
      <a:lt2>
        <a:srgbClr val="EEECE1"/>
      </a:lt2>
      <a:accent1>
        <a:srgbClr val="003760"/>
      </a:accent1>
      <a:accent2>
        <a:srgbClr val="92CDDC"/>
      </a:accent2>
      <a:accent3>
        <a:srgbClr val="00B0F0"/>
      </a:accent3>
      <a:accent4>
        <a:srgbClr val="6565FF"/>
      </a:accent4>
      <a:accent5>
        <a:srgbClr val="4BACC6"/>
      </a:accent5>
      <a:accent6>
        <a:srgbClr val="002060"/>
      </a:accent6>
      <a:hlink>
        <a:srgbClr val="003760"/>
      </a:hlink>
      <a:folHlink>
        <a:srgbClr val="7F7F7F"/>
      </a:folHlink>
    </a:clrScheme>
    <a:fontScheme name="Temp">
      <a:majorFont>
        <a:latin typeface="Arial" panose="020B0A04020102020204"/>
        <a:ea typeface="微软雅黑"/>
        <a:cs typeface=""/>
      </a:majorFont>
      <a:minorFont>
        <a:latin typeface="Arial" panose="020B0604020202020204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1169</TotalTime>
  <Words>2644</Words>
  <Application>Microsoft Office PowerPoint</Application>
  <PresentationFormat>宽屏</PresentationFormat>
  <Paragraphs>351</Paragraphs>
  <Slides>31</Slides>
  <Notes>31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9" baseType="lpstr">
      <vt:lpstr>inpin heiti</vt:lpstr>
      <vt:lpstr>仿宋</vt:lpstr>
      <vt:lpstr>宋体</vt:lpstr>
      <vt:lpstr>Arial</vt:lpstr>
      <vt:lpstr>Calibri</vt:lpstr>
      <vt:lpstr>Times New Roman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Tomo</cp:lastModifiedBy>
  <cp:revision>408</cp:revision>
  <dcterms:created xsi:type="dcterms:W3CDTF">2017-02-11T06:33:38Z</dcterms:created>
  <dcterms:modified xsi:type="dcterms:W3CDTF">2019-06-29T08:18:38Z</dcterms:modified>
</cp:coreProperties>
</file>