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45" r:id="rId2"/>
    <p:sldId id="346" r:id="rId3"/>
    <p:sldId id="347" r:id="rId4"/>
    <p:sldId id="348" r:id="rId5"/>
    <p:sldId id="351" r:id="rId6"/>
    <p:sldId id="356" r:id="rId7"/>
    <p:sldId id="352" r:id="rId8"/>
    <p:sldId id="353" r:id="rId9"/>
    <p:sldId id="354" r:id="rId10"/>
    <p:sldId id="355" r:id="rId11"/>
    <p:sldId id="310" r:id="rId12"/>
    <p:sldId id="333" r:id="rId13"/>
    <p:sldId id="334" r:id="rId14"/>
    <p:sldId id="335" r:id="rId15"/>
    <p:sldId id="336" r:id="rId16"/>
    <p:sldId id="337" r:id="rId17"/>
    <p:sldId id="357" r:id="rId18"/>
    <p:sldId id="359" r:id="rId19"/>
    <p:sldId id="360" r:id="rId20"/>
    <p:sldId id="361" r:id="rId21"/>
    <p:sldId id="362" r:id="rId22"/>
    <p:sldId id="364" r:id="rId23"/>
    <p:sldId id="365" r:id="rId24"/>
    <p:sldId id="338" r:id="rId25"/>
    <p:sldId id="344" r:id="rId26"/>
    <p:sldId id="341" r:id="rId27"/>
    <p:sldId id="330" r:id="rId28"/>
    <p:sldId id="343" r:id="rId29"/>
    <p:sldId id="331" r:id="rId30"/>
    <p:sldId id="332" r:id="rId31"/>
    <p:sldId id="288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34"/>
  </p:normalViewPr>
  <p:slideViewPr>
    <p:cSldViewPr>
      <p:cViewPr varScale="1">
        <p:scale>
          <a:sx n="81" d="100"/>
          <a:sy n="81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B1F30-A2C1-478C-9FA2-073D4DC48B7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AEFF8-A9D6-4BDA-A24A-832BDB70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9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15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19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46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93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49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00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89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92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71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5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2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57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42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07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40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28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73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948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36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54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74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23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75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26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9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36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1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63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AEFF8-A9D6-4BDA-A24A-832BDB70C2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9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6EE5-268D-471D-B947-D13DA9B4CE5A}" type="datetime1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4AF9-1664-4634-98DD-8A193B72BA2B}" type="datetime1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E156-0F35-4A58-B0EF-48ABD7BC9BC2}" type="datetime1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泪滴形 6"/>
          <p:cNvSpPr/>
          <p:nvPr/>
        </p:nvSpPr>
        <p:spPr>
          <a:xfrm rot="2576988">
            <a:off x="911423" y="2317505"/>
            <a:ext cx="2222987" cy="2222987"/>
          </a:xfrm>
          <a:prstGeom prst="teardrop">
            <a:avLst>
              <a:gd name="adj" fmla="val 0"/>
            </a:avLst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0" y="2528899"/>
            <a:ext cx="1003481" cy="1800199"/>
          </a:xfrm>
          <a:custGeom>
            <a:avLst/>
            <a:gdLst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922602 w 1705100"/>
              <a:gd name="connsiteY2" fmla="*/ 1013988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39059"/>
              <a:gd name="connsiteY0" fmla="*/ 0 h 2088232"/>
              <a:gd name="connsiteX1" fmla="*/ 1705100 w 1739059"/>
              <a:gd name="connsiteY1" fmla="*/ 0 h 2088232"/>
              <a:gd name="connsiteX2" fmla="*/ 1705100 w 1739059"/>
              <a:gd name="connsiteY2" fmla="*/ 2088232 h 2088232"/>
              <a:gd name="connsiteX3" fmla="*/ 0 w 1739059"/>
              <a:gd name="connsiteY3" fmla="*/ 2088232 h 2088232"/>
              <a:gd name="connsiteX4" fmla="*/ 0 w 1739059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236"/>
              <a:gd name="connsiteX1" fmla="*/ 1746105 w 1762506"/>
              <a:gd name="connsiteY1" fmla="*/ 0 h 2088236"/>
              <a:gd name="connsiteX2" fmla="*/ 1762506 w 1762506"/>
              <a:gd name="connsiteY2" fmla="*/ 2088232 h 2088236"/>
              <a:gd name="connsiteX3" fmla="*/ 0 w 1762506"/>
              <a:gd name="connsiteY3" fmla="*/ 2088232 h 2088236"/>
              <a:gd name="connsiteX4" fmla="*/ 0 w 1762506"/>
              <a:gd name="connsiteY4" fmla="*/ 0 h 2088236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685"/>
              <a:gd name="connsiteX1" fmla="*/ 1746105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85"/>
              <a:gd name="connsiteX1" fmla="*/ 1690839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76"/>
              <a:gd name="connsiteX1" fmla="*/ 1690839 w 1762506"/>
              <a:gd name="connsiteY1" fmla="*/ 0 h 2088676"/>
              <a:gd name="connsiteX2" fmla="*/ 1762506 w 1762506"/>
              <a:gd name="connsiteY2" fmla="*/ 2088232 h 2088676"/>
              <a:gd name="connsiteX3" fmla="*/ 0 w 1762506"/>
              <a:gd name="connsiteY3" fmla="*/ 2088232 h 2088676"/>
              <a:gd name="connsiteX4" fmla="*/ 0 w 1762506"/>
              <a:gd name="connsiteY4" fmla="*/ 0 h 2088676"/>
              <a:gd name="connsiteX0" fmla="*/ 0 w 1762506"/>
              <a:gd name="connsiteY0" fmla="*/ 0 h 2088845"/>
              <a:gd name="connsiteX1" fmla="*/ 1690839 w 1762506"/>
              <a:gd name="connsiteY1" fmla="*/ 0 h 2088845"/>
              <a:gd name="connsiteX2" fmla="*/ 1762506 w 1762506"/>
              <a:gd name="connsiteY2" fmla="*/ 2088232 h 2088845"/>
              <a:gd name="connsiteX3" fmla="*/ 0 w 1762506"/>
              <a:gd name="connsiteY3" fmla="*/ 2088232 h 2088845"/>
              <a:gd name="connsiteX4" fmla="*/ 0 w 1762506"/>
              <a:gd name="connsiteY4" fmla="*/ 0 h 2088845"/>
              <a:gd name="connsiteX0" fmla="*/ 0 w 1717289"/>
              <a:gd name="connsiteY0" fmla="*/ 0 h 2098890"/>
              <a:gd name="connsiteX1" fmla="*/ 1690839 w 1717289"/>
              <a:gd name="connsiteY1" fmla="*/ 0 h 2098890"/>
              <a:gd name="connsiteX2" fmla="*/ 1717289 w 1717289"/>
              <a:gd name="connsiteY2" fmla="*/ 2098281 h 2098890"/>
              <a:gd name="connsiteX3" fmla="*/ 0 w 1717289"/>
              <a:gd name="connsiteY3" fmla="*/ 2088232 h 2098890"/>
              <a:gd name="connsiteX4" fmla="*/ 0 w 1717289"/>
              <a:gd name="connsiteY4" fmla="*/ 0 h 2098890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289" h="2098281">
                <a:moveTo>
                  <a:pt x="0" y="0"/>
                </a:moveTo>
                <a:lnTo>
                  <a:pt x="1674437" y="4101"/>
                </a:lnTo>
                <a:cubicBezTo>
                  <a:pt x="536394" y="826531"/>
                  <a:pt x="1385887" y="2096234"/>
                  <a:pt x="1717289" y="2098281"/>
                </a:cubicBez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1" name="矩形 1"/>
          <p:cNvSpPr/>
          <p:nvPr/>
        </p:nvSpPr>
        <p:spPr>
          <a:xfrm flipH="1">
            <a:off x="3042351" y="2528899"/>
            <a:ext cx="1003481" cy="1800199"/>
          </a:xfrm>
          <a:custGeom>
            <a:avLst/>
            <a:gdLst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922602 w 1705100"/>
              <a:gd name="connsiteY2" fmla="*/ 1013988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39059"/>
              <a:gd name="connsiteY0" fmla="*/ 0 h 2088232"/>
              <a:gd name="connsiteX1" fmla="*/ 1705100 w 1739059"/>
              <a:gd name="connsiteY1" fmla="*/ 0 h 2088232"/>
              <a:gd name="connsiteX2" fmla="*/ 1705100 w 1739059"/>
              <a:gd name="connsiteY2" fmla="*/ 2088232 h 2088232"/>
              <a:gd name="connsiteX3" fmla="*/ 0 w 1739059"/>
              <a:gd name="connsiteY3" fmla="*/ 2088232 h 2088232"/>
              <a:gd name="connsiteX4" fmla="*/ 0 w 1739059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236"/>
              <a:gd name="connsiteX1" fmla="*/ 1746105 w 1762506"/>
              <a:gd name="connsiteY1" fmla="*/ 0 h 2088236"/>
              <a:gd name="connsiteX2" fmla="*/ 1762506 w 1762506"/>
              <a:gd name="connsiteY2" fmla="*/ 2088232 h 2088236"/>
              <a:gd name="connsiteX3" fmla="*/ 0 w 1762506"/>
              <a:gd name="connsiteY3" fmla="*/ 2088232 h 2088236"/>
              <a:gd name="connsiteX4" fmla="*/ 0 w 1762506"/>
              <a:gd name="connsiteY4" fmla="*/ 0 h 2088236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685"/>
              <a:gd name="connsiteX1" fmla="*/ 1746105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85"/>
              <a:gd name="connsiteX1" fmla="*/ 1690839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76"/>
              <a:gd name="connsiteX1" fmla="*/ 1690839 w 1762506"/>
              <a:gd name="connsiteY1" fmla="*/ 0 h 2088676"/>
              <a:gd name="connsiteX2" fmla="*/ 1762506 w 1762506"/>
              <a:gd name="connsiteY2" fmla="*/ 2088232 h 2088676"/>
              <a:gd name="connsiteX3" fmla="*/ 0 w 1762506"/>
              <a:gd name="connsiteY3" fmla="*/ 2088232 h 2088676"/>
              <a:gd name="connsiteX4" fmla="*/ 0 w 1762506"/>
              <a:gd name="connsiteY4" fmla="*/ 0 h 2088676"/>
              <a:gd name="connsiteX0" fmla="*/ 0 w 1762506"/>
              <a:gd name="connsiteY0" fmla="*/ 0 h 2088845"/>
              <a:gd name="connsiteX1" fmla="*/ 1690839 w 1762506"/>
              <a:gd name="connsiteY1" fmla="*/ 0 h 2088845"/>
              <a:gd name="connsiteX2" fmla="*/ 1762506 w 1762506"/>
              <a:gd name="connsiteY2" fmla="*/ 2088232 h 2088845"/>
              <a:gd name="connsiteX3" fmla="*/ 0 w 1762506"/>
              <a:gd name="connsiteY3" fmla="*/ 2088232 h 2088845"/>
              <a:gd name="connsiteX4" fmla="*/ 0 w 1762506"/>
              <a:gd name="connsiteY4" fmla="*/ 0 h 2088845"/>
              <a:gd name="connsiteX0" fmla="*/ 0 w 1717289"/>
              <a:gd name="connsiteY0" fmla="*/ 0 h 2098890"/>
              <a:gd name="connsiteX1" fmla="*/ 1690839 w 1717289"/>
              <a:gd name="connsiteY1" fmla="*/ 0 h 2098890"/>
              <a:gd name="connsiteX2" fmla="*/ 1717289 w 1717289"/>
              <a:gd name="connsiteY2" fmla="*/ 2098281 h 2098890"/>
              <a:gd name="connsiteX3" fmla="*/ 0 w 1717289"/>
              <a:gd name="connsiteY3" fmla="*/ 2088232 h 2098890"/>
              <a:gd name="connsiteX4" fmla="*/ 0 w 1717289"/>
              <a:gd name="connsiteY4" fmla="*/ 0 h 2098890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289" h="2098281">
                <a:moveTo>
                  <a:pt x="0" y="0"/>
                </a:moveTo>
                <a:lnTo>
                  <a:pt x="1674437" y="4101"/>
                </a:lnTo>
                <a:cubicBezTo>
                  <a:pt x="536394" y="826531"/>
                  <a:pt x="1385887" y="2096234"/>
                  <a:pt x="1717289" y="2098281"/>
                </a:cubicBez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8772" y="2324759"/>
            <a:ext cx="7768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数字图像处理</a:t>
            </a:r>
            <a:endParaRPr lang="en-US" altLang="zh-CN" sz="3200" b="1" dirty="0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  <a:p>
            <a:pPr algn="ctr"/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俄罗斯方块项目汇报展示</a:t>
            </a:r>
            <a:endParaRPr lang="en-US" altLang="zh-CN" sz="3200" b="1" dirty="0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  <a:p>
            <a:pPr algn="ctr"/>
            <a:endParaRPr lang="en-US" altLang="zh-CN" sz="2800" b="1" dirty="0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  <a:p>
            <a:pPr algn="ctr"/>
            <a:r>
              <a:rPr lang="zh-CN" altLang="en-US" sz="2000" b="1" dirty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陈思哲    刘启明    张沛东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BFCAA1D-9893-4706-84B6-D875FB5E3529}"/>
              </a:ext>
            </a:extLst>
          </p:cNvPr>
          <p:cNvGrpSpPr/>
          <p:nvPr/>
        </p:nvGrpSpPr>
        <p:grpSpPr>
          <a:xfrm>
            <a:off x="4045831" y="2528899"/>
            <a:ext cx="8153809" cy="1800199"/>
            <a:chOff x="4045831" y="2528899"/>
            <a:chExt cx="8153809" cy="1800199"/>
          </a:xfrm>
        </p:grpSpPr>
        <p:sp>
          <p:nvSpPr>
            <p:cNvPr id="12" name="矩形 11"/>
            <p:cNvSpPr/>
            <p:nvPr/>
          </p:nvSpPr>
          <p:spPr>
            <a:xfrm>
              <a:off x="11983616" y="2528899"/>
              <a:ext cx="216024" cy="1800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cxnSp>
          <p:nvCxnSpPr>
            <p:cNvPr id="17" name="直接连接符 16"/>
            <p:cNvCxnSpPr>
              <a:cxnSpLocks noChangeShapeType="1"/>
              <a:endCxn id="12" idx="1"/>
            </p:cNvCxnSpPr>
            <p:nvPr/>
          </p:nvCxnSpPr>
          <p:spPr bwMode="auto">
            <a:xfrm flipV="1">
              <a:off x="4045831" y="3428999"/>
              <a:ext cx="7937785" cy="1"/>
            </a:xfrm>
            <a:prstGeom prst="line">
              <a:avLst/>
            </a:prstGeom>
            <a:noFill/>
            <a:ln w="6350">
              <a:solidFill>
                <a:srgbClr val="4575A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矩形 30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6" name="AutoShape 2" descr="https://timgsa.baidu.com/timg?image&amp;quality=80&amp;size=b9999_10000&amp;sec=1558116814333&amp;di=b83ec312b11e02190e492716c07726c8&amp;imgtype=0&amp;src=http%3A%2F%2Fpic.baike.soso.com%2Fp%2F20140221%2Fbki-20140221032719-1414981606.jpg">
            <a:extLst>
              <a:ext uri="{FF2B5EF4-FFF2-40B4-BE49-F238E27FC236}">
                <a16:creationId xmlns:a16="http://schemas.microsoft.com/office/drawing/2014/main" id="{6B13E551-9DEF-4081-AF29-F04CF0735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timgsa.baidu.com/timg?image&amp;quality=80&amp;size=b9999_10000&amp;sec=1558116814333&amp;di=b83ec312b11e02190e492716c07726c8&amp;imgtype=0&amp;src=http%3A%2F%2Fpic.baike.soso.com%2Fp%2F20140221%2Fbki-20140221032719-1414981606.jpg">
            <a:extLst>
              <a:ext uri="{FF2B5EF4-FFF2-40B4-BE49-F238E27FC236}">
                <a16:creationId xmlns:a16="http://schemas.microsoft.com/office/drawing/2014/main" id="{E4C35425-90BE-44BC-8759-5C819A37D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4" y="2476121"/>
            <a:ext cx="1897767" cy="189776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8"/>
    </mc:Choice>
    <mc:Fallback xmlns="">
      <p:transition spd="slow" advTm="6138"/>
    </mc:Fallback>
  </mc:AlternateContent>
  <p:extLst>
    <p:ext uri="{E180D4A7-C9FB-4DFB-919C-405C955672EB}">
      <p14:showEvtLst xmlns:p14="http://schemas.microsoft.com/office/powerpoint/2010/main">
        <p14:playEvt time="106" objId="20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/>
            <p:cNvSpPr>
              <a:spLocks noChangeArrowheads="1"/>
            </p:cNvSpPr>
            <p:nvPr/>
          </p:nvSpPr>
          <p:spPr bwMode="auto">
            <a:xfrm>
              <a:off x="220203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/>
            <p:cNvSpPr>
              <a:spLocks noChangeArrowheads="1"/>
            </p:cNvSpPr>
            <p:nvPr/>
          </p:nvSpPr>
          <p:spPr bwMode="auto">
            <a:xfrm>
              <a:off x="4194859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/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/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等腰三角形 20"/>
            <p:cNvSpPr>
              <a:spLocks noChangeAspect="1"/>
            </p:cNvSpPr>
            <p:nvPr/>
          </p:nvSpPr>
          <p:spPr>
            <a:xfrm rot="10800000" flipV="1">
              <a:off x="291452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55988" y="1258356"/>
            <a:ext cx="210506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项目流程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" name="图片 22" descr="1559215587(1)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68117" y="1247046"/>
            <a:ext cx="7318951" cy="5599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90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11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797FA2D-2AF2-4ABE-AE5D-33AD5A71A2E3}"/>
              </a:ext>
            </a:extLst>
          </p:cNvPr>
          <p:cNvGrpSpPr/>
          <p:nvPr/>
        </p:nvGrpSpPr>
        <p:grpSpPr>
          <a:xfrm>
            <a:off x="4871864" y="1697689"/>
            <a:ext cx="2300976" cy="2307326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EAD3A913-1250-4E98-B713-CA7476F1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0BE3DA0-CFEC-443E-91A9-9FB636263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26" name="TextBox 12">
            <a:extLst>
              <a:ext uri="{FF2B5EF4-FFF2-40B4-BE49-F238E27FC236}">
                <a16:creationId xmlns:a16="http://schemas.microsoft.com/office/drawing/2014/main" id="{9D010B49-BD88-4636-9808-3CE732686005}"/>
              </a:ext>
            </a:extLst>
          </p:cNvPr>
          <p:cNvSpPr txBox="1"/>
          <p:nvPr/>
        </p:nvSpPr>
        <p:spPr>
          <a:xfrm>
            <a:off x="2968237" y="4334198"/>
            <a:ext cx="6255526" cy="83095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>
              <a:buNone/>
            </a:pPr>
            <a:r>
              <a:rPr lang="en-US" altLang="zh-CN" sz="4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Image Processing</a:t>
            </a:r>
            <a:endParaRPr lang="zh-CN" altLang="en-US" sz="4800" b="1" dirty="0">
              <a:solidFill>
                <a:schemeClr val="tx1">
                  <a:lumMod val="90000"/>
                  <a:lumOff val="1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EAF25F03-6727-4CAB-9081-283DEBB13DC1}"/>
              </a:ext>
            </a:extLst>
          </p:cNvPr>
          <p:cNvSpPr>
            <a:spLocks noEditPoints="1"/>
          </p:cNvSpPr>
          <p:nvPr/>
        </p:nvSpPr>
        <p:spPr bwMode="auto">
          <a:xfrm>
            <a:off x="5372398" y="2185638"/>
            <a:ext cx="1358726" cy="1199728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799" dirty="0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pic>
        <p:nvPicPr>
          <p:cNvPr id="30" name="Picture 4" descr="https://timgsa.baidu.com/timg?image&amp;quality=80&amp;size=b9999_10000&amp;sec=1558116814333&amp;di=b83ec312b11e02190e492716c07726c8&amp;imgtype=0&amp;src=http%3A%2F%2Fpic.baike.soso.com%2Fp%2F20140221%2Fbki-20140221032719-1414981606.jpg">
            <a:extLst>
              <a:ext uri="{FF2B5EF4-FFF2-40B4-BE49-F238E27FC236}">
                <a16:creationId xmlns:a16="http://schemas.microsoft.com/office/drawing/2014/main" id="{C75138B2-0E48-4694-B6B3-1C9E83DB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33" y="1875206"/>
            <a:ext cx="1977977" cy="19779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组合 41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5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48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6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7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48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9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489297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0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84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游戏界面如右图所示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591B0E-7471-4F00-B436-359CF042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1235671"/>
            <a:ext cx="5976664" cy="44893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28D523C-B505-4514-B5DC-7DEBD15DC01F}"/>
              </a:ext>
            </a:extLst>
          </p:cNvPr>
          <p:cNvSpPr/>
          <p:nvPr/>
        </p:nvSpPr>
        <p:spPr>
          <a:xfrm>
            <a:off x="551384" y="2136338"/>
            <a:ext cx="388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蓝色方框：游戏区域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黄色方框：方块的形状示意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红色方框：标定点的位置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294FCF-09F3-4397-B32F-00285DFB1DB8}"/>
              </a:ext>
            </a:extLst>
          </p:cNvPr>
          <p:cNvSpPr txBox="1"/>
          <p:nvPr/>
        </p:nvSpPr>
        <p:spPr>
          <a:xfrm>
            <a:off x="555139" y="3284984"/>
            <a:ext cx="263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图像处理思路介绍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54D270-F5BD-4687-817E-46918324F2FC}"/>
              </a:ext>
            </a:extLst>
          </p:cNvPr>
          <p:cNvSpPr/>
          <p:nvPr/>
        </p:nvSpPr>
        <p:spPr>
          <a:xfrm>
            <a:off x="551384" y="3933056"/>
            <a:ext cx="3888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红色方框内的白角与游戏区域相对位置确定，且与背景颜色对比明显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二值化后像素的深浅决定了相应位置是否存在方块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48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2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3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24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5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489297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46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8"/>
    </mc:Choice>
    <mc:Fallback xmlns="">
      <p:transition spd="slow" advTm="412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84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图像处理步骤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591B0E-7471-4F00-B436-359CF042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1235671"/>
            <a:ext cx="5976664" cy="44893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28D523C-B505-4514-B5DC-7DEBD15DC01F}"/>
              </a:ext>
            </a:extLst>
          </p:cNvPr>
          <p:cNvSpPr/>
          <p:nvPr/>
        </p:nvSpPr>
        <p:spPr>
          <a:xfrm>
            <a:off x="551384" y="2136338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第一步：灰度化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第二步：图像膨胀处理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02B1729-6877-48DF-9ED2-BDA0F7C96C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9416" y="2964815"/>
            <a:ext cx="867410" cy="92837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B2137D9-6DF4-43C6-BDAA-60DE9BC6F69B}"/>
              </a:ext>
            </a:extLst>
          </p:cNvPr>
          <p:cNvCxnSpPr>
            <a:cxnSpLocks/>
          </p:cNvCxnSpPr>
          <p:nvPr/>
        </p:nvCxnSpPr>
        <p:spPr>
          <a:xfrm>
            <a:off x="1775520" y="3429000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D0D43201-58AA-47E3-AEEA-E9E6878F417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20278" y="2964815"/>
            <a:ext cx="867410" cy="92837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2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48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3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4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25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9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489297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2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8"/>
    </mc:Choice>
    <mc:Fallback xmlns="">
      <p:transition spd="slow" advTm="412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84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图像处理步骤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591B0E-7471-4F00-B436-359CF042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1235671"/>
            <a:ext cx="5976664" cy="44893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28D523C-B505-4514-B5DC-7DEBD15DC01F}"/>
              </a:ext>
            </a:extLst>
          </p:cNvPr>
          <p:cNvSpPr/>
          <p:nvPr/>
        </p:nvSpPr>
        <p:spPr>
          <a:xfrm>
            <a:off x="551384" y="2136338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第三步：二值化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C25D83-AACB-480E-A58E-94565EC64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2530777"/>
            <a:ext cx="4248472" cy="3187971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48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22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3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489297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3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8"/>
    </mc:Choice>
    <mc:Fallback xmlns="">
      <p:transition spd="slow" advTm="412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814353-BAE0-4860-8505-6F8C54B0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1255529"/>
            <a:ext cx="5976664" cy="447567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84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图像处理步骤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8D523C-B505-4514-B5DC-7DEBD15DC01F}"/>
              </a:ext>
            </a:extLst>
          </p:cNvPr>
          <p:cNvSpPr/>
          <p:nvPr/>
        </p:nvSpPr>
        <p:spPr>
          <a:xfrm>
            <a:off x="551384" y="2136338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第四步：遍历所有方格，确定对应位置是否存在方块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摄像头标定方法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48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22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3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489297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99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8"/>
    </mc:Choice>
    <mc:Fallback xmlns="">
      <p:transition spd="slow" advTm="412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814353-BAE0-4860-8505-6F8C54B0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1255529"/>
            <a:ext cx="5976664" cy="447567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84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状态信息表示方法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8D523C-B505-4514-B5DC-7DEBD15DC01F}"/>
              </a:ext>
            </a:extLst>
          </p:cNvPr>
          <p:cNvSpPr/>
          <p:nvPr/>
        </p:nvSpPr>
        <p:spPr>
          <a:xfrm>
            <a:off x="551384" y="2136338"/>
            <a:ext cx="388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用长度为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201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的字符串存储，从上到下、从左到右扫描，相应位置有方块记为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，没有方块记为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48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22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3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489297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5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8"/>
    </mc:Choice>
    <mc:Fallback xmlns="">
      <p:transition spd="slow" advTm="412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17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797FA2D-2AF2-4ABE-AE5D-33AD5A71A2E3}"/>
              </a:ext>
            </a:extLst>
          </p:cNvPr>
          <p:cNvGrpSpPr/>
          <p:nvPr/>
        </p:nvGrpSpPr>
        <p:grpSpPr>
          <a:xfrm>
            <a:off x="4871864" y="1697689"/>
            <a:ext cx="2300976" cy="2307326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EAD3A913-1250-4E98-B713-CA7476F1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0BE3DA0-CFEC-443E-91A9-9FB636263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26" name="TextBox 12">
            <a:extLst>
              <a:ext uri="{FF2B5EF4-FFF2-40B4-BE49-F238E27FC236}">
                <a16:creationId xmlns:a16="http://schemas.microsoft.com/office/drawing/2014/main" id="{9D010B49-BD88-4636-9808-3CE732686005}"/>
              </a:ext>
            </a:extLst>
          </p:cNvPr>
          <p:cNvSpPr txBox="1"/>
          <p:nvPr/>
        </p:nvSpPr>
        <p:spPr>
          <a:xfrm>
            <a:off x="1667508" y="4564357"/>
            <a:ext cx="9000999" cy="83063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798" b="1" dirty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Tetris Game AI</a:t>
            </a: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EAF25F03-6727-4CAB-9081-283DEBB13DC1}"/>
              </a:ext>
            </a:extLst>
          </p:cNvPr>
          <p:cNvSpPr>
            <a:spLocks noEditPoints="1"/>
          </p:cNvSpPr>
          <p:nvPr/>
        </p:nvSpPr>
        <p:spPr bwMode="auto">
          <a:xfrm>
            <a:off x="5372398" y="2185638"/>
            <a:ext cx="1358726" cy="1199728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799" dirty="0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pic>
        <p:nvPicPr>
          <p:cNvPr id="30" name="Picture 4" descr="https://timgsa.baidu.com/timg?image&amp;quality=80&amp;size=b9999_10000&amp;sec=1558116814333&amp;di=b83ec312b11e02190e492716c07726c8&amp;imgtype=0&amp;src=http%3A%2F%2Fpic.baike.soso.com%2Fp%2F20140221%2Fbki-20140221032719-1414981606.jpg">
            <a:extLst>
              <a:ext uri="{FF2B5EF4-FFF2-40B4-BE49-F238E27FC236}">
                <a16:creationId xmlns:a16="http://schemas.microsoft.com/office/drawing/2014/main" id="{C75138B2-0E48-4694-B6B3-1C9E83DB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33" y="1875206"/>
            <a:ext cx="1977977" cy="19779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0" y="0"/>
            <a:ext cx="12192000" cy="980728"/>
            <a:chOff x="0" y="0"/>
            <a:chExt cx="12192000" cy="98072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A2BBAF2-E2E7-43F9-AE24-D37615746FE3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7E86F28-61D3-4DBF-882E-57CD276B0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4" name="矩形 53">
              <a:extLst>
                <a:ext uri="{FF2B5EF4-FFF2-40B4-BE49-F238E27FC236}">
                  <a16:creationId xmlns:a16="http://schemas.microsoft.com/office/drawing/2014/main" id="{377EF5B8-EB81-4C45-82D4-2D99B9107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008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25" name="矩形 53">
              <a:extLst>
                <a:ext uri="{FF2B5EF4-FFF2-40B4-BE49-F238E27FC236}">
                  <a16:creationId xmlns:a16="http://schemas.microsoft.com/office/drawing/2014/main" id="{FD05752A-9448-49DA-9ACC-1DA0380D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7" name="矩形 53">
              <a:extLst>
                <a:ext uri="{FF2B5EF4-FFF2-40B4-BE49-F238E27FC236}">
                  <a16:creationId xmlns:a16="http://schemas.microsoft.com/office/drawing/2014/main" id="{004B9E0B-AA76-48EF-BA44-9A2508EE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98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8" name="矩形 53">
              <a:extLst>
                <a:ext uri="{FF2B5EF4-FFF2-40B4-BE49-F238E27FC236}">
                  <a16:creationId xmlns:a16="http://schemas.microsoft.com/office/drawing/2014/main" id="{0BDC29D8-D68C-4301-91E0-8FC65DD0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9" name="矩形 53">
              <a:extLst>
                <a:ext uri="{FF2B5EF4-FFF2-40B4-BE49-F238E27FC236}">
                  <a16:creationId xmlns:a16="http://schemas.microsoft.com/office/drawing/2014/main" id="{FEB194AB-BBAC-46EA-AB5E-22BF1486F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E373F1B3-319B-44B0-83B4-97949071115F}"/>
              </a:ext>
            </a:extLst>
          </p:cNvPr>
          <p:cNvSpPr>
            <a:spLocks noChangeAspect="1"/>
          </p:cNvSpPr>
          <p:nvPr/>
        </p:nvSpPr>
        <p:spPr>
          <a:xfrm rot="10800000" flipV="1">
            <a:off x="6880501" y="799753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74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234" y="1258356"/>
            <a:ext cx="5003293" cy="1454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en-US" altLang="zh-CN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Pierre </a:t>
            </a:r>
            <a:r>
              <a:rPr lang="en-US" altLang="zh-CN" sz="32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Dellacherie</a:t>
            </a: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指标选择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0" y="0"/>
            <a:ext cx="12192000" cy="980728"/>
            <a:chOff x="0" y="0"/>
            <a:chExt cx="12192000" cy="98072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A2BBAF2-E2E7-43F9-AE24-D37615746FE3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7E86F28-61D3-4DBF-882E-57CD276B0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4" name="矩形 53">
              <a:extLst>
                <a:ext uri="{FF2B5EF4-FFF2-40B4-BE49-F238E27FC236}">
                  <a16:creationId xmlns:a16="http://schemas.microsoft.com/office/drawing/2014/main" id="{377EF5B8-EB81-4C45-82D4-2D99B9107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008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35" name="矩形 53">
              <a:extLst>
                <a:ext uri="{FF2B5EF4-FFF2-40B4-BE49-F238E27FC236}">
                  <a16:creationId xmlns:a16="http://schemas.microsoft.com/office/drawing/2014/main" id="{FD05752A-9448-49DA-9ACC-1DA0380D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6" name="矩形 53">
              <a:extLst>
                <a:ext uri="{FF2B5EF4-FFF2-40B4-BE49-F238E27FC236}">
                  <a16:creationId xmlns:a16="http://schemas.microsoft.com/office/drawing/2014/main" id="{004B9E0B-AA76-48EF-BA44-9A2508EE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98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7" name="矩形 53">
              <a:extLst>
                <a:ext uri="{FF2B5EF4-FFF2-40B4-BE49-F238E27FC236}">
                  <a16:creationId xmlns:a16="http://schemas.microsoft.com/office/drawing/2014/main" id="{0BDC29D8-D68C-4301-91E0-8FC65DD0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8" name="矩形 53">
              <a:extLst>
                <a:ext uri="{FF2B5EF4-FFF2-40B4-BE49-F238E27FC236}">
                  <a16:creationId xmlns:a16="http://schemas.microsoft.com/office/drawing/2014/main" id="{FEB194AB-BBAC-46EA-AB5E-22BF1486F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50530" y="3356992"/>
            <a:ext cx="115446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·Landing height               ·Column transitions</a:t>
            </a: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·Eroded piece cells           ·Holes Sum</a:t>
            </a: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·Row transitions              ·Wells Sum</a:t>
            </a:r>
            <a:endParaRPr lang="zh-CN" altLang="en-US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38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234" y="1258356"/>
            <a:ext cx="500329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en-US" altLang="zh-CN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Pierre </a:t>
            </a:r>
            <a:r>
              <a:rPr lang="en-US" altLang="zh-CN" sz="32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Dellacherie</a:t>
            </a: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通信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0" y="0"/>
            <a:ext cx="12192000" cy="980728"/>
            <a:chOff x="0" y="0"/>
            <a:chExt cx="12192000" cy="98072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A2BBAF2-E2E7-43F9-AE24-D37615746FE3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7E86F28-61D3-4DBF-882E-57CD276B0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4" name="矩形 53">
              <a:extLst>
                <a:ext uri="{FF2B5EF4-FFF2-40B4-BE49-F238E27FC236}">
                  <a16:creationId xmlns:a16="http://schemas.microsoft.com/office/drawing/2014/main" id="{377EF5B8-EB81-4C45-82D4-2D99B9107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008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35" name="矩形 53">
              <a:extLst>
                <a:ext uri="{FF2B5EF4-FFF2-40B4-BE49-F238E27FC236}">
                  <a16:creationId xmlns:a16="http://schemas.microsoft.com/office/drawing/2014/main" id="{FD05752A-9448-49DA-9ACC-1DA0380D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6" name="矩形 53">
              <a:extLst>
                <a:ext uri="{FF2B5EF4-FFF2-40B4-BE49-F238E27FC236}">
                  <a16:creationId xmlns:a16="http://schemas.microsoft.com/office/drawing/2014/main" id="{004B9E0B-AA76-48EF-BA44-9A2508EE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98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7" name="矩形 53">
              <a:extLst>
                <a:ext uri="{FF2B5EF4-FFF2-40B4-BE49-F238E27FC236}">
                  <a16:creationId xmlns:a16="http://schemas.microsoft.com/office/drawing/2014/main" id="{0BDC29D8-D68C-4301-91E0-8FC65DD0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8" name="矩形 53">
              <a:extLst>
                <a:ext uri="{FF2B5EF4-FFF2-40B4-BE49-F238E27FC236}">
                  <a16:creationId xmlns:a16="http://schemas.microsoft.com/office/drawing/2014/main" id="{FEB194AB-BBAC-46EA-AB5E-22BF1486F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3" name="流程图: 过程 2"/>
          <p:cNvSpPr/>
          <p:nvPr/>
        </p:nvSpPr>
        <p:spPr>
          <a:xfrm>
            <a:off x="6734753" y="1938828"/>
            <a:ext cx="2604234" cy="1080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</a:rPr>
              <a:t>C++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6742528" y="5301208"/>
            <a:ext cx="2602800" cy="108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</a:rPr>
              <a:t>python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6" name="左弧形箭头 15"/>
          <p:cNvSpPr/>
          <p:nvPr/>
        </p:nvSpPr>
        <p:spPr>
          <a:xfrm>
            <a:off x="6742528" y="3328976"/>
            <a:ext cx="720080" cy="18251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左弧形箭头 26"/>
          <p:cNvSpPr/>
          <p:nvPr/>
        </p:nvSpPr>
        <p:spPr>
          <a:xfrm rot="10800000">
            <a:off x="8608955" y="3247518"/>
            <a:ext cx="720080" cy="18251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53862" y="3572122"/>
            <a:ext cx="2435282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201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的字符串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代表有方块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代表空格</a:t>
            </a:r>
            <a:endParaRPr lang="zh-CN" altLang="en-US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20689" y="3364373"/>
            <a:ext cx="22028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的字符串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代表决策内容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左移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右移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旋转</a:t>
            </a:r>
            <a:endParaRPr lang="en-US" altLang="zh-CN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剩余位数由</a:t>
            </a:r>
            <a:r>
              <a:rPr lang="en-US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补齐</a:t>
            </a:r>
            <a:endParaRPr lang="zh-CN" altLang="en-US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87" y="357212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Python.h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库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初始化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面向过程编程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字符串通信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文件不可更改模式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85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-378878" y="1039571"/>
            <a:ext cx="4694660" cy="4694660"/>
          </a:xfrm>
          <a:prstGeom prst="ellipse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9" name="矩形 1"/>
          <p:cNvSpPr/>
          <p:nvPr/>
        </p:nvSpPr>
        <p:spPr>
          <a:xfrm>
            <a:off x="-456728" y="2348880"/>
            <a:ext cx="1717289" cy="2098281"/>
          </a:xfrm>
          <a:custGeom>
            <a:avLst/>
            <a:gdLst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922602 w 1705100"/>
              <a:gd name="connsiteY2" fmla="*/ 1013988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39059"/>
              <a:gd name="connsiteY0" fmla="*/ 0 h 2088232"/>
              <a:gd name="connsiteX1" fmla="*/ 1705100 w 1739059"/>
              <a:gd name="connsiteY1" fmla="*/ 0 h 2088232"/>
              <a:gd name="connsiteX2" fmla="*/ 1705100 w 1739059"/>
              <a:gd name="connsiteY2" fmla="*/ 2088232 h 2088232"/>
              <a:gd name="connsiteX3" fmla="*/ 0 w 1739059"/>
              <a:gd name="connsiteY3" fmla="*/ 2088232 h 2088232"/>
              <a:gd name="connsiteX4" fmla="*/ 0 w 1739059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236"/>
              <a:gd name="connsiteX1" fmla="*/ 1746105 w 1762506"/>
              <a:gd name="connsiteY1" fmla="*/ 0 h 2088236"/>
              <a:gd name="connsiteX2" fmla="*/ 1762506 w 1762506"/>
              <a:gd name="connsiteY2" fmla="*/ 2088232 h 2088236"/>
              <a:gd name="connsiteX3" fmla="*/ 0 w 1762506"/>
              <a:gd name="connsiteY3" fmla="*/ 2088232 h 2088236"/>
              <a:gd name="connsiteX4" fmla="*/ 0 w 1762506"/>
              <a:gd name="connsiteY4" fmla="*/ 0 h 2088236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685"/>
              <a:gd name="connsiteX1" fmla="*/ 1746105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85"/>
              <a:gd name="connsiteX1" fmla="*/ 1690839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76"/>
              <a:gd name="connsiteX1" fmla="*/ 1690839 w 1762506"/>
              <a:gd name="connsiteY1" fmla="*/ 0 h 2088676"/>
              <a:gd name="connsiteX2" fmla="*/ 1762506 w 1762506"/>
              <a:gd name="connsiteY2" fmla="*/ 2088232 h 2088676"/>
              <a:gd name="connsiteX3" fmla="*/ 0 w 1762506"/>
              <a:gd name="connsiteY3" fmla="*/ 2088232 h 2088676"/>
              <a:gd name="connsiteX4" fmla="*/ 0 w 1762506"/>
              <a:gd name="connsiteY4" fmla="*/ 0 h 2088676"/>
              <a:gd name="connsiteX0" fmla="*/ 0 w 1762506"/>
              <a:gd name="connsiteY0" fmla="*/ 0 h 2088845"/>
              <a:gd name="connsiteX1" fmla="*/ 1690839 w 1762506"/>
              <a:gd name="connsiteY1" fmla="*/ 0 h 2088845"/>
              <a:gd name="connsiteX2" fmla="*/ 1762506 w 1762506"/>
              <a:gd name="connsiteY2" fmla="*/ 2088232 h 2088845"/>
              <a:gd name="connsiteX3" fmla="*/ 0 w 1762506"/>
              <a:gd name="connsiteY3" fmla="*/ 2088232 h 2088845"/>
              <a:gd name="connsiteX4" fmla="*/ 0 w 1762506"/>
              <a:gd name="connsiteY4" fmla="*/ 0 h 2088845"/>
              <a:gd name="connsiteX0" fmla="*/ 0 w 1717289"/>
              <a:gd name="connsiteY0" fmla="*/ 0 h 2098890"/>
              <a:gd name="connsiteX1" fmla="*/ 1690839 w 1717289"/>
              <a:gd name="connsiteY1" fmla="*/ 0 h 2098890"/>
              <a:gd name="connsiteX2" fmla="*/ 1717289 w 1717289"/>
              <a:gd name="connsiteY2" fmla="*/ 2098281 h 2098890"/>
              <a:gd name="connsiteX3" fmla="*/ 0 w 1717289"/>
              <a:gd name="connsiteY3" fmla="*/ 2088232 h 2098890"/>
              <a:gd name="connsiteX4" fmla="*/ 0 w 1717289"/>
              <a:gd name="connsiteY4" fmla="*/ 0 h 2098890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289" h="2098281">
                <a:moveTo>
                  <a:pt x="0" y="0"/>
                </a:moveTo>
                <a:lnTo>
                  <a:pt x="1674437" y="4101"/>
                </a:lnTo>
                <a:cubicBezTo>
                  <a:pt x="536394" y="826531"/>
                  <a:pt x="1385887" y="2096234"/>
                  <a:pt x="1717289" y="2098281"/>
                </a:cubicBez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4316" y="2204864"/>
            <a:ext cx="2376264" cy="2376264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75536" y="2492896"/>
            <a:ext cx="1062068" cy="1025712"/>
            <a:chOff x="5512720" y="2152017"/>
            <a:chExt cx="583915" cy="496874"/>
          </a:xfrm>
        </p:grpSpPr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5574376" y="2246314"/>
              <a:ext cx="460603" cy="402577"/>
            </a:xfrm>
            <a:custGeom>
              <a:avLst/>
              <a:gdLst>
                <a:gd name="T0" fmla="*/ 29 w 54"/>
                <a:gd name="T1" fmla="*/ 1 h 47"/>
                <a:gd name="T2" fmla="*/ 24 w 54"/>
                <a:gd name="T3" fmla="*/ 1 h 47"/>
                <a:gd name="T4" fmla="*/ 2 w 54"/>
                <a:gd name="T5" fmla="*/ 15 h 47"/>
                <a:gd name="T6" fmla="*/ 0 w 54"/>
                <a:gd name="T7" fmla="*/ 20 h 47"/>
                <a:gd name="T8" fmla="*/ 0 w 54"/>
                <a:gd name="T9" fmla="*/ 44 h 47"/>
                <a:gd name="T10" fmla="*/ 3 w 54"/>
                <a:gd name="T11" fmla="*/ 47 h 47"/>
                <a:gd name="T12" fmla="*/ 13 w 54"/>
                <a:gd name="T13" fmla="*/ 47 h 47"/>
                <a:gd name="T14" fmla="*/ 16 w 54"/>
                <a:gd name="T15" fmla="*/ 44 h 47"/>
                <a:gd name="T16" fmla="*/ 16 w 54"/>
                <a:gd name="T17" fmla="*/ 27 h 47"/>
                <a:gd name="T18" fmla="*/ 19 w 54"/>
                <a:gd name="T19" fmla="*/ 24 h 47"/>
                <a:gd name="T20" fmla="*/ 35 w 54"/>
                <a:gd name="T21" fmla="*/ 24 h 47"/>
                <a:gd name="T22" fmla="*/ 38 w 54"/>
                <a:gd name="T23" fmla="*/ 27 h 47"/>
                <a:gd name="T24" fmla="*/ 38 w 54"/>
                <a:gd name="T25" fmla="*/ 44 h 47"/>
                <a:gd name="T26" fmla="*/ 41 w 54"/>
                <a:gd name="T27" fmla="*/ 47 h 47"/>
                <a:gd name="T28" fmla="*/ 51 w 54"/>
                <a:gd name="T29" fmla="*/ 47 h 47"/>
                <a:gd name="T30" fmla="*/ 54 w 54"/>
                <a:gd name="T31" fmla="*/ 44 h 47"/>
                <a:gd name="T32" fmla="*/ 54 w 54"/>
                <a:gd name="T33" fmla="*/ 20 h 47"/>
                <a:gd name="T34" fmla="*/ 52 w 54"/>
                <a:gd name="T35" fmla="*/ 16 h 47"/>
                <a:gd name="T36" fmla="*/ 29 w 54"/>
                <a:gd name="T37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47">
                  <a:moveTo>
                    <a:pt x="29" y="1"/>
                  </a:moveTo>
                  <a:cubicBezTo>
                    <a:pt x="28" y="0"/>
                    <a:pt x="25" y="0"/>
                    <a:pt x="24" y="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8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7"/>
                    <a:pt x="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7"/>
                    <a:pt x="16" y="46"/>
                    <a:pt x="16" y="44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7" y="24"/>
                    <a:pt x="19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7" y="24"/>
                    <a:pt x="38" y="26"/>
                    <a:pt x="38" y="27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6"/>
                    <a:pt x="39" y="47"/>
                    <a:pt x="41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3" y="47"/>
                    <a:pt x="54" y="46"/>
                    <a:pt x="54" y="4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3" y="17"/>
                    <a:pt x="52" y="16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prstClr val="black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3" name="Freeform 160"/>
            <p:cNvSpPr>
              <a:spLocks/>
            </p:cNvSpPr>
            <p:nvPr/>
          </p:nvSpPr>
          <p:spPr bwMode="auto">
            <a:xfrm>
              <a:off x="5512720" y="2152017"/>
              <a:ext cx="583915" cy="224863"/>
            </a:xfrm>
            <a:custGeom>
              <a:avLst/>
              <a:gdLst>
                <a:gd name="T0" fmla="*/ 64 w 68"/>
                <a:gd name="T1" fmla="*/ 20 h 26"/>
                <a:gd name="T2" fmla="*/ 61 w 68"/>
                <a:gd name="T3" fmla="*/ 15 h 26"/>
                <a:gd name="T4" fmla="*/ 61 w 68"/>
                <a:gd name="T5" fmla="*/ 10 h 26"/>
                <a:gd name="T6" fmla="*/ 58 w 68"/>
                <a:gd name="T7" fmla="*/ 7 h 26"/>
                <a:gd name="T8" fmla="*/ 57 w 68"/>
                <a:gd name="T9" fmla="*/ 7 h 26"/>
                <a:gd name="T10" fmla="*/ 54 w 68"/>
                <a:gd name="T11" fmla="*/ 10 h 26"/>
                <a:gd name="T12" fmla="*/ 54 w 68"/>
                <a:gd name="T13" fmla="*/ 10 h 26"/>
                <a:gd name="T14" fmla="*/ 52 w 68"/>
                <a:gd name="T15" fmla="*/ 12 h 26"/>
                <a:gd name="T16" fmla="*/ 36 w 68"/>
                <a:gd name="T17" fmla="*/ 1 h 26"/>
                <a:gd name="T18" fmla="*/ 33 w 68"/>
                <a:gd name="T19" fmla="*/ 0 h 26"/>
                <a:gd name="T20" fmla="*/ 30 w 68"/>
                <a:gd name="T21" fmla="*/ 1 h 26"/>
                <a:gd name="T22" fmla="*/ 2 w 68"/>
                <a:gd name="T23" fmla="*/ 20 h 26"/>
                <a:gd name="T24" fmla="*/ 1 w 68"/>
                <a:gd name="T25" fmla="*/ 24 h 26"/>
                <a:gd name="T26" fmla="*/ 5 w 68"/>
                <a:gd name="T27" fmla="*/ 24 h 26"/>
                <a:gd name="T28" fmla="*/ 31 w 68"/>
                <a:gd name="T29" fmla="*/ 7 h 26"/>
                <a:gd name="T30" fmla="*/ 36 w 68"/>
                <a:gd name="T31" fmla="*/ 7 h 26"/>
                <a:gd name="T32" fmla="*/ 63 w 68"/>
                <a:gd name="T33" fmla="*/ 25 h 26"/>
                <a:gd name="T34" fmla="*/ 67 w 68"/>
                <a:gd name="T35" fmla="*/ 25 h 26"/>
                <a:gd name="T36" fmla="*/ 66 w 68"/>
                <a:gd name="T37" fmla="*/ 21 h 26"/>
                <a:gd name="T38" fmla="*/ 64 w 68"/>
                <a:gd name="T3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26">
                  <a:moveTo>
                    <a:pt x="64" y="20"/>
                  </a:moveTo>
                  <a:cubicBezTo>
                    <a:pt x="62" y="19"/>
                    <a:pt x="61" y="17"/>
                    <a:pt x="61" y="15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8"/>
                    <a:pt x="60" y="7"/>
                    <a:pt x="58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4" y="8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2"/>
                    <a:pt x="53" y="13"/>
                    <a:pt x="52" y="1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0"/>
                    <a:pt x="33" y="0"/>
                  </a:cubicBezTo>
                  <a:cubicBezTo>
                    <a:pt x="33" y="0"/>
                    <a:pt x="32" y="1"/>
                    <a:pt x="30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2" y="25"/>
                    <a:pt x="3" y="25"/>
                    <a:pt x="5" y="2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6"/>
                    <a:pt x="34" y="6"/>
                    <a:pt x="36" y="7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6" y="26"/>
                    <a:pt x="67" y="25"/>
                  </a:cubicBezTo>
                  <a:cubicBezTo>
                    <a:pt x="68" y="24"/>
                    <a:pt x="67" y="22"/>
                    <a:pt x="66" y="21"/>
                  </a:cubicBezTo>
                  <a:lnTo>
                    <a:pt x="6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prstClr val="black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14" name="标题 4"/>
          <p:cNvSpPr txBox="1">
            <a:spLocks/>
          </p:cNvSpPr>
          <p:nvPr/>
        </p:nvSpPr>
        <p:spPr>
          <a:xfrm>
            <a:off x="1200822" y="3672403"/>
            <a:ext cx="1535260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CONTENTS</a:t>
            </a:r>
            <a:endParaRPr lang="zh-CN" altLang="en-US" sz="1400" b="1" dirty="0">
              <a:solidFill>
                <a:prstClr val="white"/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  <a:p>
            <a:pPr algn="l"/>
            <a:endParaRPr lang="en-US" altLang="zh-CN" sz="1800" b="1" dirty="0">
              <a:solidFill>
                <a:prstClr val="white"/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88332" y="2336691"/>
            <a:ext cx="2100421" cy="2100421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136212" y="1289857"/>
            <a:ext cx="6776212" cy="662314"/>
            <a:chOff x="3136212" y="1289857"/>
            <a:chExt cx="6776212" cy="662314"/>
          </a:xfrm>
        </p:grpSpPr>
        <p:sp>
          <p:nvSpPr>
            <p:cNvPr id="41" name="圆角矩形 40"/>
            <p:cNvSpPr/>
            <p:nvPr/>
          </p:nvSpPr>
          <p:spPr>
            <a:xfrm>
              <a:off x="3424244" y="1372111"/>
              <a:ext cx="6488180" cy="41155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Introduction &amp;&amp; Related Work</a:t>
              </a:r>
              <a:endParaRPr lang="zh-CN" altLang="en-US" sz="2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136212" y="1289857"/>
              <a:ext cx="576064" cy="662314"/>
              <a:chOff x="3865339" y="1484784"/>
              <a:chExt cx="576064" cy="66231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椭圆 30"/>
              <p:cNvSpPr/>
              <p:nvPr/>
            </p:nvSpPr>
            <p:spPr>
              <a:xfrm>
                <a:off x="3865339" y="1484784"/>
                <a:ext cx="576064" cy="576064"/>
              </a:xfrm>
              <a:prstGeom prst="ellipse">
                <a:avLst/>
              </a:prstGeom>
              <a:solidFill>
                <a:schemeClr val="tx1"/>
              </a:solidFill>
              <a:ln w="571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  <p:sp>
            <p:nvSpPr>
              <p:cNvPr id="32" name="标题 4"/>
              <p:cNvSpPr txBox="1">
                <a:spLocks/>
              </p:cNvSpPr>
              <p:nvPr/>
            </p:nvSpPr>
            <p:spPr>
              <a:xfrm>
                <a:off x="3865339" y="1649292"/>
                <a:ext cx="576064" cy="4978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cs typeface="+mn-ea"/>
                    <a:sym typeface="inpin heiti" panose="00000500000000000000" pitchFamily="2" charset="-122"/>
                  </a:rPr>
                  <a:t>1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3136212" y="4869160"/>
            <a:ext cx="6480720" cy="662314"/>
            <a:chOff x="3136212" y="1289857"/>
            <a:chExt cx="6480720" cy="662314"/>
          </a:xfrm>
        </p:grpSpPr>
        <p:sp>
          <p:nvSpPr>
            <p:cNvPr id="65" name="圆角矩形 64"/>
            <p:cNvSpPr/>
            <p:nvPr/>
          </p:nvSpPr>
          <p:spPr>
            <a:xfrm>
              <a:off x="3424244" y="1372111"/>
              <a:ext cx="6192688" cy="41155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 Rethink &amp;&amp; Conclusion</a:t>
              </a:r>
              <a:endParaRPr lang="zh-CN" altLang="en-US" sz="2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136212" y="1289857"/>
              <a:ext cx="576064" cy="662314"/>
              <a:chOff x="3865339" y="1484784"/>
              <a:chExt cx="576064" cy="66231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椭圆 66"/>
              <p:cNvSpPr/>
              <p:nvPr/>
            </p:nvSpPr>
            <p:spPr>
              <a:xfrm>
                <a:off x="3865339" y="1484784"/>
                <a:ext cx="576064" cy="576064"/>
              </a:xfrm>
              <a:prstGeom prst="ellipse">
                <a:avLst/>
              </a:prstGeom>
              <a:solidFill>
                <a:schemeClr val="tx1"/>
              </a:solidFill>
              <a:ln w="571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  <p:sp>
            <p:nvSpPr>
              <p:cNvPr id="68" name="标题 4"/>
              <p:cNvSpPr txBox="1">
                <a:spLocks/>
              </p:cNvSpPr>
              <p:nvPr/>
            </p:nvSpPr>
            <p:spPr>
              <a:xfrm>
                <a:off x="3865339" y="1649292"/>
                <a:ext cx="576064" cy="4978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b="1" dirty="0">
                    <a:solidFill>
                      <a:prstClr val="white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cs typeface="+mn-ea"/>
                    <a:sym typeface="inpin heiti" panose="00000500000000000000" pitchFamily="2" charset="-122"/>
                  </a:rPr>
                  <a:t>5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3863752" y="2184683"/>
            <a:ext cx="6480720" cy="662314"/>
            <a:chOff x="3136212" y="1289857"/>
            <a:chExt cx="6480720" cy="662314"/>
          </a:xfrm>
        </p:grpSpPr>
        <p:sp>
          <p:nvSpPr>
            <p:cNvPr id="70" name="圆角矩形 69"/>
            <p:cNvSpPr/>
            <p:nvPr/>
          </p:nvSpPr>
          <p:spPr>
            <a:xfrm>
              <a:off x="3424244" y="1372111"/>
              <a:ext cx="6192688" cy="41155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  Image Processing</a:t>
              </a:r>
              <a:endParaRPr lang="zh-CN" altLang="en-US" sz="2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3136212" y="1289857"/>
              <a:ext cx="576064" cy="662314"/>
              <a:chOff x="3865339" y="1484784"/>
              <a:chExt cx="576064" cy="66231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2" name="椭圆 71"/>
              <p:cNvSpPr/>
              <p:nvPr/>
            </p:nvSpPr>
            <p:spPr>
              <a:xfrm>
                <a:off x="3865339" y="1484784"/>
                <a:ext cx="576064" cy="576064"/>
              </a:xfrm>
              <a:prstGeom prst="ellipse">
                <a:avLst/>
              </a:prstGeom>
              <a:solidFill>
                <a:schemeClr val="tx1"/>
              </a:solidFill>
              <a:ln w="571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  <p:sp>
            <p:nvSpPr>
              <p:cNvPr id="73" name="标题 4"/>
              <p:cNvSpPr txBox="1">
                <a:spLocks/>
              </p:cNvSpPr>
              <p:nvPr/>
            </p:nvSpPr>
            <p:spPr>
              <a:xfrm>
                <a:off x="3865339" y="1649292"/>
                <a:ext cx="576064" cy="4978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cs typeface="+mn-ea"/>
                    <a:sym typeface="inpin heiti" panose="00000500000000000000" pitchFamily="2" charset="-122"/>
                  </a:rPr>
                  <a:t>2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3863752" y="3974335"/>
            <a:ext cx="6480720" cy="662314"/>
            <a:chOff x="3136212" y="1289857"/>
            <a:chExt cx="6480720" cy="662314"/>
          </a:xfrm>
        </p:grpSpPr>
        <p:sp>
          <p:nvSpPr>
            <p:cNvPr id="75" name="圆角矩形 74"/>
            <p:cNvSpPr/>
            <p:nvPr/>
          </p:nvSpPr>
          <p:spPr>
            <a:xfrm>
              <a:off x="3424244" y="1372111"/>
              <a:ext cx="6192688" cy="41155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  Control Algorithm</a:t>
              </a:r>
              <a:endParaRPr lang="zh-CN" altLang="en-US" sz="2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3136212" y="1289857"/>
              <a:ext cx="576064" cy="662314"/>
              <a:chOff x="3865339" y="1484784"/>
              <a:chExt cx="576064" cy="66231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椭圆 76"/>
              <p:cNvSpPr/>
              <p:nvPr/>
            </p:nvSpPr>
            <p:spPr>
              <a:xfrm>
                <a:off x="3865339" y="1484784"/>
                <a:ext cx="576064" cy="576064"/>
              </a:xfrm>
              <a:prstGeom prst="ellipse">
                <a:avLst/>
              </a:prstGeom>
              <a:solidFill>
                <a:schemeClr val="tx1"/>
              </a:solidFill>
              <a:ln w="571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  <p:sp>
            <p:nvSpPr>
              <p:cNvPr id="78" name="标题 4"/>
              <p:cNvSpPr txBox="1">
                <a:spLocks/>
              </p:cNvSpPr>
              <p:nvPr/>
            </p:nvSpPr>
            <p:spPr>
              <a:xfrm>
                <a:off x="3865339" y="1649292"/>
                <a:ext cx="576064" cy="4978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cs typeface="+mn-ea"/>
                    <a:sym typeface="inpin heiti" panose="00000500000000000000" pitchFamily="2" charset="-122"/>
                  </a:rPr>
                  <a:t>4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4007770" y="3079509"/>
            <a:ext cx="6768750" cy="662314"/>
            <a:chOff x="3136212" y="1289857"/>
            <a:chExt cx="6223935" cy="662314"/>
          </a:xfrm>
        </p:grpSpPr>
        <p:sp>
          <p:nvSpPr>
            <p:cNvPr id="80" name="圆角矩形 79"/>
            <p:cNvSpPr/>
            <p:nvPr/>
          </p:nvSpPr>
          <p:spPr>
            <a:xfrm>
              <a:off x="3424242" y="1372110"/>
              <a:ext cx="5935905" cy="47176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     Tetris Game AI</a:t>
              </a:r>
              <a:endParaRPr lang="zh-CN" altLang="en-US" sz="2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3136212" y="1289857"/>
              <a:ext cx="576064" cy="662314"/>
              <a:chOff x="3865339" y="1484784"/>
              <a:chExt cx="576064" cy="66231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椭圆 81"/>
              <p:cNvSpPr/>
              <p:nvPr/>
            </p:nvSpPr>
            <p:spPr>
              <a:xfrm>
                <a:off x="3865339" y="1484784"/>
                <a:ext cx="576064" cy="576064"/>
              </a:xfrm>
              <a:prstGeom prst="ellipse">
                <a:avLst/>
              </a:prstGeom>
              <a:solidFill>
                <a:schemeClr val="tx1"/>
              </a:solidFill>
              <a:ln w="571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  <p:sp>
            <p:nvSpPr>
              <p:cNvPr id="83" name="标题 4"/>
              <p:cNvSpPr txBox="1">
                <a:spLocks/>
              </p:cNvSpPr>
              <p:nvPr/>
            </p:nvSpPr>
            <p:spPr>
              <a:xfrm>
                <a:off x="3865339" y="1649292"/>
                <a:ext cx="576064" cy="4978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cs typeface="+mn-ea"/>
                    <a:sym typeface="inpin heiti" panose="00000500000000000000" pitchFamily="2" charset="-122"/>
                  </a:rPr>
                  <a:t>3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1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1"/>
    </mc:Choice>
    <mc:Fallback xmlns="">
      <p:transition spd="slow" advTm="736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723" y="1125688"/>
            <a:ext cx="500329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en-US" altLang="zh-CN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Pierre </a:t>
            </a:r>
            <a:r>
              <a:rPr lang="en-US" altLang="zh-CN" sz="32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Dellacherie</a:t>
            </a: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32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Pygame</a:t>
            </a: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线上测试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0" y="0"/>
            <a:ext cx="12192000" cy="980728"/>
            <a:chOff x="0" y="0"/>
            <a:chExt cx="12192000" cy="98072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A2BBAF2-E2E7-43F9-AE24-D37615746FE3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7E86F28-61D3-4DBF-882E-57CD276B0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4" name="矩形 53">
              <a:extLst>
                <a:ext uri="{FF2B5EF4-FFF2-40B4-BE49-F238E27FC236}">
                  <a16:creationId xmlns:a16="http://schemas.microsoft.com/office/drawing/2014/main" id="{377EF5B8-EB81-4C45-82D4-2D99B9107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008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35" name="矩形 53">
              <a:extLst>
                <a:ext uri="{FF2B5EF4-FFF2-40B4-BE49-F238E27FC236}">
                  <a16:creationId xmlns:a16="http://schemas.microsoft.com/office/drawing/2014/main" id="{FD05752A-9448-49DA-9ACC-1DA0380D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6" name="矩形 53">
              <a:extLst>
                <a:ext uri="{FF2B5EF4-FFF2-40B4-BE49-F238E27FC236}">
                  <a16:creationId xmlns:a16="http://schemas.microsoft.com/office/drawing/2014/main" id="{004B9E0B-AA76-48EF-BA44-9A2508EE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98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7" name="矩形 53">
              <a:extLst>
                <a:ext uri="{FF2B5EF4-FFF2-40B4-BE49-F238E27FC236}">
                  <a16:creationId xmlns:a16="http://schemas.microsoft.com/office/drawing/2014/main" id="{0BDC29D8-D68C-4301-91E0-8FC65DD0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8" name="矩形 53">
              <a:extLst>
                <a:ext uri="{FF2B5EF4-FFF2-40B4-BE49-F238E27FC236}">
                  <a16:creationId xmlns:a16="http://schemas.microsoft.com/office/drawing/2014/main" id="{FEB194AB-BBAC-46EA-AB5E-22BF1486F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32234" y="2605225"/>
            <a:ext cx="11544670" cy="257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搭建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pygame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游戏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直接移动加快模拟速度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合法落点判断 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模拟降低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型、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O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型频率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选择更激进的参数             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·AI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改进与修正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旋转重心偏移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			  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接口设置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B35567-7FC0-4FCA-A8FC-E144A508B722}"/>
              </a:ext>
            </a:extLst>
          </p:cNvPr>
          <p:cNvSpPr/>
          <p:nvPr/>
        </p:nvSpPr>
        <p:spPr>
          <a:xfrm>
            <a:off x="462290" y="6111682"/>
            <a:ext cx="11521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-64 * 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lh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+ 40 * 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epcm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- 32 * 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brt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- 98 * 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bct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- 79 * 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bbh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- 34 * 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bw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659A8DC-C86A-47E4-911B-DC69CD9E0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95" t="43651" r="5945" b="41502"/>
          <a:stretch/>
        </p:blipFill>
        <p:spPr>
          <a:xfrm>
            <a:off x="8391316" y="4656261"/>
            <a:ext cx="3592254" cy="130405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CA40735-CF40-4E23-9F29-34112AA7B4E4}"/>
              </a:ext>
            </a:extLst>
          </p:cNvPr>
          <p:cNvSpPr/>
          <p:nvPr/>
        </p:nvSpPr>
        <p:spPr>
          <a:xfrm>
            <a:off x="510176" y="5462065"/>
            <a:ext cx="6541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pygame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模拟环境下可以消去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4875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226134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0"/>
            <a:ext cx="12192000" cy="980728"/>
            <a:chOff x="0" y="0"/>
            <a:chExt cx="12192000" cy="98072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A2BBAF2-E2E7-43F9-AE24-D37615746FE3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7E86F28-61D3-4DBF-882E-57CD276B0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9" name="矩形 53">
              <a:extLst>
                <a:ext uri="{FF2B5EF4-FFF2-40B4-BE49-F238E27FC236}">
                  <a16:creationId xmlns:a16="http://schemas.microsoft.com/office/drawing/2014/main" id="{377EF5B8-EB81-4C45-82D4-2D99B9107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008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30" name="矩形 53">
              <a:extLst>
                <a:ext uri="{FF2B5EF4-FFF2-40B4-BE49-F238E27FC236}">
                  <a16:creationId xmlns:a16="http://schemas.microsoft.com/office/drawing/2014/main" id="{FD05752A-9448-49DA-9ACC-1DA0380D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1" name="矩形 53">
              <a:extLst>
                <a:ext uri="{FF2B5EF4-FFF2-40B4-BE49-F238E27FC236}">
                  <a16:creationId xmlns:a16="http://schemas.microsoft.com/office/drawing/2014/main" id="{004B9E0B-AA76-48EF-BA44-9A2508EE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98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2" name="矩形 53">
              <a:extLst>
                <a:ext uri="{FF2B5EF4-FFF2-40B4-BE49-F238E27FC236}">
                  <a16:creationId xmlns:a16="http://schemas.microsoft.com/office/drawing/2014/main" id="{0BDC29D8-D68C-4301-91E0-8FC65DD0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3" name="矩形 53">
              <a:extLst>
                <a:ext uri="{FF2B5EF4-FFF2-40B4-BE49-F238E27FC236}">
                  <a16:creationId xmlns:a16="http://schemas.microsoft.com/office/drawing/2014/main" id="{FEB194AB-BBAC-46EA-AB5E-22BF1486F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15576" y="2564904"/>
            <a:ext cx="10776589" cy="4008920"/>
            <a:chOff x="1217194" y="1619725"/>
            <a:chExt cx="10776589" cy="4008920"/>
          </a:xfrm>
        </p:grpSpPr>
        <p:pic>
          <p:nvPicPr>
            <p:cNvPr id="34" name="图片 33" descr="1559217166(1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077" b="85590"/>
            <a:stretch>
              <a:fillRect/>
            </a:stretch>
          </p:blipFill>
          <p:spPr>
            <a:xfrm>
              <a:off x="6703706" y="1620861"/>
              <a:ext cx="2093023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图片 34" descr="1559217166(1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16" b="68347"/>
            <a:stretch>
              <a:fillRect/>
            </a:stretch>
          </p:blipFill>
          <p:spPr>
            <a:xfrm>
              <a:off x="9048328" y="1619725"/>
              <a:ext cx="2945455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图片 35" descr="1559217166(1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474" b="53162"/>
            <a:stretch>
              <a:fillRect/>
            </a:stretch>
          </p:blipFill>
          <p:spPr>
            <a:xfrm>
              <a:off x="3438154" y="3808719"/>
              <a:ext cx="3013953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图片 36" descr="1559217166(1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93" r="54640" b="41412"/>
            <a:stretch>
              <a:fillRect/>
            </a:stretch>
          </p:blipFill>
          <p:spPr>
            <a:xfrm>
              <a:off x="5108383" y="1668158"/>
              <a:ext cx="1339532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图片 37" descr="1559217166(1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03" r="41403" b="26288"/>
            <a:stretch>
              <a:fillRect/>
            </a:stretch>
          </p:blipFill>
          <p:spPr>
            <a:xfrm>
              <a:off x="6899614" y="3808719"/>
              <a:ext cx="1716279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图片 38" descr="1559217166(1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248" r="42255" b="11143"/>
            <a:stretch>
              <a:fillRect/>
            </a:stretch>
          </p:blipFill>
          <p:spPr>
            <a:xfrm>
              <a:off x="1217194" y="3808719"/>
              <a:ext cx="1716279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图片 39" descr="1559217166(1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606"/>
            <a:stretch>
              <a:fillRect/>
            </a:stretch>
          </p:blipFill>
          <p:spPr>
            <a:xfrm>
              <a:off x="9048328" y="3828645"/>
              <a:ext cx="2930233" cy="180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矩形 40"/>
          <p:cNvSpPr/>
          <p:nvPr/>
        </p:nvSpPr>
        <p:spPr>
          <a:xfrm>
            <a:off x="132234" y="1258356"/>
            <a:ext cx="5003293" cy="1454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en-US" altLang="zh-CN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Pierre </a:t>
            </a:r>
            <a:r>
              <a:rPr lang="en-US" altLang="zh-CN" sz="32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Dellacherie</a:t>
            </a: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方块定义</a:t>
            </a:r>
          </a:p>
        </p:txBody>
      </p:sp>
    </p:spTree>
    <p:extLst>
      <p:ext uri="{BB962C8B-B14F-4D97-AF65-F5344CB8AC3E}">
        <p14:creationId xmlns:p14="http://schemas.microsoft.com/office/powerpoint/2010/main" val="2664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8"/>
    </mc:Choice>
    <mc:Fallback xmlns="">
      <p:transition spd="slow" advTm="412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22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797FA2D-2AF2-4ABE-AE5D-33AD5A71A2E3}"/>
              </a:ext>
            </a:extLst>
          </p:cNvPr>
          <p:cNvGrpSpPr/>
          <p:nvPr/>
        </p:nvGrpSpPr>
        <p:grpSpPr>
          <a:xfrm>
            <a:off x="4871864" y="1697689"/>
            <a:ext cx="2300976" cy="2307326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EAD3A913-1250-4E98-B713-CA7476F1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0BE3DA0-CFEC-443E-91A9-9FB636263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26" name="TextBox 12">
            <a:extLst>
              <a:ext uri="{FF2B5EF4-FFF2-40B4-BE49-F238E27FC236}">
                <a16:creationId xmlns:a16="http://schemas.microsoft.com/office/drawing/2014/main" id="{9D010B49-BD88-4636-9808-3CE732686005}"/>
              </a:ext>
            </a:extLst>
          </p:cNvPr>
          <p:cNvSpPr txBox="1"/>
          <p:nvPr/>
        </p:nvSpPr>
        <p:spPr>
          <a:xfrm>
            <a:off x="2075334" y="4561670"/>
            <a:ext cx="8352927" cy="83095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Control Algorithm</a:t>
            </a:r>
            <a:endParaRPr lang="zh-CN" altLang="en-US" sz="4800" b="1" dirty="0">
              <a:solidFill>
                <a:schemeClr val="tx1">
                  <a:lumMod val="90000"/>
                  <a:lumOff val="1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EAF25F03-6727-4CAB-9081-283DEBB13DC1}"/>
              </a:ext>
            </a:extLst>
          </p:cNvPr>
          <p:cNvSpPr>
            <a:spLocks noEditPoints="1"/>
          </p:cNvSpPr>
          <p:nvPr/>
        </p:nvSpPr>
        <p:spPr bwMode="auto">
          <a:xfrm>
            <a:off x="5372398" y="2185638"/>
            <a:ext cx="1358726" cy="1199728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799" dirty="0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pic>
        <p:nvPicPr>
          <p:cNvPr id="30" name="Picture 4" descr="https://timgsa.baidu.com/timg?image&amp;quality=80&amp;size=b9999_10000&amp;sec=1558116814333&amp;di=b83ec312b11e02190e492716c07726c8&amp;imgtype=0&amp;src=http%3A%2F%2Fpic.baike.soso.com%2Fp%2F20140221%2Fbki-20140221032719-1414981606.jpg">
            <a:extLst>
              <a:ext uri="{FF2B5EF4-FFF2-40B4-BE49-F238E27FC236}">
                <a16:creationId xmlns:a16="http://schemas.microsoft.com/office/drawing/2014/main" id="{C75138B2-0E48-4694-B6B3-1C9E83DB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33" y="1875206"/>
            <a:ext cx="1977977" cy="19779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组合 35"/>
          <p:cNvGrpSpPr/>
          <p:nvPr/>
        </p:nvGrpSpPr>
        <p:grpSpPr>
          <a:xfrm>
            <a:off x="0" y="-1050"/>
            <a:ext cx="12192000" cy="1291668"/>
            <a:chOff x="0" y="0"/>
            <a:chExt cx="12192000" cy="1291668"/>
          </a:xfrm>
        </p:grpSpPr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2B629485-F832-4EE3-A483-51EA54BA37A5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2710154" y="813207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EE0BB40-60B0-45B1-8F98-697B32697E04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D008FD4-90FD-4CEC-BF91-1D675698B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0" name="矩形 53">
              <a:extLst>
                <a:ext uri="{FF2B5EF4-FFF2-40B4-BE49-F238E27FC236}">
                  <a16:creationId xmlns:a16="http://schemas.microsoft.com/office/drawing/2014/main" id="{3E910462-EA0A-44E8-890E-665CFA45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8448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1" name="矩形 53">
              <a:extLst>
                <a:ext uri="{FF2B5EF4-FFF2-40B4-BE49-F238E27FC236}">
                  <a16:creationId xmlns:a16="http://schemas.microsoft.com/office/drawing/2014/main" id="{186D4818-1CD6-4B6C-A289-59C7ECFD1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51" name="矩形 53">
              <a:extLst>
                <a:ext uri="{FF2B5EF4-FFF2-40B4-BE49-F238E27FC236}">
                  <a16:creationId xmlns:a16="http://schemas.microsoft.com/office/drawing/2014/main" id="{D5F72317-52E1-47D5-B98B-BB775FCC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98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52" name="矩形 53">
              <a:extLst>
                <a:ext uri="{FF2B5EF4-FFF2-40B4-BE49-F238E27FC236}">
                  <a16:creationId xmlns:a16="http://schemas.microsoft.com/office/drawing/2014/main" id="{09A2B153-AD59-46A3-A339-26BBF22B9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21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53" name="矩形 53">
              <a:extLst>
                <a:ext uri="{FF2B5EF4-FFF2-40B4-BE49-F238E27FC236}">
                  <a16:creationId xmlns:a16="http://schemas.microsoft.com/office/drawing/2014/main" id="{A3B75E8C-C8CD-4434-B457-3E9C2402D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D4AC387A-9D9C-446A-858A-29B158735D46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8860941" y="799753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6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23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0" y="-1050"/>
            <a:ext cx="12192000" cy="1291668"/>
            <a:chOff x="0" y="0"/>
            <a:chExt cx="12192000" cy="1291668"/>
          </a:xfrm>
        </p:grpSpPr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2B629485-F832-4EE3-A483-51EA54BA37A5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2710154" y="813207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EE0BB40-60B0-45B1-8F98-697B32697E04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D008FD4-90FD-4CEC-BF91-1D675698B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0" name="矩形 53">
              <a:extLst>
                <a:ext uri="{FF2B5EF4-FFF2-40B4-BE49-F238E27FC236}">
                  <a16:creationId xmlns:a16="http://schemas.microsoft.com/office/drawing/2014/main" id="{3E910462-EA0A-44E8-890E-665CFA45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8448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1" name="矩形 53">
              <a:extLst>
                <a:ext uri="{FF2B5EF4-FFF2-40B4-BE49-F238E27FC236}">
                  <a16:creationId xmlns:a16="http://schemas.microsoft.com/office/drawing/2014/main" id="{186D4818-1CD6-4B6C-A289-59C7ECFD1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51" name="矩形 53">
              <a:extLst>
                <a:ext uri="{FF2B5EF4-FFF2-40B4-BE49-F238E27FC236}">
                  <a16:creationId xmlns:a16="http://schemas.microsoft.com/office/drawing/2014/main" id="{D5F72317-52E1-47D5-B98B-BB775FCC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98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52" name="矩形 53">
              <a:extLst>
                <a:ext uri="{FF2B5EF4-FFF2-40B4-BE49-F238E27FC236}">
                  <a16:creationId xmlns:a16="http://schemas.microsoft.com/office/drawing/2014/main" id="{09A2B153-AD59-46A3-A339-26BBF22B9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217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53" name="矩形 53">
              <a:extLst>
                <a:ext uri="{FF2B5EF4-FFF2-40B4-BE49-F238E27FC236}">
                  <a16:creationId xmlns:a16="http://schemas.microsoft.com/office/drawing/2014/main" id="{A3B75E8C-C8CD-4434-B457-3E9C2402D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D4AC387A-9D9C-446A-858A-29B158735D46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8860941" y="799753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27298" y="2636912"/>
            <a:ext cx="82842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针对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位字符串的对应操作</a:t>
            </a:r>
            <a:endParaRPr lang="en-US" altLang="zh-CN" sz="2800" b="1" kern="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避免重复识别的时延考虑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游戏难度自适应提升后的参数自适应调整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不同操作之间的时延设置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 algn="just"/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160" y="1298258"/>
            <a:ext cx="2929007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控制策略选择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20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24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797FA2D-2AF2-4ABE-AE5D-33AD5A71A2E3}"/>
              </a:ext>
            </a:extLst>
          </p:cNvPr>
          <p:cNvGrpSpPr/>
          <p:nvPr/>
        </p:nvGrpSpPr>
        <p:grpSpPr>
          <a:xfrm>
            <a:off x="4871864" y="1697689"/>
            <a:ext cx="2300976" cy="2307326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EAD3A913-1250-4E98-B713-CA7476F1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0BE3DA0-CFEC-443E-91A9-9FB636263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26" name="TextBox 12">
            <a:extLst>
              <a:ext uri="{FF2B5EF4-FFF2-40B4-BE49-F238E27FC236}">
                <a16:creationId xmlns:a16="http://schemas.microsoft.com/office/drawing/2014/main" id="{9D010B49-BD88-4636-9808-3CE732686005}"/>
              </a:ext>
            </a:extLst>
          </p:cNvPr>
          <p:cNvSpPr txBox="1"/>
          <p:nvPr/>
        </p:nvSpPr>
        <p:spPr>
          <a:xfrm>
            <a:off x="2050718" y="4412086"/>
            <a:ext cx="8352927" cy="83095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>
              <a:buNone/>
            </a:pPr>
            <a:r>
              <a:rPr lang="en-US" altLang="zh-CN" sz="4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 </a:t>
            </a:r>
            <a:r>
              <a:rPr lang="en-US" altLang="zh-CN" sz="4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Rethink &amp;&amp; Conclusion</a:t>
            </a:r>
            <a:endParaRPr lang="zh-CN" altLang="en-US" sz="4800" b="1" dirty="0">
              <a:solidFill>
                <a:schemeClr val="tx1">
                  <a:lumMod val="90000"/>
                  <a:lumOff val="1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EAF25F03-6727-4CAB-9081-283DEBB13DC1}"/>
              </a:ext>
            </a:extLst>
          </p:cNvPr>
          <p:cNvSpPr>
            <a:spLocks noEditPoints="1"/>
          </p:cNvSpPr>
          <p:nvPr/>
        </p:nvSpPr>
        <p:spPr bwMode="auto">
          <a:xfrm>
            <a:off x="5372398" y="2185638"/>
            <a:ext cx="1358726" cy="1199728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799" dirty="0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pic>
        <p:nvPicPr>
          <p:cNvPr id="30" name="Picture 4" descr="https://timgsa.baidu.com/timg?image&amp;quality=80&amp;size=b9999_10000&amp;sec=1558116814333&amp;di=b83ec312b11e02190e492716c07726c8&amp;imgtype=0&amp;src=http%3A%2F%2Fpic.baike.soso.com%2Fp%2F20140221%2Fbki-20140221032719-1414981606.jpg">
            <a:extLst>
              <a:ext uri="{FF2B5EF4-FFF2-40B4-BE49-F238E27FC236}">
                <a16:creationId xmlns:a16="http://schemas.microsoft.com/office/drawing/2014/main" id="{C75138B2-0E48-4694-B6B3-1C9E83DB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33" y="1875206"/>
            <a:ext cx="1977977" cy="19779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组合 41"/>
          <p:cNvGrpSpPr/>
          <p:nvPr/>
        </p:nvGrpSpPr>
        <p:grpSpPr>
          <a:xfrm>
            <a:off x="39499" y="0"/>
            <a:ext cx="12112999" cy="1208647"/>
            <a:chOff x="0" y="0"/>
            <a:chExt cx="12112999" cy="1208647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5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999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6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7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48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9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905" y="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10868907" y="730186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25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FD6D863-A021-4398-8600-2C360A36A2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041" y="2275123"/>
            <a:ext cx="5400600" cy="30260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A7A8C1-3F2A-49A7-BBCF-269FCDF9E0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51984" y="1796047"/>
            <a:ext cx="5935197" cy="348422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46A5638-4D09-4BC7-92BF-932B96571B49}"/>
              </a:ext>
            </a:extLst>
          </p:cNvPr>
          <p:cNvSpPr txBox="1"/>
          <p:nvPr/>
        </p:nvSpPr>
        <p:spPr>
          <a:xfrm>
            <a:off x="551384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再次回顾系统结构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12112999" cy="1208647"/>
            <a:chOff x="0" y="0"/>
            <a:chExt cx="12112999" cy="120864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1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999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2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3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34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5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905" y="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10868907" y="730186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00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26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344" y="1266903"/>
            <a:ext cx="117373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第一，环境因素的影响会对摄像头提取信息带来极大困难。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在摄像头对准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iPad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时，由于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iPad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屏幕镜面的反光作用，摄像头得到的图像会因为天花板上灯的照射而产生大块白斑。解决方案：我们首先将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iPad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屏幕亮度调到最高，尽可能抑制环境中散射光的影响；使用一个塑料凳子作为支架，在上面覆盖不透光的纸，以此将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iPad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和摄像头放置在一个黑暗的环境中；在测试时，我们也可以不遮光，而是关掉天花板上的灯来抑制反光现象。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当摄像头俯视屏幕时，机械臂前端固定触控笔的螺丝旋钮会挡到游戏区域的中间。解决方案：我们放弃了用螺丝固定触控笔的方法，将旋钮取出不用，同时在触控笔上缠绕若干层卫生纸，加宽笔的直径使得笔能够嵌入到圆筒中，同时也增大了笔的摩擦力，防止多次点击后笔出现松动。</a:t>
            </a:r>
            <a:endParaRPr lang="en-US" altLang="zh-CN" sz="32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9000" y="0"/>
            <a:ext cx="12112999" cy="1208647"/>
            <a:chOff x="0" y="0"/>
            <a:chExt cx="12112999" cy="120864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999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905" y="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10868907" y="730186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4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27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344" y="1266903"/>
            <a:ext cx="110172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第二，摄像头的标定是我们必须解决的问题。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通过标定点找到游戏区域。通过遍历查找获得图像左上角的标定点，这样可以免除摄像头平移移动产生的影响。同时，我们还在原图中叠加了标定栅格。在游戏开始之前，打开摄像头之后仅需要两步即可完成所有标定工作：先保证摄像头与屏幕完全平行（消除旋转影响，可以通过观察屏幕轮廓长度是否相等进行调节）；再将标定矩阵中所有的关键点对准游戏区域的方格。</a:t>
            </a:r>
            <a:endParaRPr lang="en-US" altLang="zh-CN" sz="36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7766" y="33919"/>
            <a:ext cx="12112999" cy="1208647"/>
            <a:chOff x="0" y="0"/>
            <a:chExt cx="12112999" cy="120864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999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905" y="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10868907" y="730186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0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28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344" y="1266903"/>
            <a:ext cx="113910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第三，从实验结果的角度出发，即便我们消除的行数足够多，最终游戏都会走向失败，我们需要仔细分析游戏失败的原因。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sz="32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游戏最终的失败多是由于触控笔多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少触导致的。尽管这种情形极少出现，但是一旦出现一次，就会对局面造成毁灭性的伤害。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俄罗斯方块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运行两个</a:t>
            </a: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小时之后，内存占用会达到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12G</a:t>
            </a: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以上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方案一：闭环控制。在机械臂执行动作之后观察图像上是否有正确的反应，如果控制错误进行反向校正即可。但是由于游戏中方块在不断下落，闭环操作存在时间不足的问题，可能动作还没有执行结束，方块就已经落下了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方案二：硬件调节。简单而有效，但治标不治本。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12112999" cy="1208647"/>
            <a:chOff x="0" y="0"/>
            <a:chExt cx="12112999" cy="120864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999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905" y="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10868907" y="730186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5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29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6920" y="1556792"/>
            <a:ext cx="114454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lnSpc>
                <a:spcPct val="150000"/>
              </a:lnSpc>
            </a:pP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致谢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课程进行的过程中我们遇到了很多困难，咨询助教时总能得到助教的及时耐心的帮助和非常暖心的鼓励，助教也为我们的一些技术细节进行了提示，实实在在地帮助我们解决了一些棘手的难题。在此我们想特别向课程的老师和助教表达感谢！作为小组的成员之一，我们小组在项目进行中互帮互助，高效地完成了所有任务，三位成员都很努力，在此互相向队友表达谢意！</a:t>
            </a:r>
            <a:endParaRPr lang="en-US" altLang="zh-CN" sz="36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12112999" cy="1208647"/>
            <a:chOff x="0" y="0"/>
            <a:chExt cx="12112999" cy="120864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999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905" y="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10868907" y="730186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38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3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1" name="矩形 53"/>
            <p:cNvSpPr>
              <a:spLocks noChangeArrowheads="1"/>
            </p:cNvSpPr>
            <p:nvPr/>
          </p:nvSpPr>
          <p:spPr bwMode="auto">
            <a:xfrm>
              <a:off x="220203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2" name="矩形 53"/>
            <p:cNvSpPr>
              <a:spLocks noChangeArrowheads="1"/>
            </p:cNvSpPr>
            <p:nvPr/>
          </p:nvSpPr>
          <p:spPr bwMode="auto">
            <a:xfrm>
              <a:off x="4194859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3" name="矩形 53"/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24" name="矩形 53"/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5" name="矩形 53"/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7" name="等腰三角形 46"/>
            <p:cNvSpPr>
              <a:spLocks noChangeAspect="1"/>
            </p:cNvSpPr>
            <p:nvPr/>
          </p:nvSpPr>
          <p:spPr>
            <a:xfrm rot="10800000" flipV="1">
              <a:off x="291452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797FA2D-2AF2-4ABE-AE5D-33AD5A71A2E3}"/>
              </a:ext>
            </a:extLst>
          </p:cNvPr>
          <p:cNvGrpSpPr/>
          <p:nvPr/>
        </p:nvGrpSpPr>
        <p:grpSpPr>
          <a:xfrm>
            <a:off x="4871864" y="1697689"/>
            <a:ext cx="2300976" cy="2307326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EAD3A913-1250-4E98-B713-CA7476F1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0BE3DA0-CFEC-443E-91A9-9FB636263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799">
                <a:solidFill>
                  <a:srgbClr val="294A5A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26" name="TextBox 12">
            <a:extLst>
              <a:ext uri="{FF2B5EF4-FFF2-40B4-BE49-F238E27FC236}">
                <a16:creationId xmlns:a16="http://schemas.microsoft.com/office/drawing/2014/main" id="{9D010B49-BD88-4636-9808-3CE732686005}"/>
              </a:ext>
            </a:extLst>
          </p:cNvPr>
          <p:cNvSpPr txBox="1"/>
          <p:nvPr/>
        </p:nvSpPr>
        <p:spPr>
          <a:xfrm>
            <a:off x="1199456" y="4329357"/>
            <a:ext cx="10252904" cy="83095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>
              <a:buNone/>
            </a:pPr>
            <a:r>
              <a:rPr lang="en-US" altLang="zh-CN" sz="4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Introduction &amp;&amp; Related Work</a:t>
            </a:r>
            <a:endParaRPr lang="zh-CN" altLang="en-US" sz="4800" b="1" dirty="0">
              <a:solidFill>
                <a:schemeClr val="tx1">
                  <a:lumMod val="90000"/>
                  <a:lumOff val="1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EAF25F03-6727-4CAB-9081-283DEBB13DC1}"/>
              </a:ext>
            </a:extLst>
          </p:cNvPr>
          <p:cNvSpPr>
            <a:spLocks noEditPoints="1"/>
          </p:cNvSpPr>
          <p:nvPr/>
        </p:nvSpPr>
        <p:spPr bwMode="auto">
          <a:xfrm>
            <a:off x="5372398" y="2185638"/>
            <a:ext cx="1358726" cy="1199728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799" dirty="0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pic>
        <p:nvPicPr>
          <p:cNvPr id="30" name="Picture 4" descr="https://timgsa.baidu.com/timg?image&amp;quality=80&amp;size=b9999_10000&amp;sec=1558116814333&amp;di=b83ec312b11e02190e492716c07726c8&amp;imgtype=0&amp;src=http%3A%2F%2Fpic.baike.soso.com%2Fp%2F20140221%2Fbki-20140221032719-1414981606.jpg">
            <a:extLst>
              <a:ext uri="{FF2B5EF4-FFF2-40B4-BE49-F238E27FC236}">
                <a16:creationId xmlns:a16="http://schemas.microsoft.com/office/drawing/2014/main" id="{C75138B2-0E48-4694-B6B3-1C9E83DB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33" y="1875206"/>
            <a:ext cx="1977977" cy="19779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5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30</a:t>
            </a:fld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-1" y="5949280"/>
            <a:ext cx="12192000" cy="9087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432455"/>
            <a:ext cx="1197607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lnSpc>
                <a:spcPct val="150000"/>
              </a:lnSpc>
            </a:pP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建议</a:t>
            </a:r>
            <a:endParaRPr lang="en-US" altLang="zh-CN" sz="24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0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建议助教对课程用到的工程内部代码进行优化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程序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运行时</a:t>
            </a: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所占用的内存容量是不断增长的，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我们根据内存变化规律，认为系统没有释放采集到的视频流。</a:t>
            </a: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同时机械臂点击动作不一致的问题也给我们的工作带来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很大</a:t>
            </a: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困扰。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建议同一小组共同完成一份结题报告，而不是一人提交一份。一个小组完成的工作是一样的，当小组成员共同完成一项任务时，报告的内容都是大致相同的，大家对技术问题交流很多，重复撰写多次没有意义；当小组成员分工非常明确时，大家又对其他成员的内容不太了解，写报告也会产生不完整的情况。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12112999" cy="1208647"/>
            <a:chOff x="0" y="0"/>
            <a:chExt cx="12112999" cy="120864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560B3A-2574-4E36-BE81-CB5332CF90DC}"/>
                </a:ext>
              </a:extLst>
            </p:cNvPr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DC8795-5C00-4CEC-B6A5-75637837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>
              <a:extLst>
                <a:ext uri="{FF2B5EF4-FFF2-40B4-BE49-F238E27FC236}">
                  <a16:creationId xmlns:a16="http://schemas.microsoft.com/office/drawing/2014/main" id="{F9C1492F-7C7E-4001-8179-9E32AC40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999" y="11310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>
              <a:extLst>
                <a:ext uri="{FF2B5EF4-FFF2-40B4-BE49-F238E27FC236}">
                  <a16:creationId xmlns:a16="http://schemas.microsoft.com/office/drawing/2014/main" id="{FE6163C7-82D8-4B5F-86E3-8BD0D75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0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>
              <a:extLst>
                <a:ext uri="{FF2B5EF4-FFF2-40B4-BE49-F238E27FC236}">
                  <a16:creationId xmlns:a16="http://schemas.microsoft.com/office/drawing/2014/main" id="{EFD9F1A6-DDB2-496A-9783-2F38EAAB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D3FABFD1-6088-40FB-94B9-6129F7B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>
              <a:extLst>
                <a:ext uri="{FF2B5EF4-FFF2-40B4-BE49-F238E27FC236}">
                  <a16:creationId xmlns:a16="http://schemas.microsoft.com/office/drawing/2014/main" id="{030CB1C2-5F65-4921-A9E8-D9B55926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905" y="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B99C112-08E8-4C52-9281-C1DD245809CC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10868907" y="730186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7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/>
          <p:cNvSpPr/>
          <p:nvPr/>
        </p:nvSpPr>
        <p:spPr>
          <a:xfrm>
            <a:off x="0" y="2528899"/>
            <a:ext cx="1003481" cy="1800199"/>
          </a:xfrm>
          <a:custGeom>
            <a:avLst/>
            <a:gdLst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922602 w 1705100"/>
              <a:gd name="connsiteY2" fmla="*/ 1013988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39059"/>
              <a:gd name="connsiteY0" fmla="*/ 0 h 2088232"/>
              <a:gd name="connsiteX1" fmla="*/ 1705100 w 1739059"/>
              <a:gd name="connsiteY1" fmla="*/ 0 h 2088232"/>
              <a:gd name="connsiteX2" fmla="*/ 1705100 w 1739059"/>
              <a:gd name="connsiteY2" fmla="*/ 2088232 h 2088232"/>
              <a:gd name="connsiteX3" fmla="*/ 0 w 1739059"/>
              <a:gd name="connsiteY3" fmla="*/ 2088232 h 2088232"/>
              <a:gd name="connsiteX4" fmla="*/ 0 w 1739059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236"/>
              <a:gd name="connsiteX1" fmla="*/ 1746105 w 1762506"/>
              <a:gd name="connsiteY1" fmla="*/ 0 h 2088236"/>
              <a:gd name="connsiteX2" fmla="*/ 1762506 w 1762506"/>
              <a:gd name="connsiteY2" fmla="*/ 2088232 h 2088236"/>
              <a:gd name="connsiteX3" fmla="*/ 0 w 1762506"/>
              <a:gd name="connsiteY3" fmla="*/ 2088232 h 2088236"/>
              <a:gd name="connsiteX4" fmla="*/ 0 w 1762506"/>
              <a:gd name="connsiteY4" fmla="*/ 0 h 2088236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685"/>
              <a:gd name="connsiteX1" fmla="*/ 1746105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85"/>
              <a:gd name="connsiteX1" fmla="*/ 1690839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76"/>
              <a:gd name="connsiteX1" fmla="*/ 1690839 w 1762506"/>
              <a:gd name="connsiteY1" fmla="*/ 0 h 2088676"/>
              <a:gd name="connsiteX2" fmla="*/ 1762506 w 1762506"/>
              <a:gd name="connsiteY2" fmla="*/ 2088232 h 2088676"/>
              <a:gd name="connsiteX3" fmla="*/ 0 w 1762506"/>
              <a:gd name="connsiteY3" fmla="*/ 2088232 h 2088676"/>
              <a:gd name="connsiteX4" fmla="*/ 0 w 1762506"/>
              <a:gd name="connsiteY4" fmla="*/ 0 h 2088676"/>
              <a:gd name="connsiteX0" fmla="*/ 0 w 1762506"/>
              <a:gd name="connsiteY0" fmla="*/ 0 h 2088845"/>
              <a:gd name="connsiteX1" fmla="*/ 1690839 w 1762506"/>
              <a:gd name="connsiteY1" fmla="*/ 0 h 2088845"/>
              <a:gd name="connsiteX2" fmla="*/ 1762506 w 1762506"/>
              <a:gd name="connsiteY2" fmla="*/ 2088232 h 2088845"/>
              <a:gd name="connsiteX3" fmla="*/ 0 w 1762506"/>
              <a:gd name="connsiteY3" fmla="*/ 2088232 h 2088845"/>
              <a:gd name="connsiteX4" fmla="*/ 0 w 1762506"/>
              <a:gd name="connsiteY4" fmla="*/ 0 h 2088845"/>
              <a:gd name="connsiteX0" fmla="*/ 0 w 1717289"/>
              <a:gd name="connsiteY0" fmla="*/ 0 h 2098890"/>
              <a:gd name="connsiteX1" fmla="*/ 1690839 w 1717289"/>
              <a:gd name="connsiteY1" fmla="*/ 0 h 2098890"/>
              <a:gd name="connsiteX2" fmla="*/ 1717289 w 1717289"/>
              <a:gd name="connsiteY2" fmla="*/ 2098281 h 2098890"/>
              <a:gd name="connsiteX3" fmla="*/ 0 w 1717289"/>
              <a:gd name="connsiteY3" fmla="*/ 2088232 h 2098890"/>
              <a:gd name="connsiteX4" fmla="*/ 0 w 1717289"/>
              <a:gd name="connsiteY4" fmla="*/ 0 h 2098890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289" h="2098281">
                <a:moveTo>
                  <a:pt x="0" y="0"/>
                </a:moveTo>
                <a:lnTo>
                  <a:pt x="1674437" y="4101"/>
                </a:lnTo>
                <a:cubicBezTo>
                  <a:pt x="536394" y="826531"/>
                  <a:pt x="1385887" y="2096234"/>
                  <a:pt x="1717289" y="2098281"/>
                </a:cubicBez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1" name="矩形 1"/>
          <p:cNvSpPr/>
          <p:nvPr/>
        </p:nvSpPr>
        <p:spPr>
          <a:xfrm flipH="1">
            <a:off x="3042351" y="2528899"/>
            <a:ext cx="1003481" cy="1800199"/>
          </a:xfrm>
          <a:custGeom>
            <a:avLst/>
            <a:gdLst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922602 w 1705100"/>
              <a:gd name="connsiteY2" fmla="*/ 1013988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090721 w 1705100"/>
              <a:gd name="connsiteY2" fmla="*/ 1075495 h 2088232"/>
              <a:gd name="connsiteX3" fmla="*/ 1705100 w 1705100"/>
              <a:gd name="connsiteY3" fmla="*/ 2088232 h 2088232"/>
              <a:gd name="connsiteX4" fmla="*/ 0 w 1705100"/>
              <a:gd name="connsiteY4" fmla="*/ 2088232 h 2088232"/>
              <a:gd name="connsiteX5" fmla="*/ 0 w 1705100"/>
              <a:gd name="connsiteY5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39059"/>
              <a:gd name="connsiteY0" fmla="*/ 0 h 2088232"/>
              <a:gd name="connsiteX1" fmla="*/ 1705100 w 1739059"/>
              <a:gd name="connsiteY1" fmla="*/ 0 h 2088232"/>
              <a:gd name="connsiteX2" fmla="*/ 1705100 w 1739059"/>
              <a:gd name="connsiteY2" fmla="*/ 2088232 h 2088232"/>
              <a:gd name="connsiteX3" fmla="*/ 0 w 1739059"/>
              <a:gd name="connsiteY3" fmla="*/ 2088232 h 2088232"/>
              <a:gd name="connsiteX4" fmla="*/ 0 w 1739059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46105"/>
              <a:gd name="connsiteY0" fmla="*/ 0 h 2088232"/>
              <a:gd name="connsiteX1" fmla="*/ 1746105 w 1746105"/>
              <a:gd name="connsiteY1" fmla="*/ 0 h 2088232"/>
              <a:gd name="connsiteX2" fmla="*/ 1705100 w 1746105"/>
              <a:gd name="connsiteY2" fmla="*/ 2088232 h 2088232"/>
              <a:gd name="connsiteX3" fmla="*/ 0 w 1746105"/>
              <a:gd name="connsiteY3" fmla="*/ 2088232 h 2088232"/>
              <a:gd name="connsiteX4" fmla="*/ 0 w 1746105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2"/>
              <a:gd name="connsiteX1" fmla="*/ 1746105 w 1762506"/>
              <a:gd name="connsiteY1" fmla="*/ 0 h 2088232"/>
              <a:gd name="connsiteX2" fmla="*/ 1762506 w 1762506"/>
              <a:gd name="connsiteY2" fmla="*/ 2088232 h 2088232"/>
              <a:gd name="connsiteX3" fmla="*/ 0 w 1762506"/>
              <a:gd name="connsiteY3" fmla="*/ 2088232 h 2088232"/>
              <a:gd name="connsiteX4" fmla="*/ 0 w 1762506"/>
              <a:gd name="connsiteY4" fmla="*/ 0 h 2088232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236"/>
              <a:gd name="connsiteX1" fmla="*/ 1746105 w 1762506"/>
              <a:gd name="connsiteY1" fmla="*/ 0 h 2088236"/>
              <a:gd name="connsiteX2" fmla="*/ 1762506 w 1762506"/>
              <a:gd name="connsiteY2" fmla="*/ 2088232 h 2088236"/>
              <a:gd name="connsiteX3" fmla="*/ 0 w 1762506"/>
              <a:gd name="connsiteY3" fmla="*/ 2088232 h 2088236"/>
              <a:gd name="connsiteX4" fmla="*/ 0 w 1762506"/>
              <a:gd name="connsiteY4" fmla="*/ 0 h 2088236"/>
              <a:gd name="connsiteX0" fmla="*/ 0 w 1762506"/>
              <a:gd name="connsiteY0" fmla="*/ 0 h 2088237"/>
              <a:gd name="connsiteX1" fmla="*/ 1746105 w 1762506"/>
              <a:gd name="connsiteY1" fmla="*/ 0 h 2088237"/>
              <a:gd name="connsiteX2" fmla="*/ 1762506 w 1762506"/>
              <a:gd name="connsiteY2" fmla="*/ 2088232 h 2088237"/>
              <a:gd name="connsiteX3" fmla="*/ 0 w 1762506"/>
              <a:gd name="connsiteY3" fmla="*/ 2088232 h 2088237"/>
              <a:gd name="connsiteX4" fmla="*/ 0 w 1762506"/>
              <a:gd name="connsiteY4" fmla="*/ 0 h 2088237"/>
              <a:gd name="connsiteX0" fmla="*/ 0 w 1762506"/>
              <a:gd name="connsiteY0" fmla="*/ 0 h 2088685"/>
              <a:gd name="connsiteX1" fmla="*/ 1746105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85"/>
              <a:gd name="connsiteX1" fmla="*/ 1690839 w 1762506"/>
              <a:gd name="connsiteY1" fmla="*/ 0 h 2088685"/>
              <a:gd name="connsiteX2" fmla="*/ 1762506 w 1762506"/>
              <a:gd name="connsiteY2" fmla="*/ 2088232 h 2088685"/>
              <a:gd name="connsiteX3" fmla="*/ 0 w 1762506"/>
              <a:gd name="connsiteY3" fmla="*/ 2088232 h 2088685"/>
              <a:gd name="connsiteX4" fmla="*/ 0 w 1762506"/>
              <a:gd name="connsiteY4" fmla="*/ 0 h 2088685"/>
              <a:gd name="connsiteX0" fmla="*/ 0 w 1762506"/>
              <a:gd name="connsiteY0" fmla="*/ 0 h 2088676"/>
              <a:gd name="connsiteX1" fmla="*/ 1690839 w 1762506"/>
              <a:gd name="connsiteY1" fmla="*/ 0 h 2088676"/>
              <a:gd name="connsiteX2" fmla="*/ 1762506 w 1762506"/>
              <a:gd name="connsiteY2" fmla="*/ 2088232 h 2088676"/>
              <a:gd name="connsiteX3" fmla="*/ 0 w 1762506"/>
              <a:gd name="connsiteY3" fmla="*/ 2088232 h 2088676"/>
              <a:gd name="connsiteX4" fmla="*/ 0 w 1762506"/>
              <a:gd name="connsiteY4" fmla="*/ 0 h 2088676"/>
              <a:gd name="connsiteX0" fmla="*/ 0 w 1762506"/>
              <a:gd name="connsiteY0" fmla="*/ 0 h 2088845"/>
              <a:gd name="connsiteX1" fmla="*/ 1690839 w 1762506"/>
              <a:gd name="connsiteY1" fmla="*/ 0 h 2088845"/>
              <a:gd name="connsiteX2" fmla="*/ 1762506 w 1762506"/>
              <a:gd name="connsiteY2" fmla="*/ 2088232 h 2088845"/>
              <a:gd name="connsiteX3" fmla="*/ 0 w 1762506"/>
              <a:gd name="connsiteY3" fmla="*/ 2088232 h 2088845"/>
              <a:gd name="connsiteX4" fmla="*/ 0 w 1762506"/>
              <a:gd name="connsiteY4" fmla="*/ 0 h 2088845"/>
              <a:gd name="connsiteX0" fmla="*/ 0 w 1717289"/>
              <a:gd name="connsiteY0" fmla="*/ 0 h 2098890"/>
              <a:gd name="connsiteX1" fmla="*/ 1690839 w 1717289"/>
              <a:gd name="connsiteY1" fmla="*/ 0 h 2098890"/>
              <a:gd name="connsiteX2" fmla="*/ 1717289 w 1717289"/>
              <a:gd name="connsiteY2" fmla="*/ 2098281 h 2098890"/>
              <a:gd name="connsiteX3" fmla="*/ 0 w 1717289"/>
              <a:gd name="connsiteY3" fmla="*/ 2088232 h 2098890"/>
              <a:gd name="connsiteX4" fmla="*/ 0 w 1717289"/>
              <a:gd name="connsiteY4" fmla="*/ 0 h 2098890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90839 w 1717289"/>
              <a:gd name="connsiteY1" fmla="*/ 0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  <a:gd name="connsiteX0" fmla="*/ 0 w 1717289"/>
              <a:gd name="connsiteY0" fmla="*/ 0 h 2098281"/>
              <a:gd name="connsiteX1" fmla="*/ 1674437 w 1717289"/>
              <a:gd name="connsiteY1" fmla="*/ 4101 h 2098281"/>
              <a:gd name="connsiteX2" fmla="*/ 1717289 w 1717289"/>
              <a:gd name="connsiteY2" fmla="*/ 2098281 h 2098281"/>
              <a:gd name="connsiteX3" fmla="*/ 0 w 1717289"/>
              <a:gd name="connsiteY3" fmla="*/ 2088232 h 2098281"/>
              <a:gd name="connsiteX4" fmla="*/ 0 w 1717289"/>
              <a:gd name="connsiteY4" fmla="*/ 0 h 209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289" h="2098281">
                <a:moveTo>
                  <a:pt x="0" y="0"/>
                </a:moveTo>
                <a:lnTo>
                  <a:pt x="1674437" y="4101"/>
                </a:lnTo>
                <a:cubicBezTo>
                  <a:pt x="536394" y="826531"/>
                  <a:pt x="1385887" y="2096234"/>
                  <a:pt x="1717289" y="2098281"/>
                </a:cubicBez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15" name="文本框 9"/>
          <p:cNvSpPr txBox="1">
            <a:spLocks noChangeArrowheads="1"/>
          </p:cNvSpPr>
          <p:nvPr/>
        </p:nvSpPr>
        <p:spPr bwMode="auto">
          <a:xfrm>
            <a:off x="5087888" y="2721825"/>
            <a:ext cx="5472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rPr>
              <a:t>Thanks for listening !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BFCAA1D-9893-4706-84B6-D875FB5E3529}"/>
              </a:ext>
            </a:extLst>
          </p:cNvPr>
          <p:cNvGrpSpPr/>
          <p:nvPr/>
        </p:nvGrpSpPr>
        <p:grpSpPr>
          <a:xfrm>
            <a:off x="4045831" y="2528899"/>
            <a:ext cx="8153809" cy="1800199"/>
            <a:chOff x="4045831" y="2528899"/>
            <a:chExt cx="8153809" cy="1800199"/>
          </a:xfrm>
        </p:grpSpPr>
        <p:sp>
          <p:nvSpPr>
            <p:cNvPr id="12" name="矩形 11"/>
            <p:cNvSpPr/>
            <p:nvPr/>
          </p:nvSpPr>
          <p:spPr>
            <a:xfrm>
              <a:off x="11983616" y="2528899"/>
              <a:ext cx="216024" cy="1800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cxnSp>
          <p:nvCxnSpPr>
            <p:cNvPr id="17" name="直接连接符 16"/>
            <p:cNvCxnSpPr>
              <a:cxnSpLocks noChangeShapeType="1"/>
              <a:endCxn id="12" idx="1"/>
            </p:cNvCxnSpPr>
            <p:nvPr/>
          </p:nvCxnSpPr>
          <p:spPr bwMode="auto">
            <a:xfrm flipV="1">
              <a:off x="4045831" y="3428999"/>
              <a:ext cx="7937785" cy="1"/>
            </a:xfrm>
            <a:prstGeom prst="line">
              <a:avLst/>
            </a:prstGeom>
            <a:noFill/>
            <a:ln w="6350">
              <a:solidFill>
                <a:srgbClr val="4575A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矩形 30"/>
          <p:cNvSpPr/>
          <p:nvPr/>
        </p:nvSpPr>
        <p:spPr>
          <a:xfrm>
            <a:off x="0" y="-40981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-1" y="6318000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24" name="泪滴形 23">
            <a:extLst>
              <a:ext uri="{FF2B5EF4-FFF2-40B4-BE49-F238E27FC236}">
                <a16:creationId xmlns:a16="http://schemas.microsoft.com/office/drawing/2014/main" id="{23709C11-EF9B-4407-82CB-1169C5BFEF00}"/>
              </a:ext>
            </a:extLst>
          </p:cNvPr>
          <p:cNvSpPr/>
          <p:nvPr/>
        </p:nvSpPr>
        <p:spPr>
          <a:xfrm rot="2576988">
            <a:off x="911423" y="2317505"/>
            <a:ext cx="2222987" cy="2222987"/>
          </a:xfrm>
          <a:prstGeom prst="teardrop">
            <a:avLst>
              <a:gd name="adj" fmla="val 0"/>
            </a:avLst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pic>
        <p:nvPicPr>
          <p:cNvPr id="25" name="Picture 4" descr="https://timgsa.baidu.com/timg?image&amp;quality=80&amp;size=b9999_10000&amp;sec=1558116814333&amp;di=b83ec312b11e02190e492716c07726c8&amp;imgtype=0&amp;src=http%3A%2F%2Fpic.baike.soso.com%2Fp%2F20140221%2Fbki-20140221032719-1414981606.jpg">
            <a:extLst>
              <a:ext uri="{FF2B5EF4-FFF2-40B4-BE49-F238E27FC236}">
                <a16:creationId xmlns:a16="http://schemas.microsoft.com/office/drawing/2014/main" id="{8A1232DB-EDE8-4480-842C-A3A915534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4" y="2476121"/>
            <a:ext cx="1897767" cy="189776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98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1"/>
    </mc:Choice>
    <mc:Fallback xmlns="">
      <p:transition spd="slow" advTm="744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1424" y="2492896"/>
            <a:ext cx="9228917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endParaRPr lang="en-US" altLang="zh-CN" sz="2400" b="1" kern="1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9875" algn="just">
              <a:lnSpc>
                <a:spcPct val="150000"/>
              </a:lnSpc>
            </a:pPr>
            <a:endParaRPr lang="en-US" altLang="zh-CN" sz="2400" b="1" kern="1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9875" algn="just">
              <a:lnSpc>
                <a:spcPct val="150000"/>
              </a:lnSpc>
            </a:pPr>
            <a:r>
              <a:rPr lang="zh-CN" altLang="en-US" sz="2400" b="1" kern="100">
                <a:latin typeface="宋体" panose="02010600030101010101" pitchFamily="2" charset="-122"/>
                <a:ea typeface="宋体" panose="02010600030101010101" pitchFamily="2" charset="-122"/>
              </a:rPr>
              <a:t>通过摄像头的视觉信息，经过图像处理和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</a:rPr>
              <a:t>AI</a:t>
            </a:r>
            <a:r>
              <a:rPr lang="zh-CN" altLang="en-US" sz="2400" b="1" kern="100">
                <a:latin typeface="宋体" panose="02010600030101010101" pitchFamily="2" charset="-122"/>
                <a:ea typeface="宋体" panose="02010600030101010101" pitchFamily="2" charset="-122"/>
              </a:rPr>
              <a:t>决策，控制机械臂进行完成俄罗斯方块。</a:t>
            </a:r>
          </a:p>
          <a:p>
            <a:pPr indent="269875" algn="just">
              <a:lnSpc>
                <a:spcPct val="150000"/>
              </a:lnSpc>
            </a:pPr>
            <a:endParaRPr lang="zh-CN" altLang="en-US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/>
            <p:cNvSpPr>
              <a:spLocks noChangeArrowheads="1"/>
            </p:cNvSpPr>
            <p:nvPr/>
          </p:nvSpPr>
          <p:spPr bwMode="auto">
            <a:xfrm>
              <a:off x="220203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/>
            <p:cNvSpPr>
              <a:spLocks noChangeArrowheads="1"/>
            </p:cNvSpPr>
            <p:nvPr/>
          </p:nvSpPr>
          <p:spPr bwMode="auto">
            <a:xfrm>
              <a:off x="4194859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/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/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等腰三角形 20"/>
            <p:cNvSpPr>
              <a:spLocks noChangeAspect="1"/>
            </p:cNvSpPr>
            <p:nvPr/>
          </p:nvSpPr>
          <p:spPr>
            <a:xfrm rot="10800000" flipV="1">
              <a:off x="291452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55985" y="1258356"/>
            <a:ext cx="210506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任务目标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66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/>
            <p:cNvSpPr>
              <a:spLocks noChangeArrowheads="1"/>
            </p:cNvSpPr>
            <p:nvPr/>
          </p:nvSpPr>
          <p:spPr bwMode="auto">
            <a:xfrm>
              <a:off x="220203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/>
            <p:cNvSpPr>
              <a:spLocks noChangeArrowheads="1"/>
            </p:cNvSpPr>
            <p:nvPr/>
          </p:nvSpPr>
          <p:spPr bwMode="auto">
            <a:xfrm>
              <a:off x="4194859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/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/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等腰三角形 20"/>
            <p:cNvSpPr>
              <a:spLocks noChangeAspect="1"/>
            </p:cNvSpPr>
            <p:nvPr/>
          </p:nvSpPr>
          <p:spPr>
            <a:xfrm rot="10800000" flipV="1">
              <a:off x="291452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55985" y="1258356"/>
            <a:ext cx="210506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任务依托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" name="图片 21" descr="1559356527(1)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1745" y="1019124"/>
            <a:ext cx="8392804" cy="583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64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/>
            <p:cNvSpPr>
              <a:spLocks noChangeArrowheads="1"/>
            </p:cNvSpPr>
            <p:nvPr/>
          </p:nvSpPr>
          <p:spPr bwMode="auto">
            <a:xfrm>
              <a:off x="220203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/>
            <p:cNvSpPr>
              <a:spLocks noChangeArrowheads="1"/>
            </p:cNvSpPr>
            <p:nvPr/>
          </p:nvSpPr>
          <p:spPr bwMode="auto">
            <a:xfrm>
              <a:off x="4194859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/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/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等腰三角形 20"/>
            <p:cNvSpPr>
              <a:spLocks noChangeAspect="1"/>
            </p:cNvSpPr>
            <p:nvPr/>
          </p:nvSpPr>
          <p:spPr>
            <a:xfrm rot="10800000" flipV="1">
              <a:off x="291452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55986" y="1258356"/>
            <a:ext cx="210506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环境配置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5986" y="2780928"/>
            <a:ext cx="60819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·Windows 10</a:t>
            </a: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·Visual Studio 2017</a:t>
            </a: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Qt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5.11.3</a:t>
            </a: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en-US" altLang="zh-CN" sz="28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OpenCV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3.4.1</a:t>
            </a:r>
          </a:p>
        </p:txBody>
      </p:sp>
    </p:spTree>
    <p:extLst>
      <p:ext uri="{BB962C8B-B14F-4D97-AF65-F5344CB8AC3E}">
        <p14:creationId xmlns:p14="http://schemas.microsoft.com/office/powerpoint/2010/main" val="274899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/>
            <p:cNvSpPr>
              <a:spLocks noChangeArrowheads="1"/>
            </p:cNvSpPr>
            <p:nvPr/>
          </p:nvSpPr>
          <p:spPr bwMode="auto">
            <a:xfrm>
              <a:off x="220203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/>
            <p:cNvSpPr>
              <a:spLocks noChangeArrowheads="1"/>
            </p:cNvSpPr>
            <p:nvPr/>
          </p:nvSpPr>
          <p:spPr bwMode="auto">
            <a:xfrm>
              <a:off x="4194859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/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/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等腰三角形 20"/>
            <p:cNvSpPr>
              <a:spLocks noChangeAspect="1"/>
            </p:cNvSpPr>
            <p:nvPr/>
          </p:nvSpPr>
          <p:spPr>
            <a:xfrm rot="10800000" flipV="1">
              <a:off x="291452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55986" y="1258356"/>
            <a:ext cx="21050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前人研究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986" y="2780928"/>
            <a:ext cx="60819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标定目标区域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智能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决策</a:t>
            </a:r>
            <a:endParaRPr lang="en-US" altLang="zh-CN" sz="28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269875">
              <a:lnSpc>
                <a:spcPct val="150000"/>
              </a:lnSpc>
            </a:pP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下游控制策略</a:t>
            </a:r>
          </a:p>
        </p:txBody>
      </p:sp>
    </p:spTree>
    <p:extLst>
      <p:ext uri="{BB962C8B-B14F-4D97-AF65-F5344CB8AC3E}">
        <p14:creationId xmlns:p14="http://schemas.microsoft.com/office/powerpoint/2010/main" val="292057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6662" y="1480555"/>
            <a:ext cx="52557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50" dirty="0"/>
              <a:t>[1] </a:t>
            </a:r>
            <a:r>
              <a:rPr lang="zh-CN" altLang="en-US" sz="1150" dirty="0"/>
              <a:t>倪元敏</a:t>
            </a:r>
            <a:r>
              <a:rPr lang="en-US" altLang="zh-CN" sz="1150" dirty="0"/>
              <a:t>,</a:t>
            </a:r>
            <a:r>
              <a:rPr lang="zh-CN" altLang="en-US" sz="1150" dirty="0"/>
              <a:t>巫茜</a:t>
            </a:r>
            <a:r>
              <a:rPr lang="en-US" altLang="zh-CN" sz="1150" dirty="0"/>
              <a:t>.</a:t>
            </a:r>
            <a:r>
              <a:rPr lang="zh-CN" altLang="en-US" sz="1150" dirty="0"/>
              <a:t>基于模糊形态学的图像边缘轮廓提取改进分割算法</a:t>
            </a:r>
            <a:r>
              <a:rPr lang="en-US" altLang="zh-CN" sz="1150" dirty="0"/>
              <a:t>[J].</a:t>
            </a:r>
            <a:r>
              <a:rPr lang="zh-CN" altLang="en-US" sz="1150" dirty="0"/>
              <a:t>西南师范大学学报</a:t>
            </a:r>
            <a:r>
              <a:rPr lang="en-US" altLang="zh-CN" sz="1150" dirty="0"/>
              <a:t>(</a:t>
            </a:r>
            <a:r>
              <a:rPr lang="zh-CN" altLang="en-US" sz="1150" dirty="0"/>
              <a:t>自然科学版</a:t>
            </a:r>
            <a:r>
              <a:rPr lang="en-US" altLang="zh-CN" sz="1150" dirty="0"/>
              <a:t>),2013,38(12):95-100.</a:t>
            </a:r>
            <a:endParaRPr lang="zh-CN" altLang="en-US" sz="1150" dirty="0"/>
          </a:p>
          <a:p>
            <a:pPr lvl="0"/>
            <a:r>
              <a:rPr lang="en-US" altLang="zh-CN" sz="1150" dirty="0"/>
              <a:t>[2] </a:t>
            </a:r>
            <a:r>
              <a:rPr lang="zh-CN" altLang="en-US" sz="1150" dirty="0"/>
              <a:t>张闯</a:t>
            </a:r>
            <a:r>
              <a:rPr lang="en-US" altLang="zh-CN" sz="1150" dirty="0"/>
              <a:t>,</a:t>
            </a:r>
            <a:r>
              <a:rPr lang="zh-CN" altLang="en-US" sz="1150" dirty="0"/>
              <a:t>王婷婷</a:t>
            </a:r>
            <a:r>
              <a:rPr lang="en-US" altLang="zh-CN" sz="1150" dirty="0"/>
              <a:t>,</a:t>
            </a:r>
            <a:r>
              <a:rPr lang="zh-CN" altLang="en-US" sz="1150" dirty="0"/>
              <a:t>孙冬娇</a:t>
            </a:r>
            <a:r>
              <a:rPr lang="en-US" altLang="zh-CN" sz="1150" dirty="0"/>
              <a:t>,</a:t>
            </a:r>
            <a:r>
              <a:rPr lang="zh-CN" altLang="en-US" sz="1150" dirty="0"/>
              <a:t>葛益娴</a:t>
            </a:r>
            <a:r>
              <a:rPr lang="en-US" altLang="zh-CN" sz="1150" dirty="0"/>
              <a:t>,</a:t>
            </a:r>
            <a:r>
              <a:rPr lang="zh-CN" altLang="en-US" sz="1150" dirty="0"/>
              <a:t>常建华</a:t>
            </a:r>
            <a:r>
              <a:rPr lang="en-US" altLang="zh-CN" sz="1150" dirty="0"/>
              <a:t>.</a:t>
            </a:r>
            <a:r>
              <a:rPr lang="zh-CN" altLang="en-US" sz="1150" dirty="0"/>
              <a:t>基于欧氏距离图的图像边缘检测</a:t>
            </a:r>
            <a:r>
              <a:rPr lang="en-US" altLang="zh-CN" sz="1150" dirty="0"/>
              <a:t>[J].</a:t>
            </a:r>
            <a:r>
              <a:rPr lang="zh-CN" altLang="en-US" sz="1150" dirty="0"/>
              <a:t>中国图象图形学报</a:t>
            </a:r>
            <a:r>
              <a:rPr lang="en-US" altLang="zh-CN" sz="1150" dirty="0"/>
              <a:t>,2013,18(02):176-183.</a:t>
            </a:r>
            <a:endParaRPr lang="zh-CN" altLang="en-US" sz="1150" dirty="0"/>
          </a:p>
          <a:p>
            <a:pPr lvl="0"/>
            <a:r>
              <a:rPr lang="en-US" altLang="zh-CN" sz="1150" dirty="0"/>
              <a:t>[3] </a:t>
            </a:r>
            <a:r>
              <a:rPr lang="zh-CN" altLang="en-US" sz="1150" dirty="0"/>
              <a:t>孟月波</a:t>
            </a:r>
            <a:r>
              <a:rPr lang="en-US" altLang="zh-CN" sz="1150" dirty="0"/>
              <a:t>,</a:t>
            </a:r>
            <a:r>
              <a:rPr lang="zh-CN" altLang="en-US" sz="1150" dirty="0"/>
              <a:t>刘光辉</a:t>
            </a:r>
            <a:r>
              <a:rPr lang="en-US" altLang="zh-CN" sz="1150" dirty="0"/>
              <a:t>,</a:t>
            </a:r>
            <a:r>
              <a:rPr lang="zh-CN" altLang="en-US" sz="1150" dirty="0"/>
              <a:t>徐胜军</a:t>
            </a:r>
            <a:r>
              <a:rPr lang="en-US" altLang="zh-CN" sz="1150" dirty="0"/>
              <a:t>,</a:t>
            </a:r>
            <a:r>
              <a:rPr lang="zh-CN" altLang="en-US" sz="1150" dirty="0"/>
              <a:t>冯峰</a:t>
            </a:r>
            <a:r>
              <a:rPr lang="en-US" altLang="zh-CN" sz="1150" dirty="0"/>
              <a:t>.</a:t>
            </a:r>
            <a:r>
              <a:rPr lang="zh-CN" altLang="en-US" sz="1150" dirty="0"/>
              <a:t>一种具有边缘保持的多尺度马尔可夫随机场模型图像分割方法</a:t>
            </a:r>
            <a:r>
              <a:rPr lang="en-US" altLang="zh-CN" sz="1150" dirty="0"/>
              <a:t>[J].</a:t>
            </a:r>
            <a:r>
              <a:rPr lang="zh-CN" altLang="en-US" sz="1150" dirty="0"/>
              <a:t>西安交通大学学报</a:t>
            </a:r>
            <a:r>
              <a:rPr lang="en-US" altLang="zh-CN" sz="1150" dirty="0"/>
              <a:t>,2019,53(03):56-65.</a:t>
            </a:r>
            <a:endParaRPr lang="zh-CN" altLang="en-US" sz="1150" dirty="0"/>
          </a:p>
          <a:p>
            <a:pPr lvl="0"/>
            <a:r>
              <a:rPr lang="en-US" altLang="zh-CN" sz="1150" dirty="0"/>
              <a:t>[4] </a:t>
            </a:r>
            <a:r>
              <a:rPr lang="zh-CN" altLang="en-US" sz="1150" dirty="0"/>
              <a:t>郎春博</a:t>
            </a:r>
            <a:r>
              <a:rPr lang="en-US" altLang="zh-CN" sz="1150" dirty="0"/>
              <a:t>,</a:t>
            </a:r>
            <a:r>
              <a:rPr lang="zh-CN" altLang="en-US" sz="1150" dirty="0"/>
              <a:t>贾鹤鸣</a:t>
            </a:r>
            <a:r>
              <a:rPr lang="en-US" altLang="zh-CN" sz="1150" dirty="0"/>
              <a:t>,</a:t>
            </a:r>
            <a:r>
              <a:rPr lang="zh-CN" altLang="en-US" sz="1150" dirty="0"/>
              <a:t>邢致恺</a:t>
            </a:r>
            <a:r>
              <a:rPr lang="en-US" altLang="zh-CN" sz="1150" dirty="0"/>
              <a:t>,</a:t>
            </a:r>
            <a:r>
              <a:rPr lang="zh-CN" altLang="en-US" sz="1150" dirty="0"/>
              <a:t>彭晓旭</a:t>
            </a:r>
            <a:r>
              <a:rPr lang="en-US" altLang="zh-CN" sz="1150" dirty="0"/>
              <a:t>,</a:t>
            </a:r>
            <a:r>
              <a:rPr lang="zh-CN" altLang="en-US" sz="1150" dirty="0"/>
              <a:t>李金夺</a:t>
            </a:r>
            <a:r>
              <a:rPr lang="en-US" altLang="zh-CN" sz="1150" dirty="0"/>
              <a:t>,</a:t>
            </a:r>
            <a:r>
              <a:rPr lang="zh-CN" altLang="en-US" sz="1150" dirty="0"/>
              <a:t>康立飞</a:t>
            </a:r>
            <a:r>
              <a:rPr lang="en-US" altLang="zh-CN" sz="1150" dirty="0"/>
              <a:t>.</a:t>
            </a:r>
            <a:r>
              <a:rPr lang="zh-CN" altLang="en-US" sz="1150" dirty="0"/>
              <a:t>基于改进正余弦优化算法的多阈值图像分割</a:t>
            </a:r>
            <a:r>
              <a:rPr lang="en-US" altLang="zh-CN" sz="1150" dirty="0"/>
              <a:t>[J/OL].</a:t>
            </a:r>
            <a:r>
              <a:rPr lang="zh-CN" altLang="en-US" sz="1150" dirty="0"/>
              <a:t>计算机应用研究</a:t>
            </a:r>
            <a:r>
              <a:rPr lang="en-US" altLang="zh-CN" sz="1150" dirty="0"/>
              <a:t>:1-7[2019-05-09].</a:t>
            </a:r>
          </a:p>
          <a:p>
            <a:pPr lvl="0"/>
            <a:r>
              <a:rPr lang="en-US" altLang="zh-CN" sz="1150" dirty="0"/>
              <a:t>[5] </a:t>
            </a:r>
            <a:r>
              <a:rPr lang="zh-CN" altLang="en-US" sz="1150" dirty="0"/>
              <a:t>杨兆龙</a:t>
            </a:r>
            <a:r>
              <a:rPr lang="en-US" altLang="zh-CN" sz="1150" dirty="0"/>
              <a:t>,</a:t>
            </a:r>
            <a:r>
              <a:rPr lang="zh-CN" altLang="en-US" sz="1150" dirty="0"/>
              <a:t>刘秉瀚</a:t>
            </a:r>
            <a:r>
              <a:rPr lang="en-US" altLang="zh-CN" sz="1150" dirty="0"/>
              <a:t>.</a:t>
            </a:r>
            <a:r>
              <a:rPr lang="zh-CN" altLang="en-US" sz="1150" dirty="0"/>
              <a:t>基于改进差分进化算法的多阈值图像分割</a:t>
            </a:r>
            <a:r>
              <a:rPr lang="en-US" altLang="zh-CN" sz="1150" dirty="0"/>
              <a:t>[J].</a:t>
            </a:r>
            <a:r>
              <a:rPr lang="zh-CN" altLang="en-US" sz="1150" dirty="0"/>
              <a:t>计算机系统应用</a:t>
            </a:r>
            <a:r>
              <a:rPr lang="en-US" altLang="zh-CN" sz="1150" dirty="0"/>
              <a:t>,2016,25(12):199-203.</a:t>
            </a:r>
            <a:endParaRPr lang="zh-CN" altLang="en-US" sz="1150" dirty="0"/>
          </a:p>
          <a:p>
            <a:pPr lvl="0"/>
            <a:r>
              <a:rPr lang="en-US" altLang="zh-CN" sz="1150" dirty="0"/>
              <a:t>[6] </a:t>
            </a:r>
            <a:r>
              <a:rPr lang="zh-CN" altLang="en-US" sz="1150" dirty="0"/>
              <a:t>聂方彦</a:t>
            </a:r>
            <a:r>
              <a:rPr lang="en-US" altLang="zh-CN" sz="1150" dirty="0"/>
              <a:t>,</a:t>
            </a:r>
            <a:r>
              <a:rPr lang="zh-CN" altLang="en-US" sz="1150" dirty="0"/>
              <a:t>李建奇</a:t>
            </a:r>
            <a:r>
              <a:rPr lang="en-US" altLang="zh-CN" sz="1150" dirty="0"/>
              <a:t>,</a:t>
            </a:r>
            <a:r>
              <a:rPr lang="zh-CN" altLang="en-US" sz="1150" dirty="0"/>
              <a:t>张平凤</a:t>
            </a:r>
            <a:r>
              <a:rPr lang="en-US" altLang="zh-CN" sz="1150" dirty="0"/>
              <a:t>,</a:t>
            </a:r>
            <a:r>
              <a:rPr lang="zh-CN" altLang="en-US" sz="1150" dirty="0"/>
              <a:t>屠添翼</a:t>
            </a:r>
            <a:r>
              <a:rPr lang="en-US" altLang="zh-CN" sz="1150" dirty="0"/>
              <a:t>.</a:t>
            </a:r>
            <a:r>
              <a:rPr lang="zh-CN" altLang="en-US" sz="1150" dirty="0"/>
              <a:t>一种基于</a:t>
            </a:r>
            <a:r>
              <a:rPr lang="en-US" altLang="zh-CN" sz="1150" dirty="0" err="1"/>
              <a:t>Tsallis</a:t>
            </a:r>
            <a:r>
              <a:rPr lang="zh-CN" altLang="en-US" sz="1150" dirty="0"/>
              <a:t>相对熵的图像分割阈值选取方法</a:t>
            </a:r>
            <a:r>
              <a:rPr lang="en-US" altLang="zh-CN" sz="1150" dirty="0"/>
              <a:t>[J].</a:t>
            </a:r>
            <a:r>
              <a:rPr lang="zh-CN" altLang="en-US" sz="1150" dirty="0"/>
              <a:t>激光与光电子学进展</a:t>
            </a:r>
            <a:r>
              <a:rPr lang="en-US" altLang="zh-CN" sz="1150" dirty="0"/>
              <a:t>,2017,54(07):137-144.</a:t>
            </a:r>
          </a:p>
          <a:p>
            <a:pPr lvl="0"/>
            <a:r>
              <a:rPr lang="en-US" altLang="zh-CN" sz="1150" dirty="0"/>
              <a:t>[7] </a:t>
            </a:r>
            <a:r>
              <a:rPr lang="en-US" altLang="zh-CN" sz="1150" dirty="0" err="1"/>
              <a:t>Jianbo</a:t>
            </a:r>
            <a:r>
              <a:rPr lang="en-US" altLang="zh-CN" sz="1150" dirty="0"/>
              <a:t> Shi and J. Malik, "Normalized cuts and image segmentation," Proceedings of IEEE Computer Society Conference on Computer Vision and Pattern Recognition, San Juan, Puerto Rico, USA, 1997, pp. 731-737.</a:t>
            </a:r>
          </a:p>
          <a:p>
            <a:pPr lvl="0"/>
            <a:r>
              <a:rPr lang="en-US" altLang="zh-CN" sz="1150" dirty="0"/>
              <a:t>[8] MOORE A P, PRINCE S, WARRELL J, et al. </a:t>
            </a:r>
            <a:r>
              <a:rPr lang="en-US" altLang="zh-CN" sz="1150" dirty="0" err="1"/>
              <a:t>Superpixel</a:t>
            </a:r>
            <a:r>
              <a:rPr lang="en-US" altLang="zh-CN" sz="1150" dirty="0"/>
              <a:t> lattices </a:t>
            </a:r>
            <a:r>
              <a:rPr lang="zh-CN" altLang="en-US" sz="1150" dirty="0"/>
              <a:t>［</a:t>
            </a:r>
            <a:r>
              <a:rPr lang="en-US" altLang="zh-CN" sz="1150" dirty="0"/>
              <a:t>C</a:t>
            </a:r>
            <a:r>
              <a:rPr lang="zh-CN" altLang="en-US" sz="1150" dirty="0"/>
              <a:t>］∥</a:t>
            </a:r>
            <a:r>
              <a:rPr lang="en-US" altLang="zh-CN" sz="1150" dirty="0"/>
              <a:t>IEEE Conference on Computer Vision and Pattern Recognition. Piscataway, NJ, USA: IEEE, 2008: 18.</a:t>
            </a:r>
            <a:endParaRPr lang="zh-CN" altLang="en-US" sz="1150" dirty="0"/>
          </a:p>
          <a:p>
            <a:pPr lvl="0"/>
            <a:r>
              <a:rPr lang="en-US" altLang="zh-CN" sz="1150" dirty="0"/>
              <a:t>[9] W. Bradley Knox and P. Stone, "TAMER: Training an Agent Manually via Evaluative Reinforcement," 2008 7th IEEE International Conference on Development and Learning, Monterey, CA, 2008, pp. 292-297.</a:t>
            </a:r>
          </a:p>
          <a:p>
            <a:pPr lvl="0"/>
            <a:r>
              <a:rPr lang="en-US" altLang="zh-CN" sz="1150" dirty="0"/>
              <a:t>[10] I. </a:t>
            </a:r>
            <a:r>
              <a:rPr lang="en-US" altLang="zh-CN" sz="1150" dirty="0" err="1"/>
              <a:t>Szita</a:t>
            </a:r>
            <a:r>
              <a:rPr lang="en-US" altLang="zh-CN" sz="1150" dirty="0"/>
              <a:t> and A. </a:t>
            </a:r>
            <a:r>
              <a:rPr lang="en-US" altLang="zh-CN" sz="1150" dirty="0" err="1"/>
              <a:t>Lörincz</a:t>
            </a:r>
            <a:r>
              <a:rPr lang="en-US" altLang="zh-CN" sz="1150" dirty="0"/>
              <a:t>, "Learning Tetris Using the Noisy Cross-Entropy Method," in Neural Computation, vol. 18, no. 12, pp. 2936-2941, Dec. 2006.</a:t>
            </a:r>
          </a:p>
          <a:p>
            <a:pPr lvl="0"/>
            <a:r>
              <a:rPr lang="en-US" altLang="zh-CN" sz="1150" dirty="0"/>
              <a:t>H. Lu, X. Wei, N. Lin, G. Yan and X. Li, "Tetris: Re-architecting Convolutional Neural Network Computation for Machine Learning Accelerators," 2018 IEEE/ACM International Conference on Computer-Aided Design (ICCAD), San Diego, CA, 2018, pp. 1-8.</a:t>
            </a:r>
          </a:p>
          <a:p>
            <a:pPr lvl="0"/>
            <a:r>
              <a:rPr lang="en-US" altLang="zh-CN" sz="1150" dirty="0"/>
              <a:t>[11] P. Xu and J. Feng, "A Tetris AI with an adventurous strategy based on Attribute Theory Method," Proceedings of 2011 International Conference on Computer Science and Network Technology, Harbin, 2011, pp. 1881-1886.</a:t>
            </a:r>
          </a:p>
        </p:txBody>
      </p:sp>
      <p:sp>
        <p:nvSpPr>
          <p:cNvPr id="2" name="矩形 1"/>
          <p:cNvSpPr/>
          <p:nvPr/>
        </p:nvSpPr>
        <p:spPr>
          <a:xfrm>
            <a:off x="6456040" y="1480555"/>
            <a:ext cx="5040560" cy="557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50" dirty="0"/>
              <a:t>[12] J. </a:t>
            </a:r>
            <a:r>
              <a:rPr lang="en-US" altLang="zh-CN" sz="1150" dirty="0" err="1"/>
              <a:t>Redmon</a:t>
            </a:r>
            <a:r>
              <a:rPr lang="en-US" altLang="zh-CN" sz="1150" dirty="0"/>
              <a:t>, S. </a:t>
            </a:r>
            <a:r>
              <a:rPr lang="en-US" altLang="zh-CN" sz="1150" dirty="0" err="1"/>
              <a:t>Divvala</a:t>
            </a:r>
            <a:r>
              <a:rPr lang="en-US" altLang="zh-CN" sz="1150" dirty="0"/>
              <a:t>, R. </a:t>
            </a:r>
            <a:r>
              <a:rPr lang="en-US" altLang="zh-CN" sz="1150" dirty="0" err="1"/>
              <a:t>Girshick</a:t>
            </a:r>
            <a:r>
              <a:rPr lang="en-US" altLang="zh-CN" sz="1150" dirty="0"/>
              <a:t> and A. </a:t>
            </a:r>
            <a:r>
              <a:rPr lang="en-US" altLang="zh-CN" sz="1150" dirty="0" err="1"/>
              <a:t>Farhadi</a:t>
            </a:r>
            <a:r>
              <a:rPr lang="en-US" altLang="zh-CN" sz="1150" dirty="0"/>
              <a:t>, "You Only Look Once: Unified, Real-Time Object Detection," 2016 IEEE Conference on Computer Vision and Pattern Recognition (CVPR), Las Vegas, NV, 2016, pp. 779-788.</a:t>
            </a:r>
          </a:p>
          <a:p>
            <a:pPr lvl="0"/>
            <a:r>
              <a:rPr lang="en-US" altLang="zh-CN" sz="1150" dirty="0"/>
              <a:t>[13] X. Zhang and R. Zhao, "Automatic Video Object Segmentation using Wavelet Transform and Moving Edge Detection," 2006 International Conference on Machine Learning and Cybernetics, Dalian, China, 2006, pp. 3929-3933.</a:t>
            </a:r>
          </a:p>
          <a:p>
            <a:pPr lvl="0"/>
            <a:r>
              <a:rPr lang="en-US" altLang="zh-CN" sz="1150" dirty="0"/>
              <a:t>[14] F. Wu, J. </a:t>
            </a:r>
            <a:r>
              <a:rPr lang="en-US" altLang="zh-CN" sz="1150" dirty="0" err="1"/>
              <a:t>Xiong</a:t>
            </a:r>
            <a:r>
              <a:rPr lang="en-US" altLang="zh-CN" sz="1150" dirty="0"/>
              <a:t>, X. Xu and Q. Zhang, "Research on method of space target recognition in digital image," 2012 5th International Congress on Image and Signal Processing, Chongqing, 2012, pp. 1303-1306.</a:t>
            </a:r>
          </a:p>
          <a:p>
            <a:r>
              <a:rPr lang="en-US" altLang="zh-CN" sz="1150" dirty="0"/>
              <a:t>[15] A. </a:t>
            </a:r>
            <a:r>
              <a:rPr lang="en-US" altLang="zh-CN" sz="1150" dirty="0" err="1"/>
              <a:t>Isaksen</a:t>
            </a:r>
            <a:r>
              <a:rPr lang="en-US" altLang="zh-CN" sz="1150" dirty="0"/>
              <a:t>, D. Wallace, A. Finkelstein and A. </a:t>
            </a:r>
            <a:r>
              <a:rPr lang="en-US" altLang="zh-CN" sz="1150" dirty="0" err="1"/>
              <a:t>Nealen</a:t>
            </a:r>
            <a:r>
              <a:rPr lang="en-US" altLang="zh-CN" sz="1150" dirty="0"/>
              <a:t>, "Simulating strategy and dexterity for puzzle games," 2017 IEEE Conference on Computational Intelligence and Games (CIG), New York, NY, 2017, pp. 142-149.</a:t>
            </a:r>
          </a:p>
          <a:p>
            <a:r>
              <a:rPr lang="en-US" altLang="zh-CN" sz="1150" dirty="0"/>
              <a:t>[16]</a:t>
            </a:r>
            <a:r>
              <a:rPr lang="zh-CN" altLang="en-US" sz="1150" dirty="0"/>
              <a:t>许子明</a:t>
            </a:r>
            <a:r>
              <a:rPr lang="en-US" altLang="zh-CN" sz="1150" dirty="0"/>
              <a:t>,</a:t>
            </a:r>
            <a:r>
              <a:rPr lang="zh-CN" altLang="en-US" sz="1150" dirty="0"/>
              <a:t>吕杰</a:t>
            </a:r>
            <a:r>
              <a:rPr lang="en-US" altLang="zh-CN" sz="1150" dirty="0"/>
              <a:t>.</a:t>
            </a:r>
            <a:r>
              <a:rPr lang="zh-CN" altLang="en-US" sz="1150" dirty="0"/>
              <a:t>基于</a:t>
            </a:r>
            <a:r>
              <a:rPr lang="en-US" altLang="zh-CN" sz="1150" dirty="0"/>
              <a:t>Pierre </a:t>
            </a:r>
            <a:r>
              <a:rPr lang="en-US" altLang="zh-CN" sz="1150" dirty="0" err="1"/>
              <a:t>Dellacherie</a:t>
            </a:r>
            <a:r>
              <a:rPr lang="zh-CN" altLang="en-US" sz="1150" dirty="0"/>
              <a:t>算法的俄罗斯方块游戏的实现</a:t>
            </a:r>
            <a:r>
              <a:rPr lang="en-US" altLang="zh-CN" sz="1150" dirty="0"/>
              <a:t>[J].</a:t>
            </a:r>
            <a:r>
              <a:rPr lang="zh-CN" altLang="en-US" sz="1150" dirty="0"/>
              <a:t>科学技术创新</a:t>
            </a:r>
            <a:r>
              <a:rPr lang="en-US" altLang="zh-CN" sz="1150" dirty="0"/>
              <a:t>,2018(05):89-90.</a:t>
            </a:r>
            <a:endParaRPr lang="zh-CN" altLang="en-US" sz="1150" dirty="0"/>
          </a:p>
          <a:p>
            <a:r>
              <a:rPr lang="en-US" altLang="zh-CN" sz="1150" dirty="0"/>
              <a:t>[17] K. Ikeda, D. </a:t>
            </a:r>
            <a:r>
              <a:rPr lang="en-US" altLang="zh-CN" sz="1150" dirty="0" err="1"/>
              <a:t>Tomizawa</a:t>
            </a:r>
            <a:r>
              <a:rPr lang="en-US" altLang="zh-CN" sz="1150" dirty="0"/>
              <a:t>, S. </a:t>
            </a:r>
            <a:r>
              <a:rPr lang="en-US" altLang="zh-CN" sz="1150" dirty="0" err="1"/>
              <a:t>Viennot</a:t>
            </a:r>
            <a:r>
              <a:rPr lang="en-US" altLang="zh-CN" sz="1150" dirty="0"/>
              <a:t> and Y. Tanaka, "Playing </a:t>
            </a:r>
            <a:r>
              <a:rPr lang="en-US" altLang="zh-CN" sz="1150" dirty="0" err="1"/>
              <a:t>PuyoPuyo</a:t>
            </a:r>
            <a:r>
              <a:rPr lang="en-US" altLang="zh-CN" sz="1150" dirty="0"/>
              <a:t>: Two search algorithms for constructing chain and tactical heuristics," 2012 IEEE Conference on Computational Intelligence and Games (CIG), Granada, 2012, pp. 71-78.</a:t>
            </a:r>
          </a:p>
          <a:p>
            <a:pPr lvl="0"/>
            <a:r>
              <a:rPr lang="en-US" altLang="zh-CN" sz="1150" dirty="0"/>
              <a:t>[18] R. </a:t>
            </a:r>
            <a:r>
              <a:rPr lang="en-US" altLang="zh-CN" sz="1150" dirty="0" err="1"/>
              <a:t>Girshick</a:t>
            </a:r>
            <a:r>
              <a:rPr lang="en-US" altLang="zh-CN" sz="1150" dirty="0"/>
              <a:t>, J. Donahue, T. Darrell, J. Malik, "Region-based convolutional networks for accurate object detection and segmentation", TPAMI, 2015.</a:t>
            </a:r>
          </a:p>
          <a:p>
            <a:pPr lvl="0"/>
            <a:r>
              <a:rPr lang="en-US" altLang="zh-CN" sz="1150" dirty="0"/>
              <a:t>[19] R. </a:t>
            </a:r>
            <a:r>
              <a:rPr lang="en-US" altLang="zh-CN" sz="1150" dirty="0" err="1"/>
              <a:t>Girshick</a:t>
            </a:r>
            <a:r>
              <a:rPr lang="en-US" altLang="zh-CN" sz="1150" dirty="0"/>
              <a:t>, "Fast R-CNN," 2015 IEEE International Conference on Computer Vision (ICCV), Santiago, 2015, pp. 1440-1448.</a:t>
            </a:r>
          </a:p>
          <a:p>
            <a:pPr lvl="0"/>
            <a:r>
              <a:rPr lang="en-US" altLang="zh-CN" sz="1150" dirty="0"/>
              <a:t>[20] S. Ren, K. He, R. </a:t>
            </a:r>
            <a:r>
              <a:rPr lang="en-US" altLang="zh-CN" sz="1150" dirty="0" err="1"/>
              <a:t>Girshick</a:t>
            </a:r>
            <a:r>
              <a:rPr lang="en-US" altLang="zh-CN" sz="1150" dirty="0"/>
              <a:t> and J. Sun, "Faster R-CNN: Towards Real-Time Object Detection with Region Proposal Networks," in IEEE Transactions on Pattern Analysis and Machine Intelligence, vol. 39, no. 6, pp. 1137-1149, 1 June 2017.</a:t>
            </a:r>
          </a:p>
          <a:p>
            <a:endParaRPr lang="en-US" altLang="zh-CN" sz="1150" dirty="0"/>
          </a:p>
        </p:txBody>
      </p:sp>
      <p:sp>
        <p:nvSpPr>
          <p:cNvPr id="4" name="矩形 3"/>
          <p:cNvSpPr/>
          <p:nvPr/>
        </p:nvSpPr>
        <p:spPr>
          <a:xfrm>
            <a:off x="451630" y="10596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b="1" kern="1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参考文献</a:t>
            </a:r>
            <a:endParaRPr lang="zh-CN" altLang="en-US" sz="1400" b="1" kern="100" dirty="0"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6" name="矩形 15"/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/>
            <p:cNvSpPr>
              <a:spLocks noChangeArrowheads="1"/>
            </p:cNvSpPr>
            <p:nvPr/>
          </p:nvSpPr>
          <p:spPr bwMode="auto">
            <a:xfrm>
              <a:off x="220203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4194859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/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21" name="矩形 53"/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2" name="矩形 53"/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3" name="等腰三角形 22"/>
            <p:cNvSpPr>
              <a:spLocks noChangeAspect="1"/>
            </p:cNvSpPr>
            <p:nvPr/>
          </p:nvSpPr>
          <p:spPr>
            <a:xfrm rot="10800000" flipV="1">
              <a:off x="291452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8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>
            <a:spLocks noChangeAspect="1"/>
          </p:cNvSpPr>
          <p:nvPr/>
        </p:nvSpPr>
        <p:spPr>
          <a:xfrm rot="10800000" flipV="1">
            <a:off x="2914528" y="779895"/>
            <a:ext cx="555013" cy="478461"/>
          </a:xfrm>
          <a:prstGeom prst="triangl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ea"/>
              <a:sym typeface="inpin heiti" panose="000005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-8548"/>
            <a:ext cx="12192000" cy="1266904"/>
            <a:chOff x="0" y="-8548"/>
            <a:chExt cx="12192000" cy="1266904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2207568" cy="969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32234" y="223098"/>
              <a:ext cx="19431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Contents</a:t>
              </a:r>
              <a:endParaRPr lang="zh-CN" altLang="en-US" b="1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6" name="矩形 53"/>
            <p:cNvSpPr>
              <a:spLocks noChangeArrowheads="1"/>
            </p:cNvSpPr>
            <p:nvPr/>
          </p:nvSpPr>
          <p:spPr bwMode="auto">
            <a:xfrm>
              <a:off x="2202035" y="-8548"/>
              <a:ext cx="1980000" cy="9694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Introduction &amp;&amp; Related Work</a:t>
              </a:r>
              <a:endParaRPr lang="zh-CN" altLang="en-US" sz="18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7" name="矩形 53"/>
            <p:cNvSpPr>
              <a:spLocks noChangeArrowheads="1"/>
            </p:cNvSpPr>
            <p:nvPr/>
          </p:nvSpPr>
          <p:spPr bwMode="auto">
            <a:xfrm>
              <a:off x="4194859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Image Processing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18" name="矩形 53"/>
            <p:cNvSpPr>
              <a:spLocks noChangeArrowheads="1"/>
            </p:cNvSpPr>
            <p:nvPr/>
          </p:nvSpPr>
          <p:spPr bwMode="auto">
            <a:xfrm>
              <a:off x="6187683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Tetris Game AI</a:t>
              </a:r>
            </a:p>
          </p:txBody>
        </p:sp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8160341" y="11310"/>
              <a:ext cx="1980000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Control Algorithm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0" name="矩形 53"/>
            <p:cNvSpPr>
              <a:spLocks noChangeArrowheads="1"/>
            </p:cNvSpPr>
            <p:nvPr/>
          </p:nvSpPr>
          <p:spPr bwMode="auto">
            <a:xfrm>
              <a:off x="10128448" y="11310"/>
              <a:ext cx="2063552" cy="969418"/>
            </a:xfrm>
            <a:prstGeom prst="rect">
              <a:avLst/>
            </a:prstGeom>
            <a:solidFill>
              <a:schemeClr val="bg1">
                <a:lumMod val="25000"/>
                <a:lumOff val="75000"/>
              </a:schemeClr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chemeClr val="bg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 Rethink &amp;&amp; Conclusion</a:t>
              </a:r>
              <a:endParaRPr lang="zh-CN" altLang="en-US" sz="2000" dirty="0">
                <a:solidFill>
                  <a:schemeClr val="bg2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21" name="等腰三角形 20"/>
            <p:cNvSpPr>
              <a:spLocks noChangeAspect="1"/>
            </p:cNvSpPr>
            <p:nvPr/>
          </p:nvSpPr>
          <p:spPr>
            <a:xfrm rot="10800000" flipV="1">
              <a:off x="2914528" y="779895"/>
              <a:ext cx="555013" cy="478461"/>
            </a:xfrm>
            <a:prstGeom prst="triangle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ea"/>
                <a:sym typeface="inpin heiti" panose="00000500000000000000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2234" y="1155472"/>
            <a:ext cx="210506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项目架构</a:t>
            </a:r>
            <a:endParaRPr lang="en-US" altLang="zh-CN" sz="32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" name="图片 21" descr="C:\Users\Tomo\AppData\Local\Temp\1557450797(1)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6651" y="1837246"/>
            <a:ext cx="9729200" cy="465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42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0"/>
  <p:tag name="ISPRING_SCORM_RATE_QUIZZES" val="0"/>
  <p:tag name="ISPRING_SCORM_PASSING_SCORE" val="0.000000"/>
  <p:tag name="ISPRING_ULTRA_SCORM_COURSE_ID" val="D5D60174-89C7-431D-9074-E1B7198424B3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G:\第八批已完成作品\304803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蓝色学术风主题配色">
      <a:dk1>
        <a:srgbClr val="262626"/>
      </a:dk1>
      <a:lt1>
        <a:srgbClr val="003760"/>
      </a:lt1>
      <a:dk2>
        <a:srgbClr val="EEECE1"/>
      </a:dk2>
      <a:lt2>
        <a:srgbClr val="EEECE1"/>
      </a:lt2>
      <a:accent1>
        <a:srgbClr val="003760"/>
      </a:accent1>
      <a:accent2>
        <a:srgbClr val="92CDDC"/>
      </a:accent2>
      <a:accent3>
        <a:srgbClr val="00B0F0"/>
      </a:accent3>
      <a:accent4>
        <a:srgbClr val="6565FF"/>
      </a:accent4>
      <a:accent5>
        <a:srgbClr val="4BACC6"/>
      </a:accent5>
      <a:accent6>
        <a:srgbClr val="002060"/>
      </a:accent6>
      <a:hlink>
        <a:srgbClr val="003760"/>
      </a:hlink>
      <a:folHlink>
        <a:srgbClr val="7F7F7F"/>
      </a:folHlink>
    </a:clrScheme>
    <a:fontScheme name="Temp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2644</Words>
  <Application>Microsoft Office PowerPoint</Application>
  <PresentationFormat>宽屏</PresentationFormat>
  <Paragraphs>351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inpin heiti</vt:lpstr>
      <vt:lpstr>仿宋</vt:lpstr>
      <vt:lpstr>宋体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Tomo</cp:lastModifiedBy>
  <cp:revision>407</cp:revision>
  <dcterms:created xsi:type="dcterms:W3CDTF">2017-02-11T06:33:38Z</dcterms:created>
  <dcterms:modified xsi:type="dcterms:W3CDTF">2019-06-24T06:13:12Z</dcterms:modified>
</cp:coreProperties>
</file>