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36"/>
  </p:normalViewPr>
  <p:slideViewPr>
    <p:cSldViewPr>
      <p:cViewPr varScale="1">
        <p:scale>
          <a:sx n="18" d="100"/>
          <a:sy n="18" d="100"/>
        </p:scale>
        <p:origin x="732" y="3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043035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83848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1" name="Rectangle 40"/>
          <p:cNvSpPr/>
          <p:nvPr/>
        </p:nvSpPr>
        <p:spPr bwMode="auto">
          <a:xfrm>
            <a:off x="26288999" y="5200112"/>
            <a:ext cx="10287001" cy="152397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solidFill>
                <a:schemeClr val="bg2"/>
              </a:solidFill>
              <a:effectLst/>
              <a:latin typeface="Arial" charset="0"/>
            </a:endParaRPr>
          </a:p>
        </p:txBody>
      </p:sp>
      <p:sp>
        <p:nvSpPr>
          <p:cNvPr id="39" name="Rectangle 38"/>
          <p:cNvSpPr/>
          <p:nvPr/>
        </p:nvSpPr>
        <p:spPr bwMode="auto">
          <a:xfrm>
            <a:off x="12169325" y="5188807"/>
            <a:ext cx="14119675" cy="1547988"/>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solidFill>
                <a:schemeClr val="bg2"/>
              </a:solidFill>
              <a:effectLst/>
              <a:latin typeface="Arial" charset="0"/>
            </a:endParaRPr>
          </a:p>
        </p:txBody>
      </p:sp>
      <p:sp>
        <p:nvSpPr>
          <p:cNvPr id="38" name="Rectangle 37"/>
          <p:cNvSpPr/>
          <p:nvPr/>
        </p:nvSpPr>
        <p:spPr bwMode="auto">
          <a:xfrm>
            <a:off x="0" y="5227607"/>
            <a:ext cx="12169325" cy="149934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solidFill>
                <a:schemeClr val="bg2"/>
              </a:solidFill>
              <a:effectLst/>
              <a:latin typeface="Arial" charset="0"/>
            </a:endParaRPr>
          </a:p>
        </p:txBody>
      </p:sp>
      <p:sp>
        <p:nvSpPr>
          <p:cNvPr id="26" name="Rectangle 25"/>
          <p:cNvSpPr/>
          <p:nvPr/>
        </p:nvSpPr>
        <p:spPr bwMode="auto">
          <a:xfrm>
            <a:off x="0" y="11747725"/>
            <a:ext cx="12169326" cy="1657702"/>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solidFill>
                <a:schemeClr val="bg2"/>
              </a:solidFill>
              <a:effectLst/>
              <a:latin typeface="Arial"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sp>
        <p:nvSpPr>
          <p:cNvPr id="2" name="TextBox 1"/>
          <p:cNvSpPr txBox="1"/>
          <p:nvPr/>
        </p:nvSpPr>
        <p:spPr>
          <a:xfrm>
            <a:off x="10940118" y="1699975"/>
            <a:ext cx="18409986" cy="3756156"/>
          </a:xfrm>
          <a:prstGeom prst="rect">
            <a:avLst/>
          </a:prstGeom>
          <a:noFill/>
        </p:spPr>
        <p:txBody>
          <a:bodyPr wrap="square" rtlCol="0">
            <a:spAutoFit/>
          </a:bodyPr>
          <a:lstStyle/>
          <a:p>
            <a:r>
              <a:rPr lang="en-US" sz="9600" dirty="0" smtClean="0">
                <a:latin typeface="Times New Roman" panose="02020603050405020304" pitchFamily="18" charset="0"/>
                <a:cs typeface="Times New Roman" panose="02020603050405020304" pitchFamily="18" charset="0"/>
              </a:rPr>
              <a:t>Biking In the Cambridge Area</a:t>
            </a:r>
          </a:p>
          <a:p>
            <a:endParaRPr lang="en-US" sz="9600" dirty="0"/>
          </a:p>
        </p:txBody>
      </p:sp>
      <p:sp>
        <p:nvSpPr>
          <p:cNvPr id="9" name="TextBox 8"/>
          <p:cNvSpPr txBox="1"/>
          <p:nvPr/>
        </p:nvSpPr>
        <p:spPr>
          <a:xfrm>
            <a:off x="2802153" y="5105177"/>
            <a:ext cx="6907306" cy="1618905"/>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Introduction</a:t>
            </a:r>
            <a:endParaRPr lang="en-US" sz="8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10707" y="6846511"/>
            <a:ext cx="11340150" cy="4901214"/>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Methods of environmentally safe transportation can be found in many forms, one of which is biking. We have explore datasets of public biking opportunities in the Cambridge area. Our project focuses on expanding these opportunities by pinpointing where adding in additional bike racks would provide more biking opportunities to those without them. </a:t>
            </a:r>
            <a:endParaRPr lang="en-US" sz="3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934633" y="11786522"/>
            <a:ext cx="8672047" cy="1618905"/>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Goals/Techniques</a:t>
            </a:r>
            <a:r>
              <a:rPr lang="en-US" sz="8000" dirty="0" smtClean="0"/>
              <a:t> </a:t>
            </a:r>
            <a:endParaRPr lang="en-US" sz="8000" dirty="0"/>
          </a:p>
        </p:txBody>
      </p:sp>
      <p:cxnSp>
        <p:nvCxnSpPr>
          <p:cNvPr id="13" name="Straight Connector 12"/>
          <p:cNvCxnSpPr/>
          <p:nvPr/>
        </p:nvCxnSpPr>
        <p:spPr bwMode="auto">
          <a:xfrm>
            <a:off x="0" y="5188808"/>
            <a:ext cx="365760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14573250" y="3406577"/>
            <a:ext cx="9465141" cy="1122743"/>
          </a:xfrm>
          <a:prstGeom prst="rect">
            <a:avLst/>
          </a:prstGeom>
          <a:noFill/>
        </p:spPr>
        <p:txBody>
          <a:bodyPr wrap="square" rtlCol="0">
            <a:spAutoFit/>
          </a:bodyPr>
          <a:lstStyle/>
          <a:p>
            <a:r>
              <a:rPr lang="en-US" sz="5400" dirty="0" smtClean="0">
                <a:latin typeface="Times New Roman" panose="02020603050405020304" pitchFamily="18" charset="0"/>
                <a:cs typeface="Times New Roman" panose="02020603050405020304" pitchFamily="18" charset="0"/>
              </a:rPr>
              <a:t>Jacob Levy – Cameron </a:t>
            </a:r>
            <a:r>
              <a:rPr lang="en-US" sz="5400" dirty="0" err="1" smtClean="0">
                <a:latin typeface="Times New Roman" panose="02020603050405020304" pitchFamily="18" charset="0"/>
                <a:cs typeface="Times New Roman" panose="02020603050405020304" pitchFamily="18" charset="0"/>
              </a:rPr>
              <a:t>Sonn</a:t>
            </a:r>
            <a:endParaRPr lang="en-US" sz="5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88617" y="13658009"/>
            <a:ext cx="5473070" cy="6618415"/>
          </a:xfrm>
          <a:prstGeom prst="rect">
            <a:avLst/>
          </a:prstGeom>
          <a:noFill/>
        </p:spPr>
        <p:txBody>
          <a:bodyPr wrap="square" rtlCol="0">
            <a:spAutoFit/>
          </a:bodyPr>
          <a:lstStyle/>
          <a:p>
            <a:r>
              <a:rPr lang="en-US" sz="5400" u="sng" dirty="0" smtClean="0">
                <a:latin typeface="Times New Roman" panose="02020603050405020304" pitchFamily="18" charset="0"/>
                <a:cs typeface="Times New Roman" panose="02020603050405020304" pitchFamily="18" charset="0"/>
              </a:rPr>
              <a:t>Goals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Gather data on biking in Cambridge</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Identify best locations to add in bike racks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Add in the bike racks and analyze the results</a:t>
            </a:r>
          </a:p>
          <a:p>
            <a:pPr marL="685800" indent="-685800">
              <a:buFontTx/>
              <a:buChar char="-"/>
            </a:pPr>
            <a:endParaRPr lang="en-US" sz="4800" dirty="0"/>
          </a:p>
        </p:txBody>
      </p:sp>
      <p:sp>
        <p:nvSpPr>
          <p:cNvPr id="16" name="TextBox 15"/>
          <p:cNvSpPr txBox="1"/>
          <p:nvPr/>
        </p:nvSpPr>
        <p:spPr>
          <a:xfrm>
            <a:off x="6480714" y="13676601"/>
            <a:ext cx="5555106" cy="14251274"/>
          </a:xfrm>
          <a:prstGeom prst="rect">
            <a:avLst/>
          </a:prstGeom>
          <a:noFill/>
        </p:spPr>
        <p:txBody>
          <a:bodyPr wrap="square" rtlCol="0">
            <a:spAutoFit/>
          </a:bodyPr>
          <a:lstStyle/>
          <a:p>
            <a:r>
              <a:rPr lang="en-US" sz="5400" u="sng" dirty="0" smtClean="0">
                <a:latin typeface="Times New Roman" panose="02020603050405020304" pitchFamily="18" charset="0"/>
                <a:cs typeface="Times New Roman" panose="02020603050405020304" pitchFamily="18" charset="0"/>
              </a:rPr>
              <a:t>Techniques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Use public data APIs to pull data into a local MongoDB</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Use relational paradigm to organize data sets by coordinate</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Identify coordinates of potential new bike rack locations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Use coordinates of preexisting bike racks and potential new locations to determine the best placement</a:t>
            </a:r>
          </a:p>
          <a:p>
            <a:pPr marL="571500" indent="-571500">
              <a:buFont typeface="Arial" panose="020B0604020202020204" pitchFamily="34" charset="0"/>
              <a:buChar char="•"/>
            </a:pPr>
            <a:endParaRPr lang="en-US" sz="40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000" dirty="0" smtClean="0">
              <a:latin typeface="Times New Roman" panose="02020603050405020304" pitchFamily="18" charset="0"/>
              <a:cs typeface="Times New Roman" panose="02020603050405020304" pitchFamily="18" charset="0"/>
            </a:endParaRPr>
          </a:p>
          <a:p>
            <a:pPr marL="685800" indent="-685800">
              <a:buFontTx/>
              <a:buChar char="-"/>
            </a:pPr>
            <a:endParaRPr lang="en-US" sz="4800" dirty="0"/>
          </a:p>
        </p:txBody>
      </p:sp>
      <p:cxnSp>
        <p:nvCxnSpPr>
          <p:cNvPr id="18" name="Straight Connector 17"/>
          <p:cNvCxnSpPr/>
          <p:nvPr/>
        </p:nvCxnSpPr>
        <p:spPr bwMode="auto">
          <a:xfrm>
            <a:off x="12169326" y="5188808"/>
            <a:ext cx="0" cy="2224319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26289000" y="5188808"/>
            <a:ext cx="0" cy="2224319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p:cNvSpPr txBox="1"/>
          <p:nvPr/>
        </p:nvSpPr>
        <p:spPr>
          <a:xfrm>
            <a:off x="13022118" y="7316428"/>
            <a:ext cx="6174050" cy="1618905"/>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Boston Open Spaces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Cambridge Open Spaces</a:t>
            </a:r>
            <a:endParaRPr lang="en-US" sz="4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7279462" y="5152644"/>
            <a:ext cx="4052715" cy="1618905"/>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Data Sets</a:t>
            </a:r>
            <a:endParaRPr lang="en-US" sz="8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9262159" y="7316428"/>
            <a:ext cx="6174050" cy="215328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Cambridge Bike </a:t>
            </a:r>
            <a:r>
              <a:rPr lang="en-US" sz="3600" dirty="0">
                <a:latin typeface="Times New Roman" panose="02020603050405020304" pitchFamily="18" charset="0"/>
                <a:cs typeface="Times New Roman" panose="02020603050405020304" pitchFamily="18" charset="0"/>
              </a:rPr>
              <a:t>R</a:t>
            </a:r>
            <a:r>
              <a:rPr lang="en-US" sz="3600" dirty="0" smtClean="0">
                <a:latin typeface="Times New Roman" panose="02020603050405020304" pitchFamily="18" charset="0"/>
                <a:cs typeface="Times New Roman" panose="02020603050405020304" pitchFamily="18" charset="0"/>
              </a:rPr>
              <a:t>acks	</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Cambridge Bike </a:t>
            </a:r>
            <a:r>
              <a:rPr lang="en-US" sz="3600" dirty="0">
                <a:latin typeface="Times New Roman" panose="02020603050405020304" pitchFamily="18" charset="0"/>
                <a:cs typeface="Times New Roman" panose="02020603050405020304" pitchFamily="18" charset="0"/>
              </a:rPr>
              <a:t>P</a:t>
            </a:r>
            <a:r>
              <a:rPr lang="en-US" sz="3600" dirty="0" smtClean="0">
                <a:latin typeface="Times New Roman" panose="02020603050405020304" pitchFamily="18" charset="0"/>
                <a:cs typeface="Times New Roman" panose="02020603050405020304" pitchFamily="18" charset="0"/>
              </a:rPr>
              <a:t>aths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Boston </a:t>
            </a:r>
            <a:r>
              <a:rPr lang="en-US" sz="3600" dirty="0">
                <a:latin typeface="Times New Roman" panose="02020603050405020304" pitchFamily="18" charset="0"/>
                <a:cs typeface="Times New Roman" panose="02020603050405020304" pitchFamily="18" charset="0"/>
              </a:rPr>
              <a:t>B</a:t>
            </a:r>
            <a:r>
              <a:rPr lang="en-US" sz="3600" dirty="0" smtClean="0">
                <a:latin typeface="Times New Roman" panose="02020603050405020304" pitchFamily="18" charset="0"/>
                <a:cs typeface="Times New Roman" panose="02020603050405020304" pitchFamily="18" charset="0"/>
              </a:rPr>
              <a:t>ike Paths</a:t>
            </a:r>
            <a:endParaRPr lang="en-US" sz="3600" dirty="0">
              <a:latin typeface="Times New Roman" panose="02020603050405020304" pitchFamily="18" charset="0"/>
              <a:cs typeface="Times New Roman" panose="02020603050405020304" pitchFamily="18" charset="0"/>
            </a:endParaRPr>
          </a:p>
        </p:txBody>
      </p:sp>
      <p:pic>
        <p:nvPicPr>
          <p:cNvPr id="1026" name="Picture 2" descr="BikeRackDistan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5787" y="14228521"/>
            <a:ext cx="8645689" cy="565385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6"/>
          <a:stretch>
            <a:fillRect/>
          </a:stretch>
        </p:blipFill>
        <p:spPr>
          <a:xfrm>
            <a:off x="13963384" y="9828086"/>
            <a:ext cx="10453370" cy="5708325"/>
          </a:xfrm>
          <a:prstGeom prst="rect">
            <a:avLst/>
          </a:prstGeom>
        </p:spPr>
      </p:pic>
      <p:pic>
        <p:nvPicPr>
          <p:cNvPr id="25" name="Picture 24"/>
          <p:cNvPicPr>
            <a:picLocks noChangeAspect="1"/>
          </p:cNvPicPr>
          <p:nvPr/>
        </p:nvPicPr>
        <p:blipFill>
          <a:blip r:embed="rId7"/>
          <a:stretch>
            <a:fillRect/>
          </a:stretch>
        </p:blipFill>
        <p:spPr>
          <a:xfrm>
            <a:off x="13593395" y="20064233"/>
            <a:ext cx="11193348" cy="5779654"/>
          </a:xfrm>
          <a:prstGeom prst="rect">
            <a:avLst/>
          </a:prstGeom>
        </p:spPr>
      </p:pic>
      <p:sp>
        <p:nvSpPr>
          <p:cNvPr id="27" name="TextBox 26"/>
          <p:cNvSpPr txBox="1"/>
          <p:nvPr/>
        </p:nvSpPr>
        <p:spPr>
          <a:xfrm>
            <a:off x="12640031" y="15721918"/>
            <a:ext cx="13170243" cy="3908762"/>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a:t>
            </a:r>
            <a:r>
              <a:rPr lang="en-US" sz="4000" dirty="0" smtClean="0">
                <a:latin typeface="Times New Roman" panose="02020603050405020304" pitchFamily="18" charset="0"/>
                <a:cs typeface="Times New Roman" panose="02020603050405020304" pitchFamily="18" charset="0"/>
              </a:rPr>
              <a:t> map representing a </a:t>
            </a:r>
            <a:r>
              <a:rPr lang="en-US" sz="4000" dirty="0" err="1" smtClean="0">
                <a:latin typeface="Times New Roman" panose="02020603050405020304" pitchFamily="18" charset="0"/>
                <a:cs typeface="Times New Roman" panose="02020603050405020304" pitchFamily="18" charset="0"/>
              </a:rPr>
              <a:t>GeoJSON</a:t>
            </a:r>
            <a:r>
              <a:rPr lang="en-US" sz="4000" dirty="0" smtClean="0">
                <a:latin typeface="Times New Roman" panose="02020603050405020304" pitchFamily="18" charset="0"/>
                <a:cs typeface="Times New Roman" panose="02020603050405020304" pitchFamily="18" charset="0"/>
              </a:rPr>
              <a:t> file of the existing  bike paths in Cambridge. Each of these paths is a representation of line string coordinates. We took these line string coordinates and found all their start and end points to determine the potential spots to add new bike racks</a:t>
            </a:r>
            <a:endParaRPr lang="en-US" sz="4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410707" y="19436730"/>
            <a:ext cx="5552220" cy="1026563"/>
          </a:xfrm>
          <a:prstGeom prst="rect">
            <a:avLst/>
          </a:prstGeom>
          <a:noFill/>
        </p:spPr>
        <p:txBody>
          <a:bodyPr wrap="square" rtlCol="0">
            <a:spAutoFit/>
          </a:bodyPr>
          <a:lstStyle/>
          <a:p>
            <a:r>
              <a:rPr lang="en-US" sz="5400" u="sng" dirty="0" smtClean="0">
                <a:latin typeface="Times New Roman" panose="02020603050405020304" pitchFamily="18" charset="0"/>
                <a:cs typeface="Times New Roman" panose="02020603050405020304" pitchFamily="18" charset="0"/>
              </a:rPr>
              <a:t>Future Goals</a:t>
            </a:r>
            <a:endParaRPr lang="en-US" sz="5400" u="sng" dirty="0"/>
          </a:p>
        </p:txBody>
      </p:sp>
      <p:sp>
        <p:nvSpPr>
          <p:cNvPr id="29" name="TextBox 28"/>
          <p:cNvSpPr txBox="1"/>
          <p:nvPr/>
        </p:nvSpPr>
        <p:spPr>
          <a:xfrm>
            <a:off x="410707" y="20529006"/>
            <a:ext cx="5785044" cy="6198620"/>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Extend the project to the Boston area</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Add in data sets based on population density for more accurate results</a:t>
            </a:r>
          </a:p>
          <a:p>
            <a:pPr marL="571500" indent="-571500">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Use results to determine  environmental impact</a:t>
            </a:r>
            <a:endParaRPr lang="en-US" sz="4000" dirty="0">
              <a:latin typeface="Times New Roman" panose="02020603050405020304" pitchFamily="18" charset="0"/>
              <a:cs typeface="Times New Roman" panose="02020603050405020304" pitchFamily="18" charset="0"/>
            </a:endParaRPr>
          </a:p>
        </p:txBody>
      </p:sp>
      <p:cxnSp>
        <p:nvCxnSpPr>
          <p:cNvPr id="1024" name="Straight Connector 1023"/>
          <p:cNvCxnSpPr>
            <a:stCxn id="12" idx="2"/>
          </p:cNvCxnSpPr>
          <p:nvPr/>
        </p:nvCxnSpPr>
        <p:spPr bwMode="auto">
          <a:xfrm flipH="1">
            <a:off x="6240955" y="13405427"/>
            <a:ext cx="29702" cy="14026573"/>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Box 39"/>
          <p:cNvSpPr txBox="1"/>
          <p:nvPr/>
        </p:nvSpPr>
        <p:spPr>
          <a:xfrm>
            <a:off x="29651673" y="5174739"/>
            <a:ext cx="3757235" cy="1618905"/>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Analysis</a:t>
            </a:r>
            <a:endParaRPr lang="en-US" sz="8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26938466" y="7094101"/>
            <a:ext cx="9180334" cy="696216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a:t>
            </a:r>
            <a:r>
              <a:rPr lang="en-US" sz="3600" dirty="0" smtClean="0">
                <a:latin typeface="Times New Roman" panose="02020603050405020304" pitchFamily="18" charset="0"/>
                <a:cs typeface="Times New Roman" panose="02020603050405020304" pitchFamily="18" charset="0"/>
              </a:rPr>
              <a:t>ound </a:t>
            </a:r>
            <a:r>
              <a:rPr lang="en-US" sz="3600" dirty="0">
                <a:latin typeface="Times New Roman" panose="02020603050405020304" pitchFamily="18" charset="0"/>
                <a:cs typeface="Times New Roman" panose="02020603050405020304" pitchFamily="18" charset="0"/>
              </a:rPr>
              <a:t>the standard deviation of the closest distances to the nearest bike racks for our data set before and after we inserted the </a:t>
            </a:r>
            <a:r>
              <a:rPr lang="en-US" sz="3600" dirty="0" smtClean="0">
                <a:latin typeface="Times New Roman" panose="02020603050405020304" pitchFamily="18" charset="0"/>
                <a:cs typeface="Times New Roman" panose="02020603050405020304" pitchFamily="18" charset="0"/>
              </a:rPr>
              <a:t>new coordinates. </a:t>
            </a:r>
            <a:r>
              <a:rPr lang="en-US" sz="3600" dirty="0">
                <a:latin typeface="Times New Roman" panose="02020603050405020304" pitchFamily="18" charset="0"/>
                <a:cs typeface="Times New Roman" panose="02020603050405020304" pitchFamily="18" charset="0"/>
              </a:rPr>
              <a:t>M</a:t>
            </a:r>
            <a:r>
              <a:rPr lang="en-US" sz="3600" dirty="0" smtClean="0">
                <a:latin typeface="Times New Roman" panose="02020603050405020304" pitchFamily="18" charset="0"/>
                <a:cs typeface="Times New Roman" panose="02020603050405020304" pitchFamily="18" charset="0"/>
              </a:rPr>
              <a:t>ade </a:t>
            </a:r>
            <a:r>
              <a:rPr lang="en-US" sz="3600" dirty="0">
                <a:latin typeface="Times New Roman" panose="02020603050405020304" pitchFamily="18" charset="0"/>
                <a:cs typeface="Times New Roman" panose="02020603050405020304" pitchFamily="18" charset="0"/>
              </a:rPr>
              <a:t>a histogram for each of these sets and compared </a:t>
            </a:r>
            <a:r>
              <a:rPr lang="en-US" sz="3600" dirty="0" smtClean="0">
                <a:latin typeface="Times New Roman" panose="02020603050405020304" pitchFamily="18" charset="0"/>
                <a:cs typeface="Times New Roman" panose="02020603050405020304" pitchFamily="18" charset="0"/>
              </a:rPr>
              <a:t>them. Used </a:t>
            </a:r>
            <a:r>
              <a:rPr lang="en-US" sz="3600" dirty="0">
                <a:latin typeface="Times New Roman" panose="02020603050405020304" pitchFamily="18" charset="0"/>
                <a:cs typeface="Times New Roman" panose="02020603050405020304" pitchFamily="18" charset="0"/>
              </a:rPr>
              <a:t>this to prove </a:t>
            </a:r>
            <a:r>
              <a:rPr lang="en-US" sz="3600" dirty="0" smtClean="0">
                <a:latin typeface="Times New Roman" panose="02020603050405020304" pitchFamily="18" charset="0"/>
                <a:cs typeface="Times New Roman" panose="02020603050405020304" pitchFamily="18" charset="0"/>
              </a:rPr>
              <a:t>that </a:t>
            </a:r>
            <a:r>
              <a:rPr lang="en-US" sz="3600" dirty="0">
                <a:latin typeface="Times New Roman" panose="02020603050405020304" pitchFamily="18" charset="0"/>
                <a:cs typeface="Times New Roman" panose="02020603050405020304" pitchFamily="18" charset="0"/>
              </a:rPr>
              <a:t>we had added in the coordinates correctly. C</a:t>
            </a:r>
            <a:r>
              <a:rPr lang="en-US" sz="3600" dirty="0" smtClean="0">
                <a:latin typeface="Times New Roman" panose="02020603050405020304" pitchFamily="18" charset="0"/>
                <a:cs typeface="Times New Roman" panose="02020603050405020304" pitchFamily="18" charset="0"/>
              </a:rPr>
              <a:t>ompared </a:t>
            </a:r>
            <a:r>
              <a:rPr lang="en-US" sz="3600" dirty="0">
                <a:latin typeface="Times New Roman" panose="02020603050405020304" pitchFamily="18" charset="0"/>
                <a:cs typeface="Times New Roman" panose="02020603050405020304" pitchFamily="18" charset="0"/>
              </a:rPr>
              <a:t>all the distances from each bike rack to every other bike rack before and after we added in the new coordinates </a:t>
            </a:r>
            <a:r>
              <a:rPr lang="en-US" sz="3600" dirty="0" smtClean="0">
                <a:latin typeface="Times New Roman" panose="02020603050405020304" pitchFamily="18" charset="0"/>
                <a:cs typeface="Times New Roman" panose="02020603050405020304" pitchFamily="18" charset="0"/>
              </a:rPr>
              <a:t>and </a:t>
            </a:r>
            <a:r>
              <a:rPr lang="en-US" sz="3600" dirty="0">
                <a:latin typeface="Times New Roman" panose="02020603050405020304" pitchFamily="18" charset="0"/>
                <a:cs typeface="Times New Roman" panose="02020603050405020304" pitchFamily="18" charset="0"/>
              </a:rPr>
              <a:t>made new histograms </a:t>
            </a:r>
            <a:r>
              <a:rPr lang="en-US" sz="3600" dirty="0" smtClean="0">
                <a:latin typeface="Times New Roman" panose="02020603050405020304" pitchFamily="18" charset="0"/>
                <a:cs typeface="Times New Roman" panose="02020603050405020304" pitchFamily="18" charset="0"/>
              </a:rPr>
              <a:t>and </a:t>
            </a:r>
            <a:r>
              <a:rPr lang="en-US" sz="3600" dirty="0">
                <a:latin typeface="Times New Roman" panose="02020603050405020304" pitchFamily="18" charset="0"/>
                <a:cs typeface="Times New Roman" panose="02020603050405020304" pitchFamily="18" charset="0"/>
              </a:rPr>
              <a:t>found their standard deviations. </a:t>
            </a:r>
          </a:p>
        </p:txBody>
      </p:sp>
      <p:sp>
        <p:nvSpPr>
          <p:cNvPr id="1031" name="TextBox 1030"/>
          <p:cNvSpPr txBox="1"/>
          <p:nvPr/>
        </p:nvSpPr>
        <p:spPr>
          <a:xfrm>
            <a:off x="12511612" y="26024030"/>
            <a:ext cx="13510376" cy="1199111"/>
          </a:xfrm>
          <a:prstGeom prst="rect">
            <a:avLst/>
          </a:prstGeom>
          <a:noFill/>
        </p:spPr>
        <p:txBody>
          <a:bodyPr wrap="square" rtlCol="0">
            <a:spAutoFit/>
          </a:bodyPr>
          <a:lstStyle/>
          <a:p>
            <a:r>
              <a:rPr lang="en-US" sz="4000" dirty="0" err="1" smtClean="0">
                <a:latin typeface="Times New Roman" panose="02020603050405020304" pitchFamily="18" charset="0"/>
                <a:cs typeface="Times New Roman" panose="02020603050405020304" pitchFamily="18" charset="0"/>
              </a:rPr>
              <a:t>GeoJSON</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representation of clusters of bike racks in Cambridge. </a:t>
            </a:r>
          </a:p>
          <a:p>
            <a:endParaRPr lang="en-US" dirty="0"/>
          </a:p>
        </p:txBody>
      </p:sp>
      <p:sp>
        <p:nvSpPr>
          <p:cNvPr id="45" name="Rectangle 44"/>
          <p:cNvSpPr/>
          <p:nvPr/>
        </p:nvSpPr>
        <p:spPr bwMode="auto">
          <a:xfrm>
            <a:off x="26288999" y="20713768"/>
            <a:ext cx="10287001" cy="850831"/>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solidFill>
                <a:schemeClr val="bg2"/>
              </a:solidFill>
              <a:effectLst/>
              <a:latin typeface="Arial" charset="0"/>
            </a:endParaRPr>
          </a:p>
        </p:txBody>
      </p:sp>
      <p:sp>
        <p:nvSpPr>
          <p:cNvPr id="46" name="TextBox 45"/>
          <p:cNvSpPr txBox="1"/>
          <p:nvPr/>
        </p:nvSpPr>
        <p:spPr>
          <a:xfrm>
            <a:off x="29456024" y="20463293"/>
            <a:ext cx="4145214" cy="1351780"/>
          </a:xfrm>
          <a:prstGeom prst="rect">
            <a:avLst/>
          </a:prstGeom>
          <a:noFill/>
        </p:spPr>
        <p:txBody>
          <a:bodyPr wrap="square" rtlCol="0">
            <a:spAutoFit/>
          </a:bodyPr>
          <a:lstStyle/>
          <a:p>
            <a:r>
              <a:rPr lang="en-US" sz="6600" dirty="0" smtClean="0">
                <a:latin typeface="Times New Roman" panose="02020603050405020304" pitchFamily="18" charset="0"/>
                <a:cs typeface="Times New Roman" panose="02020603050405020304" pitchFamily="18" charset="0"/>
              </a:rPr>
              <a:t>Conclusion</a:t>
            </a:r>
            <a:endParaRPr lang="en-US" sz="66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26556013" y="21706910"/>
            <a:ext cx="9791387" cy="558819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a:t>
            </a:r>
            <a:r>
              <a:rPr lang="en-US" sz="3600" dirty="0" smtClean="0">
                <a:latin typeface="Times New Roman" panose="02020603050405020304" pitchFamily="18" charset="0"/>
                <a:cs typeface="Times New Roman" panose="02020603050405020304" pitchFamily="18" charset="0"/>
              </a:rPr>
              <a:t>e believe have identified the best locations to add new bike racks in the Cambridge area. We found that after our technique was applied, the </a:t>
            </a:r>
            <a:r>
              <a:rPr lang="en-US" sz="3600" dirty="0">
                <a:latin typeface="Times New Roman" panose="02020603050405020304" pitchFamily="18" charset="0"/>
                <a:cs typeface="Times New Roman" panose="02020603050405020304" pitchFamily="18" charset="0"/>
              </a:rPr>
              <a:t>standard deviations </a:t>
            </a:r>
            <a:r>
              <a:rPr lang="en-US" sz="3600" dirty="0" smtClean="0">
                <a:latin typeface="Times New Roman" panose="02020603050405020304" pitchFamily="18" charset="0"/>
                <a:cs typeface="Times New Roman" panose="02020603050405020304" pitchFamily="18" charset="0"/>
              </a:rPr>
              <a:t>of bike rack distances had increased, proving our method </a:t>
            </a:r>
            <a:r>
              <a:rPr lang="en-US" sz="3600" smtClean="0">
                <a:latin typeface="Times New Roman" panose="02020603050405020304" pitchFamily="18" charset="0"/>
                <a:cs typeface="Times New Roman" panose="02020603050405020304" pitchFamily="18" charset="0"/>
              </a:rPr>
              <a:t>was successful. </a:t>
            </a:r>
            <a:r>
              <a:rPr lang="en-US" sz="3600" dirty="0" smtClean="0">
                <a:latin typeface="Times New Roman" panose="02020603050405020304" pitchFamily="18" charset="0"/>
                <a:cs typeface="Times New Roman" panose="02020603050405020304" pitchFamily="18" charset="0"/>
              </a:rPr>
              <a:t>If this technique was implemented we are confident it would help provide more biking opportunities for a wider population that previously did not have them. </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192</TotalTime>
  <Words>389</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Nimbus Roman No9 L</vt:lpstr>
      <vt:lpstr>Symbol</vt:lpstr>
      <vt:lpstr>Times New Roman</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Cameron</cp:lastModifiedBy>
  <cp:revision>21</cp:revision>
  <dcterms:created xsi:type="dcterms:W3CDTF">2017-02-02T20:14:35Z</dcterms:created>
  <dcterms:modified xsi:type="dcterms:W3CDTF">2018-05-05T18:06:26Z</dcterms:modified>
</cp:coreProperties>
</file>