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9" r:id="rId5"/>
  </p:sldMasterIdLst>
  <p:notesMasterIdLst>
    <p:notesMasterId r:id="rId15"/>
  </p:notesMasterIdLst>
  <p:sldIdLst>
    <p:sldId id="256" r:id="rId6"/>
    <p:sldId id="281" r:id="rId7"/>
    <p:sldId id="271" r:id="rId8"/>
    <p:sldId id="286" r:id="rId9"/>
    <p:sldId id="282" r:id="rId10"/>
    <p:sldId id="291" r:id="rId11"/>
    <p:sldId id="288" r:id="rId12"/>
    <p:sldId id="289" r:id="rId13"/>
    <p:sldId id="290" r:id="rId1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A4E"/>
    <a:srgbClr val="FFFB05"/>
    <a:srgbClr val="C2C2C2"/>
    <a:srgbClr val="D2D2D2"/>
    <a:srgbClr val="E3E1E1"/>
    <a:srgbClr val="990100"/>
    <a:srgbClr val="81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5232C-6D74-5F24-8B5E-1B7213FCF875}" v="8" dt="2022-05-24T06:28:39.530"/>
    <p1510:client id="{527E7D7B-5886-3BED-3CD6-96B20554F4FE}" v="18" dt="2022-05-23T14:57:36.502"/>
    <p1510:client id="{804BD9D5-0DDA-2CA6-1E35-87DDE91EE63D}" v="610" dt="2022-05-23T19:38:40.939"/>
    <p1510:client id="{BBF04F14-D0D7-D3FA-926C-6BEE739AD49F}" v="384" dt="2022-05-24T07:16:10.615"/>
    <p1510:client id="{F83E8D8F-D12A-40BB-93F3-35DB8C0200CC}" v="777" dt="2022-05-24T08:03:17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>
      <p:cViewPr varScale="1">
        <p:scale>
          <a:sx n="103" d="100"/>
          <a:sy n="103" d="100"/>
        </p:scale>
        <p:origin x="896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43736-8DD5-3B43-B536-FB33FE5D2FB6}" type="datetimeFigureOut">
              <a:rPr lang="sv-SE" smtClean="0"/>
              <a:t>2022-05-24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BBF70-B78B-ED49-9D2D-4C39D288CF6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0558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U_Whi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7CC7-C518-2744-AE0D-462C074619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800"/>
            </a:lvl1pPr>
          </a:lstStyle>
          <a:p>
            <a:r>
              <a:rPr lang="en-GB"/>
              <a:t>KLICKA HÄR FÖR ATT ÄNDRA RUBRIK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693B9-6AA9-3848-98BE-636D099812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4267"/>
            <a:ext cx="9144000" cy="1655762"/>
          </a:xfrm>
        </p:spPr>
        <p:txBody>
          <a:bodyPr/>
          <a:lstStyle>
            <a:lvl1pPr marL="0" indent="0" algn="ctr">
              <a:buNone/>
              <a:defRPr sz="1800" spc="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UNDERRUBRIK</a:t>
            </a:r>
          </a:p>
        </p:txBody>
      </p:sp>
    </p:spTree>
    <p:extLst>
      <p:ext uri="{BB962C8B-B14F-4D97-AF65-F5344CB8AC3E}">
        <p14:creationId xmlns:p14="http://schemas.microsoft.com/office/powerpoint/2010/main" val="386117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U_Grey_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E3859-1AB0-1842-A6D1-C215EC618BF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lägga till en bild</a:t>
            </a:r>
          </a:p>
        </p:txBody>
      </p:sp>
    </p:spTree>
    <p:extLst>
      <p:ext uri="{BB962C8B-B14F-4D97-AF65-F5344CB8AC3E}">
        <p14:creationId xmlns:p14="http://schemas.microsoft.com/office/powerpoint/2010/main" val="149163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U_White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A2D5DCA-C7EF-D847-BF31-7756142E39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24000" y="2265681"/>
            <a:ext cx="9144000" cy="31089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sv-SE"/>
              <a:t>Klicka på ikonen för att lägga till en bild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B7CC7-C518-2744-AE0D-462C074619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61963"/>
            <a:ext cx="9144000" cy="1417637"/>
          </a:xfrm>
        </p:spPr>
        <p:txBody>
          <a:bodyPr anchor="b"/>
          <a:lstStyle>
            <a:lvl1pPr algn="ctr">
              <a:defRPr sz="3800"/>
            </a:lvl1pPr>
          </a:lstStyle>
          <a:p>
            <a:r>
              <a:rPr lang="en-GB"/>
              <a:t>KLICKA HÄR FÖR ATT ÄNDRA RUBRIK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693B9-6AA9-3848-98BE-636D099812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760722"/>
            <a:ext cx="9144000" cy="259080"/>
          </a:xfrm>
        </p:spPr>
        <p:txBody>
          <a:bodyPr>
            <a:noAutofit/>
          </a:bodyPr>
          <a:lstStyle>
            <a:lvl1pPr marL="0" indent="0" algn="ctr">
              <a:buNone/>
              <a:defRPr sz="1500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/>
              <a:t>KLICKA HÄR FÖR ATT ÄNDRA UNDERRUBRIK</a:t>
            </a:r>
          </a:p>
        </p:txBody>
      </p:sp>
    </p:spTree>
    <p:extLst>
      <p:ext uri="{BB962C8B-B14F-4D97-AF65-F5344CB8AC3E}">
        <p14:creationId xmlns:p14="http://schemas.microsoft.com/office/powerpoint/2010/main" val="52187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UU_White_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3C56-2D27-904E-B863-86215E4201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5"/>
            <a:ext cx="8852852" cy="44513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KLICKA HÄR FÖR ATT ÄNDRA RUBRIK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E3859-1AB0-1842-A6D1-C215EC618BF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778001"/>
            <a:ext cx="3596640" cy="408305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0CE97-22F3-D54E-97F1-698A9CC7BC2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785939"/>
            <a:ext cx="4900612" cy="4083050"/>
          </a:xfrm>
        </p:spPr>
        <p:txBody>
          <a:bodyPr/>
          <a:lstStyle>
            <a:lvl1pPr marL="0" indent="0">
              <a:buNone/>
              <a:defRPr sz="17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skriva</a:t>
            </a:r>
            <a:r>
              <a:rPr lang="en-GB"/>
              <a:t> in text</a:t>
            </a:r>
          </a:p>
        </p:txBody>
      </p:sp>
    </p:spTree>
    <p:extLst>
      <p:ext uri="{BB962C8B-B14F-4D97-AF65-F5344CB8AC3E}">
        <p14:creationId xmlns:p14="http://schemas.microsoft.com/office/powerpoint/2010/main" val="190696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U_white_text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D0E896C-B616-284C-8503-5E9C1C31C6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5"/>
            <a:ext cx="8852852" cy="44513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KLICKA HÄR FÖR ATT ÄNDRA RUBRIK</a:t>
            </a:r>
            <a:endParaRPr lang="sv-SE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0139FF6-A53E-FE44-979A-D0660354337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9788" y="1785938"/>
            <a:ext cx="8853487" cy="4084637"/>
          </a:xfrm>
        </p:spPr>
        <p:txBody>
          <a:bodyPr/>
          <a:lstStyle/>
          <a:p>
            <a:pPr lvl="0"/>
            <a:r>
              <a:rPr lang="sv-SE"/>
              <a:t>Klicka här för att skriva in text</a:t>
            </a:r>
          </a:p>
        </p:txBody>
      </p:sp>
    </p:spTree>
    <p:extLst>
      <p:ext uri="{BB962C8B-B14F-4D97-AF65-F5344CB8AC3E}">
        <p14:creationId xmlns:p14="http://schemas.microsoft.com/office/powerpoint/2010/main" val="257668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U_White_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E3859-1AB0-1842-A6D1-C215EC618BF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lägga till en bild</a:t>
            </a:r>
          </a:p>
        </p:txBody>
      </p:sp>
    </p:spTree>
    <p:extLst>
      <p:ext uri="{BB962C8B-B14F-4D97-AF65-F5344CB8AC3E}">
        <p14:creationId xmlns:p14="http://schemas.microsoft.com/office/powerpoint/2010/main" val="373341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U_ Grey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7CC7-C518-2744-AE0D-462C074619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8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GB"/>
              <a:t>KLICKA HÄR FÖR ATT ÄNDRA RUBRIK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693B9-6AA9-3848-98BE-636D099812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4267"/>
            <a:ext cx="9144000" cy="1655762"/>
          </a:xfrm>
        </p:spPr>
        <p:txBody>
          <a:bodyPr/>
          <a:lstStyle>
            <a:lvl1pPr marL="0" indent="0" algn="ctr">
              <a:buNone/>
              <a:defRPr sz="1800" spc="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UNDERRUBRIK</a:t>
            </a:r>
          </a:p>
        </p:txBody>
      </p:sp>
    </p:spTree>
    <p:extLst>
      <p:ext uri="{BB962C8B-B14F-4D97-AF65-F5344CB8AC3E}">
        <p14:creationId xmlns:p14="http://schemas.microsoft.com/office/powerpoint/2010/main" val="365044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U_Grey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A2D5DCA-C7EF-D847-BF31-7756142E39C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24000" y="2265681"/>
            <a:ext cx="9144000" cy="310896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sv-SE"/>
              <a:t>Klicka på ikonen för att lägga till en bild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B7CC7-C518-2744-AE0D-462C074619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61963"/>
            <a:ext cx="9144000" cy="1417637"/>
          </a:xfrm>
        </p:spPr>
        <p:txBody>
          <a:bodyPr anchor="b"/>
          <a:lstStyle>
            <a:lvl1pPr algn="ctr">
              <a:defRPr sz="3800"/>
            </a:lvl1pPr>
          </a:lstStyle>
          <a:p>
            <a:r>
              <a:rPr lang="en-GB"/>
              <a:t>KLICKA HÄR FÖR ATT ÄNDRA RUBRIK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693B9-6AA9-3848-98BE-636D099812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760722"/>
            <a:ext cx="9144000" cy="259080"/>
          </a:xfrm>
        </p:spPr>
        <p:txBody>
          <a:bodyPr>
            <a:noAutofit/>
          </a:bodyPr>
          <a:lstStyle>
            <a:lvl1pPr marL="0" indent="0" algn="ctr">
              <a:buNone/>
              <a:defRPr sz="1500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/>
              <a:t>KLICKA HÄR FÖR ATT ÄNDRA UNDERRUBRIK</a:t>
            </a:r>
          </a:p>
        </p:txBody>
      </p:sp>
    </p:spTree>
    <p:extLst>
      <p:ext uri="{BB962C8B-B14F-4D97-AF65-F5344CB8AC3E}">
        <p14:creationId xmlns:p14="http://schemas.microsoft.com/office/powerpoint/2010/main" val="255065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U_Grey_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5839E66-3F0E-3D48-BE67-AD2108BAF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5"/>
            <a:ext cx="8852852" cy="44513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KLICKA HÄR FÖR ATT ÄNDRA RUBRIK</a:t>
            </a:r>
            <a:endParaRPr lang="sv-SE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C34110F-7C73-8D4F-8534-7B599238465F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778001"/>
            <a:ext cx="3596640" cy="4083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7959A62-4F3E-D74B-8E3D-7BE06794978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1785939"/>
            <a:ext cx="4900612" cy="4083050"/>
          </a:xfrm>
        </p:spPr>
        <p:txBody>
          <a:bodyPr/>
          <a:lstStyle>
            <a:lvl1pPr marL="0" indent="0">
              <a:buNone/>
              <a:defRPr sz="1700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err="1"/>
              <a:t>Klicka</a:t>
            </a:r>
            <a:r>
              <a:rPr lang="en-GB"/>
              <a:t> </a:t>
            </a:r>
            <a:r>
              <a:rPr lang="en-GB" err="1"/>
              <a:t>här</a:t>
            </a:r>
            <a:r>
              <a:rPr lang="en-GB"/>
              <a:t> </a:t>
            </a:r>
            <a:r>
              <a:rPr lang="en-GB" err="1"/>
              <a:t>för</a:t>
            </a:r>
            <a:r>
              <a:rPr lang="en-GB"/>
              <a:t> </a:t>
            </a:r>
            <a:r>
              <a:rPr lang="en-GB" err="1"/>
              <a:t>att</a:t>
            </a:r>
            <a:r>
              <a:rPr lang="en-GB"/>
              <a:t> </a:t>
            </a:r>
            <a:r>
              <a:rPr lang="en-GB" err="1"/>
              <a:t>skriva</a:t>
            </a:r>
            <a:r>
              <a:rPr lang="en-GB"/>
              <a:t> in text</a:t>
            </a:r>
          </a:p>
        </p:txBody>
      </p:sp>
    </p:spTree>
    <p:extLst>
      <p:ext uri="{BB962C8B-B14F-4D97-AF65-F5344CB8AC3E}">
        <p14:creationId xmlns:p14="http://schemas.microsoft.com/office/powerpoint/2010/main" val="96275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U_gray_text with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D75BED3-7B3D-D64E-90C5-61D846336A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987425"/>
            <a:ext cx="8852852" cy="44513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KLICKA HÄR FÖR ATT ÄNDRA RUBRIK</a:t>
            </a:r>
            <a:endParaRPr lang="sv-SE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6EDEDBDF-F0F3-474F-A1E5-5F5835B04A7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9788" y="1757363"/>
            <a:ext cx="8853487" cy="4113212"/>
          </a:xfrm>
        </p:spPr>
        <p:txBody>
          <a:bodyPr/>
          <a:lstStyle/>
          <a:p>
            <a:pPr lvl="0"/>
            <a:r>
              <a:rPr lang="sv-SE"/>
              <a:t>Klicka här för att skriva in text</a:t>
            </a:r>
          </a:p>
        </p:txBody>
      </p:sp>
    </p:spTree>
    <p:extLst>
      <p:ext uri="{BB962C8B-B14F-4D97-AF65-F5344CB8AC3E}">
        <p14:creationId xmlns:p14="http://schemas.microsoft.com/office/powerpoint/2010/main" val="158661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>
            <a:extLst>
              <a:ext uri="{FF2B5EF4-FFF2-40B4-BE49-F238E27FC236}">
                <a16:creationId xmlns:a16="http://schemas.microsoft.com/office/drawing/2014/main" id="{FE0BBA05-D59A-5B4F-8075-7C06E6BD20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23494" y="0"/>
            <a:ext cx="2268506" cy="251615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CFECD-146F-0548-9477-8E29FF56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KLICKA HÄR FÖR ATT ÄNDRA RUBRIK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3B5D4-0A8F-2C48-8AF0-A81A2EDA2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sv-SE"/>
          </a:p>
        </p:txBody>
      </p:sp>
      <p:pic>
        <p:nvPicPr>
          <p:cNvPr id="9" name="Bildobjekt 4">
            <a:extLst>
              <a:ext uri="{FF2B5EF4-FFF2-40B4-BE49-F238E27FC236}">
                <a16:creationId xmlns:a16="http://schemas.microsoft.com/office/drawing/2014/main" id="{2FAFB277-4C28-4A4D-B886-3F5861ADE5E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2848" y="5806123"/>
            <a:ext cx="8636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4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65" r:id="rId4"/>
    <p:sldLayoutId id="214748366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900" kern="1200" spc="300">
          <a:solidFill>
            <a:schemeClr val="tx2">
              <a:alpha val="7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7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81818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81818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1818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1818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CFECD-146F-0548-9477-8E29FF567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KLICKA HÄR FÖR ATT ÄNDRA RUBRIK</a:t>
            </a:r>
            <a:endParaRPr lang="sv-SE"/>
          </a:p>
        </p:txBody>
      </p:sp>
      <p:pic>
        <p:nvPicPr>
          <p:cNvPr id="9" name="Bildobjekt 4">
            <a:extLst>
              <a:ext uri="{FF2B5EF4-FFF2-40B4-BE49-F238E27FC236}">
                <a16:creationId xmlns:a16="http://schemas.microsoft.com/office/drawing/2014/main" id="{2FAFB277-4C28-4A4D-B886-3F5861ADE5E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2848" y="5806123"/>
            <a:ext cx="863600" cy="863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D7511-9A7A-5B44-A9CA-84BE8907EE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378" r="33466"/>
          <a:stretch/>
        </p:blipFill>
        <p:spPr>
          <a:xfrm>
            <a:off x="10014332" y="0"/>
            <a:ext cx="2177668" cy="244631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3B5D4-0A8F-2C48-8AF0-A81A2EDA2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65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413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6" r:id="rId4"/>
    <p:sldLayoutId id="214748366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900" kern="1200" spc="300">
          <a:solidFill>
            <a:schemeClr val="tx1">
              <a:alpha val="7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7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81818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81818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1818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81818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1335AC1-480C-FF48-9F33-8244987F0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600" y="931863"/>
            <a:ext cx="9702800" cy="37513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i="0" dirty="0">
                <a:solidFill>
                  <a:srgbClr val="2D3B45"/>
                </a:solidFill>
                <a:effectLst/>
                <a:latin typeface="Lato Extended"/>
              </a:rPr>
              <a:t> </a:t>
            </a:r>
            <a:r>
              <a:rPr lang="en-US" sz="4000" b="1" dirty="0">
                <a:solidFill>
                  <a:srgbClr val="3D454C"/>
                </a:solidFill>
                <a:latin typeface="Lato Extended"/>
              </a:rPr>
              <a:t>CSD</a:t>
            </a:r>
            <a:r>
              <a:rPr lang="en-US" sz="4000" b="1" i="0" dirty="0">
                <a:solidFill>
                  <a:srgbClr val="3D454C"/>
                </a:solidFill>
                <a:effectLst/>
                <a:latin typeface="Lato Extended"/>
              </a:rPr>
              <a:t>&amp;A:</a:t>
            </a:r>
            <a:br>
              <a:rPr lang="en-US" sz="4000" b="1" i="0" dirty="0">
                <a:solidFill>
                  <a:srgbClr val="3D454C"/>
                </a:solidFill>
                <a:effectLst/>
                <a:latin typeface="Lato Extended"/>
              </a:rPr>
            </a:br>
            <a:r>
              <a:rPr lang="en-US" sz="4000" b="1" dirty="0">
                <a:solidFill>
                  <a:srgbClr val="3D454C"/>
                </a:solidFill>
                <a:latin typeface="Lato Extended"/>
              </a:rPr>
              <a:t>Data Analysis of SAD IM study</a:t>
            </a:r>
            <a:br>
              <a:rPr lang="en-US" sz="4000" b="1" dirty="0">
                <a:solidFill>
                  <a:srgbClr val="3D454C"/>
                </a:solidFill>
                <a:latin typeface="Lato Extended"/>
              </a:rPr>
            </a:br>
            <a:r>
              <a:rPr lang="en-US" sz="4000" b="1" dirty="0">
                <a:solidFill>
                  <a:srgbClr val="3D454C"/>
                </a:solidFill>
                <a:latin typeface="Lato Extended"/>
              </a:rPr>
              <a:t>with tables and graphs</a:t>
            </a:r>
            <a:endParaRPr lang="sv-SE" sz="4000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821D00AD-36C6-8445-A954-264D9BC02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7989"/>
            <a:ext cx="9144000" cy="111632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sv-SE" dirty="0">
                <a:solidFill>
                  <a:srgbClr val="000000">
                    <a:alpha val="70000"/>
                  </a:srgbClr>
                </a:solidFill>
                <a:ea typeface="+mn-lt"/>
                <a:cs typeface="+mn-lt"/>
              </a:rPr>
              <a:t>Consensus</a:t>
            </a:r>
            <a:endParaRPr lang="sv-SE" dirty="0">
              <a:solidFill>
                <a:srgbClr val="000000">
                  <a:alpha val="70000"/>
                </a:srgbClr>
              </a:solidFill>
              <a:cs typeface="Arial"/>
            </a:endParaRPr>
          </a:p>
          <a:p>
            <a:pPr>
              <a:lnSpc>
                <a:spcPct val="150000"/>
              </a:lnSpc>
            </a:pPr>
            <a:r>
              <a:rPr lang="sv-SE" dirty="0">
                <a:solidFill>
                  <a:srgbClr val="000000">
                    <a:alpha val="70000"/>
                  </a:srgbClr>
                </a:solidFill>
                <a:cs typeface="Arial"/>
              </a:rPr>
              <a:t>2022.05.24</a:t>
            </a:r>
          </a:p>
        </p:txBody>
      </p:sp>
    </p:spTree>
    <p:extLst>
      <p:ext uri="{BB962C8B-B14F-4D97-AF65-F5344CB8AC3E}">
        <p14:creationId xmlns:p14="http://schemas.microsoft.com/office/powerpoint/2010/main" val="207050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50CDE-E7FB-B547-C84F-138A8789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73" y="141213"/>
            <a:ext cx="10101685" cy="592244"/>
          </a:xfrm>
        </p:spPr>
        <p:txBody>
          <a:bodyPr>
            <a:no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Arial"/>
                <a:ea typeface="SimHei"/>
                <a:cs typeface="Arial"/>
              </a:rPr>
              <a:t>Individual PK parameters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465F5469-9480-5DB4-EECC-40E9C0A9B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578"/>
            <a:ext cx="6030685" cy="3909814"/>
          </a:xfrm>
          <a:prstGeom prst="rect">
            <a:avLst/>
          </a:prstGeom>
        </p:spPr>
      </p:pic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8B1B49E2-9A43-C254-93B0-0C05A876C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171" y="3074040"/>
            <a:ext cx="6175828" cy="378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6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50CDE-E7FB-B547-C84F-138A8789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384"/>
            <a:ext cx="10101685" cy="1074844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Arial"/>
                <a:ea typeface="SimHei"/>
                <a:cs typeface="Arial"/>
              </a:rPr>
              <a:t>Statistical summary of demographics and </a:t>
            </a:r>
            <a:br>
              <a:rPr lang="zh-CN" altLang="en-US" sz="2800" b="1" dirty="0">
                <a:latin typeface="Arial"/>
                <a:ea typeface="SimHei"/>
                <a:cs typeface="Arial"/>
              </a:rPr>
            </a:br>
            <a:r>
              <a:rPr lang="zh-CN" altLang="en-US" sz="2800" b="1" dirty="0">
                <a:solidFill>
                  <a:schemeClr val="tx1"/>
                </a:solidFill>
                <a:latin typeface="Arial"/>
                <a:ea typeface="SimHei"/>
                <a:cs typeface="Arial"/>
              </a:rPr>
              <a:t>PK parameters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687E4FAC-98BD-501D-6BA2-31C5626BD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532" y="4471542"/>
            <a:ext cx="7895770" cy="207190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69C9FD4-F254-DF50-2637-2AC295681829}"/>
              </a:ext>
            </a:extLst>
          </p:cNvPr>
          <p:cNvGrpSpPr/>
          <p:nvPr/>
        </p:nvGrpSpPr>
        <p:grpSpPr>
          <a:xfrm>
            <a:off x="3132555" y="2240980"/>
            <a:ext cx="7814950" cy="1894591"/>
            <a:chOff x="1910427" y="1966650"/>
            <a:chExt cx="7814950" cy="1894591"/>
          </a:xfrm>
        </p:grpSpPr>
        <p:pic>
          <p:nvPicPr>
            <p:cNvPr id="9" name="Picture 10" descr="Table&#10;&#10;Description automatically generated">
              <a:extLst>
                <a:ext uri="{FF2B5EF4-FFF2-40B4-BE49-F238E27FC236}">
                  <a16:creationId xmlns:a16="http://schemas.microsoft.com/office/drawing/2014/main" id="{9D55B831-CF71-BEE4-BC9A-FC9DE040C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8622" y="1966650"/>
              <a:ext cx="7766755" cy="1894591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000A1FCD-CEF9-25F3-A4F6-5EE34331C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0427" y="3594619"/>
              <a:ext cx="519793" cy="2603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632FA72-5FBB-69AC-958A-E8DEAABFEEF9}"/>
              </a:ext>
            </a:extLst>
          </p:cNvPr>
          <p:cNvSpPr txBox="1"/>
          <p:nvPr/>
        </p:nvSpPr>
        <p:spPr>
          <a:xfrm>
            <a:off x="872926" y="1454071"/>
            <a:ext cx="4524259" cy="25340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From previous phase I IV study:</a:t>
            </a:r>
            <a:b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  <a:ea typeface="+mn-lt"/>
                <a:cs typeface="+mn-lt"/>
              </a:rPr>
            </a:b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</a:t>
            </a:r>
            <a:r>
              <a:rPr lang="en-GB" baseline="-25000" dirty="0">
                <a:solidFill>
                  <a:schemeClr val="tx2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1/2</a:t>
            </a: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= ~ 3.15 hours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GB" dirty="0" err="1">
                <a:solidFill>
                  <a:schemeClr val="tx2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k</a:t>
            </a:r>
            <a:r>
              <a:rPr lang="en-GB" baseline="-25000" dirty="0" err="1">
                <a:solidFill>
                  <a:schemeClr val="tx2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e</a:t>
            </a: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= 0.25 h</a:t>
            </a:r>
            <a:r>
              <a:rPr lang="en-GB" baseline="30000" dirty="0">
                <a:solidFill>
                  <a:schemeClr val="tx2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-1</a:t>
            </a: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, </a:t>
            </a:r>
            <a:b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  <a:ea typeface="+mn-lt"/>
                <a:cs typeface="+mn-lt"/>
              </a:rPr>
            </a:b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V = 33 L, </a:t>
            </a:r>
            <a:b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  <a:ea typeface="+mn-lt"/>
                <a:cs typeface="+mn-lt"/>
              </a:rPr>
            </a:b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CL = 8.25 L/h</a:t>
            </a:r>
            <a:endParaRPr lang="en-GB" dirty="0">
              <a:solidFill>
                <a:schemeClr val="tx2">
                  <a:lumMod val="75000"/>
                  <a:lumOff val="25000"/>
                </a:schemeClr>
              </a:solidFill>
              <a:cs typeface="Arial"/>
            </a:endParaRPr>
          </a:p>
          <a:p>
            <a:pPr algn="l">
              <a:lnSpc>
                <a:spcPct val="150000"/>
              </a:lnSpc>
            </a:pPr>
            <a:endParaRPr lang="en-GB" dirty="0"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E2B0C-66FB-8640-D413-9E2EE42EB247}"/>
              </a:ext>
            </a:extLst>
          </p:cNvPr>
          <p:cNvSpPr/>
          <p:nvPr/>
        </p:nvSpPr>
        <p:spPr>
          <a:xfrm>
            <a:off x="3137532" y="3286898"/>
            <a:ext cx="7895770" cy="27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2319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50CDE-E7FB-B547-C84F-138A8789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384"/>
            <a:ext cx="10836142" cy="682959"/>
          </a:xfrm>
        </p:spPr>
        <p:txBody>
          <a:bodyPr>
            <a:no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Arial"/>
                <a:ea typeface="SimHei"/>
                <a:cs typeface="Arial"/>
              </a:rPr>
              <a:t>Statistical summary of PK/PD parameters in groups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Picture 8" descr="Table&#10;&#10;Description automatically generated">
            <a:extLst>
              <a:ext uri="{FF2B5EF4-FFF2-40B4-BE49-F238E27FC236}">
                <a16:creationId xmlns:a16="http://schemas.microsoft.com/office/drawing/2014/main" id="{C94E1FB2-A983-CDFD-D1DB-F3828F74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0" y="2126178"/>
            <a:ext cx="6048259" cy="3193209"/>
          </a:xfrm>
          <a:prstGeom prst="rect">
            <a:avLst/>
          </a:prstGeom>
        </p:spPr>
      </p:pic>
      <p:pic>
        <p:nvPicPr>
          <p:cNvPr id="3" name="Picture 4" descr="Table&#10;&#10;Description automatically generated">
            <a:extLst>
              <a:ext uri="{FF2B5EF4-FFF2-40B4-BE49-F238E27FC236}">
                <a16:creationId xmlns:a16="http://schemas.microsoft.com/office/drawing/2014/main" id="{C4AA525D-0591-B962-479C-5DC12774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00" y="2073194"/>
            <a:ext cx="6029898" cy="32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1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50CDE-E7FB-B547-C84F-138A8789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384"/>
            <a:ext cx="10101685" cy="592244"/>
          </a:xfrm>
        </p:spPr>
        <p:txBody>
          <a:bodyPr>
            <a:no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a typeface="SimHei"/>
                <a:cs typeface="Arial"/>
              </a:rPr>
              <a:t>Concentration-time profile of inogatran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1875B736-0B64-D486-B8EE-8967FE77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2" y="1875210"/>
            <a:ext cx="5537200" cy="3992948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5B1DC818-A754-9B30-C513-1064EC455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544" y="1875211"/>
            <a:ext cx="5529942" cy="399294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D4DE04E-3E0B-CAF0-FE1C-070ADEAAB61E}"/>
              </a:ext>
            </a:extLst>
          </p:cNvPr>
          <p:cNvCxnSpPr/>
          <p:nvPr/>
        </p:nvCxnSpPr>
        <p:spPr>
          <a:xfrm flipH="1">
            <a:off x="7569199" y="2166258"/>
            <a:ext cx="1" cy="336005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8">
            <a:extLst>
              <a:ext uri="{FF2B5EF4-FFF2-40B4-BE49-F238E27FC236}">
                <a16:creationId xmlns:a16="http://schemas.microsoft.com/office/drawing/2014/main" id="{D4D6EB60-D409-6FBC-0BA7-E7B8D9F1E7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82531" y="5458053"/>
            <a:ext cx="774258" cy="51412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>
                <a:solidFill>
                  <a:srgbClr val="000000">
                    <a:alpha val="70000"/>
                  </a:srgbClr>
                </a:solidFill>
                <a:ea typeface="SimHei"/>
                <a:cs typeface="Arial"/>
              </a:rPr>
              <a:t>T</a:t>
            </a:r>
            <a:r>
              <a:rPr lang="zh-CN" altLang="en-US" sz="2400" baseline="-25000">
                <a:solidFill>
                  <a:srgbClr val="000000">
                    <a:alpha val="70000"/>
                  </a:srgbClr>
                </a:solidFill>
                <a:ea typeface="SimHei"/>
                <a:cs typeface="Arial"/>
              </a:rPr>
              <a:t>max</a:t>
            </a:r>
            <a:endParaRPr lang="en-US" altLang="zh-CN" baseline="-25000">
              <a:solidFill>
                <a:srgbClr val="000000">
                  <a:alpha val="70000"/>
                </a:srgbClr>
              </a:solidFill>
              <a:ea typeface="黑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40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8">
            <a:extLst>
              <a:ext uri="{FF2B5EF4-FFF2-40B4-BE49-F238E27FC236}">
                <a16:creationId xmlns:a16="http://schemas.microsoft.com/office/drawing/2014/main" id="{564F2DDB-2A5F-CFFA-3C34-F588B1FB712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5274" y="1510167"/>
            <a:ext cx="10302885" cy="56073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000000">
                    <a:alpha val="70000"/>
                  </a:srgbClr>
                </a:solidFill>
                <a:ea typeface="SimHei"/>
                <a:cs typeface="Arial"/>
              </a:rPr>
              <a:t>First-order absorption and first-order elimination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solidFill>
                <a:srgbClr val="000000">
                  <a:alpha val="70000"/>
                </a:srgbClr>
              </a:solidFill>
              <a:ea typeface="SimHei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solidFill>
                <a:srgbClr val="000000">
                  <a:alpha val="70000"/>
                </a:srgbClr>
              </a:solidFill>
              <a:ea typeface="SimHei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solidFill>
                <a:srgbClr val="000000">
                  <a:alpha val="70000"/>
                </a:srgbClr>
              </a:solidFill>
              <a:ea typeface="SimHei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00">
                    <a:alpha val="70000"/>
                  </a:srgbClr>
                </a:solidFill>
                <a:ea typeface="SimHei"/>
                <a:cs typeface="Arial"/>
              </a:rPr>
              <a:t>Age, Weight on k</a:t>
            </a:r>
            <a:r>
              <a:rPr lang="en-US" altLang="zh-CN" sz="2400" baseline="-25000" dirty="0">
                <a:solidFill>
                  <a:srgbClr val="000000">
                    <a:alpha val="70000"/>
                  </a:srgbClr>
                </a:solidFill>
                <a:ea typeface="SimHei"/>
                <a:cs typeface="Arial"/>
              </a:rPr>
              <a:t>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rgbClr val="000000">
                    <a:alpha val="70000"/>
                  </a:srgbClr>
                </a:solidFill>
                <a:ea typeface="SimHei"/>
                <a:cs typeface="Arial"/>
              </a:rPr>
              <a:t>CrCL</a:t>
            </a:r>
            <a:r>
              <a:rPr lang="en-US" altLang="zh-CN" sz="2400" dirty="0">
                <a:solidFill>
                  <a:srgbClr val="000000">
                    <a:alpha val="70000"/>
                  </a:srgbClr>
                </a:solidFill>
                <a:ea typeface="SimHei"/>
                <a:cs typeface="Arial"/>
              </a:rPr>
              <a:t> on </a:t>
            </a:r>
            <a:r>
              <a:rPr lang="en-US" altLang="zh-CN" sz="2400" dirty="0" err="1">
                <a:solidFill>
                  <a:srgbClr val="000000">
                    <a:alpha val="70000"/>
                  </a:srgbClr>
                </a:solidFill>
                <a:ea typeface="SimHei"/>
                <a:cs typeface="Arial"/>
              </a:rPr>
              <a:t>k</a:t>
            </a:r>
            <a:r>
              <a:rPr lang="en-US" altLang="zh-CN" sz="2400" baseline="-25000" dirty="0" err="1">
                <a:solidFill>
                  <a:srgbClr val="000000">
                    <a:alpha val="70000"/>
                  </a:srgbClr>
                </a:solidFill>
                <a:ea typeface="SimHei"/>
                <a:cs typeface="Arial"/>
              </a:rPr>
              <a:t>e</a:t>
            </a:r>
            <a:r>
              <a:rPr lang="en-US" altLang="zh-CN" sz="2400" dirty="0">
                <a:solidFill>
                  <a:srgbClr val="000000">
                    <a:alpha val="70000"/>
                  </a:srgbClr>
                </a:solidFill>
                <a:ea typeface="SimHei"/>
                <a:cs typeface="Arial"/>
              </a:rPr>
              <a:t> (CL is better when evaluating covariates effect in PK model)</a:t>
            </a:r>
            <a:endParaRPr lang="en-US" altLang="zh-CN" sz="2400" baseline="-25000" dirty="0">
              <a:solidFill>
                <a:srgbClr val="000000">
                  <a:alpha val="70000"/>
                </a:srgbClr>
              </a:solidFill>
              <a:ea typeface="SimHei"/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00">
                    <a:alpha val="70000"/>
                  </a:srgbClr>
                </a:solidFill>
                <a:ea typeface="SimHei"/>
                <a:cs typeface="Arial"/>
              </a:rPr>
              <a:t>Weight on V</a:t>
            </a:r>
            <a:endParaRPr lang="zh-CN" altLang="en-US" sz="2400" dirty="0">
              <a:solidFill>
                <a:srgbClr val="000000">
                  <a:alpha val="70000"/>
                </a:srgbClr>
              </a:solidFill>
              <a:ea typeface="SimHei"/>
              <a:cs typeface="Arial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3A50CDE-E7FB-B547-C84F-138A8789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2122"/>
            <a:ext cx="10101685" cy="592244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ea typeface="SimHei"/>
                <a:cs typeface="Arial"/>
              </a:rPr>
              <a:t>PK mode</a:t>
            </a:r>
            <a:r>
              <a:rPr lang="en-US" altLang="zh-CN" sz="2800" b="1" dirty="0">
                <a:solidFill>
                  <a:schemeClr val="tx1"/>
                </a:solidFill>
                <a:ea typeface="SimHei"/>
                <a:cs typeface="Arial"/>
              </a:rPr>
              <a:t>l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AF1D355-D992-4E71-CF0D-4EAE76D3C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442797"/>
            <a:ext cx="3534228" cy="73418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8459D254-5976-3880-C503-456842A2AE48}"/>
              </a:ext>
            </a:extLst>
          </p:cNvPr>
          <p:cNvSpPr txBox="1">
            <a:spLocks/>
          </p:cNvSpPr>
          <p:nvPr/>
        </p:nvSpPr>
        <p:spPr>
          <a:xfrm>
            <a:off x="825274" y="3450905"/>
            <a:ext cx="10101685" cy="5922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spc="300">
                <a:solidFill>
                  <a:schemeClr val="tx2">
                    <a:alpha val="7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chemeClr val="tx1"/>
                </a:solidFill>
                <a:ea typeface="SimHei"/>
                <a:cs typeface="Arial"/>
              </a:rPr>
              <a:t>PK model</a:t>
            </a:r>
            <a:r>
              <a:rPr lang="en-US" altLang="zh-CN" sz="2800" b="1" dirty="0">
                <a:solidFill>
                  <a:schemeClr val="tx1"/>
                </a:solidFill>
                <a:ea typeface="SimHei"/>
                <a:cs typeface="Arial"/>
              </a:rPr>
              <a:t> with covariates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35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50CDE-E7FB-B547-C84F-138A8789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27529"/>
            <a:ext cx="10101685" cy="592244"/>
          </a:xfrm>
        </p:spPr>
        <p:txBody>
          <a:bodyPr>
            <a:no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ea typeface="SimHei"/>
                <a:cs typeface="Arial"/>
              </a:rPr>
              <a:t>APTT(ratio)-time profile of inogatran</a:t>
            </a:r>
          </a:p>
        </p:txBody>
      </p:sp>
      <p:pic>
        <p:nvPicPr>
          <p:cNvPr id="3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B98639A-4AA3-0206-3576-B46883362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93" y="1813688"/>
            <a:ext cx="5681030" cy="4105390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9DBF23EA-AE25-6B9D-9216-EAAB0871E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854" y="1813168"/>
            <a:ext cx="5681029" cy="40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6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50CDE-E7FB-B547-C84F-138A8789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74420"/>
            <a:ext cx="10101685" cy="592244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ea typeface="SimHei"/>
                <a:cs typeface="Arial"/>
              </a:rPr>
              <a:t>APTT(ratio)-conc profile of inogatran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E413F2C9-7CA7-8FD0-231E-84386B5EB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581" y="1917967"/>
            <a:ext cx="5625945" cy="4087027"/>
          </a:xfrm>
          <a:prstGeom prst="rect">
            <a:avLst/>
          </a:prstGeom>
        </p:spPr>
      </p:pic>
      <p:pic>
        <p:nvPicPr>
          <p:cNvPr id="5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01463E5-C449-152A-11C9-AD90DEBFF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99" y="1963872"/>
            <a:ext cx="5506597" cy="399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3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2;g12df08b0dce_6_36">
            <a:extLst>
              <a:ext uri="{FF2B5EF4-FFF2-40B4-BE49-F238E27FC236}">
                <a16:creationId xmlns:a16="http://schemas.microsoft.com/office/drawing/2014/main" id="{5403470D-2BBF-299B-5615-44DD6B04D4E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7246" r="2922" b="3507"/>
          <a:stretch/>
        </p:blipFill>
        <p:spPr>
          <a:xfrm>
            <a:off x="5738481" y="2245915"/>
            <a:ext cx="5925685" cy="333103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AC5BE434-916E-89B6-299E-E9C9C46A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74420"/>
            <a:ext cx="10101685" cy="592244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ea typeface="SimHei"/>
                <a:cs typeface="Arial"/>
              </a:rPr>
              <a:t>PD model of </a:t>
            </a:r>
            <a:r>
              <a:rPr lang="en-US" altLang="zh-CN" sz="2800" b="1" dirty="0" err="1">
                <a:solidFill>
                  <a:schemeClr val="tx1"/>
                </a:solidFill>
                <a:ea typeface="SimHei"/>
                <a:cs typeface="Arial"/>
              </a:rPr>
              <a:t>inogatran</a:t>
            </a:r>
            <a:endParaRPr lang="zh-CN" altLang="en-US" sz="2800" b="1" dirty="0">
              <a:solidFill>
                <a:schemeClr val="tx1"/>
              </a:solidFill>
              <a:ea typeface="SimHei"/>
              <a:cs typeface="Arial"/>
            </a:endParaRPr>
          </a:p>
        </p:txBody>
      </p:sp>
      <p:sp>
        <p:nvSpPr>
          <p:cNvPr id="16" name="内容占位符 8">
            <a:extLst>
              <a:ext uri="{FF2B5EF4-FFF2-40B4-BE49-F238E27FC236}">
                <a16:creationId xmlns:a16="http://schemas.microsoft.com/office/drawing/2014/main" id="{92039811-02BA-2E8A-6130-F14C2A11CA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5274" y="1510167"/>
            <a:ext cx="10302885" cy="56073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000000">
                    <a:alpha val="70000"/>
                  </a:srgbClr>
                </a:solidFill>
                <a:ea typeface="SimHei"/>
                <a:cs typeface="Arial"/>
              </a:rPr>
              <a:t>E</a:t>
            </a:r>
            <a:r>
              <a:rPr lang="en-US" altLang="zh-CN" sz="2400" baseline="-25000" dirty="0">
                <a:solidFill>
                  <a:srgbClr val="000000">
                    <a:alpha val="70000"/>
                  </a:srgbClr>
                </a:solidFill>
                <a:ea typeface="SimHei"/>
                <a:cs typeface="Arial"/>
              </a:rPr>
              <a:t>max</a:t>
            </a:r>
            <a:r>
              <a:rPr lang="en-US" altLang="zh-CN" sz="2400" dirty="0">
                <a:solidFill>
                  <a:srgbClr val="000000">
                    <a:alpha val="70000"/>
                  </a:srgbClr>
                </a:solidFill>
                <a:ea typeface="SimHei"/>
                <a:cs typeface="Arial"/>
              </a:rPr>
              <a:t> model</a:t>
            </a:r>
            <a:endParaRPr lang="zh-CN" altLang="en-US" sz="2400" dirty="0">
              <a:solidFill>
                <a:srgbClr val="000000">
                  <a:alpha val="70000"/>
                </a:srgbClr>
              </a:solidFill>
              <a:ea typeface="SimHei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5283F-038F-08F3-C0B4-1F53FEAB2B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67" y="2790394"/>
            <a:ext cx="4450466" cy="1760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92D050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0413435"/>
      </p:ext>
    </p:extLst>
  </p:cSld>
  <p:clrMapOvr>
    <a:masterClrMapping/>
  </p:clrMapOvr>
</p:sld>
</file>

<file path=ppt/theme/theme1.xml><?xml version="1.0" encoding="utf-8"?>
<a:theme xmlns:a="http://schemas.openxmlformats.org/drawingml/2006/main" name="UU_white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U_grey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DA9C53AA5AA3946BF2644816493B392" ma:contentTypeVersion="7" ma:contentTypeDescription="Skapa ett nytt dokument." ma:contentTypeScope="" ma:versionID="7fb0942b520da54c9ebcd0e69398e505">
  <xsd:schema xmlns:xsd="http://www.w3.org/2001/XMLSchema" xmlns:xs="http://www.w3.org/2001/XMLSchema" xmlns:p="http://schemas.microsoft.com/office/2006/metadata/properties" xmlns:ns3="826a62b9-3684-4dc5-9128-852c3915854f" xmlns:ns4="74f91f3b-1e65-4528-9d77-e6032872e1df" targetNamespace="http://schemas.microsoft.com/office/2006/metadata/properties" ma:root="true" ma:fieldsID="79106a207d772bade24760098701765a" ns3:_="" ns4:_="">
    <xsd:import namespace="826a62b9-3684-4dc5-9128-852c3915854f"/>
    <xsd:import namespace="74f91f3b-1e65-4528-9d77-e6032872e1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6a62b9-3684-4dc5-9128-852c391585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f91f3b-1e65-4528-9d77-e6032872e1d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Delar tips,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F30288-0502-4935-9F9B-E6BCB0A9781D}">
  <ds:schemaRefs>
    <ds:schemaRef ds:uri="74f91f3b-1e65-4528-9d77-e6032872e1df"/>
    <ds:schemaRef ds:uri="826a62b9-3684-4dc5-9128-852c391585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2258028-7A11-461B-8D7D-70316584F47B}">
  <ds:schemaRefs>
    <ds:schemaRef ds:uri="74f91f3b-1e65-4528-9d77-e6032872e1df"/>
    <ds:schemaRef ds:uri="826a62b9-3684-4dc5-9128-852c3915854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6A467E-5D0C-46A0-A5EA-963DDF3FBA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139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Lato Extended</vt:lpstr>
      <vt:lpstr>Arial</vt:lpstr>
      <vt:lpstr>Calibri</vt:lpstr>
      <vt:lpstr>UU_white</vt:lpstr>
      <vt:lpstr>UU_grey</vt:lpstr>
      <vt:lpstr> CSD&amp;A: Data Analysis of SAD IM study with tables and graphs</vt:lpstr>
      <vt:lpstr>Individual PK parameters</vt:lpstr>
      <vt:lpstr>Statistical summary of demographics and  PK parameters</vt:lpstr>
      <vt:lpstr>Statistical summary of PK/PD parameters in groups</vt:lpstr>
      <vt:lpstr>Concentration-time profile of inogatran</vt:lpstr>
      <vt:lpstr>PK model</vt:lpstr>
      <vt:lpstr>APTT(ratio)-time profile of inogatran</vt:lpstr>
      <vt:lpstr>APTT(ratio)-conc profile of inogatran</vt:lpstr>
      <vt:lpstr>PD model of inogatran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Svensson</dc:creator>
  <cp:lastModifiedBy>Yu-Jou Lin</cp:lastModifiedBy>
  <cp:revision>3</cp:revision>
  <dcterms:created xsi:type="dcterms:W3CDTF">2021-02-16T07:20:34Z</dcterms:created>
  <dcterms:modified xsi:type="dcterms:W3CDTF">2022-05-24T11:58:40Z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0x0101004DA9C53AA5AA3946BF2644816493B392</vt:lpwstr>
  </property>
</Properties>
</file>