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3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C25FA-BF34-7691-5AEE-944B4336488B}" v="670" dt="2022-05-24T14:28:50.874"/>
    <p1510:client id="{F9DAE6D4-FD74-BB40-BEBE-F81310FE1587}" v="492" dt="2022-05-24T14:28:48.255"/>
    <p1510:client id="{FEE8E36E-6BD0-38A9-0B25-0BFFFD5CD42A}" v="19" dt="2022-05-24T13:31:3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57A73A-5FB4-4ADD-AC72-53847925E9B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880066-0CC2-45FE-A5D7-41E4625B77D2}">
      <dgm:prSet/>
      <dgm:spPr/>
      <dgm:t>
        <a:bodyPr/>
        <a:lstStyle/>
        <a:p>
          <a:r>
            <a:rPr lang="en-SE" baseline="0"/>
            <a:t>Arm 1 - IV 200 mg/day follow by 100 mg/day IM for 6 days</a:t>
          </a:r>
          <a:endParaRPr lang="en-US"/>
        </a:p>
      </dgm:t>
    </dgm:pt>
    <dgm:pt modelId="{E396DBE4-C3CE-4B26-82FE-D86211FE9D25}" type="parTrans" cxnId="{0C3DEA8A-9DD0-441A-85AC-752598979FC4}">
      <dgm:prSet/>
      <dgm:spPr/>
      <dgm:t>
        <a:bodyPr/>
        <a:lstStyle/>
        <a:p>
          <a:endParaRPr lang="en-US"/>
        </a:p>
      </dgm:t>
    </dgm:pt>
    <dgm:pt modelId="{F515F540-6992-4CD2-9A59-E90890F346D5}" type="sibTrans" cxnId="{0C3DEA8A-9DD0-441A-85AC-752598979FC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D60E973-6F7C-4C19-AB9E-921CB8E535DE}">
      <dgm:prSet/>
      <dgm:spPr/>
      <dgm:t>
        <a:bodyPr/>
        <a:lstStyle/>
        <a:p>
          <a:r>
            <a:rPr lang="en-SE" baseline="0"/>
            <a:t>Arm 2 – IV 400 mg/day follow by 300 mg/day IM for 6 days</a:t>
          </a:r>
          <a:endParaRPr lang="en-US"/>
        </a:p>
      </dgm:t>
    </dgm:pt>
    <dgm:pt modelId="{AC953436-4D61-4ACB-A9F3-1494391DF891}" type="parTrans" cxnId="{EFDF8924-5811-4AAA-ACE7-5529CC484530}">
      <dgm:prSet/>
      <dgm:spPr/>
      <dgm:t>
        <a:bodyPr/>
        <a:lstStyle/>
        <a:p>
          <a:endParaRPr lang="en-US"/>
        </a:p>
      </dgm:t>
    </dgm:pt>
    <dgm:pt modelId="{9FA9F761-C2BA-42E2-9F95-D905680B12B6}" type="sibTrans" cxnId="{EFDF8924-5811-4AAA-ACE7-5529CC48453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DA9EDB3-3BF9-44C4-B985-72190A881E79}">
      <dgm:prSet/>
      <dgm:spPr/>
      <dgm:t>
        <a:bodyPr/>
        <a:lstStyle/>
        <a:p>
          <a:r>
            <a:rPr lang="en-SE" baseline="0"/>
            <a:t>Arm 3 – IV 600 mg/day follow by 500 mg/day IM for 6 days</a:t>
          </a:r>
          <a:endParaRPr lang="en-US"/>
        </a:p>
      </dgm:t>
    </dgm:pt>
    <dgm:pt modelId="{82CA9729-D470-4CC9-9108-764F9CA12F74}" type="parTrans" cxnId="{C734D9FA-05C7-49DE-B12E-6BEA2AA0368E}">
      <dgm:prSet/>
      <dgm:spPr/>
      <dgm:t>
        <a:bodyPr/>
        <a:lstStyle/>
        <a:p>
          <a:endParaRPr lang="en-US"/>
        </a:p>
      </dgm:t>
    </dgm:pt>
    <dgm:pt modelId="{ADD9A168-C084-4954-8299-1D7A86224FA6}" type="sibTrans" cxnId="{C734D9FA-05C7-49DE-B12E-6BEA2AA036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EACF4DF-44A1-4DEF-B49D-F709DB0BADD4}">
      <dgm:prSet/>
      <dgm:spPr/>
      <dgm:t>
        <a:bodyPr/>
        <a:lstStyle/>
        <a:p>
          <a:r>
            <a:rPr lang="en-SE" baseline="0" dirty="0"/>
            <a:t>Arm 4 – </a:t>
          </a:r>
          <a:r>
            <a:rPr lang="en-US" baseline="0" dirty="0"/>
            <a:t>First-line treatment</a:t>
          </a:r>
          <a:endParaRPr lang="en-US" dirty="0"/>
        </a:p>
      </dgm:t>
    </dgm:pt>
    <dgm:pt modelId="{72D2DDD8-FF74-4BBD-AB8B-8994A616DD6D}" type="parTrans" cxnId="{B133E419-27EE-4460-962D-001FD652F8A3}">
      <dgm:prSet/>
      <dgm:spPr/>
      <dgm:t>
        <a:bodyPr/>
        <a:lstStyle/>
        <a:p>
          <a:endParaRPr lang="en-US"/>
        </a:p>
      </dgm:t>
    </dgm:pt>
    <dgm:pt modelId="{B94F3C82-2A67-46EB-970E-EF7416BFD659}" type="sibTrans" cxnId="{B133E419-27EE-4460-962D-001FD652F8A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B145293-687F-6247-B353-7B519E4B0B51}" type="pres">
      <dgm:prSet presAssocID="{0457A73A-5FB4-4ADD-AC72-53847925E9B7}" presName="Name0" presStyleCnt="0">
        <dgm:presLayoutVars>
          <dgm:animLvl val="lvl"/>
          <dgm:resizeHandles val="exact"/>
        </dgm:presLayoutVars>
      </dgm:prSet>
      <dgm:spPr/>
    </dgm:pt>
    <dgm:pt modelId="{7FE95F8B-1B47-2042-8C9E-278454B54AE2}" type="pres">
      <dgm:prSet presAssocID="{F7880066-0CC2-45FE-A5D7-41E4625B77D2}" presName="compositeNode" presStyleCnt="0">
        <dgm:presLayoutVars>
          <dgm:bulletEnabled val="1"/>
        </dgm:presLayoutVars>
      </dgm:prSet>
      <dgm:spPr/>
    </dgm:pt>
    <dgm:pt modelId="{AA4DFD0C-3023-B943-94D2-643CE14B236F}" type="pres">
      <dgm:prSet presAssocID="{F7880066-0CC2-45FE-A5D7-41E4625B77D2}" presName="bgRect" presStyleLbl="alignNode1" presStyleIdx="0" presStyleCnt="4"/>
      <dgm:spPr/>
    </dgm:pt>
    <dgm:pt modelId="{CF1FDB72-850C-7648-90BF-8B024BCC90AA}" type="pres">
      <dgm:prSet presAssocID="{F515F540-6992-4CD2-9A59-E90890F346D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BC822E5-019C-0A46-9A35-08535D9E1D4C}" type="pres">
      <dgm:prSet presAssocID="{F7880066-0CC2-45FE-A5D7-41E4625B77D2}" presName="nodeRect" presStyleLbl="alignNode1" presStyleIdx="0" presStyleCnt="4">
        <dgm:presLayoutVars>
          <dgm:bulletEnabled val="1"/>
        </dgm:presLayoutVars>
      </dgm:prSet>
      <dgm:spPr/>
    </dgm:pt>
    <dgm:pt modelId="{DF122AEF-1B70-5046-B429-A7B0110EA3EE}" type="pres">
      <dgm:prSet presAssocID="{F515F540-6992-4CD2-9A59-E90890F346D5}" presName="sibTrans" presStyleCnt="0"/>
      <dgm:spPr/>
    </dgm:pt>
    <dgm:pt modelId="{636C0281-012D-564F-8587-23014624F15C}" type="pres">
      <dgm:prSet presAssocID="{CD60E973-6F7C-4C19-AB9E-921CB8E535DE}" presName="compositeNode" presStyleCnt="0">
        <dgm:presLayoutVars>
          <dgm:bulletEnabled val="1"/>
        </dgm:presLayoutVars>
      </dgm:prSet>
      <dgm:spPr/>
    </dgm:pt>
    <dgm:pt modelId="{EA958AD1-0A0A-F241-84F0-A7052DE57302}" type="pres">
      <dgm:prSet presAssocID="{CD60E973-6F7C-4C19-AB9E-921CB8E535DE}" presName="bgRect" presStyleLbl="alignNode1" presStyleIdx="1" presStyleCnt="4"/>
      <dgm:spPr/>
    </dgm:pt>
    <dgm:pt modelId="{8241F0D7-0C85-F24D-9FFE-B370D9AF0855}" type="pres">
      <dgm:prSet presAssocID="{9FA9F761-C2BA-42E2-9F95-D905680B12B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179BAFA-33D7-9548-97CE-2B1873D6AE2E}" type="pres">
      <dgm:prSet presAssocID="{CD60E973-6F7C-4C19-AB9E-921CB8E535DE}" presName="nodeRect" presStyleLbl="alignNode1" presStyleIdx="1" presStyleCnt="4">
        <dgm:presLayoutVars>
          <dgm:bulletEnabled val="1"/>
        </dgm:presLayoutVars>
      </dgm:prSet>
      <dgm:spPr/>
    </dgm:pt>
    <dgm:pt modelId="{43DE58C9-5EBE-554E-928E-7C5B4036B390}" type="pres">
      <dgm:prSet presAssocID="{9FA9F761-C2BA-42E2-9F95-D905680B12B6}" presName="sibTrans" presStyleCnt="0"/>
      <dgm:spPr/>
    </dgm:pt>
    <dgm:pt modelId="{1BACE98B-A302-B041-8956-508CE6469DC4}" type="pres">
      <dgm:prSet presAssocID="{CDA9EDB3-3BF9-44C4-B985-72190A881E79}" presName="compositeNode" presStyleCnt="0">
        <dgm:presLayoutVars>
          <dgm:bulletEnabled val="1"/>
        </dgm:presLayoutVars>
      </dgm:prSet>
      <dgm:spPr/>
    </dgm:pt>
    <dgm:pt modelId="{28714BB9-1266-8445-B78A-800F32ED3AB0}" type="pres">
      <dgm:prSet presAssocID="{CDA9EDB3-3BF9-44C4-B985-72190A881E79}" presName="bgRect" presStyleLbl="alignNode1" presStyleIdx="2" presStyleCnt="4"/>
      <dgm:spPr/>
    </dgm:pt>
    <dgm:pt modelId="{9B74B0B4-DA8A-8945-9B36-FB608DBCBE63}" type="pres">
      <dgm:prSet presAssocID="{ADD9A168-C084-4954-8299-1D7A86224FA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680DFB2-50FA-EF4A-AD16-99E2633B1036}" type="pres">
      <dgm:prSet presAssocID="{CDA9EDB3-3BF9-44C4-B985-72190A881E79}" presName="nodeRect" presStyleLbl="alignNode1" presStyleIdx="2" presStyleCnt="4">
        <dgm:presLayoutVars>
          <dgm:bulletEnabled val="1"/>
        </dgm:presLayoutVars>
      </dgm:prSet>
      <dgm:spPr/>
    </dgm:pt>
    <dgm:pt modelId="{A31A9DBD-044A-2E42-BD3B-4045C0598CD6}" type="pres">
      <dgm:prSet presAssocID="{ADD9A168-C084-4954-8299-1D7A86224FA6}" presName="sibTrans" presStyleCnt="0"/>
      <dgm:spPr/>
    </dgm:pt>
    <dgm:pt modelId="{54E40E3D-E7DB-704D-B2CF-4233251144E3}" type="pres">
      <dgm:prSet presAssocID="{5EACF4DF-44A1-4DEF-B49D-F709DB0BADD4}" presName="compositeNode" presStyleCnt="0">
        <dgm:presLayoutVars>
          <dgm:bulletEnabled val="1"/>
        </dgm:presLayoutVars>
      </dgm:prSet>
      <dgm:spPr/>
    </dgm:pt>
    <dgm:pt modelId="{99668C77-34BC-E143-A8A0-30B07A290010}" type="pres">
      <dgm:prSet presAssocID="{5EACF4DF-44A1-4DEF-B49D-F709DB0BADD4}" presName="bgRect" presStyleLbl="alignNode1" presStyleIdx="3" presStyleCnt="4"/>
      <dgm:spPr/>
    </dgm:pt>
    <dgm:pt modelId="{8BE31777-6DBF-C14C-847A-DB3743BC2CF5}" type="pres">
      <dgm:prSet presAssocID="{B94F3C82-2A67-46EB-970E-EF7416BFD65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492E6CF-8606-E640-90D2-9B4CEC7A3058}" type="pres">
      <dgm:prSet presAssocID="{5EACF4DF-44A1-4DEF-B49D-F709DB0BADD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CB87E08-0766-874C-937A-1C63F482FB5F}" type="presOf" srcId="{F7880066-0CC2-45FE-A5D7-41E4625B77D2}" destId="{ABC822E5-019C-0A46-9A35-08535D9E1D4C}" srcOrd="1" destOrd="0" presId="urn:microsoft.com/office/officeart/2016/7/layout/LinearBlockProcessNumbered"/>
    <dgm:cxn modelId="{B133E419-27EE-4460-962D-001FD652F8A3}" srcId="{0457A73A-5FB4-4ADD-AC72-53847925E9B7}" destId="{5EACF4DF-44A1-4DEF-B49D-F709DB0BADD4}" srcOrd="3" destOrd="0" parTransId="{72D2DDD8-FF74-4BBD-AB8B-8994A616DD6D}" sibTransId="{B94F3C82-2A67-46EB-970E-EF7416BFD659}"/>
    <dgm:cxn modelId="{3F5AC921-1CFC-384F-B54F-FC0A4CE0A94D}" type="presOf" srcId="{5EACF4DF-44A1-4DEF-B49D-F709DB0BADD4}" destId="{99668C77-34BC-E143-A8A0-30B07A290010}" srcOrd="0" destOrd="0" presId="urn:microsoft.com/office/officeart/2016/7/layout/LinearBlockProcessNumbered"/>
    <dgm:cxn modelId="{EFDF8924-5811-4AAA-ACE7-5529CC484530}" srcId="{0457A73A-5FB4-4ADD-AC72-53847925E9B7}" destId="{CD60E973-6F7C-4C19-AB9E-921CB8E535DE}" srcOrd="1" destOrd="0" parTransId="{AC953436-4D61-4ACB-A9F3-1494391DF891}" sibTransId="{9FA9F761-C2BA-42E2-9F95-D905680B12B6}"/>
    <dgm:cxn modelId="{4862B771-46C5-3B40-BE9C-7302A95D1993}" type="presOf" srcId="{9FA9F761-C2BA-42E2-9F95-D905680B12B6}" destId="{8241F0D7-0C85-F24D-9FFE-B370D9AF0855}" srcOrd="0" destOrd="0" presId="urn:microsoft.com/office/officeart/2016/7/layout/LinearBlockProcessNumbered"/>
    <dgm:cxn modelId="{7F25957B-CE51-AB4F-9CE2-F1A0D69E4228}" type="presOf" srcId="{F7880066-0CC2-45FE-A5D7-41E4625B77D2}" destId="{AA4DFD0C-3023-B943-94D2-643CE14B236F}" srcOrd="0" destOrd="0" presId="urn:microsoft.com/office/officeart/2016/7/layout/LinearBlockProcessNumbered"/>
    <dgm:cxn modelId="{A99ABE83-C144-254B-AAA7-22E965542527}" type="presOf" srcId="{CDA9EDB3-3BF9-44C4-B985-72190A881E79}" destId="{6680DFB2-50FA-EF4A-AD16-99E2633B1036}" srcOrd="1" destOrd="0" presId="urn:microsoft.com/office/officeart/2016/7/layout/LinearBlockProcessNumbered"/>
    <dgm:cxn modelId="{0C3DEA8A-9DD0-441A-85AC-752598979FC4}" srcId="{0457A73A-5FB4-4ADD-AC72-53847925E9B7}" destId="{F7880066-0CC2-45FE-A5D7-41E4625B77D2}" srcOrd="0" destOrd="0" parTransId="{E396DBE4-C3CE-4B26-82FE-D86211FE9D25}" sibTransId="{F515F540-6992-4CD2-9A59-E90890F346D5}"/>
    <dgm:cxn modelId="{A8AC5490-1D59-FB42-B7B0-8A6BED792454}" type="presOf" srcId="{CD60E973-6F7C-4C19-AB9E-921CB8E535DE}" destId="{0179BAFA-33D7-9548-97CE-2B1873D6AE2E}" srcOrd="1" destOrd="0" presId="urn:microsoft.com/office/officeart/2016/7/layout/LinearBlockProcessNumbered"/>
    <dgm:cxn modelId="{B2342BA9-59EC-6C45-AB51-C0F00D7BEF5E}" type="presOf" srcId="{F515F540-6992-4CD2-9A59-E90890F346D5}" destId="{CF1FDB72-850C-7648-90BF-8B024BCC90AA}" srcOrd="0" destOrd="0" presId="urn:microsoft.com/office/officeart/2016/7/layout/LinearBlockProcessNumbered"/>
    <dgm:cxn modelId="{F1BAFBBD-2944-1749-9B7C-031FEC6E64D6}" type="presOf" srcId="{CDA9EDB3-3BF9-44C4-B985-72190A881E79}" destId="{28714BB9-1266-8445-B78A-800F32ED3AB0}" srcOrd="0" destOrd="0" presId="urn:microsoft.com/office/officeart/2016/7/layout/LinearBlockProcessNumbered"/>
    <dgm:cxn modelId="{508B80CB-509C-A84F-967E-D2EC77B76FB5}" type="presOf" srcId="{ADD9A168-C084-4954-8299-1D7A86224FA6}" destId="{9B74B0B4-DA8A-8945-9B36-FB608DBCBE63}" srcOrd="0" destOrd="0" presId="urn:microsoft.com/office/officeart/2016/7/layout/LinearBlockProcessNumbered"/>
    <dgm:cxn modelId="{E7B975E3-A473-7F41-B5A0-1270855B5C04}" type="presOf" srcId="{CD60E973-6F7C-4C19-AB9E-921CB8E535DE}" destId="{EA958AD1-0A0A-F241-84F0-A7052DE57302}" srcOrd="0" destOrd="0" presId="urn:microsoft.com/office/officeart/2016/7/layout/LinearBlockProcessNumbered"/>
    <dgm:cxn modelId="{017749F5-0338-2F49-929E-7E005FF78A7B}" type="presOf" srcId="{5EACF4DF-44A1-4DEF-B49D-F709DB0BADD4}" destId="{6492E6CF-8606-E640-90D2-9B4CEC7A3058}" srcOrd="1" destOrd="0" presId="urn:microsoft.com/office/officeart/2016/7/layout/LinearBlockProcessNumbered"/>
    <dgm:cxn modelId="{006A05F7-B0B0-6449-8D13-5023A4E10304}" type="presOf" srcId="{0457A73A-5FB4-4ADD-AC72-53847925E9B7}" destId="{DB145293-687F-6247-B353-7B519E4B0B51}" srcOrd="0" destOrd="0" presId="urn:microsoft.com/office/officeart/2016/7/layout/LinearBlockProcessNumbered"/>
    <dgm:cxn modelId="{C734D9FA-05C7-49DE-B12E-6BEA2AA0368E}" srcId="{0457A73A-5FB4-4ADD-AC72-53847925E9B7}" destId="{CDA9EDB3-3BF9-44C4-B985-72190A881E79}" srcOrd="2" destOrd="0" parTransId="{82CA9729-D470-4CC9-9108-764F9CA12F74}" sibTransId="{ADD9A168-C084-4954-8299-1D7A86224FA6}"/>
    <dgm:cxn modelId="{B78ADFFC-CE9C-0D4C-93FE-0D28AEC6FF01}" type="presOf" srcId="{B94F3C82-2A67-46EB-970E-EF7416BFD659}" destId="{8BE31777-6DBF-C14C-847A-DB3743BC2CF5}" srcOrd="0" destOrd="0" presId="urn:microsoft.com/office/officeart/2016/7/layout/LinearBlockProcessNumbered"/>
    <dgm:cxn modelId="{EEE6C726-E676-8A4A-8F6B-B7ADD015E965}" type="presParOf" srcId="{DB145293-687F-6247-B353-7B519E4B0B51}" destId="{7FE95F8B-1B47-2042-8C9E-278454B54AE2}" srcOrd="0" destOrd="0" presId="urn:microsoft.com/office/officeart/2016/7/layout/LinearBlockProcessNumbered"/>
    <dgm:cxn modelId="{3F0D8C84-C82A-E746-8478-F5D452242DF1}" type="presParOf" srcId="{7FE95F8B-1B47-2042-8C9E-278454B54AE2}" destId="{AA4DFD0C-3023-B943-94D2-643CE14B236F}" srcOrd="0" destOrd="0" presId="urn:microsoft.com/office/officeart/2016/7/layout/LinearBlockProcessNumbered"/>
    <dgm:cxn modelId="{560F9E74-AFCC-5246-B701-21634D0FA065}" type="presParOf" srcId="{7FE95F8B-1B47-2042-8C9E-278454B54AE2}" destId="{CF1FDB72-850C-7648-90BF-8B024BCC90AA}" srcOrd="1" destOrd="0" presId="urn:microsoft.com/office/officeart/2016/7/layout/LinearBlockProcessNumbered"/>
    <dgm:cxn modelId="{565D22B7-7824-444F-A612-134089D25DA8}" type="presParOf" srcId="{7FE95F8B-1B47-2042-8C9E-278454B54AE2}" destId="{ABC822E5-019C-0A46-9A35-08535D9E1D4C}" srcOrd="2" destOrd="0" presId="urn:microsoft.com/office/officeart/2016/7/layout/LinearBlockProcessNumbered"/>
    <dgm:cxn modelId="{F8611C57-2056-3C41-AF62-26C1DCD497C5}" type="presParOf" srcId="{DB145293-687F-6247-B353-7B519E4B0B51}" destId="{DF122AEF-1B70-5046-B429-A7B0110EA3EE}" srcOrd="1" destOrd="0" presId="urn:microsoft.com/office/officeart/2016/7/layout/LinearBlockProcessNumbered"/>
    <dgm:cxn modelId="{63FAA365-F845-AE48-9C36-A4CB89CF8225}" type="presParOf" srcId="{DB145293-687F-6247-B353-7B519E4B0B51}" destId="{636C0281-012D-564F-8587-23014624F15C}" srcOrd="2" destOrd="0" presId="urn:microsoft.com/office/officeart/2016/7/layout/LinearBlockProcessNumbered"/>
    <dgm:cxn modelId="{43D5DA56-D7C1-5F40-9938-FF3CCE95E173}" type="presParOf" srcId="{636C0281-012D-564F-8587-23014624F15C}" destId="{EA958AD1-0A0A-F241-84F0-A7052DE57302}" srcOrd="0" destOrd="0" presId="urn:microsoft.com/office/officeart/2016/7/layout/LinearBlockProcessNumbered"/>
    <dgm:cxn modelId="{EAB2EF4C-968D-DF4A-BC65-B8E1A7D4DD9C}" type="presParOf" srcId="{636C0281-012D-564F-8587-23014624F15C}" destId="{8241F0D7-0C85-F24D-9FFE-B370D9AF0855}" srcOrd="1" destOrd="0" presId="urn:microsoft.com/office/officeart/2016/7/layout/LinearBlockProcessNumbered"/>
    <dgm:cxn modelId="{5DB8A331-50C2-254B-87FD-5C7324CACFD7}" type="presParOf" srcId="{636C0281-012D-564F-8587-23014624F15C}" destId="{0179BAFA-33D7-9548-97CE-2B1873D6AE2E}" srcOrd="2" destOrd="0" presId="urn:microsoft.com/office/officeart/2016/7/layout/LinearBlockProcessNumbered"/>
    <dgm:cxn modelId="{DF885844-885E-114B-99AA-0C0F524EF331}" type="presParOf" srcId="{DB145293-687F-6247-B353-7B519E4B0B51}" destId="{43DE58C9-5EBE-554E-928E-7C5B4036B390}" srcOrd="3" destOrd="0" presId="urn:microsoft.com/office/officeart/2016/7/layout/LinearBlockProcessNumbered"/>
    <dgm:cxn modelId="{0AB26498-61FC-1A4B-A30F-5DF0009C81E1}" type="presParOf" srcId="{DB145293-687F-6247-B353-7B519E4B0B51}" destId="{1BACE98B-A302-B041-8956-508CE6469DC4}" srcOrd="4" destOrd="0" presId="urn:microsoft.com/office/officeart/2016/7/layout/LinearBlockProcessNumbered"/>
    <dgm:cxn modelId="{AB6DB5EC-FA48-9F4C-9B2F-38A9D71F50C1}" type="presParOf" srcId="{1BACE98B-A302-B041-8956-508CE6469DC4}" destId="{28714BB9-1266-8445-B78A-800F32ED3AB0}" srcOrd="0" destOrd="0" presId="urn:microsoft.com/office/officeart/2016/7/layout/LinearBlockProcessNumbered"/>
    <dgm:cxn modelId="{B2D89A3D-4A5C-5C43-8DE5-B1BB1F9CEBE0}" type="presParOf" srcId="{1BACE98B-A302-B041-8956-508CE6469DC4}" destId="{9B74B0B4-DA8A-8945-9B36-FB608DBCBE63}" srcOrd="1" destOrd="0" presId="urn:microsoft.com/office/officeart/2016/7/layout/LinearBlockProcessNumbered"/>
    <dgm:cxn modelId="{6C27B8C2-D4FB-7743-89C8-3CD40545D471}" type="presParOf" srcId="{1BACE98B-A302-B041-8956-508CE6469DC4}" destId="{6680DFB2-50FA-EF4A-AD16-99E2633B1036}" srcOrd="2" destOrd="0" presId="urn:microsoft.com/office/officeart/2016/7/layout/LinearBlockProcessNumbered"/>
    <dgm:cxn modelId="{F00C854E-C3C4-9048-B940-805537AE801F}" type="presParOf" srcId="{DB145293-687F-6247-B353-7B519E4B0B51}" destId="{A31A9DBD-044A-2E42-BD3B-4045C0598CD6}" srcOrd="5" destOrd="0" presId="urn:microsoft.com/office/officeart/2016/7/layout/LinearBlockProcessNumbered"/>
    <dgm:cxn modelId="{EBF4209B-3C21-804C-8013-FEF77E153977}" type="presParOf" srcId="{DB145293-687F-6247-B353-7B519E4B0B51}" destId="{54E40E3D-E7DB-704D-B2CF-4233251144E3}" srcOrd="6" destOrd="0" presId="urn:microsoft.com/office/officeart/2016/7/layout/LinearBlockProcessNumbered"/>
    <dgm:cxn modelId="{0B5F6D9D-D73C-2E40-9B7B-325C6F68C78B}" type="presParOf" srcId="{54E40E3D-E7DB-704D-B2CF-4233251144E3}" destId="{99668C77-34BC-E143-A8A0-30B07A290010}" srcOrd="0" destOrd="0" presId="urn:microsoft.com/office/officeart/2016/7/layout/LinearBlockProcessNumbered"/>
    <dgm:cxn modelId="{C17F3350-BD8E-AC4C-A6FD-05D828C4A2E3}" type="presParOf" srcId="{54E40E3D-E7DB-704D-B2CF-4233251144E3}" destId="{8BE31777-6DBF-C14C-847A-DB3743BC2CF5}" srcOrd="1" destOrd="0" presId="urn:microsoft.com/office/officeart/2016/7/layout/LinearBlockProcessNumbered"/>
    <dgm:cxn modelId="{9988A3CE-DA65-1E4B-9330-93278502F39D}" type="presParOf" srcId="{54E40E3D-E7DB-704D-B2CF-4233251144E3}" destId="{6492E6CF-8606-E640-90D2-9B4CEC7A305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DFD0C-3023-B943-94D2-643CE14B236F}">
      <dsp:nvSpPr>
        <dsp:cNvPr id="0" name=""/>
        <dsp:cNvSpPr/>
      </dsp:nvSpPr>
      <dsp:spPr>
        <a:xfrm>
          <a:off x="216" y="319028"/>
          <a:ext cx="2618149" cy="31417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2300" kern="1200" baseline="0"/>
            <a:t>Arm 1 - IV 200 mg/day follow by 100 mg/day IM for 6 days</a:t>
          </a:r>
          <a:endParaRPr lang="en-US" sz="2300" kern="1200"/>
        </a:p>
      </dsp:txBody>
      <dsp:txXfrm>
        <a:off x="216" y="1575740"/>
        <a:ext cx="2618149" cy="1885067"/>
      </dsp:txXfrm>
    </dsp:sp>
    <dsp:sp modelId="{CF1FDB72-850C-7648-90BF-8B024BCC90AA}">
      <dsp:nvSpPr>
        <dsp:cNvPr id="0" name=""/>
        <dsp:cNvSpPr/>
      </dsp:nvSpPr>
      <dsp:spPr>
        <a:xfrm>
          <a:off x="216" y="31902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6" y="319028"/>
        <a:ext cx="2618149" cy="1256711"/>
      </dsp:txXfrm>
    </dsp:sp>
    <dsp:sp modelId="{EA958AD1-0A0A-F241-84F0-A7052DE57302}">
      <dsp:nvSpPr>
        <dsp:cNvPr id="0" name=""/>
        <dsp:cNvSpPr/>
      </dsp:nvSpPr>
      <dsp:spPr>
        <a:xfrm>
          <a:off x="2827818" y="319028"/>
          <a:ext cx="2618149" cy="31417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2300" kern="1200" baseline="0"/>
            <a:t>Arm 2 – IV 400 mg/day follow by 300 mg/day IM for 6 days</a:t>
          </a:r>
          <a:endParaRPr lang="en-US" sz="2300" kern="1200"/>
        </a:p>
      </dsp:txBody>
      <dsp:txXfrm>
        <a:off x="2827818" y="1575740"/>
        <a:ext cx="2618149" cy="1885067"/>
      </dsp:txXfrm>
    </dsp:sp>
    <dsp:sp modelId="{8241F0D7-0C85-F24D-9FFE-B370D9AF0855}">
      <dsp:nvSpPr>
        <dsp:cNvPr id="0" name=""/>
        <dsp:cNvSpPr/>
      </dsp:nvSpPr>
      <dsp:spPr>
        <a:xfrm>
          <a:off x="2827818" y="31902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27818" y="319028"/>
        <a:ext cx="2618149" cy="1256711"/>
      </dsp:txXfrm>
    </dsp:sp>
    <dsp:sp modelId="{28714BB9-1266-8445-B78A-800F32ED3AB0}">
      <dsp:nvSpPr>
        <dsp:cNvPr id="0" name=""/>
        <dsp:cNvSpPr/>
      </dsp:nvSpPr>
      <dsp:spPr>
        <a:xfrm>
          <a:off x="5655419" y="319028"/>
          <a:ext cx="2618149" cy="31417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2300" kern="1200" baseline="0"/>
            <a:t>Arm 3 – IV 600 mg/day follow by 500 mg/day IM for 6 days</a:t>
          </a:r>
          <a:endParaRPr lang="en-US" sz="2300" kern="1200"/>
        </a:p>
      </dsp:txBody>
      <dsp:txXfrm>
        <a:off x="5655419" y="1575740"/>
        <a:ext cx="2618149" cy="1885067"/>
      </dsp:txXfrm>
    </dsp:sp>
    <dsp:sp modelId="{9B74B0B4-DA8A-8945-9B36-FB608DBCBE63}">
      <dsp:nvSpPr>
        <dsp:cNvPr id="0" name=""/>
        <dsp:cNvSpPr/>
      </dsp:nvSpPr>
      <dsp:spPr>
        <a:xfrm>
          <a:off x="5655419" y="31902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55419" y="319028"/>
        <a:ext cx="2618149" cy="1256711"/>
      </dsp:txXfrm>
    </dsp:sp>
    <dsp:sp modelId="{99668C77-34BC-E143-A8A0-30B07A290010}">
      <dsp:nvSpPr>
        <dsp:cNvPr id="0" name=""/>
        <dsp:cNvSpPr/>
      </dsp:nvSpPr>
      <dsp:spPr>
        <a:xfrm>
          <a:off x="8483021" y="319028"/>
          <a:ext cx="2618149" cy="31417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0" rIns="25861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E" sz="2300" kern="1200" baseline="0" dirty="0"/>
            <a:t>Arm 4 – </a:t>
          </a:r>
          <a:r>
            <a:rPr lang="en-US" sz="2300" kern="1200" baseline="0" dirty="0"/>
            <a:t>First-line treatment</a:t>
          </a:r>
          <a:endParaRPr lang="en-US" sz="2300" kern="1200" dirty="0"/>
        </a:p>
      </dsp:txBody>
      <dsp:txXfrm>
        <a:off x="8483021" y="1575740"/>
        <a:ext cx="2618149" cy="1885067"/>
      </dsp:txXfrm>
    </dsp:sp>
    <dsp:sp modelId="{8BE31777-6DBF-C14C-847A-DB3743BC2CF5}">
      <dsp:nvSpPr>
        <dsp:cNvPr id="0" name=""/>
        <dsp:cNvSpPr/>
      </dsp:nvSpPr>
      <dsp:spPr>
        <a:xfrm>
          <a:off x="8483021" y="319028"/>
          <a:ext cx="2618149" cy="12567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615" tIns="165100" rIns="2586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83021" y="319028"/>
        <a:ext cx="2618149" cy="1256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8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8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5/24/2022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133800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7F499-5A1D-8DB3-C864-40E41358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SE"/>
              <a:t>Phase II Study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574A9-2E14-E836-508E-90D3E574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SE"/>
              <a:t>By: Jacob Rukavina, Xuanlin Liu, Qi Li, Kin Cheung Choy, Wedd Jammal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F65AAA9-CD76-6365-6FF2-31FEC409C7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7" r="30143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25367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11CC-D78A-17C9-FA1E-DA2F4327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/>
              <a:t>What should be measured: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1C84-CA39-6FC9-17C3-8053288B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SE" dirty="0"/>
              <a:t>Plasma concentration </a:t>
            </a:r>
          </a:p>
          <a:p>
            <a:pPr marL="269875" indent="-269875"/>
            <a:r>
              <a:rPr lang="en-US" altLang="zh-CN" dirty="0"/>
              <a:t>Thrombosis events &amp; bleeding</a:t>
            </a:r>
            <a:endParaRPr lang="zh-CN" dirty="0"/>
          </a:p>
          <a:p>
            <a:pPr marL="269875" indent="-269875"/>
            <a:r>
              <a:rPr lang="en-US" altLang="zh-CN" dirty="0"/>
              <a:t>Deaths</a:t>
            </a:r>
          </a:p>
          <a:p>
            <a:pPr marL="269875" indent="-269875"/>
            <a:r>
              <a:rPr lang="en-US" altLang="zh-CN" dirty="0"/>
              <a:t>Potential covariates (weight, age, sex, </a:t>
            </a:r>
            <a:r>
              <a:rPr lang="en-US" altLang="zh-CN" dirty="0" err="1"/>
              <a:t>CrCL</a:t>
            </a:r>
            <a:r>
              <a:rPr lang="en-US" altLang="zh-CN" dirty="0"/>
              <a:t>)</a:t>
            </a:r>
          </a:p>
          <a:p>
            <a:pPr marL="269875" indent="-269875"/>
            <a:r>
              <a:rPr lang="en-US" altLang="zh-CN" dirty="0"/>
              <a:t>Population variability of PK parameters in patients</a:t>
            </a:r>
          </a:p>
          <a:p>
            <a:pPr marL="269875" indent="-269875"/>
            <a:r>
              <a:rPr lang="en-US" altLang="zh-CN" dirty="0"/>
              <a:t>APTT</a:t>
            </a:r>
          </a:p>
          <a:p>
            <a:pPr marL="269875" indent="-269875"/>
            <a:endParaRPr lang="zh-CN" altLang="en-US" dirty="0"/>
          </a:p>
          <a:p>
            <a:pPr marL="269875" indent="-269875"/>
            <a:endParaRPr lang="en-SE" altLang="zh-CN" dirty="0"/>
          </a:p>
          <a:p>
            <a:pPr marL="269875" indent="-269875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003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86D6-C171-0594-C3BC-A93FEB7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patient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968C-3B48-8ADF-8808-5DE89ED8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Thrombosis diagnosis</a:t>
            </a:r>
          </a:p>
          <a:p>
            <a:pPr marL="342900" indent="-342900">
              <a:buAutoNum type="arabicPeriod"/>
            </a:pPr>
            <a:r>
              <a:rPr lang="en-US" dirty="0"/>
              <a:t>Males and Females </a:t>
            </a:r>
          </a:p>
          <a:p>
            <a:pPr marL="342900" indent="-342900">
              <a:buAutoNum type="arabicPeriod"/>
            </a:pPr>
            <a:r>
              <a:rPr lang="en-US" dirty="0"/>
              <a:t>No known severe renal impairments</a:t>
            </a:r>
          </a:p>
          <a:p>
            <a:pPr marL="342900" indent="-342900">
              <a:buAutoNum type="arabicPeriod"/>
            </a:pPr>
            <a:r>
              <a:rPr lang="en-US" dirty="0"/>
              <a:t>18 &lt; </a:t>
            </a:r>
          </a:p>
          <a:p>
            <a:pPr marL="269875" indent="-269875"/>
            <a:endParaRPr lang="en-US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3AC70-6191-A6B3-0545-32E47228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n-SE"/>
              <a:t>Study Arms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E5BAC20-40F7-C93E-B168-125572E17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83341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11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BD42-37FB-5DB5-F0DA-D4E8DE93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Determining the doses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3855BF-79F8-1093-A602-692E81B3E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3" y="4118858"/>
            <a:ext cx="3904081" cy="24144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98564C-C6B2-3A61-8EE2-FF88AC912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3" y="1704410"/>
            <a:ext cx="3904081" cy="2414448"/>
          </a:xfrm>
          <a:prstGeom prst="rect">
            <a:avLst/>
          </a:prstGeom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EF8C90B2-5EE8-3FBF-7D8B-7E87377CF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719099"/>
              </p:ext>
            </p:extLst>
          </p:nvPr>
        </p:nvGraphicFramePr>
        <p:xfrm>
          <a:off x="4786850" y="1945612"/>
          <a:ext cx="2111604" cy="2666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431">
                  <a:extLst>
                    <a:ext uri="{9D8B030D-6E8A-4147-A177-3AD203B41FA5}">
                      <a16:colId xmlns:a16="http://schemas.microsoft.com/office/drawing/2014/main" val="1858954205"/>
                    </a:ext>
                  </a:extLst>
                </a:gridCol>
                <a:gridCol w="1054173">
                  <a:extLst>
                    <a:ext uri="{9D8B030D-6E8A-4147-A177-3AD203B41FA5}">
                      <a16:colId xmlns:a16="http://schemas.microsoft.com/office/drawing/2014/main" val="2552064808"/>
                    </a:ext>
                  </a:extLst>
                </a:gridCol>
              </a:tblGrid>
              <a:tr h="340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PK/PD parameters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864521"/>
                  </a:ext>
                </a:extLst>
              </a:tr>
              <a:tr h="27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CL (L/h)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405814"/>
                  </a:ext>
                </a:extLst>
              </a:tr>
              <a:tr h="27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V (L)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622135"/>
                  </a:ext>
                </a:extLst>
              </a:tr>
              <a:tr h="27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0.99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47473"/>
                  </a:ext>
                </a:extLst>
              </a:tr>
              <a:tr h="27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sz="1200" baseline="-25000" dirty="0" err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 (1/h)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094117"/>
                  </a:ext>
                </a:extLst>
              </a:tr>
              <a:tr h="27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altLang="zh-CN" sz="1200" baseline="-25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(1/h)</a:t>
                      </a:r>
                      <a:endParaRPr lang="zh-CN" altLang="en-US" sz="12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0.028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03803"/>
                  </a:ext>
                </a:extLst>
              </a:tr>
              <a:tr h="27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zh-CN" sz="12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69385"/>
                  </a:ext>
                </a:extLst>
              </a:tr>
              <a:tr h="2761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zh-CN" sz="1200" baseline="-250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7.96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043565"/>
                  </a:ext>
                </a:extLst>
              </a:tr>
              <a:tr h="2761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EC</a:t>
                      </a:r>
                      <a:r>
                        <a:rPr lang="en-US" altLang="zh-CN" sz="1200" baseline="-250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6.43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898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E8BAE1-8284-94DE-67BF-A3DDD17B7576}"/>
                  </a:ext>
                </a:extLst>
              </p:cNvPr>
              <p:cNvSpPr txBox="1"/>
              <p:nvPr/>
            </p:nvSpPr>
            <p:spPr>
              <a:xfrm>
                <a:off x="7188466" y="1766822"/>
                <a:ext cx="4553617" cy="293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2000" b="1" dirty="0"/>
                  <a:t>Equations</a:t>
                </a: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𝐷𝑜𝑠𝑒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/24,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𝐶𝐿</m:t>
                      </m:r>
                    </m:oMath>
                  </m:oMathPara>
                </a14:m>
                <a:endParaRPr lang="en-US" altLang="zh-CN" b="1" dirty="0"/>
              </a:p>
              <a:p>
                <a:pPr>
                  <a:lnSpc>
                    <a:spcPct val="114000"/>
                  </a:lnSpc>
                </a:pPr>
                <a:r>
                  <a:rPr lang="en-US" altLang="zh-CN" sz="1600" b="0" dirty="0"/>
                  <a:t>During infusion:</a:t>
                </a:r>
                <a:endParaRPr lang="en-US" altLang="zh-CN" sz="1600" b="1" dirty="0"/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×(1−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4000"/>
                  </a:lnSpc>
                </a:pPr>
                <a:r>
                  <a:rPr lang="en-US" altLang="zh-CN" sz="1600" dirty="0"/>
                  <a:t>After infusion:</a:t>
                </a: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4000"/>
                  </a:lnSpc>
                </a:pPr>
                <a:r>
                  <a:rPr lang="en-US" altLang="zh-CN" sz="1600" dirty="0" err="1"/>
                  <a:t>i.m.</a:t>
                </a:r>
                <a:r>
                  <a:rPr lang="en-US" altLang="zh-CN" sz="1600" dirty="0"/>
                  <a:t> injection:</a:t>
                </a: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𝐷𝑜𝑠𝑒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E8BAE1-8284-94DE-67BF-A3DDD17B7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466" y="1766822"/>
                <a:ext cx="4553617" cy="2934714"/>
              </a:xfrm>
              <a:prstGeom prst="rect">
                <a:avLst/>
              </a:prstGeom>
              <a:blipFill>
                <a:blip r:embed="rId4"/>
                <a:stretch>
                  <a:fillRect l="-1339" t="-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BFCE958-E9AE-8C57-1DC1-303A4BEC3658}"/>
              </a:ext>
            </a:extLst>
          </p:cNvPr>
          <p:cNvSpPr txBox="1"/>
          <p:nvPr/>
        </p:nvSpPr>
        <p:spPr>
          <a:xfrm>
            <a:off x="4722830" y="4749588"/>
            <a:ext cx="7356048" cy="1827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b="1" dirty="0"/>
              <a:t>Dose groups</a:t>
            </a:r>
          </a:p>
          <a:p>
            <a:pPr>
              <a:lnSpc>
                <a:spcPct val="114000"/>
              </a:lnSpc>
            </a:pPr>
            <a:r>
              <a:rPr lang="en-US" altLang="zh-CN" sz="1600" dirty="0"/>
              <a:t>Low: 200 mg 24h </a:t>
            </a:r>
            <a:r>
              <a:rPr lang="en-US" altLang="zh-CN" sz="1600" dirty="0" err="1"/>
              <a:t>i.v.</a:t>
            </a:r>
            <a:r>
              <a:rPr lang="en-US" altLang="zh-CN" sz="1600" dirty="0"/>
              <a:t> infusion + 100 mg daily </a:t>
            </a:r>
            <a:r>
              <a:rPr lang="en-US" altLang="zh-CN" sz="1600" dirty="0" err="1"/>
              <a:t>i.m.</a:t>
            </a:r>
            <a:r>
              <a:rPr lang="en-US" altLang="zh-CN" sz="1600" dirty="0"/>
              <a:t> injection </a:t>
            </a:r>
            <a:r>
              <a:rPr lang="zh-CN" altLang="en-US" sz="1600" dirty="0"/>
              <a:t>→ </a:t>
            </a:r>
            <a:r>
              <a:rPr lang="en-US" altLang="zh-CN" sz="1600" dirty="0"/>
              <a:t>2 times APTT  </a:t>
            </a:r>
          </a:p>
          <a:p>
            <a:pPr>
              <a:lnSpc>
                <a:spcPct val="114000"/>
              </a:lnSpc>
            </a:pPr>
            <a:r>
              <a:rPr lang="en-US" altLang="zh-CN" sz="1600" dirty="0"/>
              <a:t>Median: 400 mg 24h </a:t>
            </a:r>
            <a:r>
              <a:rPr lang="en-US" altLang="zh-CN" sz="1600" dirty="0" err="1"/>
              <a:t>i.v.</a:t>
            </a:r>
            <a:r>
              <a:rPr lang="en-US" altLang="zh-CN" sz="1600" dirty="0"/>
              <a:t> infusion + 300 mg daily </a:t>
            </a:r>
            <a:r>
              <a:rPr lang="en-US" altLang="zh-CN" sz="1600" dirty="0" err="1"/>
              <a:t>i.m.</a:t>
            </a:r>
            <a:r>
              <a:rPr lang="en-US" altLang="zh-CN" sz="1600" dirty="0"/>
              <a:t> injection </a:t>
            </a:r>
            <a:r>
              <a:rPr lang="zh-CN" altLang="en-US" sz="1600" dirty="0"/>
              <a:t>→ </a:t>
            </a:r>
            <a:r>
              <a:rPr lang="en-US" altLang="zh-CN" sz="1600" dirty="0"/>
              <a:t>3 times APTT  </a:t>
            </a:r>
            <a:endParaRPr lang="zh-CN" altLang="en-US" sz="1600" dirty="0"/>
          </a:p>
          <a:p>
            <a:pPr>
              <a:lnSpc>
                <a:spcPct val="114000"/>
              </a:lnSpc>
            </a:pPr>
            <a:r>
              <a:rPr lang="en-US" altLang="zh-CN" sz="1600" dirty="0"/>
              <a:t>High: 600 mg 24h </a:t>
            </a:r>
            <a:r>
              <a:rPr lang="en-US" altLang="zh-CN" sz="1600" dirty="0" err="1"/>
              <a:t>i.v.</a:t>
            </a:r>
            <a:r>
              <a:rPr lang="en-US" altLang="zh-CN" sz="1600" dirty="0"/>
              <a:t> infusion + 500 mg daily </a:t>
            </a:r>
            <a:r>
              <a:rPr lang="en-US" altLang="zh-CN" sz="1600" dirty="0" err="1"/>
              <a:t>i.m.</a:t>
            </a:r>
            <a:r>
              <a:rPr lang="en-US" altLang="zh-CN" sz="1600" dirty="0"/>
              <a:t> injection </a:t>
            </a:r>
            <a:r>
              <a:rPr lang="zh-CN" altLang="en-US" sz="1600" dirty="0"/>
              <a:t>→ </a:t>
            </a:r>
            <a:r>
              <a:rPr lang="en-US" altLang="zh-CN" sz="1600" dirty="0"/>
              <a:t>4 times APTT  </a:t>
            </a:r>
            <a:endParaRPr lang="zh-CN" altLang="en-US" sz="1600" dirty="0"/>
          </a:p>
          <a:p>
            <a:pPr>
              <a:lnSpc>
                <a:spcPct val="114000"/>
              </a:lnSpc>
            </a:pPr>
            <a:r>
              <a:rPr lang="en-US" altLang="zh-CN" b="1" dirty="0"/>
              <a:t>Sampling times</a:t>
            </a:r>
          </a:p>
          <a:p>
            <a:pPr marL="269875" indent="-269875">
              <a:lnSpc>
                <a:spcPct val="114000"/>
              </a:lnSpc>
            </a:pPr>
            <a:r>
              <a:rPr lang="en-US" altLang="zh-CN" sz="1600" dirty="0"/>
              <a:t>In hours: 24, 48, 60, 144, 152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AE19C-6F8C-15BA-8FFF-320B6F028E14}"/>
              </a:ext>
            </a:extLst>
          </p:cNvPr>
          <p:cNvSpPr txBox="1"/>
          <p:nvPr/>
        </p:nvSpPr>
        <p:spPr>
          <a:xfrm>
            <a:off x="4692318" y="1614506"/>
            <a:ext cx="2300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(worst-case scenario)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113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E237-12BE-DA1B-9B61-2A41B1A0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3897-2E10-32FF-ADE4-DD222B93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dirty="0"/>
              <a:t>Estimate PK parameters using Solver</a:t>
            </a:r>
          </a:p>
          <a:p>
            <a:pPr marL="269875" indent="-269875"/>
            <a:r>
              <a:rPr lang="en-US" dirty="0"/>
              <a:t>Calculate PD parameters by fitting E</a:t>
            </a:r>
            <a:r>
              <a:rPr lang="en-US" baseline="-25000" dirty="0"/>
              <a:t>max</a:t>
            </a:r>
            <a:r>
              <a:rPr lang="en-US" dirty="0"/>
              <a:t> model</a:t>
            </a:r>
          </a:p>
          <a:p>
            <a:pPr marL="269875" indent="-269875"/>
            <a:r>
              <a:rPr lang="en-US" dirty="0"/>
              <a:t>Probability of side effects: Logistic regression</a:t>
            </a:r>
          </a:p>
          <a:p>
            <a:pPr marL="269875" indent="-269875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628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1F57B-CEDE-1809-1669-069DE2CC7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3768810"/>
            <a:ext cx="9217026" cy="1769459"/>
          </a:xfrm>
        </p:spPr>
        <p:txBody>
          <a:bodyPr>
            <a:normAutofit/>
          </a:bodyPr>
          <a:lstStyle/>
          <a:p>
            <a:pPr algn="ctr"/>
            <a:r>
              <a:rPr lang="en-US" sz="5000"/>
              <a:t>THANK YOU FOR LISTENING!</a:t>
            </a:r>
          </a:p>
        </p:txBody>
      </p:sp>
      <p:pic>
        <p:nvPicPr>
          <p:cNvPr id="13" name="Graphic 6" descr="Smiling Face with No Fill">
            <a:extLst>
              <a:ext uri="{FF2B5EF4-FFF2-40B4-BE49-F238E27FC236}">
                <a16:creationId xmlns:a16="http://schemas.microsoft.com/office/drawing/2014/main" id="{3649466F-34F6-462D-E80E-B4C99A9003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4680" y="611475"/>
            <a:ext cx="27717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3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lowVTI">
  <a:themeElements>
    <a:clrScheme name="AnalogousFromLightSeed_2SEEDS">
      <a:dk1>
        <a:srgbClr val="000000"/>
      </a:dk1>
      <a:lt1>
        <a:srgbClr val="FFFFFF"/>
      </a:lt1>
      <a:dk2>
        <a:srgbClr val="41243E"/>
      </a:dk2>
      <a:lt2>
        <a:srgbClr val="E4E8E2"/>
      </a:lt2>
      <a:accent1>
        <a:srgbClr val="AA7FBA"/>
      </a:accent1>
      <a:accent2>
        <a:srgbClr val="A596C6"/>
      </a:accent2>
      <a:accent3>
        <a:srgbClr val="C492BD"/>
      </a:accent3>
      <a:accent4>
        <a:srgbClr val="77AF89"/>
      </a:accent4>
      <a:accent5>
        <a:srgbClr val="82ACA2"/>
      </a:accent5>
      <a:accent6>
        <a:srgbClr val="7CACB5"/>
      </a:accent6>
      <a:hlink>
        <a:srgbClr val="658E56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331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GlowVTI</vt:lpstr>
      <vt:lpstr>Phase II Study Design</vt:lpstr>
      <vt:lpstr>What should be measured:</vt:lpstr>
      <vt:lpstr>The patient population</vt:lpstr>
      <vt:lpstr>Study Arms</vt:lpstr>
      <vt:lpstr>Determining the doses</vt:lpstr>
      <vt:lpstr>Analysis method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Philip Rukavina</dc:creator>
  <cp:lastModifiedBy>Xuanlin Liu</cp:lastModifiedBy>
  <cp:revision>6</cp:revision>
  <dcterms:created xsi:type="dcterms:W3CDTF">2022-05-24T12:26:41Z</dcterms:created>
  <dcterms:modified xsi:type="dcterms:W3CDTF">2022-05-25T05:39:48Z</dcterms:modified>
</cp:coreProperties>
</file>