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CEB27FD3-3964-D649-8C81-F65946DC56CD}">
          <p14:sldIdLst>
            <p14:sldId id="259"/>
          </p14:sldIdLst>
        </p14:section>
        <p14:section name="开讲" id="{0E37278A-7542-6549-A648-DC2053D7AC20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1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1911B-6F89-0E4F-965B-50F04FC24A43}" type="datetimeFigureOut">
              <a:rPr kumimoji="1" lang="zh-CN" altLang="en-US" smtClean="0"/>
              <a:t>16/3/18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C6091-0992-1C43-84CE-E27FF41808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565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6091-0992-1C43-84CE-E27FF418089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642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情节提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6614204" y="6123944"/>
            <a:ext cx="227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www.lcode.org</a:t>
            </a:r>
            <a:endParaRPr kumimoji="1"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030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16/3/18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7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7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7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7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7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7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7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7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7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80582" y="637544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08664" y="64257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2401794"/>
            <a:ext cx="9144000" cy="135927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React</a:t>
            </a:r>
            <a:r>
              <a:rPr kumimoji="1" lang="zh-CN" altLang="en-US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</a:t>
            </a:r>
            <a:r>
              <a:rPr kumimoji="1" lang="en-US" altLang="zh-CN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Native</a:t>
            </a:r>
            <a:r>
              <a:rPr kumimoji="1" lang="zh-CN" altLang="en-US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跨平台</a:t>
            </a:r>
            <a:r>
              <a:rPr kumimoji="1" lang="en-US" altLang="zh-CN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/>
            </a:r>
            <a:br>
              <a:rPr kumimoji="1" lang="en-US" altLang="zh-CN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</a:br>
            <a:r>
              <a:rPr kumimoji="1" lang="zh-CN" altLang="en-US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开发之旅</a:t>
            </a:r>
            <a:endParaRPr kumimoji="1" lang="zh-CN" altLang="en-US" sz="4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6" name="图片 5" descr="u=3617695847,1856601031&amp;fm=21&amp;gp=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73" y="2503732"/>
            <a:ext cx="1257339" cy="125733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51912" y="5432328"/>
            <a:ext cx="2137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主讲人</a:t>
            </a:r>
            <a:r>
              <a:rPr kumimoji="1"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:</a:t>
            </a:r>
            <a:r>
              <a:rPr kumimoji="1"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江清清</a:t>
            </a:r>
            <a:endParaRPr kumimoji="1"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2847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"/>
          <p:cNvCxnSpPr/>
          <p:nvPr/>
        </p:nvCxnSpPr>
        <p:spPr>
          <a:xfrm>
            <a:off x="364628" y="842514"/>
            <a:ext cx="8461894" cy="12575"/>
          </a:xfrm>
          <a:prstGeom prst="line">
            <a:avLst/>
          </a:prstGeom>
          <a:ln w="38100" cmpd="sng">
            <a:solidFill>
              <a:schemeClr val="bg2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schemeClr val="tx2">
                <a:lumMod val="50000"/>
                <a:alpha val="43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63144" y="301796"/>
            <a:ext cx="2608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React</a:t>
            </a:r>
            <a:r>
              <a:rPr kumimoji="1" lang="zh-CN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Native</a:t>
            </a:r>
            <a:r>
              <a:rPr kumimoji="1" lang="zh-CN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使用感受</a:t>
            </a:r>
            <a:endParaRPr kumimoji="1" lang="zh-CN" alt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4628" y="994247"/>
            <a:ext cx="586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业余时间断断续续学习了两个月左右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整体感觉分享一下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4628" y="1835240"/>
            <a:ext cx="8461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dirty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大部分组件视图已经实现了两个平台统一使用例如</a:t>
            </a:r>
            <a:r>
              <a:rPr kumimoji="1" lang="en-US" altLang="zh-CN" dirty="0" smtClean="0"/>
              <a:t>:View</a:t>
            </a:r>
            <a:r>
              <a:rPr kumimoji="1" lang="zh-CN" altLang="en-US" dirty="0" smtClean="0"/>
              <a:t>,</a:t>
            </a:r>
            <a:r>
              <a:rPr kumimoji="1" lang="en-US" altLang="zh-CN" dirty="0" err="1" smtClean="0"/>
              <a:t>Image,Text,ScrollView</a:t>
            </a:r>
            <a:r>
              <a:rPr kumimoji="1" lang="en-US" altLang="zh-CN" dirty="0" smtClean="0"/>
              <a:t>,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ListView,Touchable</a:t>
            </a:r>
            <a:r>
              <a:rPr kumimoji="1" lang="zh-CN" altLang="en-US" dirty="0" smtClean="0"/>
              <a:t>*系列</a:t>
            </a:r>
            <a:r>
              <a:rPr kumimoji="1" lang="en-US" altLang="zh-CN" dirty="0" smtClean="0"/>
              <a:t>,</a:t>
            </a:r>
            <a:r>
              <a:rPr kumimoji="1" lang="en-US" altLang="zh-CN" dirty="0" err="1" smtClean="0"/>
              <a:t>WebView</a:t>
            </a:r>
            <a:r>
              <a:rPr kumimoji="1" lang="zh-CN" altLang="en-US" dirty="0" smtClean="0"/>
              <a:t>等等</a:t>
            </a:r>
            <a:r>
              <a:rPr kumimoji="1" lang="zh-CN" altLang="zh-CN" dirty="0" smtClean="0"/>
              <a:t>。</a:t>
            </a:r>
            <a:r>
              <a:rPr kumimoji="1" lang="zh-CN" altLang="en-US" dirty="0" smtClean="0"/>
              <a:t>部分组件由于平台自身用户体验差异</a:t>
            </a:r>
            <a:r>
              <a:rPr kumimoji="1" lang="en-US" altLang="zh-CN" dirty="0" smtClean="0"/>
              <a:t>,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差异化实现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64628" y="2729613"/>
            <a:ext cx="712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网络请求</a:t>
            </a:r>
            <a:r>
              <a:rPr kumimoji="1" lang="zh-CN" altLang="zh-CN" dirty="0" smtClean="0"/>
              <a:t>:</a:t>
            </a:r>
            <a:r>
              <a:rPr kumimoji="1" lang="zh-CN" altLang="en-US" dirty="0" smtClean="0"/>
              <a:t>采用</a:t>
            </a:r>
            <a:r>
              <a:rPr kumimoji="1" lang="en-US" altLang="zh-CN" dirty="0" err="1" smtClean="0"/>
              <a:t>XMLHttpRequest</a:t>
            </a:r>
            <a:r>
              <a:rPr kumimoji="1" lang="zh-CN" altLang="zh-CN" dirty="0" smtClean="0"/>
              <a:t>,</a:t>
            </a:r>
            <a:r>
              <a:rPr kumimoji="1" lang="zh-CN" altLang="en-US" dirty="0" smtClean="0"/>
              <a:t>统一封装</a:t>
            </a:r>
            <a:r>
              <a:rPr kumimoji="1" lang="en-US" altLang="zh-CN" dirty="0" smtClean="0"/>
              <a:t>Fetch</a:t>
            </a:r>
            <a:r>
              <a:rPr kumimoji="1" lang="zh-CN" altLang="en-US" dirty="0" smtClean="0"/>
              <a:t>接口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平台统一调用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70420" y="3138808"/>
            <a:ext cx="308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持久化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分别封装</a:t>
            </a:r>
            <a:r>
              <a:rPr kumimoji="1" lang="zh-CN" altLang="zh-CN" dirty="0" smtClean="0"/>
              <a:t>,</a:t>
            </a:r>
            <a:r>
              <a:rPr kumimoji="1" lang="zh-CN" altLang="en-US" dirty="0" smtClean="0"/>
              <a:t>统一接口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70420" y="3532428"/>
            <a:ext cx="5031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/>
              <a:t>5</a:t>
            </a:r>
            <a:r>
              <a:rPr kumimoji="1" lang="zh-CN" altLang="en-US" dirty="0" smtClean="0"/>
              <a:t>.热更新发布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CodePush</a:t>
            </a:r>
            <a:r>
              <a:rPr kumimoji="1" lang="zh-CN" altLang="en-US" dirty="0" smtClean="0"/>
              <a:t>,天地之灵热更新方案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70420" y="1447183"/>
            <a:ext cx="302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版本更新速度快</a:t>
            </a:r>
            <a:r>
              <a:rPr kumimoji="1" lang="zh-CN" altLang="zh-CN" dirty="0" smtClean="0"/>
              <a:t>,</a:t>
            </a:r>
            <a:r>
              <a:rPr kumimoji="1" lang="zh-CN" altLang="en-US" dirty="0" smtClean="0"/>
              <a:t>经常遇坑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70420" y="3959141"/>
            <a:ext cx="513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6.</a:t>
            </a:r>
            <a:r>
              <a:rPr kumimoji="1" lang="zh-CN" altLang="en-US" dirty="0" smtClean="0"/>
              <a:t>部分差异化例如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导航</a:t>
            </a:r>
            <a:r>
              <a:rPr kumimoji="1" lang="zh-CN" altLang="zh-CN" dirty="0" smtClean="0"/>
              <a:t>,</a:t>
            </a:r>
            <a:r>
              <a:rPr kumimoji="1" lang="zh-CN" altLang="en-US" dirty="0" smtClean="0"/>
              <a:t>页面</a:t>
            </a:r>
            <a:r>
              <a:rPr kumimoji="1" lang="en-US" altLang="zh-CN" dirty="0" smtClean="0"/>
              <a:t>Tab</a:t>
            </a:r>
            <a:r>
              <a:rPr kumimoji="1" lang="zh-CN" altLang="en-US" dirty="0" smtClean="0"/>
              <a:t>切换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选择器等等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70420" y="4353622"/>
            <a:ext cx="463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/>
              <a:t>7.</a:t>
            </a:r>
            <a:r>
              <a:rPr kumimoji="1" lang="zh-CN" altLang="en-US" dirty="0" smtClean="0"/>
              <a:t>布局效果可以快速查看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无需重新编译运行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70420" y="4791011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8.FlexBox</a:t>
            </a:r>
            <a:r>
              <a:rPr kumimoji="1" lang="zh-CN" altLang="en-US" dirty="0" smtClean="0"/>
              <a:t>弹性盒子布局</a:t>
            </a:r>
            <a:r>
              <a:rPr kumimoji="1" lang="en-US" altLang="zh-CN" dirty="0" smtClean="0"/>
              <a:t>/ES5.ES6</a:t>
            </a:r>
            <a:r>
              <a:rPr kumimoji="1" lang="zh-CN" altLang="en-US" dirty="0" smtClean="0"/>
              <a:t>标准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70420" y="5213644"/>
            <a:ext cx="586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/>
              <a:t>9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整体性能可以接近原生效果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未出现切换很卡顿的情况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70420" y="5597052"/>
            <a:ext cx="3252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0.</a:t>
            </a:r>
            <a:r>
              <a:rPr kumimoji="1" lang="zh-CN" altLang="en-US" dirty="0" smtClean="0"/>
              <a:t>第三方封装组件越来越丰富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02357" y="5966384"/>
            <a:ext cx="72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More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255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364628" y="842514"/>
            <a:ext cx="8461894" cy="12575"/>
          </a:xfrm>
          <a:prstGeom prst="line">
            <a:avLst/>
          </a:prstGeom>
          <a:ln w="38100" cmpd="sng">
            <a:solidFill>
              <a:schemeClr val="bg2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schemeClr val="tx2">
                <a:lumMod val="50000"/>
                <a:alpha val="43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63144" y="301796"/>
            <a:ext cx="2606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React</a:t>
            </a:r>
            <a:r>
              <a:rPr kumimoji="1" lang="zh-CN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Native</a:t>
            </a:r>
            <a:r>
              <a:rPr kumimoji="1" lang="zh-CN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最后总结</a:t>
            </a:r>
            <a:endParaRPr kumimoji="1" lang="zh-CN" alt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7495" y="1244909"/>
            <a:ext cx="85594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Native</a:t>
            </a:r>
            <a:r>
              <a:rPr kumimoji="1" lang="zh-CN" altLang="en-US" dirty="0" smtClean="0"/>
              <a:t>技术的蓬勃发展一方面需要</a:t>
            </a:r>
            <a:r>
              <a:rPr kumimoji="1" lang="en-US" altLang="zh-CN" dirty="0" smtClean="0"/>
              <a:t>FB</a:t>
            </a:r>
            <a:r>
              <a:rPr kumimoji="1" lang="zh-CN" altLang="en-US" dirty="0" smtClean="0"/>
              <a:t>持续投入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另一方面需要构建比较</a:t>
            </a:r>
            <a:endParaRPr kumimoji="1" lang="en-US" altLang="zh-CN" dirty="0" smtClean="0"/>
          </a:p>
          <a:p>
            <a:r>
              <a:rPr kumimoji="1" lang="zh-CN" altLang="en-US" dirty="0" smtClean="0"/>
              <a:t>完善的生态圈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同时也需要广大开发者的支持。后期我相信肯定会有越来越多的应用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会考虑采用</a:t>
            </a:r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Native</a:t>
            </a:r>
            <a:r>
              <a:rPr kumimoji="1" lang="zh-CN" altLang="en-US" dirty="0" smtClean="0"/>
              <a:t>进行开发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90949" y="2653290"/>
            <a:ext cx="358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Native</a:t>
            </a:r>
            <a:r>
              <a:rPr kumimoji="1" lang="zh-CN" altLang="en-US" dirty="0" smtClean="0"/>
              <a:t>比较适合的开发应用</a:t>
            </a:r>
            <a:r>
              <a:rPr kumimoji="1" lang="en-US" altLang="zh-CN" dirty="0" smtClean="0"/>
              <a:t>:</a:t>
            </a:r>
          </a:p>
        </p:txBody>
      </p:sp>
      <p:sp>
        <p:nvSpPr>
          <p:cNvPr id="7" name="矩形 6"/>
          <p:cNvSpPr/>
          <p:nvPr/>
        </p:nvSpPr>
        <p:spPr>
          <a:xfrm>
            <a:off x="1041233" y="3617974"/>
            <a:ext cx="7672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en-US" altLang="zh-CN" dirty="0"/>
              <a:t>.</a:t>
            </a:r>
            <a:r>
              <a:rPr kumimoji="1" lang="zh-CN" altLang="en-US" dirty="0" smtClean="0"/>
              <a:t>对于部分</a:t>
            </a:r>
            <a:r>
              <a:rPr kumimoji="1" lang="zh-CN" altLang="en-US" dirty="0" smtClean="0"/>
              <a:t>复杂</a:t>
            </a:r>
            <a:r>
              <a:rPr kumimoji="1" lang="zh-CN" altLang="en-US" dirty="0" smtClean="0"/>
              <a:t>应</a:t>
            </a:r>
            <a:r>
              <a:rPr kumimoji="1" lang="zh-CN" altLang="en-US" dirty="0"/>
              <a:t>用</a:t>
            </a:r>
            <a:r>
              <a:rPr kumimoji="1" lang="en-US" altLang="zh-CN" dirty="0"/>
              <a:t>,</a:t>
            </a:r>
            <a:r>
              <a:rPr kumimoji="1" lang="zh-CN" altLang="en-US" dirty="0"/>
              <a:t>可以考虑</a:t>
            </a:r>
            <a:r>
              <a:rPr kumimoji="1" lang="en-US" altLang="zh-CN" dirty="0"/>
              <a:t>RN+</a:t>
            </a:r>
            <a:r>
              <a:rPr kumimoji="1" lang="zh-CN" altLang="en-US" dirty="0"/>
              <a:t>原生混合开发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16088" y="3105835"/>
            <a:ext cx="7810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zh-CN" dirty="0"/>
              <a:t>1</a:t>
            </a:r>
            <a:r>
              <a:rPr kumimoji="1" lang="en-US" altLang="zh-CN" dirty="0"/>
              <a:t>.</a:t>
            </a:r>
            <a:r>
              <a:rPr kumimoji="1" lang="zh-CN" altLang="en-US" dirty="0"/>
              <a:t>功能适中</a:t>
            </a:r>
            <a:r>
              <a:rPr kumimoji="1" lang="en-US" altLang="zh-CN" dirty="0"/>
              <a:t>,</a:t>
            </a:r>
            <a:r>
              <a:rPr kumimoji="1" lang="zh-CN" altLang="en-US" dirty="0"/>
              <a:t>交互一般</a:t>
            </a:r>
            <a:r>
              <a:rPr kumimoji="1" lang="en-US" altLang="zh-CN" dirty="0"/>
              <a:t>,</a:t>
            </a:r>
            <a:r>
              <a:rPr kumimoji="1" lang="zh-CN" altLang="en-US" dirty="0"/>
              <a:t>不需要特别多的系统原生支持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1481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4901" y="2535977"/>
            <a:ext cx="82895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兄弟们</a:t>
            </a:r>
            <a:r>
              <a:rPr kumimoji="1" lang="en-US" altLang="zh-CN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,</a:t>
            </a:r>
          </a:p>
          <a:p>
            <a:pPr algn="ctr"/>
            <a:r>
              <a:rPr kumimoji="1" lang="zh-CN" altLang="en-US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是时候转战</a:t>
            </a:r>
            <a:r>
              <a:rPr kumimoji="1" lang="en-US" altLang="zh-CN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React</a:t>
            </a:r>
            <a:r>
              <a:rPr kumimoji="1" lang="zh-CN" altLang="en-US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kumimoji="1" lang="en-US" altLang="zh-CN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Native</a:t>
            </a:r>
            <a:r>
              <a:rPr kumimoji="1" lang="zh-CN" altLang="en-US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开发啦</a:t>
            </a:r>
            <a:r>
              <a:rPr kumimoji="1" lang="en-US" altLang="zh-CN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~</a:t>
            </a:r>
            <a:endParaRPr kumimoji="1" lang="zh-CN" altLang="en-US" sz="4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497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0655" y="691617"/>
            <a:ext cx="8034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个人现状</a:t>
            </a:r>
            <a:endParaRPr kumimoji="1" lang="zh-CN" altLang="en-US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364628" y="1521555"/>
            <a:ext cx="8461894" cy="12575"/>
          </a:xfrm>
          <a:prstGeom prst="line">
            <a:avLst/>
          </a:prstGeom>
          <a:ln w="38100" cmpd="sng">
            <a:solidFill>
              <a:schemeClr val="bg2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schemeClr val="tx2">
                <a:lumMod val="50000"/>
                <a:alpha val="43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16683" y="2024548"/>
            <a:ext cx="3777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1.</a:t>
            </a:r>
            <a:r>
              <a:rPr kumimoji="1" lang="zh-CN" altLang="en-US" sz="2000" dirty="0" smtClean="0"/>
              <a:t>原生</a:t>
            </a:r>
            <a:r>
              <a:rPr kumimoji="1" lang="en-US" altLang="zh-CN" sz="2000" dirty="0" smtClean="0"/>
              <a:t>App</a:t>
            </a:r>
            <a:r>
              <a:rPr kumimoji="1" lang="zh-CN" altLang="en-US" sz="2000" dirty="0" smtClean="0"/>
              <a:t>开发者</a:t>
            </a:r>
            <a:r>
              <a:rPr kumimoji="1" lang="en-US" altLang="zh-CN" sz="2000" dirty="0" smtClean="0"/>
              <a:t>(Android/</a:t>
            </a:r>
            <a:r>
              <a:rPr kumimoji="1" lang="en-US" altLang="zh-CN" sz="2000" dirty="0" err="1" smtClean="0"/>
              <a:t>iOS</a:t>
            </a:r>
            <a:r>
              <a:rPr kumimoji="1" lang="en-US" altLang="zh-CN" sz="2000" dirty="0" smtClean="0"/>
              <a:t>)</a:t>
            </a:r>
            <a:endParaRPr kumimoji="1"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716683" y="2654792"/>
            <a:ext cx="3185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2000" dirty="0"/>
              <a:t>2</a:t>
            </a:r>
            <a:r>
              <a:rPr kumimoji="1" lang="en-US" altLang="zh-CN" sz="2000" dirty="0" smtClean="0"/>
              <a:t>.Web</a:t>
            </a:r>
            <a:r>
              <a:rPr kumimoji="1" lang="zh-CN" altLang="en-US" sz="2000" dirty="0" smtClean="0"/>
              <a:t>前端开发经验等于零</a:t>
            </a:r>
            <a:endParaRPr kumimoji="1"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729256" y="3310185"/>
            <a:ext cx="3277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2000" dirty="0" smtClean="0"/>
              <a:t>3</a:t>
            </a:r>
            <a:r>
              <a:rPr kumimoji="1" lang="en-US" altLang="zh-CN" sz="2000" dirty="0" smtClean="0"/>
              <a:t>.JavaScript</a:t>
            </a:r>
            <a:r>
              <a:rPr kumimoji="1" lang="zh-CN" altLang="en-US" sz="2000" dirty="0" smtClean="0"/>
              <a:t>基础无限接近零</a:t>
            </a:r>
            <a:endParaRPr kumimoji="1"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729256" y="3911167"/>
            <a:ext cx="3063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2000" dirty="0" smtClean="0"/>
              <a:t>4</a:t>
            </a:r>
            <a:r>
              <a:rPr kumimoji="1" lang="en-US" altLang="zh-CN" sz="2000" dirty="0" smtClean="0"/>
              <a:t>.</a:t>
            </a:r>
            <a:r>
              <a:rPr kumimoji="1" lang="zh-CN" altLang="en-US" sz="2000" dirty="0" smtClean="0"/>
              <a:t>直接学习</a:t>
            </a:r>
            <a:r>
              <a:rPr kumimoji="1" lang="en-US" altLang="zh-CN" sz="2000" dirty="0" smtClean="0"/>
              <a:t>React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Native</a:t>
            </a:r>
            <a:r>
              <a:rPr kumimoji="1" lang="is-IS" altLang="zh-CN" sz="2000" dirty="0" smtClean="0"/>
              <a:t>…</a:t>
            </a:r>
            <a:endParaRPr kumimoji="1"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716683" y="4528836"/>
            <a:ext cx="2634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2000" dirty="0" smtClean="0"/>
              <a:t>5</a:t>
            </a:r>
            <a:r>
              <a:rPr kumimoji="1" lang="zh-CN" altLang="en-US" sz="2000" dirty="0"/>
              <a:t>.</a:t>
            </a:r>
            <a:r>
              <a:rPr lang="en-US" altLang="zh-CN" sz="2000" dirty="0" smtClean="0"/>
              <a:t>P</a:t>
            </a:r>
            <a:r>
              <a:rPr lang="en-US" altLang="zh-CN" sz="2000" dirty="0" smtClean="0"/>
              <a:t>assion</a:t>
            </a:r>
            <a:r>
              <a:rPr lang="zh-CN" altLang="en-US" sz="2000" dirty="0" smtClean="0"/>
              <a:t> 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 </a:t>
            </a:r>
            <a:r>
              <a:rPr lang="en-US" altLang="zh-CN" sz="2000" dirty="0" smtClean="0"/>
              <a:t>Persist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741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40655" y="691617"/>
            <a:ext cx="8034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整体现状</a:t>
            </a:r>
            <a:endParaRPr kumimoji="1" lang="zh-CN" altLang="en-US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364628" y="1521555"/>
            <a:ext cx="8461894" cy="12575"/>
          </a:xfrm>
          <a:prstGeom prst="line">
            <a:avLst/>
          </a:prstGeom>
          <a:ln w="38100" cmpd="sng">
            <a:solidFill>
              <a:schemeClr val="bg2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schemeClr val="tx2">
                <a:lumMod val="50000"/>
                <a:alpha val="43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16683" y="2024548"/>
            <a:ext cx="243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1.</a:t>
            </a:r>
            <a:r>
              <a:rPr kumimoji="1" lang="zh-CN" altLang="en-US" sz="2000" dirty="0" smtClean="0"/>
              <a:t>多端团队人员成本</a:t>
            </a:r>
            <a:endParaRPr kumimoji="1"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16683" y="2730241"/>
            <a:ext cx="2518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2000" dirty="0"/>
              <a:t>2</a:t>
            </a:r>
            <a:r>
              <a:rPr kumimoji="1" lang="en-US" altLang="zh-CN" sz="2000" dirty="0" smtClean="0"/>
              <a:t>.</a:t>
            </a:r>
            <a:r>
              <a:rPr kumimoji="1" lang="zh-CN" altLang="en-US" sz="2000" dirty="0" smtClean="0"/>
              <a:t>开发以及测试效率</a:t>
            </a:r>
            <a:endParaRPr kumimoji="1" lang="zh-CN" altLang="en-US" sz="2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24425" y="3457519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2000" dirty="0" smtClean="0"/>
              <a:t>3</a:t>
            </a:r>
            <a:r>
              <a:rPr kumimoji="1" lang="en-US" altLang="zh-CN" sz="2000" dirty="0" smtClean="0"/>
              <a:t>.</a:t>
            </a:r>
            <a:r>
              <a:rPr kumimoji="1" lang="zh-CN" altLang="en-US" sz="2000" dirty="0" smtClean="0"/>
              <a:t>多端代码复用极差</a:t>
            </a:r>
            <a:endParaRPr kumimoji="1"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724425" y="4126429"/>
            <a:ext cx="2393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2000" dirty="0"/>
              <a:t>4</a:t>
            </a:r>
            <a:r>
              <a:rPr kumimoji="1" lang="en-US" altLang="zh-CN" sz="2000" dirty="0" smtClean="0"/>
              <a:t>.App</a:t>
            </a:r>
            <a:r>
              <a:rPr kumimoji="1" lang="zh-CN" altLang="en-US" sz="2000" dirty="0" smtClean="0"/>
              <a:t>版本更新周期</a:t>
            </a:r>
            <a:endParaRPr kumimoji="1" lang="zh-CN" altLang="en-US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724425" y="4806971"/>
            <a:ext cx="5332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2000" dirty="0" smtClean="0"/>
              <a:t>5</a:t>
            </a:r>
            <a:r>
              <a:rPr kumimoji="1" lang="en-US" altLang="zh-CN" sz="2000" dirty="0" smtClean="0"/>
              <a:t>.</a:t>
            </a:r>
            <a:r>
              <a:rPr kumimoji="1" lang="zh-CN" altLang="en-US" sz="2000" dirty="0" smtClean="0"/>
              <a:t>本公司遇到的一个很突出问题</a:t>
            </a:r>
            <a:r>
              <a:rPr kumimoji="1" lang="en-US" altLang="zh-CN" sz="2000" dirty="0" smtClean="0"/>
              <a:t>-</a:t>
            </a:r>
            <a:r>
              <a:rPr kumimoji="1" lang="zh-CN" altLang="en-US" sz="2000" dirty="0" smtClean="0"/>
              <a:t>用户年龄层次</a:t>
            </a:r>
            <a:endParaRPr kumimoji="1"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62144" y="5580423"/>
            <a:ext cx="780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More</a:t>
            </a:r>
            <a:endParaRPr kumimoji="1" lang="zh-CN" altLang="en-US" sz="2000" dirty="0"/>
          </a:p>
        </p:txBody>
      </p:sp>
      <p:pic>
        <p:nvPicPr>
          <p:cNvPr id="3" name="图片 2" descr="201411175451684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031" y="4002182"/>
            <a:ext cx="2419864" cy="2024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10250" y="55804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kumimoji="1" lang="zh-CN" altLang="en-US" b="1" dirty="0" smtClean="0">
                <a:ln/>
                <a:solidFill>
                  <a:schemeClr val="accent3"/>
                </a:solidFill>
              </a:rPr>
              <a:t>怎么办？</a:t>
            </a:r>
            <a:endParaRPr kumimoji="1" lang="zh-CN" altLang="en-US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545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5578" y="2535977"/>
            <a:ext cx="74682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6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React</a:t>
            </a:r>
            <a:r>
              <a:rPr kumimoji="1" lang="zh-CN" altLang="en-US" sz="6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kumimoji="1" lang="en-US" altLang="zh-CN" sz="6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Native</a:t>
            </a:r>
            <a:r>
              <a:rPr kumimoji="1" lang="zh-CN" altLang="en-US" sz="6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来啦</a:t>
            </a:r>
            <a:r>
              <a:rPr kumimoji="1" lang="en-US" altLang="zh-CN" sz="6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...</a:t>
            </a:r>
            <a:endParaRPr kumimoji="1" lang="zh-CN" altLang="en-US" sz="6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5209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"/>
          <p:cNvCxnSpPr/>
          <p:nvPr/>
        </p:nvCxnSpPr>
        <p:spPr>
          <a:xfrm>
            <a:off x="364628" y="842514"/>
            <a:ext cx="8461894" cy="12575"/>
          </a:xfrm>
          <a:prstGeom prst="line">
            <a:avLst/>
          </a:prstGeom>
          <a:ln w="38100" cmpd="sng">
            <a:solidFill>
              <a:schemeClr val="bg2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schemeClr val="tx2">
                <a:lumMod val="50000"/>
                <a:alpha val="43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64628" y="301796"/>
            <a:ext cx="2350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React</a:t>
            </a:r>
            <a:r>
              <a:rPr kumimoji="1" lang="zh-CN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Native</a:t>
            </a:r>
            <a:r>
              <a:rPr kumimoji="1" lang="zh-CN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是什么</a:t>
            </a:r>
            <a:endParaRPr kumimoji="1" lang="zh-CN" alt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7878" y="1483830"/>
            <a:ext cx="5075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1.</a:t>
            </a:r>
            <a:r>
              <a:rPr kumimoji="1" lang="zh-CN" altLang="en-US" sz="2000" dirty="0" smtClean="0"/>
              <a:t>可以大部分用</a:t>
            </a:r>
            <a:r>
              <a:rPr kumimoji="1" lang="en-US" altLang="zh-CN" sz="2000" dirty="0" smtClean="0"/>
              <a:t>JavaScript</a:t>
            </a:r>
            <a:r>
              <a:rPr kumimoji="1" lang="zh-CN" altLang="en-US" sz="2000" dirty="0" smtClean="0"/>
              <a:t>进行构建原生</a:t>
            </a:r>
            <a:r>
              <a:rPr kumimoji="1" lang="en-US" altLang="zh-CN" sz="2000" dirty="0" smtClean="0"/>
              <a:t>APP</a:t>
            </a:r>
            <a:endParaRPr kumimoji="1"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657878" y="2488324"/>
            <a:ext cx="8662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2000" dirty="0"/>
              <a:t>2</a:t>
            </a:r>
            <a:r>
              <a:rPr kumimoji="1" lang="en-US" altLang="zh-CN" sz="2000" dirty="0" smtClean="0"/>
              <a:t>.</a:t>
            </a:r>
            <a:r>
              <a:rPr kumimoji="1" lang="zh-CN" altLang="en-US" sz="2000" dirty="0" smtClean="0"/>
              <a:t>提高多平台开发效率</a:t>
            </a:r>
            <a:r>
              <a:rPr kumimoji="1" lang="en-US" altLang="zh-CN" sz="2000" dirty="0"/>
              <a:t>(Learn once, write anywhere</a:t>
            </a:r>
            <a:r>
              <a:rPr kumimoji="1" lang="en-US" altLang="zh-CN" sz="2000" dirty="0" smtClean="0"/>
              <a:t>),JS</a:t>
            </a:r>
            <a:r>
              <a:rPr kumimoji="1" lang="zh-CN" altLang="en-US" sz="2000" dirty="0" smtClean="0"/>
              <a:t>动态加载理论上实现</a:t>
            </a:r>
            <a:endParaRPr kumimoji="1" lang="en-US" altLang="zh-CN" sz="2000" dirty="0" smtClean="0"/>
          </a:p>
          <a:p>
            <a:r>
              <a:rPr kumimoji="1" lang="zh-CN" altLang="zh-CN" sz="2000" dirty="0"/>
              <a:t> </a:t>
            </a:r>
            <a:r>
              <a:rPr kumimoji="1" lang="zh-CN" altLang="en-US" sz="2000" dirty="0" smtClean="0"/>
              <a:t>  </a:t>
            </a:r>
            <a:r>
              <a:rPr kumimoji="1" lang="en-US" altLang="zh-CN" sz="2000" dirty="0" smtClean="0"/>
              <a:t>write </a:t>
            </a:r>
            <a:r>
              <a:rPr kumimoji="1" lang="en-US" altLang="zh-CN" sz="2000" dirty="0"/>
              <a:t>once, run everywhere</a:t>
            </a:r>
            <a:endParaRPr kumimoji="1"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657168" y="3652897"/>
            <a:ext cx="3024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2000" dirty="0" smtClean="0"/>
              <a:t>3</a:t>
            </a:r>
            <a:r>
              <a:rPr kumimoji="1" lang="en-US" altLang="zh-CN" sz="2000" dirty="0" smtClean="0"/>
              <a:t>.</a:t>
            </a:r>
            <a:r>
              <a:rPr kumimoji="1" lang="zh-CN" altLang="en-US" sz="2000" dirty="0" smtClean="0"/>
              <a:t>激动人心的功能</a:t>
            </a:r>
            <a:r>
              <a:rPr kumimoji="1" lang="en-US" altLang="zh-CN" sz="2000" dirty="0" smtClean="0"/>
              <a:t>-</a:t>
            </a:r>
            <a:r>
              <a:rPr kumimoji="1" lang="zh-CN" altLang="en-US" sz="2000" dirty="0" smtClean="0"/>
              <a:t>热更新</a:t>
            </a:r>
            <a:endParaRPr kumimoji="1"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619449" y="4564876"/>
            <a:ext cx="7784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2000" dirty="0"/>
              <a:t>4</a:t>
            </a:r>
            <a:r>
              <a:rPr kumimoji="1" lang="en-US" altLang="zh-CN" sz="2000" dirty="0" smtClean="0"/>
              <a:t>.</a:t>
            </a:r>
            <a:r>
              <a:rPr kumimoji="1" lang="zh-CN" altLang="en-US" sz="2000" dirty="0" smtClean="0"/>
              <a:t>脚本构建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视图控件尽可能复用</a:t>
            </a:r>
            <a:endParaRPr kumimoji="1"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635894" y="5414594"/>
            <a:ext cx="7784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2000" dirty="0" smtClean="0"/>
              <a:t>5</a:t>
            </a:r>
            <a:r>
              <a:rPr kumimoji="1" lang="en-US" altLang="zh-CN" sz="2000" dirty="0" smtClean="0"/>
              <a:t>.</a:t>
            </a:r>
            <a:r>
              <a:rPr kumimoji="1" lang="zh-CN" altLang="en-US" sz="2000" dirty="0" smtClean="0"/>
              <a:t>支持脚本与原生模块交互</a:t>
            </a:r>
            <a:r>
              <a:rPr kumimoji="1" lang="en-US" altLang="zh-CN" sz="2000" dirty="0" smtClean="0"/>
              <a:t>-</a:t>
            </a:r>
            <a:r>
              <a:rPr kumimoji="1" lang="zh-CN" altLang="en-US" sz="2000" dirty="0" smtClean="0"/>
              <a:t>桥接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2594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"/>
          <p:cNvCxnSpPr/>
          <p:nvPr/>
        </p:nvCxnSpPr>
        <p:spPr>
          <a:xfrm>
            <a:off x="364628" y="842514"/>
            <a:ext cx="8461894" cy="12575"/>
          </a:xfrm>
          <a:prstGeom prst="line">
            <a:avLst/>
          </a:prstGeom>
          <a:ln w="38100" cmpd="sng">
            <a:solidFill>
              <a:schemeClr val="bg2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schemeClr val="tx2">
                <a:lumMod val="50000"/>
                <a:alpha val="43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64628" y="301796"/>
            <a:ext cx="2350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React</a:t>
            </a:r>
            <a:r>
              <a:rPr kumimoji="1" lang="zh-CN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Native</a:t>
            </a:r>
            <a:r>
              <a:rPr kumimoji="1" lang="zh-CN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是什么</a:t>
            </a:r>
            <a:endParaRPr kumimoji="1" lang="zh-CN" alt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984" y="1546704"/>
            <a:ext cx="6034173" cy="390179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3444" y="1947365"/>
            <a:ext cx="76595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</a:t>
            </a:r>
            <a:r>
              <a:rPr lang="en-US" altLang="zh-CN" dirty="0" smtClean="0"/>
              <a:t>Rea</a:t>
            </a:r>
            <a:r>
              <a:rPr lang="en-US" altLang="zh-CN" dirty="0" smtClean="0"/>
              <a:t>ct</a:t>
            </a:r>
            <a:r>
              <a:rPr lang="zh-CN" altLang="en-US" dirty="0" smtClean="0"/>
              <a:t>(</a:t>
            </a:r>
            <a:r>
              <a:rPr lang="en-US" altLang="zh-CN" dirty="0" smtClean="0"/>
              <a:t>JS)</a:t>
            </a:r>
            <a:r>
              <a:rPr lang="zh-CN" altLang="en-US" dirty="0" smtClean="0"/>
              <a:t>：</a:t>
            </a:r>
            <a:r>
              <a:rPr lang="zh-CN" altLang="en-US" dirty="0"/>
              <a:t>不同平台上编写基于</a:t>
            </a:r>
            <a:r>
              <a:rPr lang="en-US" altLang="zh-CN" dirty="0"/>
              <a:t>React</a:t>
            </a:r>
            <a:r>
              <a:rPr lang="zh-CN" altLang="en-US" dirty="0"/>
              <a:t>的代码，“</a:t>
            </a:r>
            <a:r>
              <a:rPr lang="en-US" altLang="zh-CN" dirty="0"/>
              <a:t>Learn once, write anywhere”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2.</a:t>
            </a:r>
            <a:r>
              <a:rPr lang="en-US" altLang="zh-CN" dirty="0" smtClean="0"/>
              <a:t>Virtual DOM</a:t>
            </a:r>
            <a:r>
              <a:rPr lang="zh-CN" altLang="en-US" dirty="0" smtClean="0"/>
              <a:t>:</a:t>
            </a:r>
            <a:r>
              <a:rPr lang="zh-CN" altLang="en-US" dirty="0" smtClean="0"/>
              <a:t>相对</a:t>
            </a:r>
            <a:r>
              <a:rPr lang="en-US" altLang="zh-CN" dirty="0" smtClean="0"/>
              <a:t>Browser</a:t>
            </a:r>
            <a:r>
              <a:rPr lang="zh-CN" altLang="en-US" dirty="0"/>
              <a:t>环境下的</a:t>
            </a:r>
            <a:r>
              <a:rPr lang="en-US" altLang="zh-CN" dirty="0"/>
              <a:t>DOM</a:t>
            </a:r>
            <a:r>
              <a:rPr lang="zh-CN" altLang="en-US" dirty="0"/>
              <a:t>（文档对象模型）而言，</a:t>
            </a:r>
            <a:r>
              <a:rPr lang="en-US" altLang="zh-CN" dirty="0"/>
              <a:t>Virtual DOM</a:t>
            </a:r>
            <a:r>
              <a:rPr lang="zh-CN" altLang="en-US" dirty="0"/>
              <a:t>是</a:t>
            </a:r>
            <a:r>
              <a:rPr lang="en-US" altLang="zh-CN" dirty="0"/>
              <a:t>DOM</a:t>
            </a:r>
            <a:r>
              <a:rPr lang="zh-CN" altLang="en-US" dirty="0"/>
              <a:t>在内存</a:t>
            </a:r>
            <a:r>
              <a:rPr lang="zh-CN" altLang="en-US" dirty="0" smtClean="0"/>
              <a:t>中的一种轻量级表达方式可以通过</a:t>
            </a:r>
            <a:r>
              <a:rPr lang="zh-CN" altLang="en-US" dirty="0"/>
              <a:t>不同的渲染引擎生成不同平台下的</a:t>
            </a:r>
            <a:r>
              <a:rPr lang="en-US" altLang="zh-CN" dirty="0" smtClean="0"/>
              <a:t>UI</a:t>
            </a:r>
            <a:r>
              <a:rPr lang="zh-CN" altLang="zh-CN" dirty="0" smtClean="0"/>
              <a:t>,</a:t>
            </a:r>
            <a:r>
              <a:rPr lang="en-US" altLang="zh-CN" dirty="0" smtClean="0"/>
              <a:t>JS</a:t>
            </a:r>
            <a:r>
              <a:rPr lang="zh-CN" altLang="en-US" dirty="0"/>
              <a:t>和</a:t>
            </a:r>
            <a:r>
              <a:rPr lang="en-US" altLang="zh-CN" dirty="0"/>
              <a:t>Native</a:t>
            </a:r>
            <a:r>
              <a:rPr lang="zh-CN" altLang="en-US" dirty="0"/>
              <a:t>之间通过</a:t>
            </a:r>
            <a:r>
              <a:rPr lang="en-US" altLang="zh-CN" dirty="0"/>
              <a:t>Bridge</a:t>
            </a:r>
            <a:r>
              <a:rPr lang="zh-CN" altLang="en-US" dirty="0"/>
              <a:t>通信。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en-US" altLang="zh-CN" dirty="0" smtClean="0"/>
              <a:t>Web</a:t>
            </a:r>
            <a:r>
              <a:rPr lang="en-US" altLang="zh-CN" dirty="0"/>
              <a:t>/</a:t>
            </a:r>
            <a:r>
              <a:rPr lang="en-US" altLang="zh-CN" dirty="0" err="1"/>
              <a:t>iOS</a:t>
            </a:r>
            <a:r>
              <a:rPr lang="en-US" altLang="zh-CN" dirty="0"/>
              <a:t>/Android</a:t>
            </a:r>
            <a:r>
              <a:rPr lang="zh-CN" altLang="en-US" dirty="0" smtClean="0"/>
              <a:t>：</a:t>
            </a:r>
            <a:r>
              <a:rPr lang="zh-CN" altLang="en-US" dirty="0" smtClean="0"/>
              <a:t>三端平台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277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"/>
          <p:cNvCxnSpPr/>
          <p:nvPr/>
        </p:nvCxnSpPr>
        <p:spPr>
          <a:xfrm>
            <a:off x="364628" y="842514"/>
            <a:ext cx="8461894" cy="12575"/>
          </a:xfrm>
          <a:prstGeom prst="line">
            <a:avLst/>
          </a:prstGeom>
          <a:ln w="38100" cmpd="sng">
            <a:solidFill>
              <a:schemeClr val="bg2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schemeClr val="tx2">
                <a:lumMod val="50000"/>
                <a:alpha val="43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64628" y="301796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React</a:t>
            </a:r>
            <a:r>
              <a:rPr kumimoji="1" lang="zh-CN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Native</a:t>
            </a:r>
            <a:r>
              <a:rPr kumimoji="1" lang="zh-CN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环境与原理</a:t>
            </a:r>
            <a:endParaRPr kumimoji="1" lang="zh-CN" alt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0656" y="1244909"/>
            <a:ext cx="816246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React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Native</a:t>
            </a:r>
            <a:r>
              <a:rPr kumimoji="1" lang="zh-CN" altLang="en-US" sz="2000" dirty="0" smtClean="0"/>
              <a:t>运行环境</a:t>
            </a:r>
            <a:r>
              <a:rPr kumimoji="1" lang="en-US" altLang="zh-CN" sz="2000" dirty="0" smtClean="0"/>
              <a:t>:</a:t>
            </a:r>
          </a:p>
          <a:p>
            <a:r>
              <a:rPr kumimoji="1" lang="zh-CN" altLang="zh-CN" sz="2000" dirty="0"/>
              <a:t> </a:t>
            </a:r>
            <a:r>
              <a:rPr kumimoji="1" lang="zh-CN" altLang="en-US" sz="2000" dirty="0" smtClean="0"/>
              <a:t>   </a:t>
            </a:r>
            <a:r>
              <a:rPr kumimoji="1" lang="en-US" altLang="zh-CN" sz="2000" dirty="0" smtClean="0"/>
              <a:t>1.</a:t>
            </a:r>
            <a:r>
              <a:rPr kumimoji="1" lang="zh-CN" altLang="en-US" sz="2000" dirty="0" smtClean="0"/>
              <a:t>运行需要</a:t>
            </a:r>
            <a:r>
              <a:rPr kumimoji="1" lang="en-US" altLang="zh-CN" sz="2000" dirty="0" smtClean="0"/>
              <a:t>JS</a:t>
            </a:r>
            <a:r>
              <a:rPr kumimoji="1" lang="zh-CN" altLang="en-US" sz="2000" dirty="0" smtClean="0"/>
              <a:t>环境</a:t>
            </a:r>
            <a:endParaRPr kumimoji="1" lang="en-US" altLang="zh-CN" sz="2000" dirty="0" smtClean="0"/>
          </a:p>
          <a:p>
            <a:r>
              <a:rPr kumimoji="1" lang="zh-CN" altLang="zh-CN" sz="2000" dirty="0"/>
              <a:t> </a:t>
            </a:r>
            <a:r>
              <a:rPr kumimoji="1" lang="zh-CN" altLang="en-US" sz="2000" dirty="0" smtClean="0"/>
              <a:t>   </a:t>
            </a:r>
            <a:r>
              <a:rPr kumimoji="1" lang="zh-CN" altLang="zh-CN" sz="2000" dirty="0"/>
              <a:t>2</a:t>
            </a:r>
            <a:r>
              <a:rPr kumimoji="1" lang="en-US" altLang="zh-CN" sz="2000" dirty="0" smtClean="0"/>
              <a:t>.iOS</a:t>
            </a:r>
            <a:r>
              <a:rPr kumimoji="1" lang="zh-CN" altLang="en-US" sz="2000" dirty="0" smtClean="0"/>
              <a:t>平台</a:t>
            </a:r>
            <a:r>
              <a:rPr kumimoji="1" lang="en-US" altLang="zh-CN" sz="2000" dirty="0" smtClean="0"/>
              <a:t>:</a:t>
            </a:r>
            <a:r>
              <a:rPr kumimoji="1" lang="zh-CN" altLang="en-US" sz="2000" dirty="0" smtClean="0"/>
              <a:t>内置</a:t>
            </a:r>
            <a:r>
              <a:rPr kumimoji="1" lang="en-US" altLang="zh-CN" sz="2000" dirty="0" err="1" smtClean="0"/>
              <a:t>JavaScriptCore</a:t>
            </a:r>
            <a:endParaRPr kumimoji="1" lang="en-US" altLang="zh-CN" sz="2000" dirty="0" smtClean="0"/>
          </a:p>
          <a:p>
            <a:r>
              <a:rPr kumimoji="1" lang="zh-CN" altLang="zh-CN" sz="2000" dirty="0"/>
              <a:t> </a:t>
            </a:r>
            <a:r>
              <a:rPr kumimoji="1" lang="zh-CN" altLang="en-US" sz="2000" dirty="0" smtClean="0"/>
              <a:t>   </a:t>
            </a:r>
            <a:r>
              <a:rPr kumimoji="1" lang="zh-CN" altLang="zh-CN" sz="2000" dirty="0"/>
              <a:t>3</a:t>
            </a:r>
            <a:r>
              <a:rPr kumimoji="1" lang="en-US" altLang="zh-CN" sz="2000" dirty="0" smtClean="0"/>
              <a:t>.Android</a:t>
            </a:r>
            <a:r>
              <a:rPr kumimoji="1" lang="zh-CN" altLang="en-US" sz="2000" dirty="0" smtClean="0"/>
              <a:t>平台</a:t>
            </a:r>
            <a:r>
              <a:rPr kumimoji="1" lang="en-US" altLang="zh-CN" sz="2000" dirty="0" smtClean="0"/>
              <a:t>:</a:t>
            </a:r>
            <a:r>
              <a:rPr kumimoji="1" lang="zh-CN" altLang="en-US" sz="2000" dirty="0" smtClean="0"/>
              <a:t>采用</a:t>
            </a:r>
            <a:r>
              <a:rPr kumimoji="1" lang="en-US" altLang="zh-CN" sz="2000" dirty="0" err="1" smtClean="0"/>
              <a:t>Webkit.org</a:t>
            </a:r>
            <a:r>
              <a:rPr kumimoji="1" lang="zh-CN" altLang="en-US" sz="2000" dirty="0" smtClean="0"/>
              <a:t>官方开源的库。同时还集成了第三方</a:t>
            </a:r>
            <a:endParaRPr kumimoji="1" lang="en-US" altLang="zh-CN" sz="2000" dirty="0" smtClean="0"/>
          </a:p>
          <a:p>
            <a:r>
              <a:rPr kumimoji="1" lang="zh-CN" altLang="zh-CN" sz="2000" dirty="0"/>
              <a:t> </a:t>
            </a:r>
            <a:r>
              <a:rPr kumimoji="1" lang="zh-CN" altLang="en-US" sz="2000" dirty="0" smtClean="0"/>
              <a:t>     开源库</a:t>
            </a:r>
            <a:r>
              <a:rPr kumimoji="1" lang="zh-CN" altLang="zh-CN" sz="2000" dirty="0" smtClean="0"/>
              <a:t>:</a:t>
            </a:r>
            <a:r>
              <a:rPr kumimoji="1" lang="en-US" altLang="zh-TW" sz="2000" dirty="0" smtClean="0"/>
              <a:t>fresco</a:t>
            </a:r>
            <a:r>
              <a:rPr kumimoji="1" lang="zh-TW" altLang="en-US" sz="2000" dirty="0"/>
              <a:t>图片组</a:t>
            </a:r>
            <a:r>
              <a:rPr kumimoji="1" lang="zh-TW" altLang="en-US" sz="2000" dirty="0" smtClean="0"/>
              <a:t>件</a:t>
            </a:r>
            <a:r>
              <a:rPr kumimoji="1" lang="en-US" altLang="zh-TW" sz="2000" dirty="0" smtClean="0"/>
              <a:t>,</a:t>
            </a:r>
            <a:r>
              <a:rPr kumimoji="1" lang="en-US" altLang="zh-TW" sz="2000" dirty="0" err="1" smtClean="0"/>
              <a:t>okhttp</a:t>
            </a:r>
            <a:r>
              <a:rPr kumimoji="1" lang="zh-TW" altLang="en-US" sz="2000" dirty="0"/>
              <a:t>网络组件</a:t>
            </a:r>
            <a:endParaRPr kumimoji="1" lang="en-US" altLang="zh-CN" sz="2000" dirty="0"/>
          </a:p>
        </p:txBody>
      </p:sp>
      <p:sp>
        <p:nvSpPr>
          <p:cNvPr id="6" name="矩形 5"/>
          <p:cNvSpPr/>
          <p:nvPr/>
        </p:nvSpPr>
        <p:spPr>
          <a:xfrm>
            <a:off x="540656" y="3349293"/>
            <a:ext cx="80459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React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Native</a:t>
            </a:r>
            <a:r>
              <a:rPr lang="zh-CN" altLang="en-US" sz="2000" dirty="0" smtClean="0"/>
              <a:t>会把应</a:t>
            </a:r>
            <a:r>
              <a:rPr lang="zh-CN" altLang="en-US" sz="2000" dirty="0"/>
              <a:t>用的</a:t>
            </a:r>
            <a:r>
              <a:rPr lang="en-US" altLang="zh-CN" sz="2000" dirty="0"/>
              <a:t>JS</a:t>
            </a:r>
            <a:r>
              <a:rPr lang="zh-CN" altLang="en-US" sz="2000" dirty="0"/>
              <a:t>代码（包括依赖的</a:t>
            </a:r>
            <a:r>
              <a:rPr lang="en-US" altLang="zh-CN" sz="2000" dirty="0"/>
              <a:t>framework</a:t>
            </a:r>
            <a:r>
              <a:rPr lang="zh-CN" altLang="en-US" sz="2000" dirty="0"/>
              <a:t>）编译成一个</a:t>
            </a:r>
            <a:r>
              <a:rPr lang="en-US" altLang="zh-CN" sz="2000" dirty="0" err="1"/>
              <a:t>js</a:t>
            </a:r>
            <a:r>
              <a:rPr lang="zh-CN" altLang="en-US" sz="2000" dirty="0"/>
              <a:t>文件（一般命名为</a:t>
            </a:r>
            <a:r>
              <a:rPr lang="en-US" altLang="zh-CN" sz="2000" dirty="0" err="1"/>
              <a:t>index.android.bundle</a:t>
            </a:r>
            <a:r>
              <a:rPr lang="en-US" altLang="zh-CN" sz="2000" dirty="0"/>
              <a:t>), , </a:t>
            </a:r>
            <a:r>
              <a:rPr lang="en-US" altLang="zh-CN" sz="2000" dirty="0" smtClean="0"/>
              <a:t>React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Native</a:t>
            </a:r>
            <a:r>
              <a:rPr lang="zh-CN" altLang="en-US" sz="2000" dirty="0" smtClean="0"/>
              <a:t>进行解释运行该</a:t>
            </a:r>
            <a:r>
              <a:rPr lang="zh-CN" altLang="en-US" sz="2000" dirty="0" smtClean="0"/>
              <a:t>脚</a:t>
            </a:r>
            <a:r>
              <a:rPr lang="zh-CN" altLang="en-US" sz="2000" dirty="0"/>
              <a:t>本文</a:t>
            </a:r>
            <a:r>
              <a:rPr lang="zh-CN" altLang="en-US" sz="2000" dirty="0" smtClean="0"/>
              <a:t>件</a:t>
            </a:r>
            <a:r>
              <a:rPr lang="zh-CN" altLang="en-US" sz="2000" dirty="0"/>
              <a:t>:</a:t>
            </a:r>
            <a:endParaRPr lang="en-US" altLang="zh-CN" sz="2000" dirty="0" smtClean="0"/>
          </a:p>
          <a:p>
            <a:r>
              <a:rPr lang="zh-CN" altLang="zh-CN" sz="2000" dirty="0"/>
              <a:t> </a:t>
            </a:r>
            <a:r>
              <a:rPr lang="zh-CN" altLang="en-US" sz="2000" dirty="0" smtClean="0"/>
              <a:t>  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1.</a:t>
            </a:r>
            <a:r>
              <a:rPr lang="zh-CN" altLang="en-US" sz="2000" dirty="0" smtClean="0"/>
              <a:t>如果</a:t>
            </a:r>
            <a:r>
              <a:rPr lang="zh-CN" altLang="en-US" sz="2000" dirty="0"/>
              <a:t>是</a:t>
            </a:r>
            <a:r>
              <a:rPr lang="en-US" altLang="zh-CN" sz="2000" dirty="0" err="1"/>
              <a:t>js</a:t>
            </a:r>
            <a:r>
              <a:rPr lang="en-US" altLang="zh-CN" sz="2000" dirty="0"/>
              <a:t> </a:t>
            </a:r>
            <a:r>
              <a:rPr lang="zh-CN" altLang="en-US" sz="2000" dirty="0"/>
              <a:t>扩展的</a:t>
            </a:r>
            <a:r>
              <a:rPr lang="en-US" altLang="zh-CN" sz="2000" dirty="0" smtClean="0"/>
              <a:t>API</a:t>
            </a:r>
            <a:r>
              <a:rPr lang="zh-CN" altLang="en-US" sz="2000" dirty="0"/>
              <a:t>,</a:t>
            </a:r>
            <a:r>
              <a:rPr lang="zh-CN" altLang="en-US" sz="2000" dirty="0" smtClean="0"/>
              <a:t>则直接通过</a:t>
            </a:r>
            <a:r>
              <a:rPr lang="en-US" altLang="zh-CN" sz="2000" dirty="0"/>
              <a:t>bridge</a:t>
            </a:r>
            <a:r>
              <a:rPr lang="zh-CN" altLang="en-US" sz="2000" dirty="0"/>
              <a:t>调用</a:t>
            </a:r>
            <a:r>
              <a:rPr lang="en-US" altLang="zh-CN" sz="2000" dirty="0"/>
              <a:t>native</a:t>
            </a:r>
            <a:r>
              <a:rPr lang="zh-CN" altLang="en-US" sz="2000" dirty="0"/>
              <a:t>方法</a:t>
            </a:r>
            <a:r>
              <a:rPr lang="en-US" altLang="zh-CN" sz="2000" dirty="0"/>
              <a:t>; </a:t>
            </a:r>
            <a:endParaRPr lang="en-US" altLang="zh-CN" sz="2000" dirty="0" smtClean="0"/>
          </a:p>
          <a:p>
            <a:r>
              <a:rPr lang="zh-CN" altLang="zh-CN" sz="2000" dirty="0"/>
              <a:t> </a:t>
            </a:r>
            <a:r>
              <a:rPr lang="zh-CN" altLang="en-US" sz="2000" dirty="0" smtClean="0"/>
              <a:t>   </a:t>
            </a:r>
            <a:r>
              <a:rPr lang="en-US" altLang="zh-CN" sz="2000" dirty="0" smtClean="0"/>
              <a:t>2.</a:t>
            </a:r>
            <a:r>
              <a:rPr lang="zh-CN" altLang="en-US" sz="2000" dirty="0" smtClean="0"/>
              <a:t>如果</a:t>
            </a:r>
            <a:r>
              <a:rPr lang="zh-CN" altLang="en-US" sz="2000" dirty="0"/>
              <a:t>是</a:t>
            </a:r>
            <a:r>
              <a:rPr lang="en-US" altLang="zh-CN" sz="2000" dirty="0"/>
              <a:t>UI</a:t>
            </a:r>
            <a:r>
              <a:rPr lang="zh-CN" altLang="en-US" sz="2000" dirty="0" smtClean="0"/>
              <a:t>界面</a:t>
            </a:r>
            <a:r>
              <a:rPr lang="zh-CN" altLang="en-US" sz="2000" dirty="0"/>
              <a:t>,</a:t>
            </a:r>
            <a:r>
              <a:rPr lang="zh-CN" altLang="en-US" sz="2000" dirty="0" smtClean="0"/>
              <a:t>则</a:t>
            </a:r>
            <a:r>
              <a:rPr lang="zh-CN" altLang="en-US" sz="2000" dirty="0"/>
              <a:t>映射到</a:t>
            </a:r>
            <a:r>
              <a:rPr lang="en-US" altLang="zh-CN" sz="2000" dirty="0"/>
              <a:t>virtual DOM</a:t>
            </a:r>
            <a:r>
              <a:rPr lang="zh-CN" altLang="en-US" sz="2000" dirty="0"/>
              <a:t>这个虚拟的</a:t>
            </a:r>
            <a:r>
              <a:rPr lang="en-US" altLang="zh-CN" sz="2000" dirty="0"/>
              <a:t>JS</a:t>
            </a:r>
            <a:r>
              <a:rPr lang="zh-CN" altLang="en-US" sz="2000" dirty="0"/>
              <a:t>数据结构中，通过</a:t>
            </a:r>
            <a:r>
              <a:rPr lang="en-US" altLang="zh-CN" sz="2000" dirty="0"/>
              <a:t>bridge </a:t>
            </a:r>
            <a:r>
              <a:rPr lang="zh-CN" altLang="en-US" sz="2000" dirty="0"/>
              <a:t>传递到</a:t>
            </a:r>
            <a:r>
              <a:rPr lang="en-US" altLang="zh-CN" sz="2000" dirty="0"/>
              <a:t>native </a:t>
            </a:r>
            <a:r>
              <a:rPr lang="zh-CN" altLang="en-US" sz="2000" dirty="0" smtClean="0"/>
              <a:t>，然后根据数据</a:t>
            </a:r>
            <a:r>
              <a:rPr lang="zh-CN" altLang="en-US" sz="2000" dirty="0"/>
              <a:t>属性设置各个对应的真实</a:t>
            </a:r>
            <a:r>
              <a:rPr lang="en-US" altLang="zh-CN" sz="2000" dirty="0"/>
              <a:t>native</a:t>
            </a:r>
            <a:r>
              <a:rPr lang="zh-CN" altLang="en-US" sz="2000" dirty="0"/>
              <a:t>的</a:t>
            </a:r>
            <a:r>
              <a:rPr lang="en-US" altLang="zh-CN" sz="2000" dirty="0"/>
              <a:t>View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/>
              <a:t> </a:t>
            </a:r>
            <a:r>
              <a:rPr lang="zh-CN" altLang="en-US" sz="2000" dirty="0" smtClean="0"/>
              <a:t>   </a:t>
            </a:r>
            <a:r>
              <a:rPr lang="en-US" altLang="zh-CN" sz="2000" dirty="0" smtClean="0"/>
              <a:t>3.</a:t>
            </a:r>
            <a:r>
              <a:rPr lang="en-US" altLang="zh-CN" sz="2000" dirty="0" smtClean="0"/>
              <a:t>bridge</a:t>
            </a:r>
            <a:r>
              <a:rPr lang="zh-CN" altLang="en-US" sz="2000" dirty="0"/>
              <a:t>是一种</a:t>
            </a:r>
            <a:r>
              <a:rPr lang="en-US" altLang="zh-CN" sz="2000" dirty="0"/>
              <a:t>JS </a:t>
            </a:r>
            <a:r>
              <a:rPr lang="zh-CN" altLang="en-US" sz="2000" dirty="0"/>
              <a:t>和 </a:t>
            </a:r>
            <a:r>
              <a:rPr lang="en-US" altLang="zh-CN" sz="2000" dirty="0"/>
              <a:t>JAVA</a:t>
            </a:r>
            <a:r>
              <a:rPr lang="zh-CN" altLang="en-US" sz="2000" dirty="0"/>
              <a:t>代码通信的</a:t>
            </a:r>
            <a:r>
              <a:rPr lang="zh-CN" altLang="en-US" sz="2000" dirty="0" smtClean="0"/>
              <a:t>机制</a:t>
            </a:r>
            <a:r>
              <a:rPr lang="zh-CN" altLang="en-US" sz="2000" dirty="0" smtClean="0"/>
              <a:t>,</a:t>
            </a:r>
            <a:r>
              <a:rPr lang="zh-CN" altLang="en-US" sz="2000" dirty="0" smtClean="0"/>
              <a:t>用</a:t>
            </a:r>
            <a:r>
              <a:rPr lang="en-US" altLang="zh-CN" sz="2000" dirty="0"/>
              <a:t>bridge</a:t>
            </a:r>
            <a:r>
              <a:rPr lang="zh-CN" altLang="en-US" sz="2000" dirty="0"/>
              <a:t>函数传入对方</a:t>
            </a:r>
            <a:r>
              <a:rPr lang="en-US" altLang="zh-CN" sz="2000" dirty="0"/>
              <a:t>module 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method</a:t>
            </a:r>
            <a:r>
              <a:rPr lang="zh-CN" altLang="en-US" sz="2000" dirty="0"/>
              <a:t>即可得到异步回调的结果。</a:t>
            </a:r>
          </a:p>
        </p:txBody>
      </p:sp>
    </p:spTree>
    <p:extLst>
      <p:ext uri="{BB962C8B-B14F-4D97-AF65-F5344CB8AC3E}">
        <p14:creationId xmlns:p14="http://schemas.microsoft.com/office/powerpoint/2010/main" val="388053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"/>
          <p:cNvCxnSpPr/>
          <p:nvPr/>
        </p:nvCxnSpPr>
        <p:spPr>
          <a:xfrm>
            <a:off x="364628" y="842514"/>
            <a:ext cx="8461894" cy="12575"/>
          </a:xfrm>
          <a:prstGeom prst="line">
            <a:avLst/>
          </a:prstGeom>
          <a:ln w="38100" cmpd="sng">
            <a:solidFill>
              <a:schemeClr val="bg2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schemeClr val="tx2">
                <a:lumMod val="50000"/>
                <a:alpha val="43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64628" y="301796"/>
            <a:ext cx="2689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React</a:t>
            </a:r>
            <a:r>
              <a:rPr kumimoji="1" lang="zh-CN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Native</a:t>
            </a:r>
            <a:r>
              <a:rPr kumimoji="1" lang="zh-CN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特性优点</a:t>
            </a:r>
            <a:endParaRPr kumimoji="1" lang="zh-CN" alt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1895" y="1136321"/>
            <a:ext cx="6786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1.</a:t>
            </a:r>
            <a:r>
              <a:rPr kumimoji="1" lang="zh-CN" altLang="en-US" sz="2000" dirty="0" smtClean="0"/>
              <a:t>基于</a:t>
            </a:r>
            <a:r>
              <a:rPr kumimoji="1" lang="en-US" altLang="zh-CN" sz="2000" dirty="0" smtClean="0"/>
              <a:t>React</a:t>
            </a:r>
            <a:r>
              <a:rPr kumimoji="1" lang="zh-CN" altLang="en-US" sz="2000" dirty="0" smtClean="0"/>
              <a:t>组件化开发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可重用组件和工具库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提高开发效率</a:t>
            </a:r>
            <a:endParaRPr kumimoji="1"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721895" y="1714314"/>
            <a:ext cx="3021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2000" dirty="0" smtClean="0"/>
              <a:t>2</a:t>
            </a:r>
            <a:r>
              <a:rPr kumimoji="1" lang="en-US" altLang="zh-CN" sz="2000" dirty="0" smtClean="0"/>
              <a:t>.</a:t>
            </a:r>
            <a:r>
              <a:rPr kumimoji="1" lang="zh-CN" altLang="en-US" sz="2000" dirty="0" smtClean="0"/>
              <a:t>组件间低耦合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便于扩展</a:t>
            </a:r>
            <a:endParaRPr kumimoji="1"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721895" y="2321716"/>
            <a:ext cx="825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2000" dirty="0"/>
              <a:t>3</a:t>
            </a:r>
            <a:r>
              <a:rPr kumimoji="1" lang="en-US" altLang="zh-CN" sz="2000" dirty="0" smtClean="0"/>
              <a:t>.</a:t>
            </a:r>
            <a:r>
              <a:rPr kumimoji="1" lang="zh-CN" altLang="en-US" sz="2000" dirty="0" smtClean="0"/>
              <a:t>方便与原生项目整合</a:t>
            </a:r>
            <a:r>
              <a:rPr kumimoji="1" lang="zh-CN" altLang="zh-CN" sz="2000" dirty="0" smtClean="0"/>
              <a:t>,</a:t>
            </a:r>
            <a:r>
              <a:rPr kumimoji="1" lang="zh-CN" altLang="en-US" sz="2000" dirty="0" smtClean="0"/>
              <a:t>原生代码可以实现高级功能</a:t>
            </a:r>
            <a:r>
              <a:rPr kumimoji="1" lang="en-US" altLang="zh-CN" sz="2000" dirty="0" smtClean="0"/>
              <a:t>(RN</a:t>
            </a:r>
            <a:r>
              <a:rPr kumimoji="1" lang="zh-CN" altLang="en-US" sz="2000" dirty="0" smtClean="0"/>
              <a:t>暂实现不佳功能</a:t>
            </a:r>
            <a:r>
              <a:rPr kumimoji="1" lang="en-US" altLang="zh-CN" sz="2000" dirty="0" smtClean="0"/>
              <a:t>)</a:t>
            </a:r>
            <a:endParaRPr kumimoji="1"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721895" y="2994545"/>
            <a:ext cx="372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2000" dirty="0" smtClean="0"/>
              <a:t>4</a:t>
            </a:r>
            <a:r>
              <a:rPr kumimoji="1" lang="en-US" altLang="zh-CN" sz="2000" dirty="0" smtClean="0"/>
              <a:t>.</a:t>
            </a:r>
            <a:r>
              <a:rPr kumimoji="1" lang="zh-CN" altLang="en-US" sz="2000" dirty="0" smtClean="0"/>
              <a:t>尽量不改变原生平台用户体验</a:t>
            </a:r>
            <a:endParaRPr kumimoji="1"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728837" y="361343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2000" dirty="0"/>
              <a:t>5</a:t>
            </a:r>
            <a:r>
              <a:rPr kumimoji="1" lang="en-US" altLang="zh-CN" sz="2000" dirty="0" smtClean="0"/>
              <a:t>.</a:t>
            </a:r>
            <a:r>
              <a:rPr kumimoji="1" lang="zh-CN" altLang="en-US" sz="2000" dirty="0" smtClean="0"/>
              <a:t>采用</a:t>
            </a:r>
            <a:r>
              <a:rPr kumimoji="1" lang="en-US" altLang="zh-CN" sz="2000" dirty="0" smtClean="0"/>
              <a:t>ES</a:t>
            </a:r>
            <a:r>
              <a:rPr kumimoji="1" lang="zh-CN" altLang="en-US" sz="2000" dirty="0" smtClean="0"/>
              <a:t>标准特性</a:t>
            </a:r>
            <a:endParaRPr kumimoji="1"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728837" y="4176176"/>
            <a:ext cx="1787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2000" dirty="0" smtClean="0"/>
              <a:t>6</a:t>
            </a:r>
            <a:r>
              <a:rPr kumimoji="1" lang="en-US" altLang="zh-CN" sz="2000" dirty="0" smtClean="0"/>
              <a:t>.Chrome</a:t>
            </a:r>
            <a:r>
              <a:rPr kumimoji="1" lang="zh-CN" altLang="en-US" sz="2000" dirty="0" smtClean="0"/>
              <a:t>调试</a:t>
            </a:r>
            <a:endParaRPr kumimoji="1"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728837" y="4752617"/>
            <a:ext cx="5660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2000" dirty="0"/>
              <a:t>7</a:t>
            </a:r>
            <a:r>
              <a:rPr kumimoji="1" lang="en-US" altLang="zh-CN" sz="2000" dirty="0" smtClean="0"/>
              <a:t>.</a:t>
            </a:r>
            <a:r>
              <a:rPr kumimoji="1" lang="zh-CN" altLang="en-US" sz="2000" dirty="0" smtClean="0"/>
              <a:t>开发者关注度越来越高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社区活跃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版本高速更新</a:t>
            </a:r>
            <a:endParaRPr kumimoji="1"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767351" y="5265969"/>
            <a:ext cx="780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More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7524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"/>
          <p:cNvCxnSpPr/>
          <p:nvPr/>
        </p:nvCxnSpPr>
        <p:spPr>
          <a:xfrm>
            <a:off x="364628" y="842514"/>
            <a:ext cx="8461894" cy="12575"/>
          </a:xfrm>
          <a:prstGeom prst="line">
            <a:avLst/>
          </a:prstGeom>
          <a:ln w="38100" cmpd="sng">
            <a:solidFill>
              <a:schemeClr val="bg2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schemeClr val="tx2">
                <a:lumMod val="50000"/>
                <a:alpha val="43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64628" y="301796"/>
            <a:ext cx="2093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React</a:t>
            </a:r>
            <a:r>
              <a:rPr kumimoji="1" lang="zh-CN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Native</a:t>
            </a:r>
            <a:r>
              <a:rPr kumimoji="1" lang="zh-CN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缺点</a:t>
            </a:r>
            <a:endParaRPr kumimoji="1" lang="zh-CN" alt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5216" y="1119160"/>
            <a:ext cx="581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暂未发布正式版</a:t>
            </a:r>
            <a:r>
              <a:rPr kumimoji="1" lang="en-US" altLang="zh-CN" dirty="0" smtClean="0"/>
              <a:t>,</a:t>
            </a:r>
            <a:r>
              <a:rPr kumimoji="1" lang="en-US" altLang="en-US" dirty="0" err="1" smtClean="0"/>
              <a:t>很多不完善;简直版本帝,兼容性不高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65218" y="1622154"/>
            <a:ext cx="458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组件库还不完善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很多组件双平台不能通用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65219" y="2150297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3.Android</a:t>
            </a:r>
            <a:r>
              <a:rPr kumimoji="1" lang="zh-CN" altLang="en-US" dirty="0" smtClean="0"/>
              <a:t>发布包过大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稍微一下直接奔</a:t>
            </a:r>
            <a:r>
              <a:rPr kumimoji="1" lang="en-US" altLang="zh-CN" dirty="0" smtClean="0"/>
              <a:t>10M</a:t>
            </a:r>
            <a:r>
              <a:rPr kumimoji="1" lang="zh-CN" altLang="en-US" dirty="0" smtClean="0"/>
              <a:t>,优化一下好像可以小一点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2645" y="2703588"/>
            <a:ext cx="4425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版本支持性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最低</a:t>
            </a:r>
            <a:r>
              <a:rPr kumimoji="1" lang="en-US" altLang="zh-CN" dirty="0" smtClean="0"/>
              <a:t>7.0</a:t>
            </a:r>
            <a:r>
              <a:rPr kumimoji="1" lang="zh-CN" altLang="en-US" dirty="0" smtClean="0"/>
              <a:t>,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最低</a:t>
            </a:r>
            <a:r>
              <a:rPr kumimoji="1" lang="en-US" altLang="zh-CN" dirty="0" smtClean="0"/>
              <a:t>4.1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5218" y="3244306"/>
            <a:ext cx="704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/>
              <a:t>5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对于原生开发人员来讲学习成本过大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例如</a:t>
            </a:r>
            <a:r>
              <a:rPr kumimoji="1" lang="en-US" altLang="zh-CN" dirty="0" smtClean="0"/>
              <a:t>:JSX</a:t>
            </a:r>
            <a:r>
              <a:rPr kumimoji="1" lang="zh-CN" altLang="en-US" dirty="0" smtClean="0"/>
              <a:t>,</a:t>
            </a:r>
            <a:r>
              <a:rPr kumimoji="1" lang="en-US" altLang="zh-CN" dirty="0" err="1" smtClean="0"/>
              <a:t>Node.js</a:t>
            </a:r>
            <a:r>
              <a:rPr kumimoji="1" lang="zh-CN" altLang="en-US" dirty="0" smtClean="0"/>
              <a:t>,</a:t>
            </a:r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等等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65219" y="3797599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6.</a:t>
            </a:r>
            <a:r>
              <a:rPr kumimoji="1" lang="zh-CN" altLang="en-US" dirty="0" smtClean="0"/>
              <a:t>应用开发局限性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开发高级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应用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纯</a:t>
            </a:r>
            <a:r>
              <a:rPr kumimoji="1" lang="en-US" altLang="zh-CN" dirty="0" smtClean="0"/>
              <a:t>RN</a:t>
            </a:r>
            <a:r>
              <a:rPr kumimoji="1" lang="zh-CN" altLang="en-US" dirty="0" smtClean="0"/>
              <a:t>还是不达要求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77785" y="4338316"/>
            <a:ext cx="2457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/>
              <a:t>7</a:t>
            </a:r>
            <a:r>
              <a:rPr kumimoji="1" lang="zh-CN" altLang="en-US" dirty="0" smtClean="0"/>
              <a:t>.暂无强大的开发</a:t>
            </a:r>
            <a:r>
              <a:rPr kumimoji="1" lang="en-US" altLang="zh-CN" dirty="0" smtClean="0"/>
              <a:t>IDE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90366" y="4841310"/>
            <a:ext cx="3380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8.Windows</a:t>
            </a:r>
            <a:r>
              <a:rPr kumimoji="1" lang="zh-CN" altLang="en-US" dirty="0" smtClean="0"/>
              <a:t>系统开发坑更多加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15514" y="5407178"/>
            <a:ext cx="72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More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432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1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故事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故事.thmx</Template>
  <TotalTime>839</TotalTime>
  <Words>703</Words>
  <Application>Microsoft Macintosh PowerPoint</Application>
  <PresentationFormat>全屏显示(4:3)</PresentationFormat>
  <Paragraphs>84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故事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中天软件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清清 江</dc:creator>
  <cp:lastModifiedBy>清清 江</cp:lastModifiedBy>
  <cp:revision>281</cp:revision>
  <dcterms:created xsi:type="dcterms:W3CDTF">2016-03-17T11:14:03Z</dcterms:created>
  <dcterms:modified xsi:type="dcterms:W3CDTF">2016-03-18T14:50:32Z</dcterms:modified>
</cp:coreProperties>
</file>