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461" r:id="rId2"/>
    <p:sldId id="258" r:id="rId3"/>
    <p:sldId id="362" r:id="rId4"/>
    <p:sldId id="361" r:id="rId5"/>
    <p:sldId id="343" r:id="rId6"/>
    <p:sldId id="260" r:id="rId7"/>
    <p:sldId id="334" r:id="rId8"/>
    <p:sldId id="326" r:id="rId9"/>
    <p:sldId id="261" r:id="rId10"/>
    <p:sldId id="328" r:id="rId11"/>
    <p:sldId id="262" r:id="rId12"/>
    <p:sldId id="263" r:id="rId13"/>
    <p:sldId id="264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2" r:id="rId23"/>
    <p:sldId id="411" r:id="rId24"/>
    <p:sldId id="364" r:id="rId25"/>
    <p:sldId id="329" r:id="rId26"/>
    <p:sldId id="413" r:id="rId27"/>
    <p:sldId id="418" r:id="rId28"/>
    <p:sldId id="426" r:id="rId29"/>
    <p:sldId id="369" r:id="rId30"/>
    <p:sldId id="430" r:id="rId31"/>
    <p:sldId id="433" r:id="rId32"/>
    <p:sldId id="459" r:id="rId33"/>
    <p:sldId id="440" r:id="rId34"/>
    <p:sldId id="441" r:id="rId35"/>
    <p:sldId id="442" r:id="rId36"/>
    <p:sldId id="443" r:id="rId37"/>
    <p:sldId id="445" r:id="rId38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FF99FF"/>
    <a:srgbClr val="FF0000"/>
    <a:srgbClr val="A50021"/>
    <a:srgbClr val="E1DC00"/>
    <a:srgbClr val="FF3300"/>
    <a:srgbClr val="00F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7" autoAdjust="0"/>
    <p:restoredTop sz="94660"/>
  </p:normalViewPr>
  <p:slideViewPr>
    <p:cSldViewPr>
      <p:cViewPr>
        <p:scale>
          <a:sx n="80" d="100"/>
          <a:sy n="80" d="100"/>
        </p:scale>
        <p:origin x="-1716" y="-7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77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1591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632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425469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2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4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3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04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3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5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9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83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659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473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gi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 Black"/>
              </a:rPr>
              <a:t>LOGIC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0000"/>
              </a:solidFill>
              <a:latin typeface="Arial Black"/>
            </a:endParaRPr>
          </a:p>
        </p:txBody>
      </p:sp>
      <p:sp>
        <p:nvSpPr>
          <p:cNvPr id="5123" name="WordArt 2"/>
          <p:cNvSpPr>
            <a:spLocks noChangeArrowheads="1" noChangeShapeType="1" noTextEdit="1"/>
          </p:cNvSpPr>
          <p:nvPr/>
        </p:nvSpPr>
        <p:spPr bwMode="auto">
          <a:xfrm>
            <a:off x="1371600" y="1600200"/>
            <a:ext cx="6400800" cy="1600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792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What is 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it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5124" name="WordArt 2"/>
          <p:cNvSpPr>
            <a:spLocks noChangeArrowheads="1" noChangeShapeType="1" noTextEdit="1"/>
          </p:cNvSpPr>
          <p:nvPr/>
        </p:nvSpPr>
        <p:spPr bwMode="auto">
          <a:xfrm>
            <a:off x="457200" y="3200400"/>
            <a:ext cx="8382000" cy="1752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Why is it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5125" name="WordArt 2"/>
          <p:cNvSpPr>
            <a:spLocks noChangeArrowheads="1" noChangeShapeType="1" noTextEdit="1"/>
          </p:cNvSpPr>
          <p:nvPr/>
        </p:nvSpPr>
        <p:spPr bwMode="auto">
          <a:xfrm>
            <a:off x="457200" y="4876800"/>
            <a:ext cx="8382000" cy="1752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important?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42503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sz="4800" b="0" smtClean="0">
                <a:latin typeface="Arial Black" pitchFamily="34" charset="0"/>
              </a:rPr>
              <a:t>Logical AND Example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28600" y="838200"/>
            <a:ext cx="7010400" cy="11080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n-US" sz="2200" b="1">
                <a:latin typeface="Arial" charset="0"/>
              </a:rPr>
              <a:t>Suzy is more picky than Kathy.  Suzy will only date a guy if he BOTH </a:t>
            </a:r>
            <a:r>
              <a:rPr lang="en-US" sz="2200" b="1" u="sng">
                <a:latin typeface="Arial" charset="0"/>
              </a:rPr>
              <a:t>Good Looking</a:t>
            </a:r>
            <a:r>
              <a:rPr lang="en-US" sz="2200" b="1">
                <a:latin typeface="Arial" charset="0"/>
              </a:rPr>
              <a:t> </a:t>
            </a:r>
            <a:r>
              <a:rPr lang="en-US" sz="2200">
                <a:latin typeface="Arial Black" pitchFamily="34" charset="0"/>
              </a:rPr>
              <a:t>AND</a:t>
            </a:r>
            <a:r>
              <a:rPr lang="en-US" sz="2200" b="1">
                <a:latin typeface="Arial" charset="0"/>
              </a:rPr>
              <a:t> drives a </a:t>
            </a:r>
            <a:r>
              <a:rPr lang="en-US" sz="2200" b="1" u="sng">
                <a:latin typeface="Arial" charset="0"/>
              </a:rPr>
              <a:t>Nice Car</a:t>
            </a:r>
            <a:r>
              <a:rPr lang="en-US" sz="2200" b="1">
                <a:latin typeface="Arial" charset="0"/>
              </a:rPr>
              <a:t>. This chart shows her 4 possible cases:</a:t>
            </a:r>
          </a:p>
        </p:txBody>
      </p:sp>
      <p:graphicFrame>
        <p:nvGraphicFramePr>
          <p:cNvPr id="119813" name="Group 5"/>
          <p:cNvGraphicFramePr>
            <a:graphicFrameLocks noGrp="1"/>
          </p:cNvGraphicFramePr>
          <p:nvPr/>
        </p:nvGraphicFramePr>
        <p:xfrm>
          <a:off x="304800" y="3352800"/>
          <a:ext cx="8534400" cy="3505200"/>
        </p:xfrm>
        <a:graphic>
          <a:graphicData uri="http://schemas.openxmlformats.org/drawingml/2006/table">
            <a:tbl>
              <a:tblPr/>
              <a:tblGrid>
                <a:gridCol w="2844800"/>
                <a:gridCol w="2844800"/>
                <a:gridCol w="2844800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Good Looking?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Nice Car?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 Material?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pic>
        <p:nvPicPr>
          <p:cNvPr id="119841" name="Picture 33" descr="MCj010519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038600"/>
            <a:ext cx="9906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42" name="Picture 34" descr="j02420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0" y="4768850"/>
            <a:ext cx="64135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0" name="Picture 35" descr="MCBS01884_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5486400"/>
            <a:ext cx="1371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1" name="Picture 36" descr="MCBS01886_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114800"/>
            <a:ext cx="1371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2" name="Picture 37" descr="MCBS01886_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800600"/>
            <a:ext cx="1371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3" name="Picture 38" descr="MCBS01886_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103688"/>
            <a:ext cx="1371600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4" name="Picture 39" descr="MCBS01886_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475288"/>
            <a:ext cx="1371600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5" name="Picture 42" descr="MCBS01884_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210300"/>
            <a:ext cx="1371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6" name="Picture 43" descr="MCBS01884_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6210300"/>
            <a:ext cx="1371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7" name="Picture 44" descr="MCBS01884_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800600"/>
            <a:ext cx="1371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8" name="Picture 45" descr="MCj03967320000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75" y="838200"/>
            <a:ext cx="1825625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54" name="Picture 46" descr="j02420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0" y="5454650"/>
            <a:ext cx="64135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55" name="Picture 47" descr="j02420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0" y="6140450"/>
            <a:ext cx="64135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31" name="Picture 48" descr="MCj01978940000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475" y="2057400"/>
            <a:ext cx="2168525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32" name="Picture 50" descr="j0234774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13049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98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198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198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198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mtClean="0">
                <a:latin typeface="Arial" charset="0"/>
              </a:rPr>
              <a:t>Boolean Operators</a:t>
            </a:r>
            <a:br>
              <a:rPr lang="en-US" smtClean="0">
                <a:latin typeface="Arial" charset="0"/>
              </a:rPr>
            </a:br>
            <a:r>
              <a:rPr lang="en-US" smtClean="0">
                <a:latin typeface="Arial" charset="0"/>
              </a:rPr>
              <a:t>Boolean AND</a:t>
            </a:r>
            <a:endParaRPr lang="en-US" sz="4000" smtClean="0">
              <a:latin typeface="Arial" charset="0"/>
            </a:endParaRP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1600200" y="2155825"/>
            <a:ext cx="1447800" cy="4168775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400" b="1">
                <a:latin typeface="Arial" charset="0"/>
              </a:rPr>
              <a:t>A</a:t>
            </a:r>
          </a:p>
          <a:p>
            <a:pPr algn="ctr"/>
            <a:endParaRPr lang="en-US" sz="4400" b="1">
              <a:latin typeface="Arial" charset="0"/>
            </a:endParaRP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3505200" y="2155825"/>
            <a:ext cx="1447800" cy="4168775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400" b="1">
                <a:latin typeface="Arial" charset="0"/>
              </a:rPr>
              <a:t>B</a:t>
            </a:r>
          </a:p>
          <a:p>
            <a:pPr algn="ctr"/>
            <a:endParaRPr lang="en-US" sz="4400" b="1">
              <a:latin typeface="Arial" charset="0"/>
            </a:endParaRP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0200" y="2155825"/>
            <a:ext cx="2362200" cy="4168775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400" b="1">
                <a:latin typeface="Arial" charset="0"/>
              </a:rPr>
              <a:t>A and B</a:t>
            </a:r>
          </a:p>
          <a:p>
            <a:pPr algn="ctr"/>
            <a:endParaRPr lang="en-US" sz="4400" b="1">
              <a:latin typeface="Arial" charset="0"/>
            </a:endParaRP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mtClean="0">
                <a:latin typeface="Arial" charset="0"/>
              </a:rPr>
              <a:t>Boolean Operators</a:t>
            </a:r>
            <a:br>
              <a:rPr lang="en-US" smtClean="0">
                <a:latin typeface="Arial" charset="0"/>
              </a:rPr>
            </a:br>
            <a:r>
              <a:rPr lang="en-US" smtClean="0">
                <a:latin typeface="Arial" charset="0"/>
              </a:rPr>
              <a:t>Boolean XOR</a:t>
            </a:r>
            <a:endParaRPr lang="en-US" sz="4000" smtClean="0">
              <a:latin typeface="Arial" charset="0"/>
            </a:endParaRP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1600200" y="2155825"/>
            <a:ext cx="1447800" cy="4168775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400" b="1">
                <a:latin typeface="Arial" charset="0"/>
              </a:rPr>
              <a:t>A</a:t>
            </a:r>
          </a:p>
          <a:p>
            <a:pPr algn="ctr"/>
            <a:endParaRPr lang="en-US" sz="4400" b="1">
              <a:latin typeface="Arial" charset="0"/>
            </a:endParaRP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3505200" y="2155825"/>
            <a:ext cx="1447800" cy="4168775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400" b="1">
                <a:latin typeface="Arial" charset="0"/>
              </a:rPr>
              <a:t>B</a:t>
            </a:r>
          </a:p>
          <a:p>
            <a:pPr algn="ctr"/>
            <a:endParaRPr lang="en-US" sz="4400" b="1">
              <a:latin typeface="Arial" charset="0"/>
            </a:endParaRP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5410200" y="2155825"/>
            <a:ext cx="2362200" cy="4168775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400" b="1">
                <a:latin typeface="Arial" charset="0"/>
              </a:rPr>
              <a:t>A xor B</a:t>
            </a:r>
          </a:p>
          <a:p>
            <a:pPr algn="ctr"/>
            <a:endParaRPr lang="en-US" sz="4400" b="1">
              <a:latin typeface="Arial" charset="0"/>
            </a:endParaRPr>
          </a:p>
          <a:p>
            <a:pPr algn="ctr"/>
            <a:r>
              <a:rPr lang="en-US" sz="4400" b="1">
                <a:latin typeface="Arial" charset="0"/>
              </a:rPr>
              <a:t>F</a:t>
            </a: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mtClean="0">
                <a:latin typeface="Arial" charset="0"/>
              </a:rPr>
              <a:t>Boolean Operators</a:t>
            </a:r>
            <a:br>
              <a:rPr lang="en-US" smtClean="0">
                <a:latin typeface="Arial" charset="0"/>
              </a:rPr>
            </a:br>
            <a:r>
              <a:rPr lang="en-US" smtClean="0">
                <a:latin typeface="Arial" charset="0"/>
              </a:rPr>
              <a:t>Boolean NOT</a:t>
            </a:r>
            <a:endParaRPr lang="en-US" sz="4000" smtClean="0">
              <a:latin typeface="Arial" charset="0"/>
            </a:endParaRP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2743200" y="2657475"/>
            <a:ext cx="1447800" cy="2828925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400" b="1">
                <a:latin typeface="Arial" charset="0"/>
              </a:rPr>
              <a:t>A</a:t>
            </a:r>
          </a:p>
          <a:p>
            <a:pPr algn="ctr"/>
            <a:endParaRPr lang="en-US" sz="4400" b="1">
              <a:latin typeface="Arial" charset="0"/>
            </a:endParaRP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4953000" y="2657475"/>
            <a:ext cx="1447800" cy="2828925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400" b="1">
                <a:latin typeface="Arial" charset="0"/>
              </a:rPr>
              <a:t>~A</a:t>
            </a:r>
          </a:p>
          <a:p>
            <a:pPr algn="ctr"/>
            <a:endParaRPr lang="en-US" sz="4400" b="1">
              <a:latin typeface="Arial" charset="0"/>
            </a:endParaRPr>
          </a:p>
          <a:p>
            <a:pPr algn="ctr"/>
            <a:r>
              <a:rPr lang="en-US" sz="4400" b="1">
                <a:latin typeface="Arial" charset="0"/>
              </a:rPr>
              <a:t>F</a:t>
            </a:r>
          </a:p>
          <a:p>
            <a:pPr algn="ctr"/>
            <a:r>
              <a:rPr lang="en-US" sz="4400" b="1">
                <a:latin typeface="Arial" charset="0"/>
              </a:rPr>
              <a:t>T</a:t>
            </a:r>
            <a:endParaRPr lang="en-US" sz="1600" i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mtClean="0">
                <a:latin typeface="Arial" charset="0"/>
              </a:rPr>
              <a:t>Boolean Operators</a:t>
            </a:r>
            <a:br>
              <a:rPr lang="en-US" smtClean="0">
                <a:latin typeface="Arial" charset="0"/>
              </a:rPr>
            </a:br>
            <a:r>
              <a:rPr lang="en-US" smtClean="0">
                <a:latin typeface="Arial" charset="0"/>
              </a:rPr>
              <a:t>Boolean NOT Continued</a:t>
            </a:r>
            <a:endParaRPr lang="en-US" sz="4000" smtClean="0">
              <a:latin typeface="Arial" charset="0"/>
            </a:endParaRPr>
          </a:p>
        </p:txBody>
      </p:sp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838200" y="2155825"/>
            <a:ext cx="1447800" cy="4168775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400" b="1">
                <a:latin typeface="Arial" charset="0"/>
              </a:rPr>
              <a:t>A</a:t>
            </a:r>
          </a:p>
          <a:p>
            <a:pPr algn="ctr"/>
            <a:endParaRPr lang="en-US" sz="4400" b="1">
              <a:latin typeface="Arial" charset="0"/>
            </a:endParaRP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2743200" y="2155825"/>
            <a:ext cx="1447800" cy="4168775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400" b="1">
                <a:latin typeface="Arial" charset="0"/>
              </a:rPr>
              <a:t>B</a:t>
            </a:r>
          </a:p>
          <a:p>
            <a:pPr algn="ctr"/>
            <a:endParaRPr lang="en-US" sz="4400" b="1">
              <a:latin typeface="Arial" charset="0"/>
            </a:endParaRP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4648200" y="2155825"/>
            <a:ext cx="1600200" cy="4154488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400" b="1">
                <a:latin typeface="Arial" charset="0"/>
              </a:rPr>
              <a:t>~A</a:t>
            </a:r>
          </a:p>
          <a:p>
            <a:pPr algn="ctr"/>
            <a:endParaRPr lang="en-US" sz="4400" b="1">
              <a:latin typeface="Arial" charset="0"/>
            </a:endParaRPr>
          </a:p>
          <a:p>
            <a:pPr algn="ctr"/>
            <a:r>
              <a:rPr lang="en-US" sz="4400" b="1">
                <a:latin typeface="Arial" charset="0"/>
              </a:rPr>
              <a:t>F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T</a:t>
            </a:r>
            <a:endParaRPr lang="en-US" sz="1600" i="1">
              <a:latin typeface="Arial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705600" y="2133600"/>
            <a:ext cx="1600200" cy="4154488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400" b="1">
                <a:latin typeface="Arial" charset="0"/>
              </a:rPr>
              <a:t>~B</a:t>
            </a:r>
          </a:p>
          <a:p>
            <a:pPr algn="ctr"/>
            <a:endParaRPr lang="en-US" sz="4400" b="1">
              <a:latin typeface="Arial" charset="0"/>
            </a:endParaRPr>
          </a:p>
          <a:p>
            <a:pPr algn="ctr"/>
            <a:r>
              <a:rPr lang="en-US" sz="4400" b="1">
                <a:latin typeface="Arial" charset="0"/>
              </a:rPr>
              <a:t>F</a:t>
            </a: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</a:p>
          <a:p>
            <a:pPr algn="ctr"/>
            <a:r>
              <a:rPr lang="en-US" sz="4400" b="1">
                <a:latin typeface="Arial" charset="0"/>
              </a:rPr>
              <a:t>T</a:t>
            </a:r>
            <a:endParaRPr lang="en-US" sz="1600" i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79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WordArt 2"/>
          <p:cNvSpPr>
            <a:spLocks noChangeArrowheads="1" noChangeShapeType="1" noTextEdit="1"/>
          </p:cNvSpPr>
          <p:nvPr/>
        </p:nvSpPr>
        <p:spPr bwMode="auto">
          <a:xfrm>
            <a:off x="457200" y="1447800"/>
            <a:ext cx="8382000" cy="2743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Truth</a:t>
            </a:r>
          </a:p>
        </p:txBody>
      </p:sp>
      <p:sp>
        <p:nvSpPr>
          <p:cNvPr id="18435" name="WordArt 3"/>
          <p:cNvSpPr>
            <a:spLocks noChangeArrowheads="1" noChangeShapeType="1" noTextEdit="1"/>
          </p:cNvSpPr>
          <p:nvPr/>
        </p:nvSpPr>
        <p:spPr bwMode="auto">
          <a:xfrm>
            <a:off x="457200" y="3886200"/>
            <a:ext cx="8382000" cy="2743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Tables</a:t>
            </a:r>
          </a:p>
        </p:txBody>
      </p:sp>
      <p:sp>
        <p:nvSpPr>
          <p:cNvPr id="18436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13.4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54946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ChangeArrowheads="1"/>
          </p:cNvSpPr>
          <p:nvPr/>
        </p:nvSpPr>
        <p:spPr bwMode="auto">
          <a:xfrm>
            <a:off x="0" y="3810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400" b="1">
                <a:latin typeface="Arial" charset="0"/>
              </a:rPr>
              <a:t>Truth Table #1</a:t>
            </a:r>
            <a:br>
              <a:rPr lang="en-US" sz="4400" b="1">
                <a:latin typeface="Arial" charset="0"/>
              </a:rPr>
            </a:br>
            <a:r>
              <a:rPr lang="en-US" sz="4400" b="1">
                <a:latin typeface="Arial" charset="0"/>
              </a:rPr>
              <a:t>A and (A or B)</a:t>
            </a:r>
          </a:p>
        </p:txBody>
      </p:sp>
      <p:sp>
        <p:nvSpPr>
          <p:cNvPr id="19459" name="Text Box 6"/>
          <p:cNvSpPr txBox="1">
            <a:spLocks noChangeArrowheads="1"/>
          </p:cNvSpPr>
          <p:nvPr/>
        </p:nvSpPr>
        <p:spPr bwMode="auto">
          <a:xfrm>
            <a:off x="533400" y="2155825"/>
            <a:ext cx="700088" cy="4168775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400" b="1">
                <a:latin typeface="Arial" charset="0"/>
              </a:rPr>
              <a:t>A</a:t>
            </a:r>
          </a:p>
          <a:p>
            <a:pPr algn="ctr"/>
            <a:endParaRPr lang="en-US" sz="4400" b="1">
              <a:latin typeface="Arial" charset="0"/>
            </a:endParaRP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19460" name="Text Box 7"/>
          <p:cNvSpPr txBox="1">
            <a:spLocks noChangeArrowheads="1"/>
          </p:cNvSpPr>
          <p:nvPr/>
        </p:nvSpPr>
        <p:spPr bwMode="auto">
          <a:xfrm>
            <a:off x="1371600" y="2155825"/>
            <a:ext cx="700088" cy="4168775"/>
          </a:xfrm>
          <a:prstGeom prst="rect">
            <a:avLst/>
          </a:prstGeom>
          <a:solidFill>
            <a:srgbClr val="21FF21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400" b="1">
                <a:latin typeface="Arial" charset="0"/>
              </a:rPr>
              <a:t>B</a:t>
            </a:r>
          </a:p>
          <a:p>
            <a:pPr algn="ctr"/>
            <a:endParaRPr lang="en-US" sz="4400" b="1">
              <a:latin typeface="Arial" charset="0"/>
            </a:endParaRP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2209800" y="2155825"/>
            <a:ext cx="2286000" cy="4168775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400" b="1">
                <a:latin typeface="Arial" charset="0"/>
              </a:rPr>
              <a:t>A or B</a:t>
            </a:r>
          </a:p>
          <a:p>
            <a:pPr algn="ctr"/>
            <a:endParaRPr lang="en-US" sz="4400" b="1">
              <a:latin typeface="Arial" charset="0"/>
            </a:endParaRP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648200" y="2155825"/>
            <a:ext cx="4038600" cy="4168775"/>
          </a:xfrm>
          <a:prstGeom prst="rect">
            <a:avLst/>
          </a:prstGeom>
          <a:solidFill>
            <a:srgbClr val="21FF21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400" b="1">
                <a:latin typeface="Arial" charset="0"/>
              </a:rPr>
              <a:t>A and (A or B)</a:t>
            </a:r>
          </a:p>
          <a:p>
            <a:pPr algn="ctr"/>
            <a:endParaRPr lang="en-US" sz="4400" b="1">
              <a:latin typeface="Arial" charset="0"/>
            </a:endParaRP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19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4" grpId="0" animBg="1"/>
      <p:bldP spid="5018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1524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400" b="1">
                <a:latin typeface="Arial" charset="0"/>
              </a:rPr>
              <a:t>Truth Table #2</a:t>
            </a:r>
            <a:br>
              <a:rPr lang="en-US" sz="4400" b="1">
                <a:latin typeface="Arial" charset="0"/>
              </a:rPr>
            </a:br>
            <a:r>
              <a:rPr lang="en-US" sz="4400" b="1">
                <a:latin typeface="Arial" charset="0"/>
              </a:rPr>
              <a:t>(A and B) or C</a:t>
            </a:r>
          </a:p>
        </p:txBody>
      </p:sp>
      <p:sp>
        <p:nvSpPr>
          <p:cNvPr id="20483" name="Text Box 7"/>
          <p:cNvSpPr txBox="1">
            <a:spLocks noChangeArrowheads="1"/>
          </p:cNvSpPr>
          <p:nvPr/>
        </p:nvSpPr>
        <p:spPr bwMode="auto">
          <a:xfrm>
            <a:off x="762000" y="1676400"/>
            <a:ext cx="539750" cy="5022850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3200" b="1">
                <a:latin typeface="Arial" charset="0"/>
              </a:rPr>
              <a:t>A</a:t>
            </a:r>
          </a:p>
          <a:p>
            <a:pPr algn="ctr"/>
            <a:endParaRPr lang="en-US" sz="3200" b="1">
              <a:latin typeface="Arial" charset="0"/>
            </a:endParaRP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20484" name="Text Box 8"/>
          <p:cNvSpPr txBox="1">
            <a:spLocks noChangeArrowheads="1"/>
          </p:cNvSpPr>
          <p:nvPr/>
        </p:nvSpPr>
        <p:spPr bwMode="auto">
          <a:xfrm>
            <a:off x="1600200" y="1676400"/>
            <a:ext cx="539750" cy="5022850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3200" b="1">
                <a:latin typeface="Arial" charset="0"/>
              </a:rPr>
              <a:t>B</a:t>
            </a:r>
          </a:p>
          <a:p>
            <a:pPr algn="ctr"/>
            <a:endParaRPr lang="en-US" sz="3200" b="1">
              <a:latin typeface="Arial" charset="0"/>
            </a:endParaRP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20485" name="Text Box 9"/>
          <p:cNvSpPr txBox="1">
            <a:spLocks noChangeArrowheads="1"/>
          </p:cNvSpPr>
          <p:nvPr/>
        </p:nvSpPr>
        <p:spPr bwMode="auto">
          <a:xfrm>
            <a:off x="2438400" y="1676400"/>
            <a:ext cx="539750" cy="5022850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3200" b="1">
                <a:latin typeface="Arial" charset="0"/>
              </a:rPr>
              <a:t>C</a:t>
            </a:r>
          </a:p>
          <a:p>
            <a:pPr algn="ctr"/>
            <a:endParaRPr lang="en-US" sz="3200" b="1">
              <a:latin typeface="Arial" charset="0"/>
            </a:endParaRP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88076" name="Text Box 12"/>
          <p:cNvSpPr txBox="1">
            <a:spLocks noChangeArrowheads="1"/>
          </p:cNvSpPr>
          <p:nvPr/>
        </p:nvSpPr>
        <p:spPr bwMode="auto">
          <a:xfrm>
            <a:off x="3262313" y="1676400"/>
            <a:ext cx="1925637" cy="5022850"/>
          </a:xfrm>
          <a:prstGeom prst="rect">
            <a:avLst/>
          </a:prstGeom>
          <a:solidFill>
            <a:srgbClr val="21FF21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3200" b="1">
                <a:latin typeface="Arial" charset="0"/>
              </a:rPr>
              <a:t>A and B</a:t>
            </a:r>
          </a:p>
          <a:p>
            <a:pPr algn="ctr"/>
            <a:endParaRPr lang="en-US" sz="3200" b="1">
              <a:latin typeface="Arial" charset="0"/>
            </a:endParaRP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88077" name="Text Box 13"/>
          <p:cNvSpPr txBox="1">
            <a:spLocks noChangeArrowheads="1"/>
          </p:cNvSpPr>
          <p:nvPr/>
        </p:nvSpPr>
        <p:spPr bwMode="auto">
          <a:xfrm>
            <a:off x="5499100" y="1676400"/>
            <a:ext cx="2971800" cy="5022850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3200" b="1">
                <a:latin typeface="Arial" charset="0"/>
              </a:rPr>
              <a:t>(A and B) or C</a:t>
            </a:r>
          </a:p>
          <a:p>
            <a:pPr algn="ctr"/>
            <a:endParaRPr lang="en-US" sz="3200" b="1">
              <a:latin typeface="Arial" charset="0"/>
            </a:endParaRP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60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80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6" grpId="0" animBg="1"/>
      <p:bldP spid="8807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1524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400" b="1">
                <a:latin typeface="Arial" charset="0"/>
              </a:rPr>
              <a:t>Truth Table #3</a:t>
            </a:r>
            <a:br>
              <a:rPr lang="en-US" sz="4400" b="1">
                <a:latin typeface="Arial" charset="0"/>
              </a:rPr>
            </a:br>
            <a:r>
              <a:rPr lang="en-US" sz="4400" b="1">
                <a:latin typeface="Arial" charset="0"/>
              </a:rPr>
              <a:t>(A or B) and C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749300" y="1676400"/>
            <a:ext cx="539750" cy="5022850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3200" b="1">
                <a:latin typeface="Arial" charset="0"/>
              </a:rPr>
              <a:t>A</a:t>
            </a:r>
          </a:p>
          <a:p>
            <a:pPr algn="ctr"/>
            <a:endParaRPr lang="en-US" sz="3200" b="1">
              <a:latin typeface="Arial" charset="0"/>
            </a:endParaRP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587500" y="1676400"/>
            <a:ext cx="539750" cy="5022850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3200" b="1">
                <a:latin typeface="Arial" charset="0"/>
              </a:rPr>
              <a:t>B</a:t>
            </a:r>
          </a:p>
          <a:p>
            <a:pPr algn="ctr"/>
            <a:endParaRPr lang="en-US" sz="3200" b="1">
              <a:latin typeface="Arial" charset="0"/>
            </a:endParaRP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2425700" y="1676400"/>
            <a:ext cx="539750" cy="5022850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3200" b="1">
                <a:latin typeface="Arial" charset="0"/>
              </a:rPr>
              <a:t>C</a:t>
            </a:r>
          </a:p>
          <a:p>
            <a:pPr algn="ctr"/>
            <a:endParaRPr lang="en-US" sz="3200" b="1">
              <a:latin typeface="Arial" charset="0"/>
            </a:endParaRP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3249613" y="1676400"/>
            <a:ext cx="1925637" cy="5022850"/>
          </a:xfrm>
          <a:prstGeom prst="rect">
            <a:avLst/>
          </a:prstGeom>
          <a:solidFill>
            <a:srgbClr val="21FF21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3200" b="1">
                <a:latin typeface="Arial" charset="0"/>
              </a:rPr>
              <a:t>A or B</a:t>
            </a:r>
          </a:p>
          <a:p>
            <a:pPr algn="ctr"/>
            <a:endParaRPr lang="en-US" sz="3200" b="1">
              <a:latin typeface="Arial" charset="0"/>
            </a:endParaRP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5486400" y="1676400"/>
            <a:ext cx="2971800" cy="5022850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3200" b="1">
                <a:latin typeface="Arial" charset="0"/>
              </a:rPr>
              <a:t>(A or B) and C</a:t>
            </a:r>
          </a:p>
          <a:p>
            <a:pPr algn="ctr"/>
            <a:endParaRPr lang="en-US" sz="3200" b="1">
              <a:latin typeface="Arial" charset="0"/>
            </a:endParaRP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9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4" grpId="0" animBg="1"/>
      <p:bldP spid="8909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752600"/>
          </a:xfrm>
        </p:spPr>
        <p:txBody>
          <a:bodyPr/>
          <a:lstStyle/>
          <a:p>
            <a:r>
              <a:rPr lang="en-US" sz="4800" b="0" smtClean="0">
                <a:latin typeface="Arial Black" pitchFamily="34" charset="0"/>
              </a:rPr>
              <a:t>Truth Table Fact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066800" y="2362200"/>
            <a:ext cx="7010400" cy="1274195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3200" b="1" dirty="0">
                <a:latin typeface="Arial" charset="0"/>
              </a:rPr>
              <a:t>The truth tables of </a:t>
            </a:r>
            <a:r>
              <a:rPr lang="en-US" sz="3200" b="1" i="1" dirty="0">
                <a:latin typeface="Arial" pitchFamily="34" charset="0"/>
                <a:cs typeface="Arial" pitchFamily="34" charset="0"/>
              </a:rPr>
              <a:t>equivalent</a:t>
            </a:r>
            <a:r>
              <a:rPr lang="en-US" sz="3200" b="1" dirty="0">
                <a:latin typeface="Arial" charset="0"/>
              </a:rPr>
              <a:t> Boolean expressions are </a:t>
            </a:r>
            <a:r>
              <a:rPr lang="en-US" sz="3200" b="1" u="sng" dirty="0">
                <a:latin typeface="Arial" charset="0"/>
              </a:rPr>
              <a:t>identical</a:t>
            </a:r>
            <a:r>
              <a:rPr lang="en-US" sz="3200" b="1" dirty="0">
                <a:latin typeface="Arial" charset="0"/>
              </a:rPr>
              <a:t>.</a:t>
            </a:r>
          </a:p>
        </p:txBody>
      </p:sp>
      <p:pic>
        <p:nvPicPr>
          <p:cNvPr id="22532" name="Picture 12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113" y="2286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13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13" y="2286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14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2286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15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16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2860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7" name="Picture 19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2286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81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sz="4800" b="0" smtClean="0">
                <a:latin typeface="Arial Black" pitchFamily="34" charset="0"/>
              </a:rPr>
              <a:t>George Boole</a:t>
            </a:r>
          </a:p>
        </p:txBody>
      </p:sp>
      <p:sp>
        <p:nvSpPr>
          <p:cNvPr id="4099" name="Text Box 1027"/>
          <p:cNvSpPr txBox="1">
            <a:spLocks noChangeArrowheads="1"/>
          </p:cNvSpPr>
          <p:nvPr/>
        </p:nvSpPr>
        <p:spPr bwMode="auto">
          <a:xfrm>
            <a:off x="152400" y="996950"/>
            <a:ext cx="8839200" cy="535463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>
                <a:latin typeface="Arial" charset="0"/>
                <a:cs typeface="Arial" charset="0"/>
              </a:rPr>
              <a:t>More than 150 years ago,</a:t>
            </a:r>
          </a:p>
          <a:p>
            <a:r>
              <a:rPr lang="en-US" b="1">
                <a:latin typeface="Arial" charset="0"/>
                <a:cs typeface="Arial" charset="0"/>
              </a:rPr>
              <a:t>there was a mathematician </a:t>
            </a:r>
          </a:p>
          <a:p>
            <a:r>
              <a:rPr lang="en-US" b="1">
                <a:latin typeface="Arial" charset="0"/>
                <a:cs typeface="Arial" charset="0"/>
              </a:rPr>
              <a:t>named </a:t>
            </a:r>
            <a:r>
              <a:rPr lang="en-US" b="1" i="1">
                <a:latin typeface="Arial" charset="0"/>
                <a:cs typeface="Arial" charset="0"/>
              </a:rPr>
              <a:t>George Boole</a:t>
            </a:r>
            <a:r>
              <a:rPr lang="en-US" b="1">
                <a:latin typeface="Arial" charset="0"/>
                <a:cs typeface="Arial" charset="0"/>
              </a:rPr>
              <a:t>, who took </a:t>
            </a:r>
          </a:p>
          <a:p>
            <a:r>
              <a:rPr lang="en-US" b="1">
                <a:latin typeface="Arial" charset="0"/>
                <a:cs typeface="Arial" charset="0"/>
              </a:rPr>
              <a:t>statements and wrote them in </a:t>
            </a:r>
          </a:p>
          <a:p>
            <a:r>
              <a:rPr lang="en-US" b="1">
                <a:latin typeface="Arial" charset="0"/>
                <a:cs typeface="Arial" charset="0"/>
              </a:rPr>
              <a:t>a precise format, such that a </a:t>
            </a:r>
          </a:p>
          <a:p>
            <a:r>
              <a:rPr lang="en-US" b="1">
                <a:latin typeface="Arial" charset="0"/>
                <a:cs typeface="Arial" charset="0"/>
              </a:rPr>
              <a:t>statement is always </a:t>
            </a:r>
            <a:r>
              <a:rPr lang="en-US">
                <a:latin typeface="Arial Black" pitchFamily="34" charset="0"/>
                <a:cs typeface="Arial" charset="0"/>
              </a:rPr>
              <a:t>true</a:t>
            </a:r>
            <a:r>
              <a:rPr lang="en-US" b="1">
                <a:latin typeface="Arial" charset="0"/>
                <a:cs typeface="Arial" charset="0"/>
              </a:rPr>
              <a:t> or </a:t>
            </a:r>
            <a:r>
              <a:rPr lang="en-US">
                <a:latin typeface="Arial Black" pitchFamily="34" charset="0"/>
                <a:cs typeface="Arial" charset="0"/>
              </a:rPr>
              <a:t>false</a:t>
            </a:r>
            <a:r>
              <a:rPr lang="en-US" b="1">
                <a:latin typeface="Arial" charset="0"/>
                <a:cs typeface="Arial" charset="0"/>
              </a:rPr>
              <a:t>.  </a:t>
            </a:r>
          </a:p>
          <a:p>
            <a:endParaRPr lang="en-US" sz="1800" b="1">
              <a:latin typeface="Arial" charset="0"/>
              <a:cs typeface="Arial" charset="0"/>
            </a:endParaRPr>
          </a:p>
          <a:p>
            <a:r>
              <a:rPr lang="en-US" b="1">
                <a:latin typeface="Arial" charset="0"/>
                <a:cs typeface="Arial" charset="0"/>
              </a:rPr>
              <a:t>He founded a branch of mathematics </a:t>
            </a:r>
          </a:p>
          <a:p>
            <a:r>
              <a:rPr lang="en-US" b="1">
                <a:latin typeface="Arial" charset="0"/>
                <a:cs typeface="Arial" charset="0"/>
              </a:rPr>
              <a:t>called </a:t>
            </a:r>
            <a:r>
              <a:rPr lang="en-US" b="1" i="1">
                <a:latin typeface="Arial" charset="0"/>
                <a:cs typeface="Arial" charset="0"/>
              </a:rPr>
              <a:t>Boolean Algebra</a:t>
            </a:r>
            <a:r>
              <a:rPr lang="en-US" b="1">
                <a:latin typeface="Arial" charset="0"/>
                <a:cs typeface="Arial" charset="0"/>
              </a:rPr>
              <a:t>.  </a:t>
            </a:r>
          </a:p>
          <a:p>
            <a:endParaRPr lang="en-US" sz="1800" b="1">
              <a:latin typeface="Arial" charset="0"/>
              <a:cs typeface="Arial" charset="0"/>
            </a:endParaRPr>
          </a:p>
          <a:p>
            <a:r>
              <a:rPr lang="en-US" b="1">
                <a:latin typeface="Arial" charset="0"/>
                <a:cs typeface="Arial" charset="0"/>
              </a:rPr>
              <a:t>Statements that are either </a:t>
            </a:r>
            <a:r>
              <a:rPr lang="en-US">
                <a:latin typeface="Arial Black" pitchFamily="34" charset="0"/>
                <a:cs typeface="Arial" charset="0"/>
              </a:rPr>
              <a:t>true</a:t>
            </a:r>
            <a:r>
              <a:rPr lang="en-US" b="1">
                <a:latin typeface="Arial" charset="0"/>
                <a:cs typeface="Arial" charset="0"/>
              </a:rPr>
              <a:t> or </a:t>
            </a:r>
            <a:r>
              <a:rPr lang="en-US">
                <a:latin typeface="Arial Black" pitchFamily="34" charset="0"/>
                <a:cs typeface="Arial" charset="0"/>
              </a:rPr>
              <a:t>false</a:t>
            </a:r>
            <a:r>
              <a:rPr lang="en-US" b="1">
                <a:latin typeface="Arial" charset="0"/>
                <a:cs typeface="Arial" charset="0"/>
              </a:rPr>
              <a:t> are called </a:t>
            </a:r>
            <a:r>
              <a:rPr lang="en-US" b="1" i="1">
                <a:latin typeface="Arial" charset="0"/>
                <a:cs typeface="Arial" charset="0"/>
              </a:rPr>
              <a:t>Boolean statements</a:t>
            </a:r>
            <a:r>
              <a:rPr lang="en-US" b="1">
                <a:latin typeface="Arial" charset="0"/>
                <a:cs typeface="Arial" charset="0"/>
              </a:rPr>
              <a:t>.  The conditions you used with </a:t>
            </a:r>
            <a:r>
              <a:rPr lang="en-US" b="1" i="1">
                <a:latin typeface="Arial" charset="0"/>
                <a:cs typeface="Arial" charset="0"/>
              </a:rPr>
              <a:t>selection</a:t>
            </a:r>
            <a:r>
              <a:rPr lang="en-US" b="1">
                <a:latin typeface="Arial" charset="0"/>
                <a:cs typeface="Arial" charset="0"/>
              </a:rPr>
              <a:t> and </a:t>
            </a:r>
            <a:r>
              <a:rPr lang="en-US" b="1" i="1">
                <a:latin typeface="Arial" charset="0"/>
                <a:cs typeface="Arial" charset="0"/>
              </a:rPr>
              <a:t>repetition</a:t>
            </a:r>
            <a:r>
              <a:rPr lang="en-US" b="1">
                <a:latin typeface="Arial" charset="0"/>
                <a:cs typeface="Arial" charset="0"/>
              </a:rPr>
              <a:t> back in Chapter 5 were all </a:t>
            </a:r>
            <a:r>
              <a:rPr lang="en-US" b="1" i="1">
                <a:latin typeface="Arial" charset="0"/>
                <a:cs typeface="Arial" charset="0"/>
              </a:rPr>
              <a:t>Boolean statements</a:t>
            </a:r>
            <a:r>
              <a:rPr lang="en-US" b="1">
                <a:latin typeface="Arial" charset="0"/>
                <a:cs typeface="Arial" charset="0"/>
              </a:rPr>
              <a:t>.</a:t>
            </a:r>
          </a:p>
          <a:p>
            <a:endParaRPr lang="en-US" sz="1800" b="1">
              <a:latin typeface="Arial" charset="0"/>
              <a:cs typeface="Arial" charset="0"/>
            </a:endParaRPr>
          </a:p>
          <a:p>
            <a:r>
              <a:rPr lang="en-US" b="1">
                <a:latin typeface="Arial" charset="0"/>
                <a:cs typeface="Arial" charset="0"/>
              </a:rPr>
              <a:t>There is a </a:t>
            </a:r>
            <a:r>
              <a:rPr lang="en-US">
                <a:latin typeface="Arial Black" pitchFamily="34" charset="0"/>
                <a:cs typeface="Arial" charset="0"/>
              </a:rPr>
              <a:t>boolean</a:t>
            </a:r>
            <a:r>
              <a:rPr lang="en-US">
                <a:latin typeface="Arial" charset="0"/>
                <a:cs typeface="Arial" charset="0"/>
              </a:rPr>
              <a:t> </a:t>
            </a:r>
            <a:r>
              <a:rPr lang="en-US" b="1">
                <a:latin typeface="Arial" charset="0"/>
                <a:cs typeface="Arial" charset="0"/>
              </a:rPr>
              <a:t>datatype named after George Boole.</a:t>
            </a:r>
          </a:p>
        </p:txBody>
      </p:sp>
      <p:pic>
        <p:nvPicPr>
          <p:cNvPr id="4100" name="Picture 4" descr="GeorgeBoo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975" y="1231900"/>
            <a:ext cx="3070225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3810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400" b="1">
                <a:latin typeface="Arial" charset="0"/>
              </a:rPr>
              <a:t>Truth Table #4</a:t>
            </a:r>
            <a:br>
              <a:rPr lang="en-US" sz="4400" b="1">
                <a:latin typeface="Arial" charset="0"/>
              </a:rPr>
            </a:br>
            <a:r>
              <a:rPr lang="en-US" sz="4400" b="1">
                <a:latin typeface="Arial" charset="0"/>
              </a:rPr>
              <a:t>Is ~(A or B) = ~A or ~B ?</a:t>
            </a:r>
          </a:p>
        </p:txBody>
      </p:sp>
      <p:sp>
        <p:nvSpPr>
          <p:cNvPr id="23555" name="Text Box 7"/>
          <p:cNvSpPr txBox="1">
            <a:spLocks noChangeArrowheads="1"/>
          </p:cNvSpPr>
          <p:nvPr/>
        </p:nvSpPr>
        <p:spPr bwMode="auto">
          <a:xfrm>
            <a:off x="244475" y="2155825"/>
            <a:ext cx="593725" cy="2339975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>
                <a:latin typeface="Arial" charset="0"/>
              </a:rPr>
              <a:t>A</a:t>
            </a:r>
          </a:p>
          <a:p>
            <a:pPr algn="ctr"/>
            <a:endParaRPr lang="en-US" b="1">
              <a:latin typeface="Arial" charset="0"/>
            </a:endParaRPr>
          </a:p>
          <a:p>
            <a:pPr algn="ctr"/>
            <a:r>
              <a:rPr lang="en-US" b="1">
                <a:latin typeface="Arial" charset="0"/>
              </a:rPr>
              <a:t>T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</a:p>
          <a:p>
            <a:pPr algn="ctr"/>
            <a:r>
              <a:rPr lang="en-US" b="1">
                <a:latin typeface="Arial" charset="0"/>
              </a:rPr>
              <a:t>F</a:t>
            </a:r>
          </a:p>
          <a:p>
            <a:pPr algn="ctr"/>
            <a:r>
              <a:rPr lang="en-US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23556" name="Text Box 8"/>
          <p:cNvSpPr txBox="1">
            <a:spLocks noChangeArrowheads="1"/>
          </p:cNvSpPr>
          <p:nvPr/>
        </p:nvSpPr>
        <p:spPr bwMode="auto">
          <a:xfrm>
            <a:off x="1006475" y="2155825"/>
            <a:ext cx="593725" cy="2339975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>
                <a:latin typeface="Arial" charset="0"/>
              </a:rPr>
              <a:t>B</a:t>
            </a:r>
          </a:p>
          <a:p>
            <a:pPr algn="ctr"/>
            <a:endParaRPr lang="en-US" b="1">
              <a:latin typeface="Arial" charset="0"/>
            </a:endParaRPr>
          </a:p>
          <a:p>
            <a:pPr algn="ctr"/>
            <a:r>
              <a:rPr lang="en-US" b="1">
                <a:latin typeface="Arial" charset="0"/>
              </a:rPr>
              <a:t>T</a:t>
            </a:r>
          </a:p>
          <a:p>
            <a:pPr algn="ctr"/>
            <a:r>
              <a:rPr lang="en-US" b="1">
                <a:latin typeface="Arial" charset="0"/>
              </a:rPr>
              <a:t>F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</a:p>
          <a:p>
            <a:pPr algn="ctr"/>
            <a:r>
              <a:rPr lang="en-US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1752600" y="2155825"/>
            <a:ext cx="1219200" cy="2339975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>
                <a:latin typeface="Arial" charset="0"/>
              </a:rPr>
              <a:t>A or B</a:t>
            </a:r>
          </a:p>
          <a:p>
            <a:pPr algn="ctr"/>
            <a:endParaRPr lang="en-US" b="1">
              <a:latin typeface="Arial" charset="0"/>
            </a:endParaRPr>
          </a:p>
          <a:p>
            <a:pPr algn="ctr"/>
            <a:r>
              <a:rPr lang="en-US" b="1">
                <a:latin typeface="Arial" charset="0"/>
              </a:rPr>
              <a:t>T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</a:p>
          <a:p>
            <a:pPr algn="ctr"/>
            <a:r>
              <a:rPr lang="en-US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90122" name="Text Box 10"/>
          <p:cNvSpPr txBox="1">
            <a:spLocks noChangeArrowheads="1"/>
          </p:cNvSpPr>
          <p:nvPr/>
        </p:nvSpPr>
        <p:spPr bwMode="auto">
          <a:xfrm>
            <a:off x="3124200" y="2155825"/>
            <a:ext cx="1752600" cy="2339975"/>
          </a:xfrm>
          <a:prstGeom prst="rect">
            <a:avLst/>
          </a:prstGeom>
          <a:solidFill>
            <a:srgbClr val="21FF21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>
                <a:latin typeface="Arial" charset="0"/>
              </a:rPr>
              <a:t>~(A or B)</a:t>
            </a:r>
          </a:p>
          <a:p>
            <a:pPr algn="ctr"/>
            <a:endParaRPr lang="en-US" b="1">
              <a:latin typeface="Arial" charset="0"/>
            </a:endParaRPr>
          </a:p>
          <a:p>
            <a:pPr algn="ctr"/>
            <a:r>
              <a:rPr lang="en-US" b="1">
                <a:latin typeface="Arial" charset="0"/>
              </a:rPr>
              <a:t>F</a:t>
            </a:r>
          </a:p>
          <a:p>
            <a:pPr algn="ctr"/>
            <a:r>
              <a:rPr lang="en-US" b="1">
                <a:latin typeface="Arial" charset="0"/>
              </a:rPr>
              <a:t>F</a:t>
            </a:r>
          </a:p>
          <a:p>
            <a:pPr algn="ctr"/>
            <a:r>
              <a:rPr lang="en-US" b="1">
                <a:latin typeface="Arial" charset="0"/>
              </a:rPr>
              <a:t>F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  <a:endParaRPr lang="en-US" sz="1600" i="1">
              <a:latin typeface="Arial" charset="0"/>
            </a:endParaRPr>
          </a:p>
        </p:txBody>
      </p:sp>
      <p:sp>
        <p:nvSpPr>
          <p:cNvPr id="90123" name="Text Box 11"/>
          <p:cNvSpPr txBox="1">
            <a:spLocks noChangeArrowheads="1"/>
          </p:cNvSpPr>
          <p:nvPr/>
        </p:nvSpPr>
        <p:spPr bwMode="auto">
          <a:xfrm>
            <a:off x="5029200" y="2155825"/>
            <a:ext cx="914400" cy="2339975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>
                <a:latin typeface="Arial" charset="0"/>
              </a:rPr>
              <a:t>~A</a:t>
            </a:r>
          </a:p>
          <a:p>
            <a:pPr algn="ctr"/>
            <a:endParaRPr lang="en-US" b="1">
              <a:latin typeface="Arial" charset="0"/>
            </a:endParaRPr>
          </a:p>
          <a:p>
            <a:pPr algn="ctr"/>
            <a:r>
              <a:rPr lang="en-US" b="1">
                <a:latin typeface="Arial" charset="0"/>
              </a:rPr>
              <a:t>F</a:t>
            </a:r>
          </a:p>
          <a:p>
            <a:pPr algn="ctr"/>
            <a:r>
              <a:rPr lang="en-US" b="1">
                <a:latin typeface="Arial" charset="0"/>
              </a:rPr>
              <a:t>F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  <a:endParaRPr lang="en-US" sz="1600" i="1">
              <a:latin typeface="Arial" charset="0"/>
            </a:endParaRPr>
          </a:p>
        </p:txBody>
      </p:sp>
      <p:sp>
        <p:nvSpPr>
          <p:cNvPr id="90124" name="Text Box 12"/>
          <p:cNvSpPr txBox="1">
            <a:spLocks noChangeArrowheads="1"/>
          </p:cNvSpPr>
          <p:nvPr/>
        </p:nvSpPr>
        <p:spPr bwMode="auto">
          <a:xfrm>
            <a:off x="6096000" y="2155825"/>
            <a:ext cx="914400" cy="2339975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>
                <a:latin typeface="Arial" charset="0"/>
              </a:rPr>
              <a:t>~B</a:t>
            </a:r>
          </a:p>
          <a:p>
            <a:pPr algn="ctr"/>
            <a:endParaRPr lang="en-US" b="1">
              <a:latin typeface="Arial" charset="0"/>
            </a:endParaRPr>
          </a:p>
          <a:p>
            <a:pPr algn="ctr"/>
            <a:r>
              <a:rPr lang="en-US" b="1">
                <a:latin typeface="Arial" charset="0"/>
              </a:rPr>
              <a:t>F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</a:p>
          <a:p>
            <a:pPr algn="ctr"/>
            <a:r>
              <a:rPr lang="en-US" b="1">
                <a:latin typeface="Arial" charset="0"/>
              </a:rPr>
              <a:t>F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  <a:endParaRPr lang="en-US" sz="1600" i="1">
              <a:latin typeface="Arial" charset="0"/>
            </a:endParaRPr>
          </a:p>
        </p:txBody>
      </p:sp>
      <p:sp>
        <p:nvSpPr>
          <p:cNvPr id="90125" name="Text Box 13"/>
          <p:cNvSpPr txBox="1">
            <a:spLocks noChangeArrowheads="1"/>
          </p:cNvSpPr>
          <p:nvPr/>
        </p:nvSpPr>
        <p:spPr bwMode="auto">
          <a:xfrm>
            <a:off x="7162800" y="2155825"/>
            <a:ext cx="1676400" cy="2339975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>
                <a:latin typeface="Arial" charset="0"/>
              </a:rPr>
              <a:t>~A or ~B</a:t>
            </a:r>
          </a:p>
          <a:p>
            <a:pPr algn="ctr"/>
            <a:endParaRPr lang="en-US" b="1">
              <a:latin typeface="Arial" charset="0"/>
            </a:endParaRPr>
          </a:p>
          <a:p>
            <a:pPr algn="ctr"/>
            <a:r>
              <a:rPr lang="en-US" b="1">
                <a:latin typeface="Arial" charset="0"/>
              </a:rPr>
              <a:t>F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  <a:endParaRPr lang="en-US" sz="1600" i="1">
              <a:latin typeface="Arial" charset="0"/>
            </a:endParaRPr>
          </a:p>
        </p:txBody>
      </p:sp>
      <p:sp>
        <p:nvSpPr>
          <p:cNvPr id="90126" name="Text Box 14"/>
          <p:cNvSpPr txBox="1">
            <a:spLocks noChangeArrowheads="1"/>
          </p:cNvSpPr>
          <p:nvPr/>
        </p:nvSpPr>
        <p:spPr bwMode="auto">
          <a:xfrm>
            <a:off x="3749675" y="4800600"/>
            <a:ext cx="4800600" cy="698500"/>
          </a:xfrm>
          <a:prstGeom prst="rect">
            <a:avLst/>
          </a:prstGeom>
          <a:solidFill>
            <a:srgbClr val="FF9966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600" b="1">
                <a:latin typeface="Arial" charset="0"/>
              </a:rPr>
              <a:t>^            NO            ^</a:t>
            </a:r>
            <a:endParaRPr lang="en-US" sz="3600" b="1"/>
          </a:p>
        </p:txBody>
      </p:sp>
    </p:spTree>
    <p:extLst>
      <p:ext uri="{BB962C8B-B14F-4D97-AF65-F5344CB8AC3E}">
        <p14:creationId xmlns:p14="http://schemas.microsoft.com/office/powerpoint/2010/main" val="329120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01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901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901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901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901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0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1" grpId="0" animBg="1"/>
      <p:bldP spid="90122" grpId="0" animBg="1"/>
      <p:bldP spid="90123" grpId="0" animBg="1"/>
      <p:bldP spid="90124" grpId="0" animBg="1"/>
      <p:bldP spid="90125" grpId="0" animBg="1"/>
      <p:bldP spid="901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3810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400" b="1">
                <a:latin typeface="Arial" charset="0"/>
              </a:rPr>
              <a:t>Truth Table #5</a:t>
            </a:r>
            <a:br>
              <a:rPr lang="en-US" sz="4400" b="1">
                <a:latin typeface="Arial" charset="0"/>
              </a:rPr>
            </a:br>
            <a:r>
              <a:rPr lang="en-US" sz="4400" b="1">
                <a:latin typeface="Arial" charset="0"/>
              </a:rPr>
              <a:t>Is ~(A or B) = ~A and ~B ?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44475" y="2155825"/>
            <a:ext cx="593725" cy="2339975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>
                <a:latin typeface="Arial" charset="0"/>
              </a:rPr>
              <a:t>A</a:t>
            </a:r>
          </a:p>
          <a:p>
            <a:pPr algn="ctr"/>
            <a:endParaRPr lang="en-US" b="1">
              <a:latin typeface="Arial" charset="0"/>
            </a:endParaRPr>
          </a:p>
          <a:p>
            <a:pPr algn="ctr"/>
            <a:r>
              <a:rPr lang="en-US" b="1">
                <a:latin typeface="Arial" charset="0"/>
              </a:rPr>
              <a:t>T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</a:p>
          <a:p>
            <a:pPr algn="ctr"/>
            <a:r>
              <a:rPr lang="en-US" b="1">
                <a:latin typeface="Arial" charset="0"/>
              </a:rPr>
              <a:t>F</a:t>
            </a:r>
          </a:p>
          <a:p>
            <a:pPr algn="ctr"/>
            <a:r>
              <a:rPr lang="en-US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006475" y="2155825"/>
            <a:ext cx="593725" cy="2339975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>
                <a:latin typeface="Arial" charset="0"/>
              </a:rPr>
              <a:t>B</a:t>
            </a:r>
          </a:p>
          <a:p>
            <a:pPr algn="ctr"/>
            <a:endParaRPr lang="en-US" b="1">
              <a:latin typeface="Arial" charset="0"/>
            </a:endParaRPr>
          </a:p>
          <a:p>
            <a:pPr algn="ctr"/>
            <a:r>
              <a:rPr lang="en-US" b="1">
                <a:latin typeface="Arial" charset="0"/>
              </a:rPr>
              <a:t>T</a:t>
            </a:r>
          </a:p>
          <a:p>
            <a:pPr algn="ctr"/>
            <a:r>
              <a:rPr lang="en-US" b="1">
                <a:latin typeface="Arial" charset="0"/>
              </a:rPr>
              <a:t>F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</a:p>
          <a:p>
            <a:pPr algn="ctr"/>
            <a:r>
              <a:rPr lang="en-US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1752600" y="2155825"/>
            <a:ext cx="1219200" cy="2339975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>
                <a:latin typeface="Arial" charset="0"/>
              </a:rPr>
              <a:t>A or B</a:t>
            </a:r>
          </a:p>
          <a:p>
            <a:pPr algn="ctr"/>
            <a:endParaRPr lang="en-US" b="1">
              <a:latin typeface="Arial" charset="0"/>
            </a:endParaRPr>
          </a:p>
          <a:p>
            <a:pPr algn="ctr"/>
            <a:r>
              <a:rPr lang="en-US" b="1">
                <a:latin typeface="Arial" charset="0"/>
              </a:rPr>
              <a:t>T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</a:p>
          <a:p>
            <a:pPr algn="ctr"/>
            <a:r>
              <a:rPr lang="en-US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3124200" y="2155825"/>
            <a:ext cx="1752600" cy="2339975"/>
          </a:xfrm>
          <a:prstGeom prst="rect">
            <a:avLst/>
          </a:prstGeom>
          <a:solidFill>
            <a:srgbClr val="21FF21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>
                <a:latin typeface="Arial" charset="0"/>
              </a:rPr>
              <a:t>~(A or B)</a:t>
            </a:r>
          </a:p>
          <a:p>
            <a:pPr algn="ctr"/>
            <a:endParaRPr lang="en-US" b="1">
              <a:latin typeface="Arial" charset="0"/>
            </a:endParaRPr>
          </a:p>
          <a:p>
            <a:pPr algn="ctr"/>
            <a:r>
              <a:rPr lang="en-US" b="1">
                <a:latin typeface="Arial" charset="0"/>
              </a:rPr>
              <a:t>F</a:t>
            </a:r>
          </a:p>
          <a:p>
            <a:pPr algn="ctr"/>
            <a:r>
              <a:rPr lang="en-US" b="1">
                <a:latin typeface="Arial" charset="0"/>
              </a:rPr>
              <a:t>F</a:t>
            </a:r>
          </a:p>
          <a:p>
            <a:pPr algn="ctr"/>
            <a:r>
              <a:rPr lang="en-US" b="1">
                <a:latin typeface="Arial" charset="0"/>
              </a:rPr>
              <a:t>F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  <a:endParaRPr lang="en-US" sz="1600" i="1">
              <a:latin typeface="Arial" charset="0"/>
            </a:endParaRP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5029200" y="2155825"/>
            <a:ext cx="777875" cy="2339975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>
                <a:latin typeface="Arial" charset="0"/>
              </a:rPr>
              <a:t>~A</a:t>
            </a:r>
          </a:p>
          <a:p>
            <a:pPr algn="ctr"/>
            <a:endParaRPr lang="en-US" b="1">
              <a:latin typeface="Arial" charset="0"/>
            </a:endParaRPr>
          </a:p>
          <a:p>
            <a:pPr algn="ctr"/>
            <a:r>
              <a:rPr lang="en-US" b="1">
                <a:latin typeface="Arial" charset="0"/>
              </a:rPr>
              <a:t>F</a:t>
            </a:r>
          </a:p>
          <a:p>
            <a:pPr algn="ctr"/>
            <a:r>
              <a:rPr lang="en-US" b="1">
                <a:latin typeface="Arial" charset="0"/>
              </a:rPr>
              <a:t>F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  <a:endParaRPr lang="en-US" sz="1600" i="1">
              <a:latin typeface="Arial" charset="0"/>
            </a:endParaRP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5943600" y="2155825"/>
            <a:ext cx="762000" cy="2339975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>
                <a:latin typeface="Arial" charset="0"/>
              </a:rPr>
              <a:t>~B</a:t>
            </a:r>
          </a:p>
          <a:p>
            <a:pPr algn="ctr"/>
            <a:endParaRPr lang="en-US" b="1">
              <a:latin typeface="Arial" charset="0"/>
            </a:endParaRPr>
          </a:p>
          <a:p>
            <a:pPr algn="ctr"/>
            <a:r>
              <a:rPr lang="en-US" b="1">
                <a:latin typeface="Arial" charset="0"/>
              </a:rPr>
              <a:t>F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</a:p>
          <a:p>
            <a:pPr algn="ctr"/>
            <a:r>
              <a:rPr lang="en-US" b="1">
                <a:latin typeface="Arial" charset="0"/>
              </a:rPr>
              <a:t>F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  <a:endParaRPr lang="en-US" sz="1600" i="1">
              <a:latin typeface="Arial" charset="0"/>
            </a:endParaRP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6858000" y="2155825"/>
            <a:ext cx="1965325" cy="2308324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 dirty="0">
                <a:latin typeface="Arial" charset="0"/>
              </a:rPr>
              <a:t>~A and ~B</a:t>
            </a:r>
          </a:p>
          <a:p>
            <a:pPr algn="ctr"/>
            <a:endParaRPr lang="en-US" b="1" dirty="0">
              <a:latin typeface="Arial" charset="0"/>
            </a:endParaRPr>
          </a:p>
          <a:p>
            <a:pPr algn="ctr"/>
            <a:r>
              <a:rPr lang="en-US" b="1" dirty="0">
                <a:latin typeface="Arial" charset="0"/>
              </a:rPr>
              <a:t>F</a:t>
            </a:r>
          </a:p>
          <a:p>
            <a:pPr algn="ctr"/>
            <a:r>
              <a:rPr lang="en-US" b="1" dirty="0">
                <a:latin typeface="Arial" charset="0"/>
              </a:rPr>
              <a:t>F</a:t>
            </a:r>
          </a:p>
          <a:p>
            <a:pPr algn="ctr"/>
            <a:r>
              <a:rPr lang="en-US" b="1" dirty="0" smtClean="0">
                <a:latin typeface="Arial" charset="0"/>
              </a:rPr>
              <a:t>F</a:t>
            </a:r>
          </a:p>
          <a:p>
            <a:pPr algn="ctr"/>
            <a:r>
              <a:rPr lang="en-US" b="1" dirty="0" smtClean="0">
                <a:latin typeface="Arial" charset="0"/>
              </a:rPr>
              <a:t>T</a:t>
            </a:r>
            <a:endParaRPr lang="en-US" sz="1600" i="1" dirty="0">
              <a:latin typeface="Arial" charset="0"/>
            </a:endParaRPr>
          </a:p>
        </p:txBody>
      </p:sp>
      <p:sp>
        <p:nvSpPr>
          <p:cNvPr id="91146" name="Text Box 10"/>
          <p:cNvSpPr txBox="1">
            <a:spLocks noChangeArrowheads="1"/>
          </p:cNvSpPr>
          <p:nvPr/>
        </p:nvSpPr>
        <p:spPr bwMode="auto">
          <a:xfrm>
            <a:off x="3657600" y="4800600"/>
            <a:ext cx="4572000" cy="646331"/>
          </a:xfrm>
          <a:prstGeom prst="rect">
            <a:avLst/>
          </a:prstGeom>
          <a:solidFill>
            <a:srgbClr val="FF9966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600" b="1" dirty="0" smtClean="0">
                <a:latin typeface="Arial" charset="0"/>
              </a:rPr>
              <a:t> ^           </a:t>
            </a:r>
            <a:r>
              <a:rPr lang="en-US" sz="3600" b="1" dirty="0">
                <a:latin typeface="Arial" charset="0"/>
              </a:rPr>
              <a:t>YES         </a:t>
            </a:r>
            <a:r>
              <a:rPr lang="en-US" sz="3600" b="1" dirty="0" smtClean="0">
                <a:latin typeface="Arial" charset="0"/>
              </a:rPr>
              <a:t> ^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5424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1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animBg="1"/>
      <p:bldP spid="91142" grpId="0" animBg="1"/>
      <p:bldP spid="91143" grpId="0" animBg="1"/>
      <p:bldP spid="91144" grpId="0" animBg="1"/>
      <p:bldP spid="91145" grpId="0" animBg="1"/>
      <p:bldP spid="9114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3810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400" b="1" dirty="0">
                <a:latin typeface="Arial" charset="0"/>
              </a:rPr>
              <a:t>Truth Table </a:t>
            </a:r>
            <a:r>
              <a:rPr lang="en-US" sz="4400" b="1" dirty="0" smtClean="0">
                <a:latin typeface="Arial" charset="0"/>
              </a:rPr>
              <a:t>#6</a:t>
            </a:r>
            <a:r>
              <a:rPr lang="en-US" sz="4400" b="1" dirty="0">
                <a:latin typeface="Arial" charset="0"/>
              </a:rPr>
              <a:t/>
            </a:r>
            <a:br>
              <a:rPr lang="en-US" sz="4400" b="1" dirty="0">
                <a:latin typeface="Arial" charset="0"/>
              </a:rPr>
            </a:br>
            <a:r>
              <a:rPr lang="en-US" sz="4400" b="1" dirty="0">
                <a:latin typeface="Arial" charset="0"/>
              </a:rPr>
              <a:t>Is ~(A </a:t>
            </a:r>
            <a:r>
              <a:rPr lang="en-US" sz="4400" b="1" dirty="0" smtClean="0">
                <a:latin typeface="Arial" charset="0"/>
              </a:rPr>
              <a:t>and </a:t>
            </a:r>
            <a:r>
              <a:rPr lang="en-US" sz="4400" b="1" dirty="0">
                <a:latin typeface="Arial" charset="0"/>
              </a:rPr>
              <a:t>B) = ~A </a:t>
            </a:r>
            <a:r>
              <a:rPr lang="en-US" sz="4400" b="1" dirty="0" err="1" smtClean="0">
                <a:latin typeface="Arial" charset="0"/>
              </a:rPr>
              <a:t>or~B</a:t>
            </a:r>
            <a:r>
              <a:rPr lang="en-US" sz="4400" b="1" dirty="0" smtClean="0">
                <a:latin typeface="Arial" charset="0"/>
              </a:rPr>
              <a:t> </a:t>
            </a:r>
            <a:r>
              <a:rPr lang="en-US" sz="4400" b="1" dirty="0">
                <a:latin typeface="Arial" charset="0"/>
              </a:rPr>
              <a:t>?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44475" y="2155825"/>
            <a:ext cx="593725" cy="2339975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>
                <a:latin typeface="Arial" charset="0"/>
              </a:rPr>
              <a:t>A</a:t>
            </a:r>
          </a:p>
          <a:p>
            <a:pPr algn="ctr"/>
            <a:endParaRPr lang="en-US" b="1">
              <a:latin typeface="Arial" charset="0"/>
            </a:endParaRPr>
          </a:p>
          <a:p>
            <a:pPr algn="ctr"/>
            <a:r>
              <a:rPr lang="en-US" b="1">
                <a:latin typeface="Arial" charset="0"/>
              </a:rPr>
              <a:t>T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</a:p>
          <a:p>
            <a:pPr algn="ctr"/>
            <a:r>
              <a:rPr lang="en-US" b="1">
                <a:latin typeface="Arial" charset="0"/>
              </a:rPr>
              <a:t>F</a:t>
            </a:r>
          </a:p>
          <a:p>
            <a:pPr algn="ctr"/>
            <a:r>
              <a:rPr lang="en-US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006475" y="2155825"/>
            <a:ext cx="593725" cy="2339975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>
                <a:latin typeface="Arial" charset="0"/>
              </a:rPr>
              <a:t>B</a:t>
            </a:r>
          </a:p>
          <a:p>
            <a:pPr algn="ctr"/>
            <a:endParaRPr lang="en-US" b="1">
              <a:latin typeface="Arial" charset="0"/>
            </a:endParaRPr>
          </a:p>
          <a:p>
            <a:pPr algn="ctr"/>
            <a:r>
              <a:rPr lang="en-US" b="1">
                <a:latin typeface="Arial" charset="0"/>
              </a:rPr>
              <a:t>T</a:t>
            </a:r>
          </a:p>
          <a:p>
            <a:pPr algn="ctr"/>
            <a:r>
              <a:rPr lang="en-US" b="1">
                <a:latin typeface="Arial" charset="0"/>
              </a:rPr>
              <a:t>F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</a:p>
          <a:p>
            <a:pPr algn="ctr"/>
            <a:r>
              <a:rPr lang="en-US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1752600" y="2155825"/>
            <a:ext cx="1524000" cy="2308324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 dirty="0">
                <a:latin typeface="Arial" charset="0"/>
              </a:rPr>
              <a:t>A </a:t>
            </a:r>
            <a:r>
              <a:rPr lang="en-US" b="1" dirty="0" smtClean="0">
                <a:latin typeface="Arial" charset="0"/>
              </a:rPr>
              <a:t>and B</a:t>
            </a:r>
            <a:endParaRPr lang="en-US" b="1" dirty="0">
              <a:latin typeface="Arial" charset="0"/>
            </a:endParaRPr>
          </a:p>
          <a:p>
            <a:pPr algn="ctr"/>
            <a:endParaRPr lang="en-US" b="1" dirty="0">
              <a:latin typeface="Arial" charset="0"/>
            </a:endParaRPr>
          </a:p>
          <a:p>
            <a:pPr algn="ctr"/>
            <a:r>
              <a:rPr lang="en-US" b="1" dirty="0">
                <a:latin typeface="Arial" charset="0"/>
              </a:rPr>
              <a:t>T</a:t>
            </a:r>
          </a:p>
          <a:p>
            <a:pPr algn="ctr"/>
            <a:r>
              <a:rPr lang="en-US" b="1" dirty="0" smtClean="0">
                <a:latin typeface="Arial" charset="0"/>
              </a:rPr>
              <a:t>F</a:t>
            </a:r>
            <a:endParaRPr lang="en-US" b="1" dirty="0">
              <a:latin typeface="Arial" charset="0"/>
            </a:endParaRPr>
          </a:p>
          <a:p>
            <a:pPr algn="ctr"/>
            <a:r>
              <a:rPr lang="en-US" b="1" dirty="0" smtClean="0">
                <a:latin typeface="Arial" charset="0"/>
              </a:rPr>
              <a:t>F</a:t>
            </a:r>
            <a:endParaRPr lang="en-US" b="1" dirty="0">
              <a:latin typeface="Arial" charset="0"/>
            </a:endParaRPr>
          </a:p>
          <a:p>
            <a:pPr algn="ctr"/>
            <a:r>
              <a:rPr lang="en-US" b="1" dirty="0">
                <a:latin typeface="Arial" charset="0"/>
              </a:rPr>
              <a:t>F</a:t>
            </a:r>
            <a:endParaRPr lang="en-US" sz="1600" i="1" dirty="0">
              <a:latin typeface="Arial" charset="0"/>
            </a:endParaRP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3429000" y="2155825"/>
            <a:ext cx="1752600" cy="2339975"/>
          </a:xfrm>
          <a:prstGeom prst="rect">
            <a:avLst/>
          </a:prstGeom>
          <a:solidFill>
            <a:srgbClr val="21FF21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 dirty="0">
                <a:latin typeface="Arial" charset="0"/>
              </a:rPr>
              <a:t>~(A </a:t>
            </a:r>
            <a:r>
              <a:rPr lang="en-US" b="1" dirty="0" smtClean="0">
                <a:latin typeface="Arial" charset="0"/>
              </a:rPr>
              <a:t>and </a:t>
            </a:r>
            <a:r>
              <a:rPr lang="en-US" b="1" dirty="0">
                <a:latin typeface="Arial" charset="0"/>
              </a:rPr>
              <a:t>B)</a:t>
            </a:r>
          </a:p>
          <a:p>
            <a:pPr algn="ctr"/>
            <a:endParaRPr lang="en-US" b="1" dirty="0">
              <a:latin typeface="Arial" charset="0"/>
            </a:endParaRPr>
          </a:p>
          <a:p>
            <a:pPr algn="ctr"/>
            <a:r>
              <a:rPr lang="en-US" b="1" dirty="0">
                <a:latin typeface="Arial" charset="0"/>
              </a:rPr>
              <a:t>F</a:t>
            </a:r>
          </a:p>
          <a:p>
            <a:pPr algn="ctr"/>
            <a:r>
              <a:rPr lang="en-US" b="1" dirty="0" smtClean="0">
                <a:latin typeface="Arial" charset="0"/>
              </a:rPr>
              <a:t>T</a:t>
            </a:r>
            <a:endParaRPr lang="en-US" b="1" dirty="0">
              <a:latin typeface="Arial" charset="0"/>
            </a:endParaRPr>
          </a:p>
          <a:p>
            <a:pPr algn="ctr"/>
            <a:r>
              <a:rPr lang="en-US" b="1" dirty="0" smtClean="0">
                <a:latin typeface="Arial" charset="0"/>
              </a:rPr>
              <a:t>T</a:t>
            </a:r>
            <a:endParaRPr lang="en-US" b="1" dirty="0">
              <a:latin typeface="Arial" charset="0"/>
            </a:endParaRPr>
          </a:p>
          <a:p>
            <a:pPr algn="ctr"/>
            <a:r>
              <a:rPr lang="en-US" b="1" dirty="0">
                <a:latin typeface="Arial" charset="0"/>
              </a:rPr>
              <a:t>T</a:t>
            </a:r>
            <a:endParaRPr lang="en-US" sz="1600" i="1" dirty="0">
              <a:latin typeface="Arial" charset="0"/>
            </a:endParaRP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5334000" y="2155825"/>
            <a:ext cx="777875" cy="2339975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>
                <a:latin typeface="Arial" charset="0"/>
              </a:rPr>
              <a:t>~A</a:t>
            </a:r>
          </a:p>
          <a:p>
            <a:pPr algn="ctr"/>
            <a:endParaRPr lang="en-US" b="1">
              <a:latin typeface="Arial" charset="0"/>
            </a:endParaRPr>
          </a:p>
          <a:p>
            <a:pPr algn="ctr"/>
            <a:r>
              <a:rPr lang="en-US" b="1">
                <a:latin typeface="Arial" charset="0"/>
              </a:rPr>
              <a:t>F</a:t>
            </a:r>
          </a:p>
          <a:p>
            <a:pPr algn="ctr"/>
            <a:r>
              <a:rPr lang="en-US" b="1">
                <a:latin typeface="Arial" charset="0"/>
              </a:rPr>
              <a:t>F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  <a:endParaRPr lang="en-US" sz="1600" i="1">
              <a:latin typeface="Arial" charset="0"/>
            </a:endParaRP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6248400" y="2155825"/>
            <a:ext cx="762000" cy="2339975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>
                <a:latin typeface="Arial" charset="0"/>
              </a:rPr>
              <a:t>~B</a:t>
            </a:r>
          </a:p>
          <a:p>
            <a:pPr algn="ctr"/>
            <a:endParaRPr lang="en-US" b="1">
              <a:latin typeface="Arial" charset="0"/>
            </a:endParaRPr>
          </a:p>
          <a:p>
            <a:pPr algn="ctr"/>
            <a:r>
              <a:rPr lang="en-US" b="1">
                <a:latin typeface="Arial" charset="0"/>
              </a:rPr>
              <a:t>F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</a:p>
          <a:p>
            <a:pPr algn="ctr"/>
            <a:r>
              <a:rPr lang="en-US" b="1">
                <a:latin typeface="Arial" charset="0"/>
              </a:rPr>
              <a:t>F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  <a:endParaRPr lang="en-US" sz="1600" i="1">
              <a:latin typeface="Arial" charset="0"/>
            </a:endParaRP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7162800" y="2155825"/>
            <a:ext cx="1660525" cy="2339975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 dirty="0">
                <a:latin typeface="Arial" charset="0"/>
              </a:rPr>
              <a:t>~A </a:t>
            </a:r>
            <a:r>
              <a:rPr lang="en-US" b="1" dirty="0" smtClean="0">
                <a:latin typeface="Arial" charset="0"/>
              </a:rPr>
              <a:t>or ~B</a:t>
            </a:r>
            <a:endParaRPr lang="en-US" b="1" dirty="0">
              <a:latin typeface="Arial" charset="0"/>
            </a:endParaRPr>
          </a:p>
          <a:p>
            <a:pPr algn="ctr"/>
            <a:endParaRPr lang="en-US" b="1" dirty="0">
              <a:latin typeface="Arial" charset="0"/>
            </a:endParaRPr>
          </a:p>
          <a:p>
            <a:pPr algn="ctr"/>
            <a:r>
              <a:rPr lang="en-US" b="1" dirty="0">
                <a:latin typeface="Arial" charset="0"/>
              </a:rPr>
              <a:t>F</a:t>
            </a:r>
          </a:p>
          <a:p>
            <a:pPr algn="ctr"/>
            <a:r>
              <a:rPr lang="en-US" b="1" dirty="0" smtClean="0">
                <a:latin typeface="Arial" charset="0"/>
              </a:rPr>
              <a:t>T</a:t>
            </a:r>
            <a:endParaRPr lang="en-US" b="1" dirty="0">
              <a:latin typeface="Arial" charset="0"/>
            </a:endParaRPr>
          </a:p>
          <a:p>
            <a:pPr algn="ctr"/>
            <a:r>
              <a:rPr lang="en-US" b="1" dirty="0" smtClean="0">
                <a:latin typeface="Arial" charset="0"/>
              </a:rPr>
              <a:t>T</a:t>
            </a:r>
            <a:endParaRPr lang="en-US" b="1" dirty="0">
              <a:latin typeface="Arial" charset="0"/>
            </a:endParaRPr>
          </a:p>
          <a:p>
            <a:pPr algn="ctr"/>
            <a:r>
              <a:rPr lang="en-US" b="1" dirty="0">
                <a:latin typeface="Arial" charset="0"/>
              </a:rPr>
              <a:t>T</a:t>
            </a:r>
            <a:endParaRPr lang="en-US" sz="1600" i="1" dirty="0">
              <a:latin typeface="Arial" charset="0"/>
            </a:endParaRPr>
          </a:p>
        </p:txBody>
      </p:sp>
      <p:sp>
        <p:nvSpPr>
          <p:cNvPr id="91146" name="Text Box 10"/>
          <p:cNvSpPr txBox="1">
            <a:spLocks noChangeArrowheads="1"/>
          </p:cNvSpPr>
          <p:nvPr/>
        </p:nvSpPr>
        <p:spPr bwMode="auto">
          <a:xfrm>
            <a:off x="3962400" y="4800600"/>
            <a:ext cx="4572000" cy="646331"/>
          </a:xfrm>
          <a:prstGeom prst="rect">
            <a:avLst/>
          </a:prstGeom>
          <a:solidFill>
            <a:srgbClr val="FF9966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600" b="1" dirty="0" smtClean="0">
                <a:latin typeface="Arial" charset="0"/>
              </a:rPr>
              <a:t> ^           </a:t>
            </a:r>
            <a:r>
              <a:rPr lang="en-US" sz="3600" b="1" dirty="0">
                <a:latin typeface="Arial" charset="0"/>
              </a:rPr>
              <a:t>YES         </a:t>
            </a:r>
            <a:r>
              <a:rPr lang="en-US" sz="3600" b="1" dirty="0" smtClean="0">
                <a:latin typeface="Arial" charset="0"/>
              </a:rPr>
              <a:t>^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34752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1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animBg="1"/>
      <p:bldP spid="91142" grpId="0" animBg="1"/>
      <p:bldP spid="91143" grpId="0" animBg="1"/>
      <p:bldP spid="91144" grpId="0" animBg="1"/>
      <p:bldP spid="91145" grpId="0" animBg="1"/>
      <p:bldP spid="9114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1550987"/>
          </a:xfrm>
        </p:spPr>
        <p:txBody>
          <a:bodyPr/>
          <a:lstStyle/>
          <a:p>
            <a:r>
              <a:rPr lang="en-US" sz="5400" b="0" dirty="0" err="1" smtClean="0">
                <a:latin typeface="Arial Black" pitchFamily="34" charset="0"/>
              </a:rPr>
              <a:t>DeMorgan’s</a:t>
            </a:r>
            <a:r>
              <a:rPr lang="en-US" sz="5400" b="0" dirty="0" smtClean="0">
                <a:latin typeface="Arial Black" pitchFamily="34" charset="0"/>
              </a:rPr>
              <a:t> Law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457200" y="1550987"/>
            <a:ext cx="8153400" cy="1878013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600" b="1" dirty="0">
                <a:latin typeface="Arial" charset="0"/>
              </a:rPr>
              <a:t>not(A and B) = not A </a:t>
            </a:r>
            <a:r>
              <a:rPr lang="en-US" sz="3600" dirty="0">
                <a:latin typeface="Arial Black" pitchFamily="34" charset="0"/>
              </a:rPr>
              <a:t>or</a:t>
            </a:r>
            <a:r>
              <a:rPr lang="en-US" sz="3600" b="1" dirty="0">
                <a:latin typeface="Arial" charset="0"/>
              </a:rPr>
              <a:t> not B</a:t>
            </a:r>
          </a:p>
          <a:p>
            <a:pPr algn="ctr">
              <a:lnSpc>
                <a:spcPct val="150000"/>
              </a:lnSpc>
            </a:pPr>
            <a:r>
              <a:rPr lang="en-US" sz="3600" b="1" dirty="0">
                <a:latin typeface="Arial" charset="0"/>
              </a:rPr>
              <a:t>not(A or B) = not A </a:t>
            </a:r>
            <a:r>
              <a:rPr lang="en-US" sz="3600" dirty="0">
                <a:latin typeface="Arial Black" pitchFamily="34" charset="0"/>
              </a:rPr>
              <a:t>and</a:t>
            </a:r>
            <a:r>
              <a:rPr lang="en-US" sz="3600" b="1" dirty="0">
                <a:latin typeface="Arial" charset="0"/>
              </a:rPr>
              <a:t> not B</a:t>
            </a:r>
          </a:p>
          <a:p>
            <a:pPr algn="ctr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06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WordArt 2"/>
          <p:cNvSpPr>
            <a:spLocks noChangeArrowheads="1" noChangeShapeType="1" noTextEdit="1"/>
          </p:cNvSpPr>
          <p:nvPr/>
        </p:nvSpPr>
        <p:spPr bwMode="auto">
          <a:xfrm>
            <a:off x="457200" y="1447800"/>
            <a:ext cx="8382000" cy="2895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</a:t>
            </a:r>
            <a:r>
              <a:rPr lang="en-US" sz="3600" kern="10" dirty="0" err="1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boolean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31747" name="WordArt 3"/>
          <p:cNvSpPr>
            <a:spLocks noChangeArrowheads="1" noChangeShapeType="1" noTextEdit="1"/>
          </p:cNvSpPr>
          <p:nvPr/>
        </p:nvSpPr>
        <p:spPr bwMode="auto">
          <a:xfrm>
            <a:off x="457200" y="3810000"/>
            <a:ext cx="8382000" cy="2895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Datatype</a:t>
            </a:r>
          </a:p>
        </p:txBody>
      </p:sp>
      <p:sp>
        <p:nvSpPr>
          <p:cNvPr id="31748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13.5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sz="4800" b="0" dirty="0" smtClean="0">
                <a:latin typeface="Arial Black" pitchFamily="34" charset="0"/>
              </a:rPr>
              <a:t>Think of it this way…</a:t>
            </a:r>
          </a:p>
        </p:txBody>
      </p:sp>
      <p:graphicFrame>
        <p:nvGraphicFramePr>
          <p:cNvPr id="120907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51899"/>
              </p:ext>
            </p:extLst>
          </p:nvPr>
        </p:nvGraphicFramePr>
        <p:xfrm>
          <a:off x="533400" y="1143000"/>
          <a:ext cx="8153400" cy="2286000"/>
        </p:xfrm>
        <a:graphic>
          <a:graphicData uri="http://schemas.openxmlformats.org/drawingml/2006/table">
            <a:tbl>
              <a:tblPr/>
              <a:tblGrid>
                <a:gridCol w="1981200"/>
                <a:gridCol w="2590800"/>
                <a:gridCol w="3581400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Expression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Assignment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 x;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 + 45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 = 23 + 45;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double y;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66.23 - 8.11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 = 66.23 - 8.11;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string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name;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“John” + “Smith”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name = “John”+”Smith”;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bool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pass;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grade &gt;= 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pass = grade &gt;= 70;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38941" name="WordArt 74"/>
          <p:cNvSpPr>
            <a:spLocks noChangeArrowheads="1" noChangeShapeType="1" noTextEdit="1"/>
          </p:cNvSpPr>
          <p:nvPr/>
        </p:nvSpPr>
        <p:spPr bwMode="auto">
          <a:xfrm>
            <a:off x="147638" y="3581400"/>
            <a:ext cx="8843962" cy="298608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3458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 </a:t>
            </a:r>
            <a:r>
              <a:rPr lang="en-US" sz="3600" kern="10" dirty="0" err="1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boolean</a:t>
            </a:r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 expression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can be assigned to a </a:t>
            </a:r>
            <a:r>
              <a:rPr lang="en-US" sz="3600" kern="10" dirty="0" err="1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boolean</a:t>
            </a:r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 variable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just like </a:t>
            </a:r>
            <a:r>
              <a:rPr lang="en-US" sz="3600" kern="10" dirty="0" err="1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int</a:t>
            </a:r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/double/String expressions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can be assigned to </a:t>
            </a:r>
            <a:r>
              <a:rPr lang="en-US" sz="3600" kern="10" dirty="0" err="1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int</a:t>
            </a:r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/double/String variables.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WordArt 2"/>
          <p:cNvSpPr>
            <a:spLocks noChangeArrowheads="1" noChangeShapeType="1" noTextEdit="1"/>
          </p:cNvSpPr>
          <p:nvPr/>
        </p:nvSpPr>
        <p:spPr bwMode="auto">
          <a:xfrm>
            <a:off x="1524000" y="1524000"/>
            <a:ext cx="6248400" cy="2667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Nested</a:t>
            </a:r>
          </a:p>
        </p:txBody>
      </p:sp>
      <p:sp>
        <p:nvSpPr>
          <p:cNvPr id="19459" name="WordArt 3"/>
          <p:cNvSpPr>
            <a:spLocks noChangeArrowheads="1" noChangeShapeType="1" noTextEdit="1"/>
          </p:cNvSpPr>
          <p:nvPr/>
        </p:nvSpPr>
        <p:spPr bwMode="auto">
          <a:xfrm>
            <a:off x="457200" y="3962400"/>
            <a:ext cx="8382000" cy="2667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Selection</a:t>
            </a:r>
          </a:p>
        </p:txBody>
      </p:sp>
      <p:sp>
        <p:nvSpPr>
          <p:cNvPr id="19460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13.6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07795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WordArt 2"/>
          <p:cNvSpPr>
            <a:spLocks noChangeArrowheads="1" noChangeShapeType="1" noTextEdit="1"/>
          </p:cNvSpPr>
          <p:nvPr/>
        </p:nvSpPr>
        <p:spPr bwMode="auto">
          <a:xfrm>
            <a:off x="1524000" y="1524000"/>
            <a:ext cx="6248400" cy="2667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Nested</a:t>
            </a:r>
          </a:p>
        </p:txBody>
      </p:sp>
      <p:sp>
        <p:nvSpPr>
          <p:cNvPr id="24579" name="WordArt 3"/>
          <p:cNvSpPr>
            <a:spLocks noChangeArrowheads="1" noChangeShapeType="1" noTextEdit="1"/>
          </p:cNvSpPr>
          <p:nvPr/>
        </p:nvSpPr>
        <p:spPr bwMode="auto">
          <a:xfrm>
            <a:off x="457200" y="3962400"/>
            <a:ext cx="8382000" cy="2667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Looping</a:t>
            </a:r>
          </a:p>
        </p:txBody>
      </p:sp>
      <p:sp>
        <p:nvSpPr>
          <p:cNvPr id="24580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13.7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09897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WordArt 2"/>
          <p:cNvSpPr>
            <a:spLocks noChangeArrowheads="1" noChangeShapeType="1" noTextEdit="1"/>
          </p:cNvSpPr>
          <p:nvPr/>
        </p:nvSpPr>
        <p:spPr bwMode="auto">
          <a:xfrm>
            <a:off x="609600" y="1600200"/>
            <a:ext cx="8001000" cy="2743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Compound</a:t>
            </a:r>
          </a:p>
        </p:txBody>
      </p:sp>
      <p:sp>
        <p:nvSpPr>
          <p:cNvPr id="32771" name="WordArt 3"/>
          <p:cNvSpPr>
            <a:spLocks noChangeArrowheads="1" noChangeShapeType="1" noTextEdit="1"/>
          </p:cNvSpPr>
          <p:nvPr/>
        </p:nvSpPr>
        <p:spPr bwMode="auto">
          <a:xfrm>
            <a:off x="457200" y="4110038"/>
            <a:ext cx="8382000" cy="2519362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Conditions</a:t>
            </a:r>
          </a:p>
        </p:txBody>
      </p:sp>
      <p:sp>
        <p:nvSpPr>
          <p:cNvPr id="32772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13.8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70857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28600" y="1524000"/>
            <a:ext cx="8686800" cy="434022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b="1" dirty="0" smtClean="0">
                <a:latin typeface="Arial" charset="0"/>
              </a:rPr>
              <a:t>C++ </a:t>
            </a:r>
            <a:r>
              <a:rPr lang="en-US" sz="3200" b="1" dirty="0">
                <a:latin typeface="Arial" charset="0"/>
              </a:rPr>
              <a:t>uses  </a:t>
            </a:r>
            <a:r>
              <a:rPr lang="en-US" sz="3600" dirty="0">
                <a:latin typeface="Arial Black" pitchFamily="34" charset="0"/>
              </a:rPr>
              <a:t>||</a:t>
            </a:r>
            <a:r>
              <a:rPr lang="en-US" sz="3200" b="1" dirty="0">
                <a:latin typeface="Arial" charset="0"/>
              </a:rPr>
              <a:t>  to indicate a logical </a:t>
            </a:r>
            <a:r>
              <a:rPr lang="en-US" sz="3600" i="1" dirty="0">
                <a:latin typeface="Arial Black" pitchFamily="34" charset="0"/>
              </a:rPr>
              <a:t>OR</a:t>
            </a:r>
            <a:r>
              <a:rPr lang="en-US" sz="3200" b="1" dirty="0">
                <a:latin typeface="Arial" charset="0"/>
              </a:rPr>
              <a:t>.</a:t>
            </a:r>
          </a:p>
          <a:p>
            <a:pPr algn="just" eaLnBrk="1" hangingPunct="1"/>
            <a:endParaRPr lang="en-US" sz="3200" b="1" dirty="0">
              <a:latin typeface="Arial" charset="0"/>
            </a:endParaRPr>
          </a:p>
          <a:p>
            <a:pPr algn="just" eaLnBrk="1" hangingPunct="1"/>
            <a:r>
              <a:rPr lang="en-US" sz="3200" b="1" dirty="0" smtClean="0">
                <a:latin typeface="Arial" charset="0"/>
              </a:rPr>
              <a:t>C++ </a:t>
            </a:r>
            <a:r>
              <a:rPr lang="en-US" sz="3200" b="1" dirty="0">
                <a:latin typeface="Arial" charset="0"/>
              </a:rPr>
              <a:t>uses </a:t>
            </a:r>
            <a:r>
              <a:rPr lang="en-US" sz="3600" dirty="0">
                <a:latin typeface="Arial Black" pitchFamily="34" charset="0"/>
              </a:rPr>
              <a:t>&amp;&amp;</a:t>
            </a:r>
            <a:r>
              <a:rPr lang="en-US" sz="3200" b="1" dirty="0">
                <a:latin typeface="Arial" charset="0"/>
              </a:rPr>
              <a:t>  to indicate a logical </a:t>
            </a:r>
            <a:r>
              <a:rPr lang="en-US" sz="3600" i="1" dirty="0">
                <a:latin typeface="Arial Black" pitchFamily="34" charset="0"/>
              </a:rPr>
              <a:t>AND</a:t>
            </a:r>
            <a:r>
              <a:rPr lang="en-US" sz="3200" b="1" dirty="0">
                <a:latin typeface="Arial" charset="0"/>
              </a:rPr>
              <a:t>.</a:t>
            </a:r>
          </a:p>
          <a:p>
            <a:pPr algn="just" eaLnBrk="1" hangingPunct="1"/>
            <a:endParaRPr lang="en-US" sz="3200" b="1" dirty="0">
              <a:latin typeface="Arial" charset="0"/>
            </a:endParaRPr>
          </a:p>
          <a:p>
            <a:pPr algn="just" eaLnBrk="1" hangingPunct="1"/>
            <a:r>
              <a:rPr lang="en-US" sz="3200" b="1" dirty="0" smtClean="0">
                <a:latin typeface="Arial" charset="0"/>
              </a:rPr>
              <a:t>C++ </a:t>
            </a:r>
            <a:r>
              <a:rPr lang="en-US" sz="3200" b="1" dirty="0">
                <a:latin typeface="Arial" charset="0"/>
              </a:rPr>
              <a:t>uses  </a:t>
            </a:r>
            <a:r>
              <a:rPr lang="en-US" sz="3600" dirty="0">
                <a:latin typeface="Arial Black" pitchFamily="34" charset="0"/>
              </a:rPr>
              <a:t>!</a:t>
            </a:r>
            <a:r>
              <a:rPr lang="en-US" sz="3200" b="1" dirty="0">
                <a:latin typeface="Arial" charset="0"/>
              </a:rPr>
              <a:t>  to indicate a logical </a:t>
            </a:r>
            <a:r>
              <a:rPr lang="en-US" sz="3600" i="1" dirty="0">
                <a:latin typeface="Arial Black" pitchFamily="34" charset="0"/>
              </a:rPr>
              <a:t>NOT</a:t>
            </a:r>
            <a:r>
              <a:rPr lang="en-US" sz="3200" b="1" dirty="0">
                <a:latin typeface="Arial" charset="0"/>
              </a:rPr>
              <a:t>.</a:t>
            </a:r>
          </a:p>
          <a:p>
            <a:pPr algn="just" eaLnBrk="1" hangingPunct="1"/>
            <a:endParaRPr lang="en-US" sz="3200" b="1" dirty="0">
              <a:latin typeface="Arial" charset="0"/>
            </a:endParaRPr>
          </a:p>
          <a:p>
            <a:pPr algn="just" eaLnBrk="1" hangingPunct="1"/>
            <a:r>
              <a:rPr lang="en-US" sz="3200" b="1" dirty="0" smtClean="0">
                <a:latin typeface="Arial" charset="0"/>
              </a:rPr>
              <a:t>C++ </a:t>
            </a:r>
            <a:r>
              <a:rPr lang="en-US" sz="3200" b="1" dirty="0">
                <a:latin typeface="Arial" charset="0"/>
              </a:rPr>
              <a:t>uses  </a:t>
            </a:r>
            <a:r>
              <a:rPr lang="en-US" sz="3600" dirty="0">
                <a:latin typeface="Arial Black" pitchFamily="34" charset="0"/>
              </a:rPr>
              <a:t>!=</a:t>
            </a:r>
            <a:r>
              <a:rPr lang="en-US" sz="3200" b="1" dirty="0">
                <a:latin typeface="Arial" charset="0"/>
              </a:rPr>
              <a:t>  for </a:t>
            </a:r>
            <a:r>
              <a:rPr lang="en-US" sz="3200" b="1" i="1" dirty="0">
                <a:latin typeface="Arial" charset="0"/>
              </a:rPr>
              <a:t>not equals</a:t>
            </a:r>
            <a:r>
              <a:rPr lang="en-US" sz="3200" b="1" dirty="0">
                <a:latin typeface="Arial" charset="0"/>
              </a:rPr>
              <a:t>, </a:t>
            </a:r>
            <a:r>
              <a:rPr lang="en-US" sz="3200" b="1" dirty="0" smtClean="0">
                <a:latin typeface="Arial" charset="0"/>
              </a:rPr>
              <a:t>but</a:t>
            </a:r>
            <a:r>
              <a:rPr lang="en-US" sz="3600" b="1" dirty="0" smtClean="0">
                <a:latin typeface="Arial" charset="0"/>
              </a:rPr>
              <a:t> </a:t>
            </a:r>
            <a:r>
              <a:rPr lang="en-US" sz="3600" dirty="0" smtClean="0">
                <a:latin typeface="Arial Black" pitchFamily="34" charset="0"/>
              </a:rPr>
              <a:t>!=</a:t>
            </a:r>
            <a:r>
              <a:rPr lang="en-US" sz="3600" b="1" dirty="0" smtClean="0">
                <a:latin typeface="Arial" charset="0"/>
              </a:rPr>
              <a:t> </a:t>
            </a:r>
            <a:r>
              <a:rPr lang="en-US" sz="3200" b="1" dirty="0" smtClean="0">
                <a:latin typeface="Arial" charset="0"/>
              </a:rPr>
              <a:t>can </a:t>
            </a:r>
            <a:endParaRPr lang="en-US" sz="3200" b="1" dirty="0">
              <a:latin typeface="Arial" charset="0"/>
            </a:endParaRPr>
          </a:p>
          <a:p>
            <a:pPr algn="just" eaLnBrk="1" hangingPunct="1"/>
            <a:r>
              <a:rPr lang="en-US" sz="3200" b="1" dirty="0">
                <a:latin typeface="Arial" charset="0"/>
              </a:rPr>
              <a:t>       also be used</a:t>
            </a:r>
            <a:r>
              <a:rPr lang="en-US" sz="3200" b="1" i="1" dirty="0">
                <a:latin typeface="Arial" charset="0"/>
              </a:rPr>
              <a:t> </a:t>
            </a:r>
            <a:r>
              <a:rPr lang="en-US" sz="3200" b="1" dirty="0">
                <a:latin typeface="Arial" charset="0"/>
              </a:rPr>
              <a:t>to indicate a logical </a:t>
            </a:r>
            <a:r>
              <a:rPr lang="en-US" sz="3600" i="1" dirty="0">
                <a:latin typeface="Arial Black" pitchFamily="34" charset="0"/>
              </a:rPr>
              <a:t>XOR</a:t>
            </a:r>
            <a:r>
              <a:rPr lang="en-US" sz="3200" b="1" dirty="0">
                <a:latin typeface="Arial" charset="0"/>
              </a:rPr>
              <a:t>.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en-US" sz="4800" dirty="0" smtClean="0">
                <a:latin typeface="Arial Black" pitchFamily="34" charset="0"/>
              </a:rPr>
              <a:t>C++ </a:t>
            </a:r>
            <a:r>
              <a:rPr lang="en-US" sz="4800" dirty="0" smtClean="0">
                <a:latin typeface="Arial Black" pitchFamily="34" charset="0"/>
              </a:rPr>
              <a:t>Logical Operators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13.2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5123" name="WordArt 2"/>
          <p:cNvSpPr>
            <a:spLocks noChangeArrowheads="1" noChangeShapeType="1" noTextEdit="1"/>
          </p:cNvSpPr>
          <p:nvPr/>
        </p:nvSpPr>
        <p:spPr bwMode="auto">
          <a:xfrm>
            <a:off x="1371600" y="1600200"/>
            <a:ext cx="6400800" cy="1600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792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What is a</a:t>
            </a:r>
          </a:p>
        </p:txBody>
      </p:sp>
      <p:sp>
        <p:nvSpPr>
          <p:cNvPr id="5124" name="WordArt 2"/>
          <p:cNvSpPr>
            <a:spLocks noChangeArrowheads="1" noChangeShapeType="1" noTextEdit="1"/>
          </p:cNvSpPr>
          <p:nvPr/>
        </p:nvSpPr>
        <p:spPr bwMode="auto">
          <a:xfrm>
            <a:off x="457200" y="3200400"/>
            <a:ext cx="8382000" cy="1752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Boolean</a:t>
            </a:r>
          </a:p>
        </p:txBody>
      </p:sp>
      <p:sp>
        <p:nvSpPr>
          <p:cNvPr id="5125" name="WordArt 2"/>
          <p:cNvSpPr>
            <a:spLocks noChangeArrowheads="1" noChangeShapeType="1" noTextEdit="1"/>
          </p:cNvSpPr>
          <p:nvPr/>
        </p:nvSpPr>
        <p:spPr bwMode="auto">
          <a:xfrm>
            <a:off x="457200" y="4876800"/>
            <a:ext cx="8382000" cy="1752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Statement?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WordArt 2"/>
          <p:cNvSpPr>
            <a:spLocks noChangeArrowheads="1" noChangeShapeType="1" noTextEdit="1"/>
          </p:cNvSpPr>
          <p:nvPr/>
        </p:nvSpPr>
        <p:spPr bwMode="auto">
          <a:xfrm>
            <a:off x="609600" y="1600200"/>
            <a:ext cx="8001000" cy="2743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Program Input</a:t>
            </a:r>
          </a:p>
        </p:txBody>
      </p:sp>
      <p:sp>
        <p:nvSpPr>
          <p:cNvPr id="36867" name="WordArt 3"/>
          <p:cNvSpPr>
            <a:spLocks noChangeArrowheads="1" noChangeShapeType="1" noTextEdit="1"/>
          </p:cNvSpPr>
          <p:nvPr/>
        </p:nvSpPr>
        <p:spPr bwMode="auto">
          <a:xfrm>
            <a:off x="609600" y="4038600"/>
            <a:ext cx="6477000" cy="251936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Protection</a:t>
            </a:r>
          </a:p>
        </p:txBody>
      </p:sp>
      <p:sp>
        <p:nvSpPr>
          <p:cNvPr id="36868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13.9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pic>
        <p:nvPicPr>
          <p:cNvPr id="5" name="Picture 7" descr="C:\Users\johnschram\AppData\Local\Microsoft\Windows\Temporary Internet Files\Content.IE5\6013PBX8\MC90036613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810000"/>
            <a:ext cx="14478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11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81000" y="1828800"/>
            <a:ext cx="8382000" cy="4832092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2600" dirty="0">
              <a:latin typeface="Arial" charset="0"/>
            </a:endParaRPr>
          </a:p>
          <a:p>
            <a:r>
              <a:rPr lang="en-US" sz="3200" i="1" u="sng" dirty="0">
                <a:latin typeface="Arial Black" pitchFamily="34" charset="0"/>
              </a:rPr>
              <a:t>Correct</a:t>
            </a:r>
          </a:p>
          <a:p>
            <a:endParaRPr lang="en-US" sz="2000" dirty="0">
              <a:latin typeface="Arial" charset="0"/>
            </a:endParaRPr>
          </a:p>
          <a:p>
            <a:r>
              <a:rPr lang="en-US" sz="3200" b="1" dirty="0"/>
              <a:t>while ( </a:t>
            </a:r>
            <a:r>
              <a:rPr lang="en-US" sz="4400" dirty="0">
                <a:solidFill>
                  <a:schemeClr val="hlink"/>
                </a:solidFill>
                <a:latin typeface="Arial Black" pitchFamily="34" charset="0"/>
              </a:rPr>
              <a:t>!(</a:t>
            </a:r>
            <a:r>
              <a:rPr lang="en-US" sz="4400" b="1" dirty="0"/>
              <a:t> </a:t>
            </a:r>
            <a:r>
              <a:rPr lang="en-US" sz="3200" b="1" dirty="0" smtClean="0"/>
              <a:t>gender == 'M' </a:t>
            </a:r>
            <a:r>
              <a:rPr lang="en-US" sz="3200" b="1" dirty="0"/>
              <a:t>|| gender == </a:t>
            </a:r>
            <a:r>
              <a:rPr lang="en-US" sz="3200" b="1" dirty="0" smtClean="0"/>
              <a:t>'F' </a:t>
            </a:r>
            <a:r>
              <a:rPr lang="en-US" sz="4400" dirty="0" smtClean="0">
                <a:solidFill>
                  <a:schemeClr val="hlink"/>
                </a:solidFill>
                <a:latin typeface="Arial Black" pitchFamily="34" charset="0"/>
              </a:rPr>
              <a:t>)</a:t>
            </a:r>
            <a:r>
              <a:rPr lang="en-US" sz="4400" b="1" dirty="0" smtClean="0">
                <a:solidFill>
                  <a:schemeClr val="hlink"/>
                </a:solidFill>
              </a:rPr>
              <a:t> </a:t>
            </a:r>
            <a:r>
              <a:rPr lang="en-US" sz="3200" b="1" dirty="0" smtClean="0"/>
              <a:t> </a:t>
            </a:r>
            <a:r>
              <a:rPr lang="en-US" sz="3200" b="1" dirty="0"/>
              <a:t>);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3200" i="1" u="sng" dirty="0">
                <a:latin typeface="Arial Black" pitchFamily="34" charset="0"/>
              </a:rPr>
              <a:t>Incorrect</a:t>
            </a:r>
          </a:p>
          <a:p>
            <a:r>
              <a:rPr lang="en-US" sz="2000" b="1" dirty="0"/>
              <a:t>	</a:t>
            </a:r>
            <a:endParaRPr lang="en-US" sz="2600" b="1" dirty="0"/>
          </a:p>
          <a:p>
            <a:r>
              <a:rPr lang="en-US" sz="3200" b="1" dirty="0"/>
              <a:t>while ( </a:t>
            </a:r>
            <a:r>
              <a:rPr lang="en-US" sz="4400" dirty="0" smtClean="0">
                <a:solidFill>
                  <a:schemeClr val="hlink"/>
                </a:solidFill>
                <a:latin typeface="Arial Black" pitchFamily="34" charset="0"/>
              </a:rPr>
              <a:t>!(</a:t>
            </a:r>
            <a:r>
              <a:rPr lang="en-US" sz="3200" b="1" dirty="0" smtClean="0"/>
              <a:t> gender </a:t>
            </a:r>
            <a:r>
              <a:rPr lang="en-US" sz="3200" b="1" dirty="0"/>
              <a:t>== 'M' </a:t>
            </a:r>
            <a:r>
              <a:rPr lang="en-US" sz="4400" dirty="0" smtClean="0">
                <a:solidFill>
                  <a:schemeClr val="hlink"/>
                </a:solidFill>
                <a:latin typeface="Arial Black" pitchFamily="34" charset="0"/>
              </a:rPr>
              <a:t>)</a:t>
            </a:r>
            <a:r>
              <a:rPr lang="en-US" sz="3200" b="1" dirty="0" smtClean="0"/>
              <a:t> </a:t>
            </a:r>
            <a:r>
              <a:rPr lang="en-US" sz="3200" b="1" dirty="0"/>
              <a:t>|| gender == 'F' </a:t>
            </a:r>
            <a:r>
              <a:rPr lang="en-US" sz="3200" b="1" dirty="0" smtClean="0"/>
              <a:t>);</a:t>
            </a:r>
            <a:endParaRPr lang="en-US" sz="3200" b="1" dirty="0"/>
          </a:p>
          <a:p>
            <a:endParaRPr lang="en-US" sz="2600" b="1" dirty="0">
              <a:latin typeface="Arial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5181600" cy="1752600"/>
          </a:xfrm>
        </p:spPr>
        <p:txBody>
          <a:bodyPr/>
          <a:lstStyle/>
          <a:p>
            <a:r>
              <a:rPr lang="en-US" sz="4800" b="0" smtClean="0">
                <a:latin typeface="Arial Black" pitchFamily="34" charset="0"/>
              </a:rPr>
              <a:t>Watch Your</a:t>
            </a:r>
            <a:br>
              <a:rPr lang="en-US" sz="4800" b="0" smtClean="0">
                <a:latin typeface="Arial Black" pitchFamily="34" charset="0"/>
              </a:rPr>
            </a:br>
            <a:r>
              <a:rPr lang="en-US" sz="4800" b="0" smtClean="0">
                <a:latin typeface="Arial Black" pitchFamily="34" charset="0"/>
              </a:rPr>
              <a:t>Parentheses!</a:t>
            </a:r>
          </a:p>
        </p:txBody>
      </p:sp>
      <p:pic>
        <p:nvPicPr>
          <p:cNvPr id="39940" name="Picture 6" descr="C:\Documents and Settings\JohnSchram\Local Settings\Temporary Internet Files\Content.IE5\0P0RDVSI\MPj042864000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5"/>
          <a:stretch>
            <a:fillRect/>
          </a:stretch>
        </p:blipFill>
        <p:spPr bwMode="auto">
          <a:xfrm>
            <a:off x="5181600" y="0"/>
            <a:ext cx="3962400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368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1550987"/>
          </a:xfrm>
        </p:spPr>
        <p:txBody>
          <a:bodyPr/>
          <a:lstStyle/>
          <a:p>
            <a:r>
              <a:rPr lang="en-US" sz="5400" b="0" dirty="0" err="1" smtClean="0">
                <a:latin typeface="Arial Black" pitchFamily="34" charset="0"/>
              </a:rPr>
              <a:t>DeMorgan’s</a:t>
            </a:r>
            <a:r>
              <a:rPr lang="en-US" sz="5400" b="0" dirty="0" smtClean="0">
                <a:latin typeface="Arial Black" pitchFamily="34" charset="0"/>
              </a:rPr>
              <a:t> Law </a:t>
            </a:r>
            <a:r>
              <a:rPr lang="en-US" sz="5400" b="0" i="1" dirty="0" smtClean="0">
                <a:latin typeface="Arial" pitchFamily="34" charset="0"/>
                <a:cs typeface="Arial" pitchFamily="34" charset="0"/>
              </a:rPr>
              <a:t>Again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457200" y="1550987"/>
            <a:ext cx="8153400" cy="1878013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600" b="1" dirty="0">
                <a:latin typeface="Arial" charset="0"/>
              </a:rPr>
              <a:t>not(A and B) = not A </a:t>
            </a:r>
            <a:r>
              <a:rPr lang="en-US" sz="3600" dirty="0">
                <a:latin typeface="Arial Black" pitchFamily="34" charset="0"/>
              </a:rPr>
              <a:t>or</a:t>
            </a:r>
            <a:r>
              <a:rPr lang="en-US" sz="3600" b="1" dirty="0">
                <a:latin typeface="Arial" charset="0"/>
              </a:rPr>
              <a:t> not B</a:t>
            </a:r>
          </a:p>
          <a:p>
            <a:pPr algn="ctr">
              <a:lnSpc>
                <a:spcPct val="150000"/>
              </a:lnSpc>
            </a:pPr>
            <a:r>
              <a:rPr lang="en-US" sz="3600" b="1" dirty="0">
                <a:latin typeface="Arial" charset="0"/>
              </a:rPr>
              <a:t>not(A or B) = not A </a:t>
            </a:r>
            <a:r>
              <a:rPr lang="en-US" sz="3600" dirty="0">
                <a:latin typeface="Arial Black" pitchFamily="34" charset="0"/>
              </a:rPr>
              <a:t>and</a:t>
            </a:r>
            <a:r>
              <a:rPr lang="en-US" sz="3600" b="1" dirty="0">
                <a:latin typeface="Arial" charset="0"/>
              </a:rPr>
              <a:t> not B</a:t>
            </a:r>
          </a:p>
          <a:p>
            <a:pPr algn="ctr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7368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57200" y="1828800"/>
            <a:ext cx="8305800" cy="3560763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1">
                <a:latin typeface="Arial" charset="0"/>
              </a:rPr>
              <a:t>You will see &lt;do..while&gt; used frequently for input protection loops.  </a:t>
            </a:r>
          </a:p>
          <a:p>
            <a:endParaRPr lang="en-US" sz="3200" b="1">
              <a:latin typeface="Arial" charset="0"/>
            </a:endParaRPr>
          </a:p>
          <a:p>
            <a:r>
              <a:rPr lang="en-US" sz="3200" b="1">
                <a:latin typeface="Arial" charset="0"/>
              </a:rPr>
              <a:t>The post-condition loop makes sense for checking erroneous input because you want the program to enter the loop body at least one time.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76400"/>
          </a:xfrm>
        </p:spPr>
        <p:txBody>
          <a:bodyPr/>
          <a:lstStyle/>
          <a:p>
            <a:r>
              <a:rPr lang="en-US" b="0" smtClean="0">
                <a:latin typeface="Arial Black" pitchFamily="34" charset="0"/>
              </a:rPr>
              <a:t>do…while &amp; Input Protection</a:t>
            </a:r>
            <a:endParaRPr lang="en-US" sz="4800" b="0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75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WordArt 2"/>
          <p:cNvSpPr>
            <a:spLocks noChangeArrowheads="1" noChangeShapeType="1" noTextEdit="1"/>
          </p:cNvSpPr>
          <p:nvPr/>
        </p:nvSpPr>
        <p:spPr bwMode="auto">
          <a:xfrm>
            <a:off x="762000" y="1752600"/>
            <a:ext cx="5105400" cy="2133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2074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Short</a:t>
            </a:r>
          </a:p>
        </p:txBody>
      </p:sp>
      <p:sp>
        <p:nvSpPr>
          <p:cNvPr id="48131" name="WordArt 3"/>
          <p:cNvSpPr>
            <a:spLocks noChangeArrowheads="1" noChangeShapeType="1" noTextEdit="1"/>
          </p:cNvSpPr>
          <p:nvPr/>
        </p:nvSpPr>
        <p:spPr bwMode="auto">
          <a:xfrm>
            <a:off x="457200" y="3800475"/>
            <a:ext cx="8382000" cy="28289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Circuiting</a:t>
            </a:r>
          </a:p>
        </p:txBody>
      </p:sp>
      <p:pic>
        <p:nvPicPr>
          <p:cNvPr id="48132" name="Picture 4" descr="electroc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14450"/>
            <a:ext cx="258127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13.10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43997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52400" y="1752600"/>
            <a:ext cx="8839200" cy="335438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2600" dirty="0">
              <a:latin typeface="Arial Narrow" pitchFamily="34" charset="0"/>
            </a:endParaRPr>
          </a:p>
          <a:p>
            <a:r>
              <a:rPr lang="en-US" sz="2600" dirty="0">
                <a:latin typeface="Arial Narrow" pitchFamily="34" charset="0"/>
              </a:rPr>
              <a:t>A </a:t>
            </a:r>
            <a:r>
              <a:rPr lang="en-US" sz="2600" dirty="0">
                <a:latin typeface="Arial Black" pitchFamily="34" charset="0"/>
              </a:rPr>
              <a:t>and</a:t>
            </a:r>
            <a:r>
              <a:rPr lang="en-US" sz="2600" dirty="0">
                <a:latin typeface="Arial Narrow" pitchFamily="34" charset="0"/>
              </a:rPr>
              <a:t> ( (A or B) and (B or C) and (A or C) or ((B and C) or (A and B)))</a:t>
            </a:r>
          </a:p>
          <a:p>
            <a:endParaRPr lang="en-US" sz="2800" dirty="0">
              <a:latin typeface="Arial Narrow" pitchFamily="34" charset="0"/>
            </a:endParaRPr>
          </a:p>
          <a:p>
            <a:r>
              <a:rPr lang="en-US" sz="2600" b="1" dirty="0">
                <a:latin typeface="Arial" charset="0"/>
              </a:rPr>
              <a:t>This statement is </a:t>
            </a:r>
            <a:r>
              <a:rPr lang="en-US" sz="2600" dirty="0">
                <a:latin typeface="Arial Black" pitchFamily="34" charset="0"/>
              </a:rPr>
              <a:t>false</a:t>
            </a:r>
            <a:r>
              <a:rPr lang="en-US" sz="2600" b="1" dirty="0">
                <a:latin typeface="Arial" charset="0"/>
              </a:rPr>
              <a:t> whenever the first </a:t>
            </a:r>
            <a:r>
              <a:rPr lang="en-US" sz="2600" dirty="0">
                <a:latin typeface="Arial Black" pitchFamily="34" charset="0"/>
              </a:rPr>
              <a:t>A</a:t>
            </a:r>
            <a:r>
              <a:rPr lang="en-US" sz="2600" b="1" dirty="0">
                <a:latin typeface="Arial" charset="0"/>
              </a:rPr>
              <a:t> is </a:t>
            </a:r>
            <a:r>
              <a:rPr lang="en-US" sz="2600" dirty="0">
                <a:latin typeface="Arial Black" pitchFamily="34" charset="0"/>
              </a:rPr>
              <a:t>false</a:t>
            </a:r>
            <a:r>
              <a:rPr lang="en-US" sz="2600" b="1" dirty="0">
                <a:latin typeface="Arial" charset="0"/>
              </a:rPr>
              <a:t>.  </a:t>
            </a:r>
          </a:p>
          <a:p>
            <a:endParaRPr lang="en-US" sz="2600" b="1" dirty="0">
              <a:latin typeface="Arial" charset="0"/>
            </a:endParaRPr>
          </a:p>
          <a:p>
            <a:r>
              <a:rPr lang="en-US" sz="2600" b="1" dirty="0">
                <a:latin typeface="Arial" charset="0"/>
              </a:rPr>
              <a:t>In such a situation it is not necessary to check the remainder of the statement.</a:t>
            </a:r>
          </a:p>
          <a:p>
            <a:endParaRPr lang="en-US" sz="2600" b="1" dirty="0">
              <a:latin typeface="Arial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752600"/>
          </a:xfrm>
        </p:spPr>
        <p:txBody>
          <a:bodyPr/>
          <a:lstStyle/>
          <a:p>
            <a:r>
              <a:rPr lang="en-US" sz="4800" smtClean="0">
                <a:latin typeface="Arial" charset="0"/>
              </a:rPr>
              <a:t>Short-Circuiting with </a:t>
            </a:r>
            <a:r>
              <a:rPr lang="en-US" sz="4800" b="0" smtClean="0">
                <a:latin typeface="Arial Black" pitchFamily="34" charset="0"/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136094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04800" y="1752600"/>
            <a:ext cx="8610600" cy="332422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2600" dirty="0">
              <a:latin typeface="Arial" charset="0"/>
            </a:endParaRPr>
          </a:p>
          <a:p>
            <a:r>
              <a:rPr lang="en-US" sz="2600" dirty="0">
                <a:latin typeface="Arial Narrow" pitchFamily="34" charset="0"/>
              </a:rPr>
              <a:t>A </a:t>
            </a:r>
            <a:r>
              <a:rPr lang="en-US" sz="2600" dirty="0">
                <a:latin typeface="Arial Black" pitchFamily="34" charset="0"/>
              </a:rPr>
              <a:t>or</a:t>
            </a:r>
            <a:r>
              <a:rPr lang="en-US" sz="2600" dirty="0">
                <a:latin typeface="Arial Narrow" pitchFamily="34" charset="0"/>
              </a:rPr>
              <a:t> ( (A or B) and (B or C) and (A or C) or ((B and C) or (A and B)))</a:t>
            </a:r>
          </a:p>
          <a:p>
            <a:endParaRPr lang="en-US" sz="2600" dirty="0">
              <a:latin typeface="Arial Narrow" pitchFamily="34" charset="0"/>
            </a:endParaRPr>
          </a:p>
          <a:p>
            <a:r>
              <a:rPr lang="en-US" sz="2600" b="1" dirty="0">
                <a:latin typeface="Arial" charset="0"/>
              </a:rPr>
              <a:t>This statement is </a:t>
            </a:r>
            <a:r>
              <a:rPr lang="en-US" sz="2600" dirty="0">
                <a:latin typeface="Arial Black" pitchFamily="34" charset="0"/>
              </a:rPr>
              <a:t>true</a:t>
            </a:r>
            <a:r>
              <a:rPr lang="en-US" sz="2600" b="1" dirty="0">
                <a:latin typeface="Arial" charset="0"/>
              </a:rPr>
              <a:t> whenever the first </a:t>
            </a:r>
            <a:r>
              <a:rPr lang="en-US" sz="2600" dirty="0">
                <a:latin typeface="Arial Black" pitchFamily="34" charset="0"/>
              </a:rPr>
              <a:t>A</a:t>
            </a:r>
            <a:r>
              <a:rPr lang="en-US" sz="2600" b="1" dirty="0">
                <a:latin typeface="Arial" charset="0"/>
              </a:rPr>
              <a:t> is </a:t>
            </a:r>
            <a:r>
              <a:rPr lang="en-US" sz="2600" dirty="0">
                <a:latin typeface="Arial Black" pitchFamily="34" charset="0"/>
              </a:rPr>
              <a:t>true</a:t>
            </a:r>
            <a:r>
              <a:rPr lang="en-US" sz="2600" b="1" dirty="0">
                <a:latin typeface="Arial" charset="0"/>
              </a:rPr>
              <a:t>.  </a:t>
            </a:r>
          </a:p>
          <a:p>
            <a:endParaRPr lang="en-US" sz="2600" b="1" dirty="0">
              <a:latin typeface="Arial" charset="0"/>
            </a:endParaRPr>
          </a:p>
          <a:p>
            <a:r>
              <a:rPr lang="en-US" sz="2600" b="1" dirty="0">
                <a:latin typeface="Arial" charset="0"/>
              </a:rPr>
              <a:t>In such a situation it is not necessary to check the remainder of the statement.</a:t>
            </a:r>
          </a:p>
          <a:p>
            <a:endParaRPr lang="en-US" sz="2600" b="1" dirty="0">
              <a:latin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752600"/>
          </a:xfrm>
        </p:spPr>
        <p:txBody>
          <a:bodyPr/>
          <a:lstStyle/>
          <a:p>
            <a:r>
              <a:rPr lang="en-US" sz="4800" dirty="0" smtClean="0">
                <a:latin typeface="Arial" charset="0"/>
              </a:rPr>
              <a:t>Short-Circuiting with </a:t>
            </a:r>
            <a:r>
              <a:rPr lang="en-US" sz="4800" b="0" dirty="0" smtClean="0">
                <a:latin typeface="Arial Black" pitchFamily="34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04860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571500" y="990600"/>
            <a:ext cx="8039100" cy="156966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n-US" b="1" dirty="0" smtClean="0">
                <a:latin typeface="Arial" charset="0"/>
              </a:rPr>
              <a:t>Method </a:t>
            </a:r>
            <a:r>
              <a:rPr lang="en-US" dirty="0" err="1">
                <a:latin typeface="Arial Black" pitchFamily="34" charset="0"/>
              </a:rPr>
              <a:t>isEven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smtClean="0">
                <a:latin typeface="Arial" charset="0"/>
              </a:rPr>
              <a:t>will be used in the next 2 programs.</a:t>
            </a:r>
          </a:p>
          <a:p>
            <a:pPr algn="just"/>
            <a:r>
              <a:rPr lang="en-US" b="1" dirty="0" smtClean="0">
                <a:latin typeface="Arial" charset="0"/>
              </a:rPr>
              <a:t>Not only will this method tell you if an integer is even,</a:t>
            </a:r>
          </a:p>
          <a:p>
            <a:pPr algn="just"/>
            <a:r>
              <a:rPr lang="en-US" b="1" dirty="0" smtClean="0">
                <a:latin typeface="Arial" charset="0"/>
              </a:rPr>
              <a:t>it will also display output so you know if the method was called.</a:t>
            </a:r>
            <a:endParaRPr lang="en-US" b="1" dirty="0">
              <a:latin typeface="Arial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sz="4800" b="0" smtClean="0">
                <a:latin typeface="Arial Black" pitchFamily="34" charset="0"/>
              </a:rPr>
              <a:t>The isEven Method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143000" y="2767548"/>
            <a:ext cx="7010400" cy="304698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smtClean="0">
                <a:cs typeface="Times New Roman" pitchFamily="18" charset="0"/>
              </a:rPr>
              <a:t>bool </a:t>
            </a:r>
            <a:r>
              <a:rPr lang="en-US" b="1" dirty="0" err="1" smtClean="0">
                <a:cs typeface="Times New Roman" pitchFamily="18" charset="0"/>
              </a:rPr>
              <a:t>isEven</a:t>
            </a:r>
            <a:r>
              <a:rPr lang="en-US" b="1" dirty="0" smtClean="0">
                <a:cs typeface="Times New Roman" pitchFamily="18" charset="0"/>
              </a:rPr>
              <a:t>(</a:t>
            </a:r>
            <a:r>
              <a:rPr lang="en-US" b="1" dirty="0" err="1" smtClean="0">
                <a:cs typeface="Times New Roman" pitchFamily="18" charset="0"/>
              </a:rPr>
              <a:t>int</a:t>
            </a:r>
            <a:r>
              <a:rPr lang="en-US" b="1" dirty="0" smtClean="0">
                <a:cs typeface="Times New Roman" pitchFamily="18" charset="0"/>
              </a:rPr>
              <a:t> </a:t>
            </a:r>
            <a:r>
              <a:rPr lang="en-US" b="1" dirty="0">
                <a:cs typeface="Times New Roman" pitchFamily="18" charset="0"/>
              </a:rPr>
              <a:t>number)</a:t>
            </a:r>
          </a:p>
          <a:p>
            <a:r>
              <a:rPr lang="en-US" b="1" dirty="0">
                <a:cs typeface="Times New Roman" pitchFamily="18" charset="0"/>
              </a:rPr>
              <a:t> {</a:t>
            </a:r>
          </a:p>
          <a:p>
            <a:r>
              <a:rPr lang="en-US" b="1" dirty="0">
                <a:cs typeface="Times New Roman" pitchFamily="18" charset="0"/>
              </a:rPr>
              <a:t>        </a:t>
            </a:r>
            <a:r>
              <a:rPr lang="en-US" b="1" dirty="0" err="1" smtClean="0">
                <a:cs typeface="Times New Roman" pitchFamily="18" charset="0"/>
              </a:rPr>
              <a:t>cout</a:t>
            </a:r>
            <a:r>
              <a:rPr lang="en-US" b="1" dirty="0" smtClean="0">
                <a:cs typeface="Times New Roman" pitchFamily="18" charset="0"/>
              </a:rPr>
              <a:t>  &lt;&lt; "Calling </a:t>
            </a:r>
            <a:r>
              <a:rPr lang="en-US" b="1" dirty="0" err="1">
                <a:cs typeface="Times New Roman" pitchFamily="18" charset="0"/>
              </a:rPr>
              <a:t>isEven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smtClean="0">
                <a:cs typeface="Times New Roman" pitchFamily="18" charset="0"/>
              </a:rPr>
              <a:t>Method“ &lt;&lt; </a:t>
            </a:r>
            <a:r>
              <a:rPr lang="en-US" b="1" dirty="0" err="1" smtClean="0">
                <a:cs typeface="Times New Roman" pitchFamily="18" charset="0"/>
              </a:rPr>
              <a:t>endl</a:t>
            </a:r>
            <a:r>
              <a:rPr lang="en-US" b="1" dirty="0" smtClean="0">
                <a:cs typeface="Times New Roman" pitchFamily="18" charset="0"/>
              </a:rPr>
              <a:t>;</a:t>
            </a:r>
            <a:endParaRPr lang="en-US" b="1" dirty="0">
              <a:cs typeface="Times New Roman" pitchFamily="18" charset="0"/>
            </a:endParaRPr>
          </a:p>
          <a:p>
            <a:r>
              <a:rPr lang="en-US" b="1" dirty="0">
                <a:cs typeface="Times New Roman" pitchFamily="18" charset="0"/>
              </a:rPr>
              <a:t>        if (number % 2 == 0)</a:t>
            </a:r>
          </a:p>
          <a:p>
            <a:r>
              <a:rPr lang="en-US" b="1" dirty="0">
                <a:cs typeface="Times New Roman" pitchFamily="18" charset="0"/>
              </a:rPr>
              <a:t>             return true;</a:t>
            </a:r>
          </a:p>
          <a:p>
            <a:r>
              <a:rPr lang="en-US" b="1" dirty="0">
                <a:cs typeface="Times New Roman" pitchFamily="18" charset="0"/>
              </a:rPr>
              <a:t>        else</a:t>
            </a:r>
          </a:p>
          <a:p>
            <a:r>
              <a:rPr lang="en-US" b="1" dirty="0">
                <a:cs typeface="Times New Roman" pitchFamily="18" charset="0"/>
              </a:rPr>
              <a:t>             return false;</a:t>
            </a:r>
          </a:p>
          <a:p>
            <a:r>
              <a:rPr lang="en-US" b="1" dirty="0">
                <a:cs typeface="Times New Roman" pitchFamily="18" charset="0"/>
              </a:rPr>
              <a:t> }</a:t>
            </a:r>
            <a:endParaRPr lang="en-US" sz="2800" b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2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sz="4800" smtClean="0">
                <a:latin typeface="Arial" charset="0"/>
              </a:rPr>
              <a:t>What is a Boolean Statement?</a:t>
            </a:r>
          </a:p>
        </p:txBody>
      </p:sp>
      <p:sp>
        <p:nvSpPr>
          <p:cNvPr id="6147" name="Text Box 1027"/>
          <p:cNvSpPr txBox="1">
            <a:spLocks noChangeArrowheads="1"/>
          </p:cNvSpPr>
          <p:nvPr/>
        </p:nvSpPr>
        <p:spPr bwMode="auto">
          <a:xfrm>
            <a:off x="609600" y="914400"/>
            <a:ext cx="7924800" cy="584358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200" b="1">
                <a:latin typeface="Arial" charset="0"/>
              </a:rPr>
              <a:t>The sentence, statement, condition, whatever, must be </a:t>
            </a:r>
            <a:r>
              <a:rPr lang="en-US" sz="2200">
                <a:latin typeface="Arial Black" pitchFamily="34" charset="0"/>
              </a:rPr>
              <a:t>true</a:t>
            </a:r>
            <a:r>
              <a:rPr lang="en-US" sz="2200" b="1">
                <a:latin typeface="Arial" charset="0"/>
              </a:rPr>
              <a:t> or </a:t>
            </a:r>
            <a:r>
              <a:rPr lang="en-US" sz="2200">
                <a:latin typeface="Arial Black" pitchFamily="34" charset="0"/>
              </a:rPr>
              <a:t>false</a:t>
            </a:r>
            <a:r>
              <a:rPr lang="en-US" sz="2200" b="1">
                <a:latin typeface="Arial" charset="0"/>
              </a:rPr>
              <a:t>.  </a:t>
            </a:r>
          </a:p>
          <a:p>
            <a:pPr>
              <a:lnSpc>
                <a:spcPct val="80000"/>
              </a:lnSpc>
            </a:pPr>
            <a:endParaRPr lang="en-US" sz="2200" b="1">
              <a:latin typeface="Arial" charset="0"/>
            </a:endParaRPr>
          </a:p>
          <a:p>
            <a:r>
              <a:rPr lang="en-US" sz="2200" b="1">
                <a:latin typeface="Arial" charset="0"/>
              </a:rPr>
              <a:t>No questions, no ambiguities, no arguments. </a:t>
            </a:r>
          </a:p>
          <a:p>
            <a:pPr>
              <a:lnSpc>
                <a:spcPct val="80000"/>
              </a:lnSpc>
            </a:pPr>
            <a:endParaRPr lang="en-US" sz="2200" b="1">
              <a:latin typeface="Arial" charset="0"/>
            </a:endParaRPr>
          </a:p>
          <a:p>
            <a:r>
              <a:rPr lang="en-US" sz="2200" b="1">
                <a:latin typeface="Arial" charset="0"/>
              </a:rPr>
              <a:t>The basis of processing data is the binary system of </a:t>
            </a:r>
            <a:r>
              <a:rPr lang="en-US" sz="2200" b="1" i="1">
                <a:latin typeface="Arial" charset="0"/>
                <a:cs typeface="Arial" charset="0"/>
              </a:rPr>
              <a:t>on</a:t>
            </a:r>
            <a:r>
              <a:rPr lang="en-US" sz="2200" b="1">
                <a:latin typeface="Arial" charset="0"/>
              </a:rPr>
              <a:t> and </a:t>
            </a:r>
            <a:r>
              <a:rPr lang="en-US" sz="2200" b="1" i="1">
                <a:latin typeface="Arial" charset="0"/>
                <a:cs typeface="Arial" charset="0"/>
              </a:rPr>
              <a:t>off</a:t>
            </a:r>
            <a:r>
              <a:rPr lang="en-US" sz="2200" b="1">
                <a:latin typeface="Arial" charset="0"/>
              </a:rPr>
              <a:t>, or </a:t>
            </a:r>
            <a:r>
              <a:rPr lang="en-US" sz="2200" b="1" i="1">
                <a:latin typeface="Arial" charset="0"/>
                <a:cs typeface="Arial" charset="0"/>
              </a:rPr>
              <a:t>1</a:t>
            </a:r>
            <a:r>
              <a:rPr lang="en-US" sz="2200" b="1">
                <a:latin typeface="Arial" charset="0"/>
                <a:cs typeface="Arial" charset="0"/>
              </a:rPr>
              <a:t> and </a:t>
            </a:r>
            <a:r>
              <a:rPr lang="en-US" sz="2200" b="1" i="1">
                <a:latin typeface="Arial" charset="0"/>
                <a:cs typeface="Arial" charset="0"/>
              </a:rPr>
              <a:t>0</a:t>
            </a:r>
            <a:r>
              <a:rPr lang="en-US" sz="2200" b="1">
                <a:latin typeface="Arial" charset="0"/>
                <a:cs typeface="Arial" charset="0"/>
              </a:rPr>
              <a:t>, </a:t>
            </a:r>
            <a:r>
              <a:rPr lang="en-US" sz="2200" b="1">
                <a:latin typeface="Arial" charset="0"/>
              </a:rPr>
              <a:t>which certainly sounds a bunch like </a:t>
            </a:r>
            <a:r>
              <a:rPr lang="en-US" sz="2200">
                <a:latin typeface="Arial Black" pitchFamily="34" charset="0"/>
              </a:rPr>
              <a:t>true</a:t>
            </a:r>
            <a:r>
              <a:rPr lang="en-US" sz="2200" b="1">
                <a:latin typeface="Arial" charset="0"/>
              </a:rPr>
              <a:t> or </a:t>
            </a:r>
            <a:r>
              <a:rPr lang="en-US" sz="2200">
                <a:latin typeface="Arial Black" pitchFamily="34" charset="0"/>
              </a:rPr>
              <a:t>false</a:t>
            </a:r>
            <a:r>
              <a:rPr lang="en-US" sz="2200" b="1">
                <a:latin typeface="Arial" charset="0"/>
              </a:rPr>
              <a:t>.</a:t>
            </a:r>
          </a:p>
          <a:p>
            <a:pPr>
              <a:lnSpc>
                <a:spcPct val="80000"/>
              </a:lnSpc>
            </a:pPr>
            <a:endParaRPr lang="en-US" sz="2200" b="1" u="sng">
              <a:latin typeface="Arial" charset="0"/>
            </a:endParaRPr>
          </a:p>
          <a:p>
            <a:r>
              <a:rPr lang="en-US" sz="2200" b="1">
                <a:latin typeface="Arial" charset="0"/>
              </a:rPr>
              <a:t>Each of the following five statements is a Boolean statement:</a:t>
            </a:r>
          </a:p>
          <a:p>
            <a:pPr>
              <a:lnSpc>
                <a:spcPct val="80000"/>
              </a:lnSpc>
            </a:pPr>
            <a:endParaRPr lang="en-US" sz="2200" b="1">
              <a:latin typeface="Arial" charset="0"/>
            </a:endParaRPr>
          </a:p>
          <a:p>
            <a:r>
              <a:rPr lang="en-US" sz="2200" b="1" i="1">
                <a:latin typeface="Arial" charset="0"/>
              </a:rPr>
              <a:t>A mile is longer than a kilometer.</a:t>
            </a:r>
          </a:p>
          <a:p>
            <a:pPr algn="just">
              <a:lnSpc>
                <a:spcPct val="120000"/>
              </a:lnSpc>
            </a:pPr>
            <a:r>
              <a:rPr lang="en-US" sz="2200" b="1" i="1">
                <a:latin typeface="Arial" charset="0"/>
              </a:rPr>
              <a:t>July and August both have the same number of days.</a:t>
            </a:r>
          </a:p>
          <a:p>
            <a:pPr algn="just">
              <a:lnSpc>
                <a:spcPct val="120000"/>
              </a:lnSpc>
            </a:pPr>
            <a:r>
              <a:rPr lang="en-US" sz="2200" b="1" i="1">
                <a:latin typeface="Arial" charset="0"/>
              </a:rPr>
              <a:t>A pound of feathers is lighter than a pound of lead.</a:t>
            </a:r>
          </a:p>
          <a:p>
            <a:pPr algn="just">
              <a:lnSpc>
                <a:spcPct val="120000"/>
              </a:lnSpc>
            </a:pPr>
            <a:r>
              <a:rPr lang="en-US" sz="2200" b="1" i="1">
                <a:latin typeface="Arial" charset="0"/>
              </a:rPr>
              <a:t>The Moon is larger than the Sun.</a:t>
            </a:r>
          </a:p>
          <a:p>
            <a:pPr algn="just">
              <a:lnSpc>
                <a:spcPct val="120000"/>
              </a:lnSpc>
            </a:pPr>
            <a:r>
              <a:rPr lang="en-US" sz="2200" b="1" i="1">
                <a:latin typeface="Arial" charset="0"/>
              </a:rPr>
              <a:t>New York City has more people than Baltimore.</a:t>
            </a:r>
            <a:endParaRPr lang="en-US" sz="2200" b="1"/>
          </a:p>
        </p:txBody>
      </p:sp>
      <p:pic>
        <p:nvPicPr>
          <p:cNvPr id="6148" name="Picture 1028" descr="j0254443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390650"/>
            <a:ext cx="11334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352" name="Group 160"/>
          <p:cNvGraphicFramePr>
            <a:graphicFrameLocks noGrp="1"/>
          </p:cNvGraphicFramePr>
          <p:nvPr/>
        </p:nvGraphicFramePr>
        <p:xfrm>
          <a:off x="381000" y="1176338"/>
          <a:ext cx="8305800" cy="5159610"/>
        </p:xfrm>
        <a:graphic>
          <a:graphicData uri="http://schemas.openxmlformats.org/drawingml/2006/table">
            <a:tbl>
              <a:tblPr/>
              <a:tblGrid>
                <a:gridCol w="3276600"/>
                <a:gridCol w="3816350"/>
                <a:gridCol w="1212850"/>
              </a:tblGrid>
              <a:tr h="6792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English Sentence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Boolean Statement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T/F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8228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mile is longer than a kilometer.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Mile &gt; Kilometer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True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8228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July and August have the same days.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JulDays == AugDays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True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1886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pound of feathers is lighter than a pound of lead.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PoundF &lt; PoundL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False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8228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Moon is larger than the Sun.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MoonSize &gt; SunSize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False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8228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New York City has more people than Baltimore.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NYPop &gt; BaltPop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True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7200" name="Rectangle 15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ctr"/>
            <a:r>
              <a:rPr lang="en-US" sz="4800" b="1">
                <a:solidFill>
                  <a:schemeClr val="tx2"/>
                </a:solidFill>
                <a:latin typeface="Arial" charset="0"/>
              </a:rPr>
              <a:t>Boolean Statement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304800" y="381000"/>
            <a:ext cx="8534400" cy="630713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100" b="1">
                <a:latin typeface="Arial" charset="0"/>
              </a:rPr>
              <a:t>Sentences are not always so short and straight forward.  Frequently there are multiple conditions in one statement.  Special rules need to be followed to determine if the entire statement is </a:t>
            </a:r>
            <a:r>
              <a:rPr lang="en-US" sz="2100">
                <a:latin typeface="Arial Black" pitchFamily="34" charset="0"/>
              </a:rPr>
              <a:t>true</a:t>
            </a:r>
            <a:r>
              <a:rPr lang="en-US" sz="2100" b="1">
                <a:latin typeface="Arial" charset="0"/>
              </a:rPr>
              <a:t> or </a:t>
            </a:r>
            <a:r>
              <a:rPr lang="en-US" sz="2100">
                <a:latin typeface="Arial Black" pitchFamily="34" charset="0"/>
              </a:rPr>
              <a:t>false</a:t>
            </a:r>
            <a:r>
              <a:rPr lang="en-US" sz="2100" b="1">
                <a:latin typeface="Arial" charset="0"/>
              </a:rPr>
              <a:t>.  </a:t>
            </a:r>
          </a:p>
          <a:p>
            <a:endParaRPr lang="en-US" sz="2100" b="1">
              <a:latin typeface="Arial" charset="0"/>
            </a:endParaRPr>
          </a:p>
          <a:p>
            <a:r>
              <a:rPr lang="en-US" sz="2100" b="1">
                <a:latin typeface="Arial" charset="0"/>
              </a:rPr>
              <a:t>Consider the following sentences with compound conditions:</a:t>
            </a:r>
          </a:p>
          <a:p>
            <a:endParaRPr lang="en-US" sz="2100" b="1">
              <a:latin typeface="Arial" charset="0"/>
            </a:endParaRPr>
          </a:p>
          <a:p>
            <a:r>
              <a:rPr lang="en-US" sz="2100" b="1" i="1">
                <a:latin typeface="Arial" charset="0"/>
              </a:rPr>
              <a:t>She is a computer science teacher and she is a math teacher.</a:t>
            </a:r>
          </a:p>
          <a:p>
            <a:r>
              <a:rPr lang="en-US" sz="2100" b="1" i="1">
                <a:latin typeface="Arial" charset="0"/>
              </a:rPr>
              <a:t>The number is odd or the number is even.</a:t>
            </a:r>
          </a:p>
          <a:p>
            <a:r>
              <a:rPr lang="en-US" sz="2100" b="1" i="1">
                <a:latin typeface="Arial" charset="0"/>
              </a:rPr>
              <a:t>Enter again if gender is not male or gender is not female.</a:t>
            </a:r>
          </a:p>
          <a:p>
            <a:r>
              <a:rPr lang="en-US" sz="2100" b="1" i="1">
                <a:latin typeface="Arial" charset="0"/>
              </a:rPr>
              <a:t>Employment requires a CPA and five years experience.</a:t>
            </a:r>
          </a:p>
          <a:p>
            <a:r>
              <a:rPr lang="en-US" sz="2100" b="1">
                <a:latin typeface="Arial" charset="0"/>
              </a:rPr>
              <a:t>The same sentences converted into Boolean statements are:</a:t>
            </a:r>
            <a:endParaRPr lang="en-US" sz="2100" b="1"/>
          </a:p>
          <a:p>
            <a:pPr>
              <a:spcBef>
                <a:spcPct val="50000"/>
              </a:spcBef>
            </a:pPr>
            <a:endParaRPr lang="en-US" sz="2100" b="1"/>
          </a:p>
          <a:p>
            <a:pPr>
              <a:spcBef>
                <a:spcPct val="50000"/>
              </a:spcBef>
            </a:pPr>
            <a:endParaRPr lang="en-US" sz="2000"/>
          </a:p>
          <a:p>
            <a:pPr>
              <a:spcBef>
                <a:spcPct val="50000"/>
              </a:spcBef>
            </a:pPr>
            <a:endParaRPr lang="en-US" sz="2000"/>
          </a:p>
          <a:p>
            <a:pPr>
              <a:spcBef>
                <a:spcPct val="50000"/>
              </a:spcBef>
            </a:pPr>
            <a:endParaRPr lang="en-US" sz="2000"/>
          </a:p>
          <a:p>
            <a:pPr>
              <a:spcBef>
                <a:spcPct val="50000"/>
              </a:spcBef>
            </a:pPr>
            <a:endParaRPr lang="en-US" sz="2000"/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533400" y="4572000"/>
            <a:ext cx="8077200" cy="1828800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en-US" b="1">
                <a:latin typeface="Courier New" pitchFamily="49" charset="0"/>
              </a:rPr>
              <a:t>(She == CSTeacher) and (She == MathTeacher)</a:t>
            </a:r>
          </a:p>
          <a:p>
            <a:pPr>
              <a:lnSpc>
                <a:spcPct val="120000"/>
              </a:lnSpc>
            </a:pPr>
            <a:r>
              <a:rPr lang="en-US" b="1">
                <a:latin typeface="Courier New" pitchFamily="49" charset="0"/>
              </a:rPr>
              <a:t>(Number % 2 == 1) or (Number % 2 == 0)</a:t>
            </a:r>
          </a:p>
          <a:p>
            <a:pPr>
              <a:lnSpc>
                <a:spcPct val="120000"/>
              </a:lnSpc>
            </a:pPr>
            <a:r>
              <a:rPr lang="en-US" b="1">
                <a:latin typeface="Courier New" pitchFamily="49" charset="0"/>
              </a:rPr>
              <a:t>(Gender != ‘M’) or (Gender != ‘F’) </a:t>
            </a:r>
          </a:p>
          <a:p>
            <a:pPr>
              <a:lnSpc>
                <a:spcPct val="120000"/>
              </a:lnSpc>
            </a:pPr>
            <a:r>
              <a:rPr lang="en-US" b="1">
                <a:latin typeface="Courier New" pitchFamily="49" charset="0"/>
              </a:rPr>
              <a:t>(CPA == ‘Y’) and (YrExp &gt;= 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WordArt 2"/>
          <p:cNvSpPr>
            <a:spLocks noChangeArrowheads="1" noChangeShapeType="1" noTextEdit="1"/>
          </p:cNvSpPr>
          <p:nvPr/>
        </p:nvSpPr>
        <p:spPr bwMode="auto">
          <a:xfrm>
            <a:off x="457200" y="1371600"/>
            <a:ext cx="8382000" cy="2895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Boolean</a:t>
            </a:r>
          </a:p>
        </p:txBody>
      </p:sp>
      <p:sp>
        <p:nvSpPr>
          <p:cNvPr id="9219" name="WordArt 3"/>
          <p:cNvSpPr>
            <a:spLocks noChangeArrowheads="1" noChangeShapeType="1" noTextEdit="1"/>
          </p:cNvSpPr>
          <p:nvPr/>
        </p:nvSpPr>
        <p:spPr bwMode="auto">
          <a:xfrm>
            <a:off x="457200" y="3733800"/>
            <a:ext cx="8382000" cy="2895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Operators</a:t>
            </a:r>
          </a:p>
        </p:txBody>
      </p:sp>
      <p:sp>
        <p:nvSpPr>
          <p:cNvPr id="9220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10.3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sz="4800" b="0" smtClean="0">
                <a:latin typeface="Arial Black" pitchFamily="34" charset="0"/>
              </a:rPr>
              <a:t>Logical OR Example</a:t>
            </a:r>
          </a:p>
        </p:txBody>
      </p:sp>
      <p:sp>
        <p:nvSpPr>
          <p:cNvPr id="10243" name="Text Box 6"/>
          <p:cNvSpPr txBox="1">
            <a:spLocks noChangeArrowheads="1"/>
          </p:cNvSpPr>
          <p:nvPr/>
        </p:nvSpPr>
        <p:spPr bwMode="auto">
          <a:xfrm>
            <a:off x="228600" y="838200"/>
            <a:ext cx="7010400" cy="182403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n-US" sz="2200" b="1">
                <a:latin typeface="Arial" charset="0"/>
              </a:rPr>
              <a:t>Consider two young ladies who have a rather simplistic, and quite </a:t>
            </a:r>
            <a:r>
              <a:rPr lang="en-US" sz="2200" b="1" i="1">
                <a:latin typeface="Arial" charset="0"/>
              </a:rPr>
              <a:t>politically incorrect</a:t>
            </a:r>
            <a:r>
              <a:rPr lang="en-US" sz="2200" b="1">
                <a:latin typeface="Arial" charset="0"/>
              </a:rPr>
              <a:t>,</a:t>
            </a:r>
            <a:r>
              <a:rPr lang="en-US" sz="2200" b="1" i="1">
                <a:latin typeface="Arial" charset="0"/>
              </a:rPr>
              <a:t> </a:t>
            </a:r>
            <a:r>
              <a:rPr lang="en-US" sz="2200" b="1">
                <a:latin typeface="Arial" charset="0"/>
              </a:rPr>
              <a:t>view of judging potential dates.  The first is Kathy who will date a guy if he is </a:t>
            </a:r>
            <a:r>
              <a:rPr lang="en-US" sz="2200" b="1" u="sng">
                <a:latin typeface="Arial" charset="0"/>
              </a:rPr>
              <a:t>Good Looking</a:t>
            </a:r>
            <a:r>
              <a:rPr lang="en-US" sz="2200" b="1">
                <a:latin typeface="Arial" charset="0"/>
              </a:rPr>
              <a:t> </a:t>
            </a:r>
            <a:r>
              <a:rPr lang="en-US" sz="2200">
                <a:latin typeface="Arial Black" pitchFamily="34" charset="0"/>
              </a:rPr>
              <a:t>OR</a:t>
            </a:r>
            <a:r>
              <a:rPr lang="en-US" sz="2200" b="1">
                <a:latin typeface="Arial" charset="0"/>
              </a:rPr>
              <a:t> drives a </a:t>
            </a:r>
            <a:r>
              <a:rPr lang="en-US" sz="2200" b="1" u="sng">
                <a:latin typeface="Arial" charset="0"/>
              </a:rPr>
              <a:t>Nice Car</a:t>
            </a:r>
            <a:r>
              <a:rPr lang="en-US" sz="2200" b="1">
                <a:latin typeface="Arial" charset="0"/>
              </a:rPr>
              <a:t>. This chart shows her 4 possible cases:</a:t>
            </a:r>
          </a:p>
        </p:txBody>
      </p:sp>
      <p:pic>
        <p:nvPicPr>
          <p:cNvPr id="10244" name="Picture 59" descr="MCj0396726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75" y="744538"/>
            <a:ext cx="1825625" cy="184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7851" name="Group 91"/>
          <p:cNvGraphicFramePr>
            <a:graphicFrameLocks noGrp="1"/>
          </p:cNvGraphicFramePr>
          <p:nvPr/>
        </p:nvGraphicFramePr>
        <p:xfrm>
          <a:off x="304800" y="3352800"/>
          <a:ext cx="8534400" cy="3505200"/>
        </p:xfrm>
        <a:graphic>
          <a:graphicData uri="http://schemas.openxmlformats.org/drawingml/2006/table">
            <a:tbl>
              <a:tblPr/>
              <a:tblGrid>
                <a:gridCol w="2844800"/>
                <a:gridCol w="2844800"/>
                <a:gridCol w="2844800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Good Looking?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Nice Car?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 Material?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pic>
        <p:nvPicPr>
          <p:cNvPr id="10271" name="Picture 44" descr="j0336887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43200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2" name="Picture 52" descr="MCj0157569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743200"/>
            <a:ext cx="18240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815" name="Picture 55" descr="MCj0105192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038600"/>
            <a:ext cx="9906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817" name="Picture 57" descr="j024200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0" y="6140450"/>
            <a:ext cx="64135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5" name="Picture 58" descr="MCBS01884_0000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5486400"/>
            <a:ext cx="1371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6" name="Picture 93" descr="MCBS01886_0000[1]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114800"/>
            <a:ext cx="1371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7" name="Picture 96" descr="MCBS01886_0000[1]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800600"/>
            <a:ext cx="1371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8" name="Picture 97" descr="MCBS01886_0000[1]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103688"/>
            <a:ext cx="1371600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9" name="Picture 98" descr="MCBS01886_0000[1]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475288"/>
            <a:ext cx="1371600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859" name="Picture 99" descr="MCj0105192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735513"/>
            <a:ext cx="99060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860" name="Picture 100" descr="MCj0105192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421313"/>
            <a:ext cx="99060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2" name="Picture 101" descr="MCBS01884_0000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210300"/>
            <a:ext cx="1371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3" name="Picture 102" descr="MCBS01884_0000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6210300"/>
            <a:ext cx="1371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4" name="Picture 103" descr="MCBS01884_0000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800600"/>
            <a:ext cx="1371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78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1785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178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178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mtClean="0">
                <a:latin typeface="Arial" charset="0"/>
              </a:rPr>
              <a:t>Boolean Operators</a:t>
            </a:r>
            <a:br>
              <a:rPr lang="en-US" smtClean="0">
                <a:latin typeface="Arial" charset="0"/>
              </a:rPr>
            </a:br>
            <a:r>
              <a:rPr lang="en-US" smtClean="0">
                <a:latin typeface="Arial" charset="0"/>
              </a:rPr>
              <a:t>Boolean OR</a:t>
            </a:r>
            <a:endParaRPr lang="en-US" sz="4000" smtClean="0">
              <a:latin typeface="Arial" charset="0"/>
            </a:endParaRP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1600200" y="2155825"/>
            <a:ext cx="1447800" cy="4168775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400" b="1">
                <a:latin typeface="Arial" charset="0"/>
              </a:rPr>
              <a:t>A</a:t>
            </a:r>
          </a:p>
          <a:p>
            <a:pPr algn="ctr"/>
            <a:endParaRPr lang="en-US" sz="4400" b="1">
              <a:latin typeface="Arial" charset="0"/>
            </a:endParaRP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3505200" y="2155825"/>
            <a:ext cx="1447800" cy="4168775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400" b="1">
                <a:latin typeface="Arial" charset="0"/>
              </a:rPr>
              <a:t>B</a:t>
            </a:r>
          </a:p>
          <a:p>
            <a:pPr algn="ctr"/>
            <a:endParaRPr lang="en-US" sz="4400" b="1">
              <a:latin typeface="Arial" charset="0"/>
            </a:endParaRP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5410200" y="2155825"/>
            <a:ext cx="2362200" cy="4168775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400" b="1">
                <a:latin typeface="Arial" charset="0"/>
              </a:rPr>
              <a:t>A or B</a:t>
            </a:r>
          </a:p>
          <a:p>
            <a:pPr algn="ctr"/>
            <a:endParaRPr lang="en-US" sz="4400" b="1">
              <a:latin typeface="Arial" charset="0"/>
            </a:endParaRP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7" grpId="0" animBg="1"/>
    </p:bldLst>
  </p:timing>
</p:sld>
</file>

<file path=ppt/theme/theme1.xml><?xml version="1.0" encoding="utf-8"?>
<a:theme xmlns:a="http://schemas.openxmlformats.org/drawingml/2006/main" name="Powerpnt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Powerp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owerp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n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n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n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n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n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n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1472335999</TotalTime>
  <Pages>13</Pages>
  <Words>1443</Words>
  <Application>Microsoft Office PowerPoint</Application>
  <PresentationFormat>On-screen Show (4:3)</PresentationFormat>
  <Paragraphs>532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Powerpnt</vt:lpstr>
      <vt:lpstr>PowerPoint Presentation</vt:lpstr>
      <vt:lpstr>George Boole</vt:lpstr>
      <vt:lpstr>PowerPoint Presentation</vt:lpstr>
      <vt:lpstr>What is a Boolean Statement?</vt:lpstr>
      <vt:lpstr>PowerPoint Presentation</vt:lpstr>
      <vt:lpstr>PowerPoint Presentation</vt:lpstr>
      <vt:lpstr>PowerPoint Presentation</vt:lpstr>
      <vt:lpstr>Logical OR Example</vt:lpstr>
      <vt:lpstr>Boolean Operators Boolean OR</vt:lpstr>
      <vt:lpstr>Logical AND Example</vt:lpstr>
      <vt:lpstr>Boolean Operators Boolean AND</vt:lpstr>
      <vt:lpstr>Boolean Operators Boolean XOR</vt:lpstr>
      <vt:lpstr>Boolean Operators Boolean NOT</vt:lpstr>
      <vt:lpstr>Boolean Operators Boolean NOT Continued</vt:lpstr>
      <vt:lpstr>PowerPoint Presentation</vt:lpstr>
      <vt:lpstr>PowerPoint Presentation</vt:lpstr>
      <vt:lpstr>PowerPoint Presentation</vt:lpstr>
      <vt:lpstr>PowerPoint Presentation</vt:lpstr>
      <vt:lpstr>Truth Table Fact</vt:lpstr>
      <vt:lpstr>PowerPoint Presentation</vt:lpstr>
      <vt:lpstr>PowerPoint Presentation</vt:lpstr>
      <vt:lpstr>PowerPoint Presentation</vt:lpstr>
      <vt:lpstr>DeMorgan’s Law</vt:lpstr>
      <vt:lpstr>PowerPoint Presentation</vt:lpstr>
      <vt:lpstr>Think of it this way…</vt:lpstr>
      <vt:lpstr>PowerPoint Presentation</vt:lpstr>
      <vt:lpstr>PowerPoint Presentation</vt:lpstr>
      <vt:lpstr>PowerPoint Presentation</vt:lpstr>
      <vt:lpstr>C++ Logical Operators</vt:lpstr>
      <vt:lpstr>PowerPoint Presentation</vt:lpstr>
      <vt:lpstr>Watch Your Parentheses!</vt:lpstr>
      <vt:lpstr>DeMorgan’s Law Again</vt:lpstr>
      <vt:lpstr>do…while &amp; Input Protection</vt:lpstr>
      <vt:lpstr>PowerPoint Presentation</vt:lpstr>
      <vt:lpstr>Short-Circuiting with and</vt:lpstr>
      <vt:lpstr>Short-Circuiting with or</vt:lpstr>
      <vt:lpstr>The isEven Method</vt:lpstr>
    </vt:vector>
  </TitlesOfParts>
  <Manager>Leon Schram</Manager>
  <Company>BHS-RISD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Exposure Java Slides</dc:title>
  <dc:subject>APCS1</dc:subject>
  <dc:creator>John Schram</dc:creator>
  <cp:lastModifiedBy>Taylor Hudson</cp:lastModifiedBy>
  <cp:revision>249</cp:revision>
  <cp:lastPrinted>1601-01-01T00:00:00Z</cp:lastPrinted>
  <dcterms:created xsi:type="dcterms:W3CDTF">1999-04-14T16:43:22Z</dcterms:created>
  <dcterms:modified xsi:type="dcterms:W3CDTF">2017-08-24T12:48:32Z</dcterms:modified>
</cp:coreProperties>
</file>