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3"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E80F1AB-D224-4627-B87F-BDF219E65CAB}"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2DCF6-1E31-430A-A433-9DFC9BA80289}"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0F1AB-D224-4627-B87F-BDF219E65CAB}"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2DCF6-1E31-430A-A433-9DFC9BA802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80F1AB-D224-4627-B87F-BDF219E65CAB}"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2DCF6-1E31-430A-A433-9DFC9BA802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E80F1AB-D224-4627-B87F-BDF219E65CAB}"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2DCF6-1E31-430A-A433-9DFC9BA80289}"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80F1AB-D224-4627-B87F-BDF219E65CAB}"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2DCF6-1E31-430A-A433-9DFC9BA8028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AE80F1AB-D224-4627-B87F-BDF219E65CAB}"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2DCF6-1E31-430A-A433-9DFC9BA802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E80F1AB-D224-4627-B87F-BDF219E65CAB}" type="datetimeFigureOut">
              <a:rPr lang="en-US" smtClean="0"/>
              <a:t>5/18/2016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2DCF6-1E31-430A-A433-9DFC9BA802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80F1AB-D224-4627-B87F-BDF219E65CAB}" type="datetimeFigureOut">
              <a:rPr lang="en-US" smtClean="0"/>
              <a:t>5/18/2016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2DCF6-1E31-430A-A433-9DFC9BA802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0F1AB-D224-4627-B87F-BDF219E65CAB}" type="datetimeFigureOut">
              <a:rPr lang="en-US" smtClean="0"/>
              <a:t>5/18/2016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F2DCF6-1E31-430A-A433-9DFC9BA802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0F1AB-D224-4627-B87F-BDF219E65CAB}"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2DCF6-1E31-430A-A433-9DFC9BA802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0F1AB-D224-4627-B87F-BDF219E65CAB}"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2DCF6-1E31-430A-A433-9DFC9BA8028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E80F1AB-D224-4627-B87F-BDF219E65CAB}" type="datetimeFigureOut">
              <a:rPr lang="en-US" smtClean="0"/>
              <a:t>5/18/2016</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E5F2DCF6-1E31-430A-A433-9DFC9BA8028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Rahul </a:t>
            </a:r>
            <a:r>
              <a:rPr lang="en-US" dirty="0" err="1" smtClean="0"/>
              <a:t>Anand</a:t>
            </a:r>
            <a:endParaRPr lang="en-US" dirty="0" smtClean="0"/>
          </a:p>
          <a:p>
            <a:r>
              <a:rPr lang="en-US" dirty="0" smtClean="0"/>
              <a:t>Ryan </a:t>
            </a:r>
            <a:r>
              <a:rPr lang="en-US" dirty="0" err="1" smtClean="0"/>
              <a:t>Noeske</a:t>
            </a:r>
            <a:endParaRPr lang="en-US" dirty="0"/>
          </a:p>
        </p:txBody>
      </p:sp>
      <p:sp>
        <p:nvSpPr>
          <p:cNvPr id="2" name="Title 1"/>
          <p:cNvSpPr>
            <a:spLocks noGrp="1"/>
          </p:cNvSpPr>
          <p:nvPr>
            <p:ph type="ctrTitle"/>
          </p:nvPr>
        </p:nvSpPr>
        <p:spPr/>
        <p:txBody>
          <a:bodyPr/>
          <a:lstStyle/>
          <a:p>
            <a:r>
              <a:rPr lang="en-US" dirty="0" smtClean="0"/>
              <a:t>GLITCHY TAXI FEAT. GHOST RIDER</a:t>
            </a:r>
            <a:endParaRPr lang="en-US" dirty="0"/>
          </a:p>
        </p:txBody>
      </p:sp>
      <p:sp>
        <p:nvSpPr>
          <p:cNvPr id="5" name="Lightning Bolt 4"/>
          <p:cNvSpPr/>
          <p:nvPr/>
        </p:nvSpPr>
        <p:spPr>
          <a:xfrm flipH="1">
            <a:off x="685800" y="1371600"/>
            <a:ext cx="990600" cy="3962400"/>
          </a:xfrm>
          <a:prstGeom prst="lightningBol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p:cNvSpPr/>
          <p:nvPr/>
        </p:nvSpPr>
        <p:spPr>
          <a:xfrm>
            <a:off x="533400" y="457200"/>
            <a:ext cx="3581400" cy="15506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49221">
            <a:off x="1033223" y="4211275"/>
            <a:ext cx="2857500" cy="16002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64" y="4846661"/>
            <a:ext cx="4982664" cy="1943100"/>
          </a:xfrm>
          <a:prstGeom prst="rect">
            <a:avLst/>
          </a:prstGeom>
        </p:spPr>
      </p:pic>
    </p:spTree>
    <p:extLst>
      <p:ext uri="{BB962C8B-B14F-4D97-AF65-F5344CB8AC3E}">
        <p14:creationId xmlns:p14="http://schemas.microsoft.com/office/powerpoint/2010/main" val="3284552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Music</a:t>
            </a:r>
            <a:endParaRPr lang="en-US" dirty="0"/>
          </a:p>
        </p:txBody>
      </p:sp>
      <p:sp>
        <p:nvSpPr>
          <p:cNvPr id="3" name="Content Placeholder 2"/>
          <p:cNvSpPr>
            <a:spLocks noGrp="1"/>
          </p:cNvSpPr>
          <p:nvPr>
            <p:ph sz="quarter" idx="13"/>
          </p:nvPr>
        </p:nvSpPr>
        <p:spPr/>
        <p:txBody>
          <a:bodyPr/>
          <a:lstStyle/>
          <a:p>
            <a:r>
              <a:rPr lang="en-US" dirty="0" smtClean="0"/>
              <a:t>We included the song </a:t>
            </a:r>
            <a:r>
              <a:rPr lang="en-US" dirty="0" err="1" smtClean="0"/>
              <a:t>Kipod</a:t>
            </a:r>
            <a:r>
              <a:rPr lang="en-US" dirty="0" smtClean="0"/>
              <a:t> by Infected Mushroom in our code.</a:t>
            </a:r>
          </a:p>
          <a:p>
            <a:r>
              <a:rPr lang="en-US" dirty="0" smtClean="0"/>
              <a:t>The reason we chose this was because it starts out slow and increases in speed as the enemy cars get faster. This helps create a tense mood.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819400"/>
            <a:ext cx="5534699" cy="3686175"/>
          </a:xfrm>
          <a:prstGeom prst="rect">
            <a:avLst/>
          </a:prstGeom>
          <a:ln>
            <a:solidFill>
              <a:schemeClr val="tx1"/>
            </a:solidFill>
          </a:ln>
        </p:spPr>
      </p:pic>
      <p:sp>
        <p:nvSpPr>
          <p:cNvPr id="5" name="TextBox 4"/>
          <p:cNvSpPr txBox="1"/>
          <p:nvPr/>
        </p:nvSpPr>
        <p:spPr>
          <a:xfrm>
            <a:off x="6705600" y="2895600"/>
            <a:ext cx="1447800" cy="1200329"/>
          </a:xfrm>
          <a:prstGeom prst="rect">
            <a:avLst/>
          </a:prstGeom>
          <a:noFill/>
          <a:ln>
            <a:solidFill>
              <a:schemeClr val="tx1"/>
            </a:solidFill>
          </a:ln>
        </p:spPr>
        <p:txBody>
          <a:bodyPr wrap="square" rtlCol="0">
            <a:spAutoFit/>
          </a:bodyPr>
          <a:lstStyle/>
          <a:p>
            <a:r>
              <a:rPr lang="en-US" dirty="0" smtClean="0"/>
              <a:t>This is the </a:t>
            </a:r>
            <a:r>
              <a:rPr lang="en-US" dirty="0" err="1" smtClean="0"/>
              <a:t>playSound</a:t>
            </a:r>
            <a:r>
              <a:rPr lang="en-US" dirty="0" smtClean="0"/>
              <a:t> function that we used.</a:t>
            </a:r>
            <a:endParaRPr lang="en-US" dirty="0"/>
          </a:p>
        </p:txBody>
      </p:sp>
      <p:cxnSp>
        <p:nvCxnSpPr>
          <p:cNvPr id="7" name="Straight Arrow Connector 6"/>
          <p:cNvCxnSpPr>
            <a:stCxn id="5" idx="1"/>
          </p:cNvCxnSpPr>
          <p:nvPr/>
        </p:nvCxnSpPr>
        <p:spPr>
          <a:xfrm flipH="1" flipV="1">
            <a:off x="4572000" y="3495764"/>
            <a:ext cx="2133600"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6640772" y="4814753"/>
            <a:ext cx="1893627" cy="923330"/>
          </a:xfrm>
          <a:prstGeom prst="rect">
            <a:avLst/>
          </a:prstGeom>
          <a:noFill/>
          <a:ln>
            <a:solidFill>
              <a:schemeClr val="tx1"/>
            </a:solidFill>
          </a:ln>
        </p:spPr>
        <p:txBody>
          <a:bodyPr wrap="square" rtlCol="0">
            <a:spAutoFit/>
          </a:bodyPr>
          <a:lstStyle/>
          <a:p>
            <a:r>
              <a:rPr lang="en-US" dirty="0" smtClean="0"/>
              <a:t>This is the actual music thread that plays the sounds.</a:t>
            </a:r>
            <a:endParaRPr lang="en-US" dirty="0"/>
          </a:p>
        </p:txBody>
      </p:sp>
      <p:cxnSp>
        <p:nvCxnSpPr>
          <p:cNvPr id="10" name="Straight Arrow Connector 9"/>
          <p:cNvCxnSpPr>
            <a:stCxn id="8" idx="1"/>
          </p:cNvCxnSpPr>
          <p:nvPr/>
        </p:nvCxnSpPr>
        <p:spPr>
          <a:xfrm flipH="1">
            <a:off x="3886200" y="5276418"/>
            <a:ext cx="2754572" cy="43858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92556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3048000"/>
            <a:ext cx="7315200" cy="3139321"/>
          </a:xfrm>
          <a:prstGeom prst="rect">
            <a:avLst/>
          </a:prstGeom>
          <a:solidFill>
            <a:schemeClr val="bg1"/>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2" name="Title 1"/>
          <p:cNvSpPr>
            <a:spLocks noGrp="1"/>
          </p:cNvSpPr>
          <p:nvPr>
            <p:ph type="title"/>
          </p:nvPr>
        </p:nvSpPr>
        <p:spPr/>
        <p:txBody>
          <a:bodyPr/>
          <a:lstStyle/>
          <a:p>
            <a:r>
              <a:rPr lang="en-US" dirty="0" smtClean="0"/>
              <a:t>The Drawing Thread</a:t>
            </a:r>
            <a:endParaRPr lang="en-US" dirty="0"/>
          </a:p>
        </p:txBody>
      </p:sp>
      <p:sp>
        <p:nvSpPr>
          <p:cNvPr id="3" name="Content Placeholder 2"/>
          <p:cNvSpPr>
            <a:spLocks noGrp="1"/>
          </p:cNvSpPr>
          <p:nvPr>
            <p:ph sz="quarter" idx="13"/>
          </p:nvPr>
        </p:nvSpPr>
        <p:spPr>
          <a:xfrm>
            <a:off x="609600" y="1600200"/>
            <a:ext cx="7924800" cy="4800600"/>
          </a:xfrm>
        </p:spPr>
        <p:txBody>
          <a:bodyPr>
            <a:normAutofit/>
          </a:bodyPr>
          <a:lstStyle/>
          <a:p>
            <a:pPr>
              <a:lnSpc>
                <a:spcPct val="150000"/>
              </a:lnSpc>
            </a:pPr>
            <a:r>
              <a:rPr lang="en-US" sz="2000" dirty="0" smtClean="0"/>
              <a:t>To be honest, this thread is called enemies because it was initially made to just draw the enemy cars and we were too lazy to change the name after making it into a draw thread.</a:t>
            </a:r>
          </a:p>
          <a:p>
            <a:pPr>
              <a:lnSpc>
                <a:spcPct val="150000"/>
              </a:lnSpc>
            </a:pPr>
            <a:r>
              <a:rPr lang="en-US" sz="2000" dirty="0" smtClean="0"/>
              <a:t>The only constant part in this thread is the drawing of the lane boundaries and dashed center lines.</a:t>
            </a:r>
          </a:p>
          <a:p>
            <a:pPr>
              <a:lnSpc>
                <a:spcPct val="150000"/>
              </a:lnSpc>
            </a:pPr>
            <a:r>
              <a:rPr lang="en-US" sz="2000" dirty="0" smtClean="0"/>
              <a:t>We created the functions “lines” and “medians” to do this.</a:t>
            </a:r>
          </a:p>
          <a:p>
            <a:pPr>
              <a:lnSpc>
                <a:spcPct val="150000"/>
              </a:lnSpc>
            </a:pPr>
            <a:r>
              <a:rPr lang="en-US" sz="2000" dirty="0" smtClean="0"/>
              <a:t>The rest of the code is dedicated to drawing the character’s taxi and getting it to occasionally flash yellow as well as drawing the enemy cars in random pairs.</a:t>
            </a:r>
            <a:endParaRPr lang="en-US" sz="2000" dirty="0"/>
          </a:p>
        </p:txBody>
      </p:sp>
    </p:spTree>
    <p:extLst>
      <p:ext uri="{BB962C8B-B14F-4D97-AF65-F5344CB8AC3E}">
        <p14:creationId xmlns:p14="http://schemas.microsoft.com/office/powerpoint/2010/main" val="4084306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Drawing Thread (Lines and Medians)</a:t>
            </a:r>
            <a:endParaRPr lang="en-US" dirty="0"/>
          </a:p>
        </p:txBody>
      </p:sp>
      <p:sp>
        <p:nvSpPr>
          <p:cNvPr id="3" name="Content Placeholder 2"/>
          <p:cNvSpPr>
            <a:spLocks noGrp="1"/>
          </p:cNvSpPr>
          <p:nvPr>
            <p:ph sz="quarter" idx="13"/>
          </p:nvPr>
        </p:nvSpPr>
        <p:spPr/>
        <p:txBody>
          <a:bodyPr/>
          <a:lstStyle/>
          <a:p>
            <a:r>
              <a:rPr lang="en-US" sz="2000" dirty="0" smtClean="0"/>
              <a:t>Below is the code for the lines and medians function.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981200"/>
            <a:ext cx="4610100" cy="4676775"/>
          </a:xfrm>
          <a:prstGeom prst="rect">
            <a:avLst/>
          </a:prstGeom>
          <a:ln>
            <a:solidFill>
              <a:schemeClr val="tx1"/>
            </a:solidFill>
          </a:ln>
        </p:spPr>
      </p:pic>
      <p:sp>
        <p:nvSpPr>
          <p:cNvPr id="5" name="TextBox 4"/>
          <p:cNvSpPr txBox="1"/>
          <p:nvPr/>
        </p:nvSpPr>
        <p:spPr>
          <a:xfrm>
            <a:off x="5758218" y="2780437"/>
            <a:ext cx="2743200" cy="1754326"/>
          </a:xfrm>
          <a:prstGeom prst="rect">
            <a:avLst/>
          </a:prstGeom>
          <a:noFill/>
          <a:ln>
            <a:solidFill>
              <a:schemeClr val="tx1"/>
            </a:solidFill>
          </a:ln>
        </p:spPr>
        <p:txBody>
          <a:bodyPr wrap="square" rtlCol="0">
            <a:spAutoFit/>
          </a:bodyPr>
          <a:lstStyle/>
          <a:p>
            <a:r>
              <a:rPr lang="en-US" dirty="0" smtClean="0"/>
              <a:t>A lot of bars were used in the making of this game for additional visual touches. However, this game does not discriminate based on shape, color, size, etc.</a:t>
            </a:r>
            <a:endParaRPr lang="en-US" dirty="0"/>
          </a:p>
        </p:txBody>
      </p:sp>
    </p:spTree>
    <p:extLst>
      <p:ext uri="{BB962C8B-B14F-4D97-AF65-F5344CB8AC3E}">
        <p14:creationId xmlns:p14="http://schemas.microsoft.com/office/powerpoint/2010/main" val="663500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579438"/>
          </a:xfrm>
        </p:spPr>
        <p:txBody>
          <a:bodyPr/>
          <a:lstStyle/>
          <a:p>
            <a:r>
              <a:rPr lang="en-US" dirty="0" smtClean="0"/>
              <a:t>The Drawing Thread (Enemies and Taxi)</a:t>
            </a:r>
            <a:endParaRPr lang="en-US" dirty="0"/>
          </a:p>
        </p:txBody>
      </p:sp>
      <p:sp>
        <p:nvSpPr>
          <p:cNvPr id="3" name="Content Placeholder 2"/>
          <p:cNvSpPr>
            <a:spLocks noGrp="1"/>
          </p:cNvSpPr>
          <p:nvPr>
            <p:ph sz="quarter" idx="13"/>
          </p:nvPr>
        </p:nvSpPr>
        <p:spPr>
          <a:xfrm>
            <a:off x="609600" y="825098"/>
            <a:ext cx="8077200" cy="4114800"/>
          </a:xfrm>
        </p:spPr>
        <p:txBody>
          <a:bodyPr/>
          <a:lstStyle/>
          <a:p>
            <a:r>
              <a:rPr lang="en-US" dirty="0" smtClean="0"/>
              <a:t>The code below shows a single instance that draws the enemy rectangles along with the character, lines, and medians. In reality, there are three such instances that occur randomly.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342" y="1420119"/>
            <a:ext cx="6283658" cy="5183437"/>
          </a:xfrm>
          <a:prstGeom prst="rect">
            <a:avLst/>
          </a:prstGeom>
          <a:ln>
            <a:solidFill>
              <a:schemeClr val="tx1"/>
            </a:solidFill>
          </a:ln>
        </p:spPr>
      </p:pic>
      <p:sp>
        <p:nvSpPr>
          <p:cNvPr id="5" name="TextBox 4"/>
          <p:cNvSpPr txBox="1"/>
          <p:nvPr/>
        </p:nvSpPr>
        <p:spPr>
          <a:xfrm>
            <a:off x="7249236" y="2508766"/>
            <a:ext cx="1371600" cy="369332"/>
          </a:xfrm>
          <a:prstGeom prst="rect">
            <a:avLst/>
          </a:prstGeom>
          <a:noFill/>
          <a:ln>
            <a:solidFill>
              <a:schemeClr val="tx1"/>
            </a:solidFill>
          </a:ln>
        </p:spPr>
        <p:txBody>
          <a:bodyPr wrap="square" rtlCol="0">
            <a:spAutoFit/>
          </a:bodyPr>
          <a:lstStyle/>
          <a:p>
            <a:r>
              <a:rPr lang="en-US" dirty="0" smtClean="0"/>
              <a:t>Draw taxi</a:t>
            </a:r>
            <a:endParaRPr lang="en-US" dirty="0"/>
          </a:p>
        </p:txBody>
      </p:sp>
      <p:cxnSp>
        <p:nvCxnSpPr>
          <p:cNvPr id="7" name="Straight Arrow Connector 6"/>
          <p:cNvCxnSpPr/>
          <p:nvPr/>
        </p:nvCxnSpPr>
        <p:spPr>
          <a:xfrm flipH="1" flipV="1">
            <a:off x="3124200" y="2350532"/>
            <a:ext cx="4114800" cy="3164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7239000" y="1676400"/>
            <a:ext cx="1447800" cy="381000"/>
          </a:xfrm>
          <a:prstGeom prst="rect">
            <a:avLst/>
          </a:prstGeom>
          <a:noFill/>
          <a:ln>
            <a:solidFill>
              <a:schemeClr val="tx1"/>
            </a:solidFill>
          </a:ln>
        </p:spPr>
        <p:txBody>
          <a:bodyPr wrap="square" rtlCol="0">
            <a:spAutoFit/>
          </a:bodyPr>
          <a:lstStyle/>
          <a:p>
            <a:r>
              <a:rPr lang="en-US" dirty="0" smtClean="0"/>
              <a:t>Random #s</a:t>
            </a:r>
            <a:endParaRPr lang="en-US" dirty="0"/>
          </a:p>
        </p:txBody>
      </p:sp>
      <p:cxnSp>
        <p:nvCxnSpPr>
          <p:cNvPr id="10" name="Straight Arrow Connector 9"/>
          <p:cNvCxnSpPr>
            <a:stCxn id="9" idx="1"/>
          </p:cNvCxnSpPr>
          <p:nvPr/>
        </p:nvCxnSpPr>
        <p:spPr>
          <a:xfrm flipH="1">
            <a:off x="2282588" y="1866900"/>
            <a:ext cx="4956412" cy="184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9" idx="1"/>
          </p:cNvCxnSpPr>
          <p:nvPr/>
        </p:nvCxnSpPr>
        <p:spPr>
          <a:xfrm flipH="1">
            <a:off x="2514600" y="1866900"/>
            <a:ext cx="4724400" cy="2667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202606" y="3313983"/>
            <a:ext cx="1636594" cy="369332"/>
          </a:xfrm>
          <a:prstGeom prst="rect">
            <a:avLst/>
          </a:prstGeom>
          <a:noFill/>
          <a:ln>
            <a:solidFill>
              <a:schemeClr val="tx1"/>
            </a:solidFill>
          </a:ln>
        </p:spPr>
        <p:txBody>
          <a:bodyPr wrap="square" rtlCol="0">
            <a:spAutoFit/>
          </a:bodyPr>
          <a:lstStyle/>
          <a:p>
            <a:r>
              <a:rPr lang="en-US" dirty="0" smtClean="0"/>
              <a:t>Draw enemies</a:t>
            </a:r>
            <a:endParaRPr lang="en-US" dirty="0"/>
          </a:p>
        </p:txBody>
      </p:sp>
      <p:cxnSp>
        <p:nvCxnSpPr>
          <p:cNvPr id="18" name="Straight Arrow Connector 17"/>
          <p:cNvCxnSpPr/>
          <p:nvPr/>
        </p:nvCxnSpPr>
        <p:spPr>
          <a:xfrm flipH="1" flipV="1">
            <a:off x="4038600" y="3498649"/>
            <a:ext cx="3164006" cy="180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1329146" y="4830908"/>
            <a:ext cx="1046802" cy="491215"/>
          </a:xfrm>
          <a:custGeom>
            <a:avLst/>
            <a:gdLst>
              <a:gd name="connsiteX0" fmla="*/ 1004621 w 1046802"/>
              <a:gd name="connsiteY0" fmla="*/ 191468 h 491215"/>
              <a:gd name="connsiteX1" fmla="*/ 513302 w 1046802"/>
              <a:gd name="connsiteY1" fmla="*/ 399 h 491215"/>
              <a:gd name="connsiteX2" fmla="*/ 49278 w 1046802"/>
              <a:gd name="connsiteY2" fmla="*/ 150525 h 491215"/>
              <a:gd name="connsiteX3" fmla="*/ 76573 w 1046802"/>
              <a:gd name="connsiteY3" fmla="*/ 450776 h 491215"/>
              <a:gd name="connsiteX4" fmla="*/ 608836 w 1046802"/>
              <a:gd name="connsiteY4" fmla="*/ 478071 h 491215"/>
              <a:gd name="connsiteX5" fmla="*/ 977326 w 1046802"/>
              <a:gd name="connsiteY5" fmla="*/ 355241 h 491215"/>
              <a:gd name="connsiteX6" fmla="*/ 1004621 w 1046802"/>
              <a:gd name="connsiteY6" fmla="*/ 191468 h 491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6802" h="491215">
                <a:moveTo>
                  <a:pt x="1004621" y="191468"/>
                </a:moveTo>
                <a:cubicBezTo>
                  <a:pt x="927284" y="132328"/>
                  <a:pt x="672526" y="7223"/>
                  <a:pt x="513302" y="399"/>
                </a:cubicBezTo>
                <a:cubicBezTo>
                  <a:pt x="354078" y="-6425"/>
                  <a:pt x="122066" y="75462"/>
                  <a:pt x="49278" y="150525"/>
                </a:cubicBezTo>
                <a:cubicBezTo>
                  <a:pt x="-23510" y="225588"/>
                  <a:pt x="-16687" y="396185"/>
                  <a:pt x="76573" y="450776"/>
                </a:cubicBezTo>
                <a:cubicBezTo>
                  <a:pt x="169833" y="505367"/>
                  <a:pt x="458710" y="493994"/>
                  <a:pt x="608836" y="478071"/>
                </a:cubicBezTo>
                <a:cubicBezTo>
                  <a:pt x="758961" y="462149"/>
                  <a:pt x="913637" y="398459"/>
                  <a:pt x="977326" y="355241"/>
                </a:cubicBezTo>
                <a:cubicBezTo>
                  <a:pt x="1041015" y="312023"/>
                  <a:pt x="1081958" y="250608"/>
                  <a:pt x="1004621" y="191468"/>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957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this all Looks</a:t>
            </a:r>
            <a:endParaRPr lang="en-US" dirty="0"/>
          </a:p>
        </p:txBody>
      </p:sp>
      <p:sp>
        <p:nvSpPr>
          <p:cNvPr id="3" name="Content Placeholder 2"/>
          <p:cNvSpPr>
            <a:spLocks noGrp="1"/>
          </p:cNvSpPr>
          <p:nvPr>
            <p:ph sz="quarter" idx="13"/>
          </p:nvPr>
        </p:nvSpPr>
        <p:spPr/>
        <p:txBody>
          <a:bodyPr>
            <a:normAutofit/>
          </a:bodyPr>
          <a:lstStyle/>
          <a:p>
            <a:r>
              <a:rPr lang="en-US" sz="2000" dirty="0" smtClean="0"/>
              <a:t>Yes, there is little to see from a first look, but that is because the game is based almost entirely off what you DON’T see.</a:t>
            </a:r>
            <a:endParaRPr lang="en-US" sz="2000" dirty="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159" b="3553"/>
          <a:stretch/>
        </p:blipFill>
        <p:spPr bwMode="auto">
          <a:xfrm>
            <a:off x="914400" y="2785929"/>
            <a:ext cx="6696075" cy="351232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Freeform 3"/>
          <p:cNvSpPr/>
          <p:nvPr/>
        </p:nvSpPr>
        <p:spPr>
          <a:xfrm>
            <a:off x="669435" y="3107072"/>
            <a:ext cx="2709592" cy="1064046"/>
          </a:xfrm>
          <a:custGeom>
            <a:avLst/>
            <a:gdLst>
              <a:gd name="connsiteX0" fmla="*/ 1817391 w 2709592"/>
              <a:gd name="connsiteY0" fmla="*/ 106147 h 1064046"/>
              <a:gd name="connsiteX1" fmla="*/ 757713 w 2709592"/>
              <a:gd name="connsiteY1" fmla="*/ 3597 h 1064046"/>
              <a:gd name="connsiteX2" fmla="*/ 227873 w 2709592"/>
              <a:gd name="connsiteY2" fmla="*/ 225788 h 1064046"/>
              <a:gd name="connsiteX3" fmla="*/ 22774 w 2709592"/>
              <a:gd name="connsiteY3" fmla="*/ 601803 h 1064046"/>
              <a:gd name="connsiteX4" fmla="*/ 732075 w 2709592"/>
              <a:gd name="connsiteY4" fmla="*/ 1046184 h 1064046"/>
              <a:gd name="connsiteX5" fmla="*/ 1723387 w 2709592"/>
              <a:gd name="connsiteY5" fmla="*/ 969272 h 1064046"/>
              <a:gd name="connsiteX6" fmla="*/ 2389959 w 2709592"/>
              <a:gd name="connsiteY6" fmla="*/ 900906 h 1064046"/>
              <a:gd name="connsiteX7" fmla="*/ 2706154 w 2709592"/>
              <a:gd name="connsiteY7" fmla="*/ 610349 h 1064046"/>
              <a:gd name="connsiteX8" fmla="*/ 2509601 w 2709592"/>
              <a:gd name="connsiteY8" fmla="*/ 336883 h 1064046"/>
              <a:gd name="connsiteX9" fmla="*/ 1817391 w 2709592"/>
              <a:gd name="connsiteY9" fmla="*/ 106147 h 106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09592" h="1064046">
                <a:moveTo>
                  <a:pt x="1817391" y="106147"/>
                </a:moveTo>
                <a:cubicBezTo>
                  <a:pt x="1525410" y="50599"/>
                  <a:pt x="1022633" y="-16343"/>
                  <a:pt x="757713" y="3597"/>
                </a:cubicBezTo>
                <a:cubicBezTo>
                  <a:pt x="492793" y="23537"/>
                  <a:pt x="350363" y="126087"/>
                  <a:pt x="227873" y="225788"/>
                </a:cubicBezTo>
                <a:cubicBezTo>
                  <a:pt x="105383" y="325489"/>
                  <a:pt x="-61260" y="465070"/>
                  <a:pt x="22774" y="601803"/>
                </a:cubicBezTo>
                <a:cubicBezTo>
                  <a:pt x="106808" y="738536"/>
                  <a:pt x="448640" y="984939"/>
                  <a:pt x="732075" y="1046184"/>
                </a:cubicBezTo>
                <a:cubicBezTo>
                  <a:pt x="1015510" y="1107429"/>
                  <a:pt x="1447073" y="993485"/>
                  <a:pt x="1723387" y="969272"/>
                </a:cubicBezTo>
                <a:cubicBezTo>
                  <a:pt x="1999701" y="945059"/>
                  <a:pt x="2226165" y="960726"/>
                  <a:pt x="2389959" y="900906"/>
                </a:cubicBezTo>
                <a:cubicBezTo>
                  <a:pt x="2553753" y="841086"/>
                  <a:pt x="2686214" y="704353"/>
                  <a:pt x="2706154" y="610349"/>
                </a:cubicBezTo>
                <a:cubicBezTo>
                  <a:pt x="2726094" y="516345"/>
                  <a:pt x="2659152" y="416644"/>
                  <a:pt x="2509601" y="336883"/>
                </a:cubicBezTo>
                <a:cubicBezTo>
                  <a:pt x="2360050" y="257122"/>
                  <a:pt x="2109372" y="161695"/>
                  <a:pt x="1817391" y="106147"/>
                </a:cubicBezTo>
                <a:close/>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5181600" y="3107072"/>
            <a:ext cx="2709592" cy="1064046"/>
          </a:xfrm>
          <a:custGeom>
            <a:avLst/>
            <a:gdLst>
              <a:gd name="connsiteX0" fmla="*/ 1817391 w 2709592"/>
              <a:gd name="connsiteY0" fmla="*/ 106147 h 1064046"/>
              <a:gd name="connsiteX1" fmla="*/ 757713 w 2709592"/>
              <a:gd name="connsiteY1" fmla="*/ 3597 h 1064046"/>
              <a:gd name="connsiteX2" fmla="*/ 227873 w 2709592"/>
              <a:gd name="connsiteY2" fmla="*/ 225788 h 1064046"/>
              <a:gd name="connsiteX3" fmla="*/ 22774 w 2709592"/>
              <a:gd name="connsiteY3" fmla="*/ 601803 h 1064046"/>
              <a:gd name="connsiteX4" fmla="*/ 732075 w 2709592"/>
              <a:gd name="connsiteY4" fmla="*/ 1046184 h 1064046"/>
              <a:gd name="connsiteX5" fmla="*/ 1723387 w 2709592"/>
              <a:gd name="connsiteY5" fmla="*/ 969272 h 1064046"/>
              <a:gd name="connsiteX6" fmla="*/ 2389959 w 2709592"/>
              <a:gd name="connsiteY6" fmla="*/ 900906 h 1064046"/>
              <a:gd name="connsiteX7" fmla="*/ 2706154 w 2709592"/>
              <a:gd name="connsiteY7" fmla="*/ 610349 h 1064046"/>
              <a:gd name="connsiteX8" fmla="*/ 2509601 w 2709592"/>
              <a:gd name="connsiteY8" fmla="*/ 336883 h 1064046"/>
              <a:gd name="connsiteX9" fmla="*/ 1817391 w 2709592"/>
              <a:gd name="connsiteY9" fmla="*/ 106147 h 106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09592" h="1064046">
                <a:moveTo>
                  <a:pt x="1817391" y="106147"/>
                </a:moveTo>
                <a:cubicBezTo>
                  <a:pt x="1525410" y="50599"/>
                  <a:pt x="1022633" y="-16343"/>
                  <a:pt x="757713" y="3597"/>
                </a:cubicBezTo>
                <a:cubicBezTo>
                  <a:pt x="492793" y="23537"/>
                  <a:pt x="350363" y="126087"/>
                  <a:pt x="227873" y="225788"/>
                </a:cubicBezTo>
                <a:cubicBezTo>
                  <a:pt x="105383" y="325489"/>
                  <a:pt x="-61260" y="465070"/>
                  <a:pt x="22774" y="601803"/>
                </a:cubicBezTo>
                <a:cubicBezTo>
                  <a:pt x="106808" y="738536"/>
                  <a:pt x="448640" y="984939"/>
                  <a:pt x="732075" y="1046184"/>
                </a:cubicBezTo>
                <a:cubicBezTo>
                  <a:pt x="1015510" y="1107429"/>
                  <a:pt x="1447073" y="993485"/>
                  <a:pt x="1723387" y="969272"/>
                </a:cubicBezTo>
                <a:cubicBezTo>
                  <a:pt x="1999701" y="945059"/>
                  <a:pt x="2226165" y="960726"/>
                  <a:pt x="2389959" y="900906"/>
                </a:cubicBezTo>
                <a:cubicBezTo>
                  <a:pt x="2553753" y="841086"/>
                  <a:pt x="2686214" y="704353"/>
                  <a:pt x="2706154" y="610349"/>
                </a:cubicBezTo>
                <a:cubicBezTo>
                  <a:pt x="2726094" y="516345"/>
                  <a:pt x="2659152" y="416644"/>
                  <a:pt x="2509601" y="336883"/>
                </a:cubicBezTo>
                <a:cubicBezTo>
                  <a:pt x="2360050" y="257122"/>
                  <a:pt x="2109372" y="161695"/>
                  <a:pt x="1817391" y="106147"/>
                </a:cubicBezTo>
                <a:close/>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77000" y="2133600"/>
            <a:ext cx="1414192" cy="369332"/>
          </a:xfrm>
          <a:prstGeom prst="rect">
            <a:avLst/>
          </a:prstGeom>
          <a:noFill/>
          <a:ln>
            <a:solidFill>
              <a:schemeClr val="tx1"/>
            </a:solidFill>
          </a:ln>
        </p:spPr>
        <p:txBody>
          <a:bodyPr wrap="square" rtlCol="0">
            <a:spAutoFit/>
          </a:bodyPr>
          <a:lstStyle/>
          <a:p>
            <a:r>
              <a:rPr lang="en-US" dirty="0" smtClean="0"/>
              <a:t>Cars are here</a:t>
            </a:r>
            <a:endParaRPr lang="en-US" dirty="0"/>
          </a:p>
        </p:txBody>
      </p:sp>
      <p:cxnSp>
        <p:nvCxnSpPr>
          <p:cNvPr id="8" name="Straight Arrow Connector 7"/>
          <p:cNvCxnSpPr/>
          <p:nvPr/>
        </p:nvCxnSpPr>
        <p:spPr>
          <a:xfrm flipH="1">
            <a:off x="5943600" y="2362200"/>
            <a:ext cx="457200" cy="7448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flipH="1">
            <a:off x="2024231" y="2318266"/>
            <a:ext cx="4376569" cy="7888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12336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Collision Thread</a:t>
            </a:r>
            <a:endParaRPr lang="en-US" dirty="0"/>
          </a:p>
        </p:txBody>
      </p:sp>
      <p:sp>
        <p:nvSpPr>
          <p:cNvPr id="3" name="Content Placeholder 2"/>
          <p:cNvSpPr>
            <a:spLocks noGrp="1"/>
          </p:cNvSpPr>
          <p:nvPr>
            <p:ph sz="quarter" idx="13"/>
          </p:nvPr>
        </p:nvSpPr>
        <p:spPr/>
        <p:txBody>
          <a:bodyPr/>
          <a:lstStyle/>
          <a:p>
            <a:r>
              <a:rPr lang="en-US" dirty="0" smtClean="0"/>
              <a:t>This thread kills the character if it contacts an enemy car. </a:t>
            </a:r>
          </a:p>
          <a:p>
            <a:r>
              <a:rPr lang="en-US" dirty="0" smtClean="0"/>
              <a:t>The character can also be killed if it goes off the screen, as seen in the Key Listener.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14600"/>
            <a:ext cx="7696200" cy="4245039"/>
          </a:xfrm>
          <a:prstGeom prst="rect">
            <a:avLst/>
          </a:prstGeom>
          <a:ln>
            <a:solidFill>
              <a:schemeClr val="tx1"/>
            </a:solidFill>
          </a:ln>
        </p:spPr>
      </p:pic>
    </p:spTree>
    <p:extLst>
      <p:ext uri="{BB962C8B-B14F-4D97-AF65-F5344CB8AC3E}">
        <p14:creationId xmlns:p14="http://schemas.microsoft.com/office/powerpoint/2010/main" val="2218490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Event of Death…</a:t>
            </a:r>
            <a:endParaRPr lang="en-US" dirty="0"/>
          </a:p>
        </p:txBody>
      </p:sp>
      <p:sp>
        <p:nvSpPr>
          <p:cNvPr id="3" name="Content Placeholder 2"/>
          <p:cNvSpPr>
            <a:spLocks noGrp="1"/>
          </p:cNvSpPr>
          <p:nvPr>
            <p:ph sz="quarter" idx="13"/>
          </p:nvPr>
        </p:nvSpPr>
        <p:spPr>
          <a:xfrm>
            <a:off x="609600" y="1600200"/>
            <a:ext cx="8382000" cy="4114800"/>
          </a:xfrm>
        </p:spPr>
        <p:txBody>
          <a:bodyPr>
            <a:normAutofit/>
          </a:bodyPr>
          <a:lstStyle/>
          <a:p>
            <a:r>
              <a:rPr lang="en-US" sz="2000" dirty="0" smtClean="0"/>
              <a:t>EPIC FAILURE. You obviously don’t have the skills needed to be the Ghost Rider.</a:t>
            </a:r>
          </a:p>
          <a:p>
            <a:r>
              <a:rPr lang="en-US" sz="2000" dirty="0" smtClean="0"/>
              <a:t>The screen below pops up, followed by the sound effects of a car skidding and exploding. Then, your score is displayed in the bottom left corner.</a:t>
            </a:r>
            <a:endParaRPr lang="en-US" sz="20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6659" b="1713"/>
          <a:stretch/>
        </p:blipFill>
        <p:spPr>
          <a:xfrm>
            <a:off x="976310" y="2819400"/>
            <a:ext cx="7191379" cy="3581400"/>
          </a:xfrm>
          <a:prstGeom prst="rect">
            <a:avLst/>
          </a:prstGeom>
          <a:ln>
            <a:solidFill>
              <a:schemeClr val="tx1"/>
            </a:solidFill>
          </a:ln>
        </p:spPr>
      </p:pic>
    </p:spTree>
    <p:extLst>
      <p:ext uri="{BB962C8B-B14F-4D97-AF65-F5344CB8AC3E}">
        <p14:creationId xmlns:p14="http://schemas.microsoft.com/office/powerpoint/2010/main" val="219866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1712"/>
            <a:ext cx="7924800" cy="503238"/>
          </a:xfrm>
        </p:spPr>
        <p:txBody>
          <a:bodyPr/>
          <a:lstStyle/>
          <a:p>
            <a:r>
              <a:rPr lang="en-US" dirty="0" smtClean="0"/>
              <a:t>How this works</a:t>
            </a:r>
            <a:endParaRPr lang="en-US" dirty="0"/>
          </a:p>
        </p:txBody>
      </p:sp>
      <p:sp>
        <p:nvSpPr>
          <p:cNvPr id="3" name="Content Placeholder 2"/>
          <p:cNvSpPr>
            <a:spLocks noGrp="1"/>
          </p:cNvSpPr>
          <p:nvPr>
            <p:ph sz="quarter" idx="13"/>
          </p:nvPr>
        </p:nvSpPr>
        <p:spPr>
          <a:xfrm>
            <a:off x="609600" y="914400"/>
            <a:ext cx="7924800" cy="4114800"/>
          </a:xfrm>
        </p:spPr>
        <p:txBody>
          <a:bodyPr/>
          <a:lstStyle/>
          <a:p>
            <a:r>
              <a:rPr lang="en-US" dirty="0" smtClean="0"/>
              <a:t>There is a function called </a:t>
            </a:r>
            <a:r>
              <a:rPr lang="en-US" dirty="0" err="1" smtClean="0"/>
              <a:t>epicfailure</a:t>
            </a:r>
            <a:r>
              <a:rPr lang="en-US" dirty="0" smtClean="0"/>
              <a:t> that creates this entire sequence.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95400"/>
            <a:ext cx="5486400" cy="5456469"/>
          </a:xfrm>
          <a:prstGeom prst="rect">
            <a:avLst/>
          </a:prstGeom>
          <a:ln>
            <a:solidFill>
              <a:schemeClr val="tx1"/>
            </a:solidFill>
          </a:ln>
        </p:spPr>
      </p:pic>
      <p:sp>
        <p:nvSpPr>
          <p:cNvPr id="8" name="Right Brace 7"/>
          <p:cNvSpPr/>
          <p:nvPr/>
        </p:nvSpPr>
        <p:spPr>
          <a:xfrm>
            <a:off x="3505200" y="5128650"/>
            <a:ext cx="228600" cy="1219200"/>
          </a:xfrm>
          <a:prstGeom prst="righ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977938" y="4717531"/>
            <a:ext cx="2674523" cy="1754326"/>
          </a:xfrm>
          <a:prstGeom prst="rect">
            <a:avLst/>
          </a:prstGeom>
          <a:solidFill>
            <a:schemeClr val="bg1"/>
          </a:solidFill>
          <a:ln>
            <a:noFill/>
          </a:ln>
        </p:spPr>
        <p:txBody>
          <a:bodyPr wrap="square" rtlCol="0">
            <a:spAutoFit/>
          </a:bodyPr>
          <a:lstStyle/>
          <a:p>
            <a:r>
              <a:rPr lang="en-US" dirty="0" smtClean="0"/>
              <a:t>                                   </a:t>
            </a:r>
          </a:p>
          <a:p>
            <a:endParaRPr lang="en-US" dirty="0"/>
          </a:p>
          <a:p>
            <a:endParaRPr lang="en-US" dirty="0" smtClean="0"/>
          </a:p>
          <a:p>
            <a:endParaRPr lang="en-US" dirty="0"/>
          </a:p>
          <a:p>
            <a:endParaRPr lang="en-US" dirty="0" smtClean="0"/>
          </a:p>
          <a:p>
            <a:endParaRPr lang="en-US" dirty="0"/>
          </a:p>
        </p:txBody>
      </p:sp>
      <p:sp>
        <p:nvSpPr>
          <p:cNvPr id="9" name="TextBox 8"/>
          <p:cNvSpPr txBox="1"/>
          <p:nvPr/>
        </p:nvSpPr>
        <p:spPr>
          <a:xfrm>
            <a:off x="6096000" y="4717531"/>
            <a:ext cx="2674523" cy="1754326"/>
          </a:xfrm>
          <a:prstGeom prst="rect">
            <a:avLst/>
          </a:prstGeom>
          <a:noFill/>
          <a:ln>
            <a:solidFill>
              <a:schemeClr val="tx1"/>
            </a:solidFill>
          </a:ln>
        </p:spPr>
        <p:txBody>
          <a:bodyPr wrap="square" rtlCol="0">
            <a:spAutoFit/>
          </a:bodyPr>
          <a:lstStyle/>
          <a:p>
            <a:r>
              <a:rPr lang="en-US" dirty="0" smtClean="0"/>
              <a:t>This converts the score, which is calculated using time elapsed in </a:t>
            </a:r>
            <a:r>
              <a:rPr lang="en-US" dirty="0" err="1" smtClean="0"/>
              <a:t>ms</a:t>
            </a:r>
            <a:r>
              <a:rPr lang="en-US" dirty="0" smtClean="0"/>
              <a:t>, into a string so that it can be displayed. The </a:t>
            </a:r>
            <a:r>
              <a:rPr lang="en-US" dirty="0" err="1" smtClean="0"/>
              <a:t>ToString</a:t>
            </a:r>
            <a:r>
              <a:rPr lang="en-US" dirty="0" smtClean="0"/>
              <a:t> function is pivotal for this to work.</a:t>
            </a:r>
            <a:endParaRPr lang="en-US" dirty="0"/>
          </a:p>
        </p:txBody>
      </p:sp>
      <p:cxnSp>
        <p:nvCxnSpPr>
          <p:cNvPr id="13" name="Straight Arrow Connector 12"/>
          <p:cNvCxnSpPr/>
          <p:nvPr/>
        </p:nvCxnSpPr>
        <p:spPr>
          <a:xfrm flipH="1">
            <a:off x="3733800" y="5594694"/>
            <a:ext cx="2362200" cy="1435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14" idx="1"/>
          </p:cNvCxnSpPr>
          <p:nvPr/>
        </p:nvCxnSpPr>
        <p:spPr>
          <a:xfrm flipH="1" flipV="1">
            <a:off x="2971802" y="1744682"/>
            <a:ext cx="3597320" cy="18466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6569122" y="1744681"/>
            <a:ext cx="2099261" cy="369332"/>
          </a:xfrm>
          <a:prstGeom prst="rect">
            <a:avLst/>
          </a:prstGeom>
          <a:noFill/>
          <a:ln>
            <a:solidFill>
              <a:schemeClr val="tx1"/>
            </a:solidFill>
          </a:ln>
        </p:spPr>
        <p:txBody>
          <a:bodyPr wrap="square" rtlCol="0">
            <a:spAutoFit/>
          </a:bodyPr>
          <a:lstStyle/>
          <a:p>
            <a:r>
              <a:rPr lang="en-US" dirty="0" err="1" smtClean="0"/>
              <a:t>ToString</a:t>
            </a:r>
            <a:r>
              <a:rPr lang="en-US" dirty="0" smtClean="0"/>
              <a:t> Function</a:t>
            </a:r>
            <a:endParaRPr lang="en-US" dirty="0"/>
          </a:p>
        </p:txBody>
      </p:sp>
      <p:sp>
        <p:nvSpPr>
          <p:cNvPr id="20" name="TextBox 19"/>
          <p:cNvSpPr txBox="1"/>
          <p:nvPr/>
        </p:nvSpPr>
        <p:spPr>
          <a:xfrm>
            <a:off x="6435139" y="2426362"/>
            <a:ext cx="2099261" cy="646331"/>
          </a:xfrm>
          <a:prstGeom prst="rect">
            <a:avLst/>
          </a:prstGeom>
          <a:noFill/>
          <a:ln>
            <a:solidFill>
              <a:schemeClr val="tx1"/>
            </a:solidFill>
          </a:ln>
        </p:spPr>
        <p:txBody>
          <a:bodyPr wrap="square" rtlCol="0">
            <a:spAutoFit/>
          </a:bodyPr>
          <a:lstStyle/>
          <a:p>
            <a:r>
              <a:rPr lang="en-US" dirty="0" smtClean="0"/>
              <a:t>Kills </a:t>
            </a:r>
            <a:r>
              <a:rPr lang="en-US" dirty="0" err="1" smtClean="0"/>
              <a:t>gameACTIVE</a:t>
            </a:r>
            <a:r>
              <a:rPr lang="en-US" dirty="0" smtClean="0"/>
              <a:t> to end threads</a:t>
            </a:r>
            <a:endParaRPr lang="en-US" dirty="0"/>
          </a:p>
        </p:txBody>
      </p:sp>
      <p:cxnSp>
        <p:nvCxnSpPr>
          <p:cNvPr id="22" name="Straight Arrow Connector 21"/>
          <p:cNvCxnSpPr>
            <a:stCxn id="20" idx="1"/>
          </p:cNvCxnSpPr>
          <p:nvPr/>
        </p:nvCxnSpPr>
        <p:spPr>
          <a:xfrm flipH="1" flipV="1">
            <a:off x="2209800" y="2667000"/>
            <a:ext cx="4225339" cy="8252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 name="Right Brace 22"/>
          <p:cNvSpPr/>
          <p:nvPr/>
        </p:nvSpPr>
        <p:spPr>
          <a:xfrm>
            <a:off x="3086100" y="3323693"/>
            <a:ext cx="228600" cy="1219200"/>
          </a:xfrm>
          <a:prstGeom prst="righ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p:cNvCxnSpPr>
            <a:stCxn id="26" idx="1"/>
          </p:cNvCxnSpPr>
          <p:nvPr/>
        </p:nvCxnSpPr>
        <p:spPr>
          <a:xfrm flipH="1">
            <a:off x="3312425" y="3520032"/>
            <a:ext cx="2970314" cy="43171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6282739" y="3335366"/>
            <a:ext cx="2708861" cy="369332"/>
          </a:xfrm>
          <a:prstGeom prst="rect">
            <a:avLst/>
          </a:prstGeom>
          <a:noFill/>
          <a:ln>
            <a:solidFill>
              <a:schemeClr val="tx1"/>
            </a:solidFill>
          </a:ln>
        </p:spPr>
        <p:txBody>
          <a:bodyPr wrap="square" rtlCol="0">
            <a:spAutoFit/>
          </a:bodyPr>
          <a:lstStyle/>
          <a:p>
            <a:r>
              <a:rPr lang="en-US" dirty="0" smtClean="0"/>
              <a:t>Displays FAIL in block letters</a:t>
            </a:r>
            <a:endParaRPr lang="en-US" dirty="0"/>
          </a:p>
        </p:txBody>
      </p:sp>
      <p:sp>
        <p:nvSpPr>
          <p:cNvPr id="27" name="Right Brace 26"/>
          <p:cNvSpPr/>
          <p:nvPr/>
        </p:nvSpPr>
        <p:spPr>
          <a:xfrm>
            <a:off x="4295173" y="4694417"/>
            <a:ext cx="133350" cy="284744"/>
          </a:xfrm>
          <a:prstGeom prst="rightBrace">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p:cNvCxnSpPr/>
          <p:nvPr/>
        </p:nvCxnSpPr>
        <p:spPr>
          <a:xfrm flipH="1">
            <a:off x="4404880" y="4221908"/>
            <a:ext cx="2030259" cy="63757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6435139" y="3951750"/>
            <a:ext cx="2556461" cy="646331"/>
          </a:xfrm>
          <a:prstGeom prst="rect">
            <a:avLst/>
          </a:prstGeom>
          <a:noFill/>
          <a:ln>
            <a:solidFill>
              <a:schemeClr val="tx1"/>
            </a:solidFill>
          </a:ln>
        </p:spPr>
        <p:txBody>
          <a:bodyPr wrap="square" rtlCol="0">
            <a:spAutoFit/>
          </a:bodyPr>
          <a:lstStyle/>
          <a:p>
            <a:r>
              <a:rPr lang="en-US" dirty="0" smtClean="0"/>
              <a:t>Play car skid and explosion sound effects</a:t>
            </a:r>
            <a:endParaRPr lang="en-US" dirty="0"/>
          </a:p>
        </p:txBody>
      </p:sp>
    </p:spTree>
    <p:extLst>
      <p:ext uri="{BB962C8B-B14F-4D97-AF65-F5344CB8AC3E}">
        <p14:creationId xmlns:p14="http://schemas.microsoft.com/office/powerpoint/2010/main" val="1079139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Invisible Cursor</a:t>
            </a:r>
            <a:endParaRPr lang="en-US" dirty="0"/>
          </a:p>
        </p:txBody>
      </p:sp>
      <p:sp>
        <p:nvSpPr>
          <p:cNvPr id="3" name="Content Placeholder 2"/>
          <p:cNvSpPr>
            <a:spLocks noGrp="1"/>
          </p:cNvSpPr>
          <p:nvPr>
            <p:ph sz="quarter" idx="13"/>
          </p:nvPr>
        </p:nvSpPr>
        <p:spPr>
          <a:xfrm>
            <a:off x="609600" y="1600200"/>
            <a:ext cx="8305800" cy="4114800"/>
          </a:xfrm>
        </p:spPr>
        <p:txBody>
          <a:bodyPr>
            <a:normAutofit/>
          </a:bodyPr>
          <a:lstStyle/>
          <a:p>
            <a:r>
              <a:rPr lang="en-US" sz="2400" dirty="0" smtClean="0"/>
              <a:t>To top off our list of finishing touches, we made our cursor invisible.</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171699"/>
            <a:ext cx="2514600" cy="1683595"/>
          </a:xfrm>
          <a:prstGeom prst="rect">
            <a:avLst/>
          </a:prstGeom>
          <a:ln>
            <a:solidFill>
              <a:schemeClr val="tx1"/>
            </a:solidFill>
          </a:ln>
        </p:spPr>
      </p:pic>
      <p:sp>
        <p:nvSpPr>
          <p:cNvPr id="6" name="Freeform 5"/>
          <p:cNvSpPr/>
          <p:nvPr/>
        </p:nvSpPr>
        <p:spPr>
          <a:xfrm>
            <a:off x="956448" y="3600773"/>
            <a:ext cx="1301236" cy="330636"/>
          </a:xfrm>
          <a:custGeom>
            <a:avLst/>
            <a:gdLst>
              <a:gd name="connsiteX0" fmla="*/ 1254489 w 1301236"/>
              <a:gd name="connsiteY0" fmla="*/ 125066 h 330636"/>
              <a:gd name="connsiteX1" fmla="*/ 749522 w 1301236"/>
              <a:gd name="connsiteY1" fmla="*/ 2236 h 330636"/>
              <a:gd name="connsiteX2" fmla="*/ 203612 w 1301236"/>
              <a:gd name="connsiteY2" fmla="*/ 56827 h 330636"/>
              <a:gd name="connsiteX3" fmla="*/ 12543 w 1301236"/>
              <a:gd name="connsiteY3" fmla="*/ 193305 h 330636"/>
              <a:gd name="connsiteX4" fmla="*/ 517510 w 1301236"/>
              <a:gd name="connsiteY4" fmla="*/ 329782 h 330636"/>
              <a:gd name="connsiteX5" fmla="*/ 1158955 w 1301236"/>
              <a:gd name="connsiteY5" fmla="*/ 247896 h 330636"/>
              <a:gd name="connsiteX6" fmla="*/ 1268137 w 1301236"/>
              <a:gd name="connsiteY6" fmla="*/ 179657 h 330636"/>
              <a:gd name="connsiteX7" fmla="*/ 1254489 w 1301236"/>
              <a:gd name="connsiteY7" fmla="*/ 125066 h 33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236" h="330636">
                <a:moveTo>
                  <a:pt x="1254489" y="125066"/>
                </a:moveTo>
                <a:cubicBezTo>
                  <a:pt x="1168053" y="95496"/>
                  <a:pt x="924668" y="13609"/>
                  <a:pt x="749522" y="2236"/>
                </a:cubicBezTo>
                <a:cubicBezTo>
                  <a:pt x="574376" y="-9137"/>
                  <a:pt x="326442" y="24982"/>
                  <a:pt x="203612" y="56827"/>
                </a:cubicBezTo>
                <a:cubicBezTo>
                  <a:pt x="80782" y="88672"/>
                  <a:pt x="-39773" y="147813"/>
                  <a:pt x="12543" y="193305"/>
                </a:cubicBezTo>
                <a:cubicBezTo>
                  <a:pt x="64859" y="238797"/>
                  <a:pt x="326441" y="320684"/>
                  <a:pt x="517510" y="329782"/>
                </a:cubicBezTo>
                <a:cubicBezTo>
                  <a:pt x="708579" y="338880"/>
                  <a:pt x="1033850" y="272917"/>
                  <a:pt x="1158955" y="247896"/>
                </a:cubicBezTo>
                <a:cubicBezTo>
                  <a:pt x="1284060" y="222875"/>
                  <a:pt x="1252215" y="193305"/>
                  <a:pt x="1268137" y="179657"/>
                </a:cubicBezTo>
                <a:cubicBezTo>
                  <a:pt x="1284059" y="166009"/>
                  <a:pt x="1340925" y="154636"/>
                  <a:pt x="1254489" y="125066"/>
                </a:cubicBezTo>
                <a:close/>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76800" y="2438400"/>
            <a:ext cx="1524000" cy="923330"/>
          </a:xfrm>
          <a:prstGeom prst="rect">
            <a:avLst/>
          </a:prstGeom>
          <a:noFill/>
          <a:ln>
            <a:solidFill>
              <a:schemeClr val="tx1"/>
            </a:solidFill>
          </a:ln>
        </p:spPr>
        <p:txBody>
          <a:bodyPr wrap="square" rtlCol="0">
            <a:spAutoFit/>
          </a:bodyPr>
          <a:lstStyle/>
          <a:p>
            <a:r>
              <a:rPr lang="en-US" dirty="0" smtClean="0"/>
              <a:t>This is the invisible cursor we used</a:t>
            </a:r>
            <a:endParaRPr lang="en-US" dirty="0"/>
          </a:p>
        </p:txBody>
      </p:sp>
      <p:cxnSp>
        <p:nvCxnSpPr>
          <p:cNvPr id="9" name="Straight Arrow Connector 8"/>
          <p:cNvCxnSpPr>
            <a:stCxn id="7" idx="1"/>
            <a:endCxn id="6" idx="0"/>
          </p:cNvCxnSpPr>
          <p:nvPr/>
        </p:nvCxnSpPr>
        <p:spPr>
          <a:xfrm flipH="1">
            <a:off x="2210937" y="2900065"/>
            <a:ext cx="2665863" cy="82577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343400"/>
            <a:ext cx="3409950" cy="419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59694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276600"/>
            <a:ext cx="5486400" cy="3139321"/>
          </a:xfrm>
          <a:prstGeom prst="rect">
            <a:avLst/>
          </a:prstGeom>
          <a:solidFill>
            <a:schemeClr val="bg1"/>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2" name="Title 1"/>
          <p:cNvSpPr>
            <a:spLocks noGrp="1"/>
          </p:cNvSpPr>
          <p:nvPr>
            <p:ph type="title"/>
          </p:nvPr>
        </p:nvSpPr>
        <p:spPr/>
        <p:txBody>
          <a:bodyPr/>
          <a:lstStyle/>
          <a:p>
            <a:r>
              <a:rPr lang="en-US" dirty="0" smtClean="0"/>
              <a:t>Difficulties we had</a:t>
            </a:r>
            <a:endParaRPr lang="en-US" dirty="0"/>
          </a:p>
        </p:txBody>
      </p:sp>
      <p:sp>
        <p:nvSpPr>
          <p:cNvPr id="3" name="Content Placeholder 2"/>
          <p:cNvSpPr>
            <a:spLocks noGrp="1"/>
          </p:cNvSpPr>
          <p:nvPr>
            <p:ph sz="quarter" idx="13"/>
          </p:nvPr>
        </p:nvSpPr>
        <p:spPr>
          <a:xfrm>
            <a:off x="609600" y="1600200"/>
            <a:ext cx="8382000" cy="4114800"/>
          </a:xfrm>
        </p:spPr>
        <p:txBody>
          <a:bodyPr>
            <a:noAutofit/>
          </a:bodyPr>
          <a:lstStyle/>
          <a:p>
            <a:r>
              <a:rPr lang="en-US" sz="2100" dirty="0" smtClean="0"/>
              <a:t>We had initially attempted to create the enemy cars to be visible, but quickly realized that the </a:t>
            </a:r>
            <a:r>
              <a:rPr lang="en-US" sz="2100" dirty="0" err="1" smtClean="0"/>
              <a:t>redrawings</a:t>
            </a:r>
            <a:r>
              <a:rPr lang="en-US" sz="2100" dirty="0" smtClean="0"/>
              <a:t> were overlapping, creating colored bars on the roads that weren’t supposed to be there. In addition, the game was too easy when the player could see the enemies, and anyone would attain a very good score.</a:t>
            </a:r>
          </a:p>
          <a:p>
            <a:r>
              <a:rPr lang="en-US" sz="2100" dirty="0" smtClean="0"/>
              <a:t>To correct this, we made it so that the slightest mistake could mean death due to the </a:t>
            </a:r>
            <a:r>
              <a:rPr lang="en-US" sz="2100" dirty="0" err="1" smtClean="0"/>
              <a:t>inivisibility</a:t>
            </a:r>
            <a:r>
              <a:rPr lang="en-US" sz="2100" dirty="0" smtClean="0"/>
              <a:t> of the player and the enemies.</a:t>
            </a:r>
          </a:p>
          <a:p>
            <a:r>
              <a:rPr lang="en-US" sz="2100" dirty="0" smtClean="0"/>
              <a:t>In addition, our code was crashing and burning without the bool </a:t>
            </a:r>
            <a:r>
              <a:rPr lang="en-US" sz="2100" dirty="0" err="1" smtClean="0"/>
              <a:t>gameACTIVE</a:t>
            </a:r>
            <a:r>
              <a:rPr lang="en-US" sz="2100" dirty="0" smtClean="0"/>
              <a:t>, which stabilized our initialization and ending of threads.</a:t>
            </a:r>
          </a:p>
          <a:p>
            <a:r>
              <a:rPr lang="en-US" sz="2100" dirty="0" smtClean="0"/>
              <a:t>We also had trouble implementing the </a:t>
            </a:r>
            <a:r>
              <a:rPr lang="en-US" sz="2100" dirty="0" err="1" smtClean="0"/>
              <a:t>ToString</a:t>
            </a:r>
            <a:r>
              <a:rPr lang="en-US" sz="2100" dirty="0" smtClean="0"/>
              <a:t> function, but Mr. Hudson helped us get that to work correctly without crashing.</a:t>
            </a:r>
          </a:p>
          <a:p>
            <a:r>
              <a:rPr lang="en-US" sz="2100" dirty="0" smtClean="0"/>
              <a:t>Our final problem was that the many </a:t>
            </a:r>
            <a:r>
              <a:rPr lang="en-US" sz="2100" dirty="0" err="1" smtClean="0"/>
              <a:t>goto</a:t>
            </a:r>
            <a:r>
              <a:rPr lang="en-US" sz="2100" dirty="0" smtClean="0"/>
              <a:t> statements we initially had were causing the game to glitch, but we managed to remove those and replace them with other functions.</a:t>
            </a:r>
            <a:endParaRPr lang="en-US" sz="2100" dirty="0"/>
          </a:p>
        </p:txBody>
      </p:sp>
    </p:spTree>
    <p:extLst>
      <p:ext uri="{BB962C8B-B14F-4D97-AF65-F5344CB8AC3E}">
        <p14:creationId xmlns:p14="http://schemas.microsoft.com/office/powerpoint/2010/main" val="221963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3048000"/>
            <a:ext cx="7696200" cy="3139321"/>
          </a:xfrm>
          <a:prstGeom prst="rect">
            <a:avLst/>
          </a:prstGeom>
          <a:solidFill>
            <a:schemeClr val="bg1"/>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2" name="Title 1"/>
          <p:cNvSpPr>
            <a:spLocks noGrp="1"/>
          </p:cNvSpPr>
          <p:nvPr>
            <p:ph type="title"/>
          </p:nvPr>
        </p:nvSpPr>
        <p:spPr/>
        <p:txBody>
          <a:bodyPr/>
          <a:lstStyle/>
          <a:p>
            <a:r>
              <a:rPr lang="en-US" dirty="0" smtClean="0"/>
              <a:t>Backstory</a:t>
            </a:r>
            <a:endParaRPr lang="en-US" dirty="0"/>
          </a:p>
        </p:txBody>
      </p:sp>
      <p:sp>
        <p:nvSpPr>
          <p:cNvPr id="3" name="Content Placeholder 2"/>
          <p:cNvSpPr>
            <a:spLocks noGrp="1"/>
          </p:cNvSpPr>
          <p:nvPr>
            <p:ph sz="quarter" idx="13"/>
          </p:nvPr>
        </p:nvSpPr>
        <p:spPr>
          <a:xfrm>
            <a:off x="266700" y="1417638"/>
            <a:ext cx="8610600" cy="4876800"/>
          </a:xfrm>
        </p:spPr>
        <p:txBody>
          <a:bodyPr>
            <a:noAutofit/>
          </a:bodyPr>
          <a:lstStyle/>
          <a:p>
            <a:pPr marL="0" indent="0">
              <a:lnSpc>
                <a:spcPct val="200000"/>
              </a:lnSpc>
              <a:buNone/>
            </a:pPr>
            <a:r>
              <a:rPr lang="en-US" sz="1850" dirty="0" smtClean="0"/>
              <a:t>One day, the Ghost Rider was driving an invisible taxi along a highway when all of a sudden, the highway and everyone on it was struck by lightning. This caused him and his taxi to become solid and vulnerable to damage. In addition, his invisibility became compromised, for he would randomly flash visible at times. To make matters worse, the other cars’ headlights were fried by the lightning, effectively making them invisible as well, though they still cast shadows over the road. To top of the list of disasters, the Ghost Rider is driving on the wrong side of the road. You must play as the Ghost Rider and avoid the oncoming vehicles for as long as possible. This game will test whether you can keep track of multiple invisible objects at the same time.</a:t>
            </a:r>
            <a:endParaRPr lang="en-US" sz="1850" dirty="0"/>
          </a:p>
        </p:txBody>
      </p:sp>
    </p:spTree>
    <p:extLst>
      <p:ext uri="{BB962C8B-B14F-4D97-AF65-F5344CB8AC3E}">
        <p14:creationId xmlns:p14="http://schemas.microsoft.com/office/powerpoint/2010/main" val="480125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Management</a:t>
            </a:r>
            <a:endParaRPr lang="en-US" dirty="0"/>
          </a:p>
        </p:txBody>
      </p:sp>
      <p:sp>
        <p:nvSpPr>
          <p:cNvPr id="3" name="Content Placeholder 2"/>
          <p:cNvSpPr>
            <a:spLocks noGrp="1"/>
          </p:cNvSpPr>
          <p:nvPr>
            <p:ph sz="quarter" idx="13"/>
          </p:nvPr>
        </p:nvSpPr>
        <p:spPr>
          <a:xfrm>
            <a:off x="609600" y="1600200"/>
            <a:ext cx="8153400" cy="4267200"/>
          </a:xfrm>
        </p:spPr>
        <p:txBody>
          <a:bodyPr>
            <a:normAutofit lnSpcReduction="10000"/>
          </a:bodyPr>
          <a:lstStyle/>
          <a:p>
            <a:pPr>
              <a:lnSpc>
                <a:spcPct val="150000"/>
              </a:lnSpc>
            </a:pPr>
            <a:r>
              <a:rPr lang="en-US" sz="2000" dirty="0" smtClean="0"/>
              <a:t>We had very few problems with time management, working hard and being productive until we finished last week.</a:t>
            </a:r>
          </a:p>
          <a:p>
            <a:pPr>
              <a:lnSpc>
                <a:spcPct val="150000"/>
              </a:lnSpc>
            </a:pPr>
            <a:r>
              <a:rPr lang="en-US" sz="2000" dirty="0" smtClean="0"/>
              <a:t>After that, we had more free time because we only had to do bug fixes, run trials, and add finishing touches such as the car skidding sound effect.</a:t>
            </a:r>
          </a:p>
          <a:p>
            <a:pPr>
              <a:lnSpc>
                <a:spcPct val="150000"/>
              </a:lnSpc>
            </a:pPr>
            <a:r>
              <a:rPr lang="en-US" sz="2000" dirty="0" smtClean="0"/>
              <a:t>We divided the workload pretty evenly.</a:t>
            </a:r>
          </a:p>
          <a:p>
            <a:pPr>
              <a:lnSpc>
                <a:spcPct val="150000"/>
              </a:lnSpc>
            </a:pPr>
            <a:r>
              <a:rPr lang="en-US" sz="2000" dirty="0" smtClean="0"/>
              <a:t>While Rahul started off with the base coding, Ryan found the musical files we needed and helped prepare them for later addition into the code.</a:t>
            </a:r>
          </a:p>
          <a:p>
            <a:pPr>
              <a:lnSpc>
                <a:spcPct val="150000"/>
              </a:lnSpc>
            </a:pPr>
            <a:r>
              <a:rPr lang="en-US" sz="2000" dirty="0" smtClean="0"/>
              <a:t>Afterword, all coding was done collectively as a group.</a:t>
            </a:r>
          </a:p>
          <a:p>
            <a:endParaRPr lang="en-US" dirty="0"/>
          </a:p>
        </p:txBody>
      </p:sp>
    </p:spTree>
    <p:extLst>
      <p:ext uri="{BB962C8B-B14F-4D97-AF65-F5344CB8AC3E}">
        <p14:creationId xmlns:p14="http://schemas.microsoft.com/office/powerpoint/2010/main" val="79408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02918"/>
            <a:ext cx="6629400" cy="523220"/>
          </a:xfrm>
          <a:prstGeom prst="rect">
            <a:avLst/>
          </a:prstGeom>
          <a:noFill/>
        </p:spPr>
        <p:txBody>
          <a:bodyPr wrap="square" rtlCol="0">
            <a:spAutoFit/>
          </a:bodyPr>
          <a:lstStyle/>
          <a:p>
            <a:r>
              <a:rPr lang="en-US" sz="2800" dirty="0" smtClean="0"/>
              <a:t>OUR OPENING SCREEN</a:t>
            </a:r>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8773849" cy="4741262"/>
          </a:xfrm>
          <a:prstGeom prst="rect">
            <a:avLst/>
          </a:prstGeom>
          <a:ln>
            <a:solidFill>
              <a:schemeClr val="tx1"/>
            </a:solidFill>
          </a:ln>
        </p:spPr>
      </p:pic>
    </p:spTree>
    <p:extLst>
      <p:ext uri="{BB962C8B-B14F-4D97-AF65-F5344CB8AC3E}">
        <p14:creationId xmlns:p14="http://schemas.microsoft.com/office/powerpoint/2010/main" val="3521708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got the opening screen and screen delay to work</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33400" y="1981200"/>
            <a:ext cx="7924800" cy="1979274"/>
          </a:xfrm>
          <a:ln>
            <a:solidFill>
              <a:schemeClr val="tx1"/>
            </a:solidFill>
          </a:ln>
        </p:spPr>
      </p:pic>
      <p:sp>
        <p:nvSpPr>
          <p:cNvPr id="5" name="TextBox 4"/>
          <p:cNvSpPr txBox="1"/>
          <p:nvPr/>
        </p:nvSpPr>
        <p:spPr>
          <a:xfrm>
            <a:off x="609600" y="4114800"/>
            <a:ext cx="7924800" cy="1200329"/>
          </a:xfrm>
          <a:prstGeom prst="rect">
            <a:avLst/>
          </a:prstGeom>
          <a:noFill/>
        </p:spPr>
        <p:txBody>
          <a:bodyPr wrap="square" rtlCol="0">
            <a:spAutoFit/>
          </a:bodyPr>
          <a:lstStyle/>
          <a:p>
            <a:r>
              <a:rPr lang="en-US" sz="2400" dirty="0" smtClean="0"/>
              <a:t>This code is used to create the opening screen. The sleep function is used to give the player time to read the instructions and to provide a 25-second buffer before the game begins.</a:t>
            </a:r>
            <a:endParaRPr lang="en-US" sz="2400" dirty="0"/>
          </a:p>
        </p:txBody>
      </p:sp>
    </p:spTree>
    <p:extLst>
      <p:ext uri="{BB962C8B-B14F-4D97-AF65-F5344CB8AC3E}">
        <p14:creationId xmlns:p14="http://schemas.microsoft.com/office/powerpoint/2010/main" val="764404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backbone of our game</a:t>
            </a:r>
            <a:endParaRPr lang="en-US" dirty="0"/>
          </a:p>
        </p:txBody>
      </p:sp>
      <p:sp>
        <p:nvSpPr>
          <p:cNvPr id="3" name="Content Placeholder 2"/>
          <p:cNvSpPr>
            <a:spLocks noGrp="1"/>
          </p:cNvSpPr>
          <p:nvPr>
            <p:ph sz="quarter" idx="13"/>
          </p:nvPr>
        </p:nvSpPr>
        <p:spPr/>
        <p:txBody>
          <a:bodyPr>
            <a:normAutofit/>
          </a:bodyPr>
          <a:lstStyle/>
          <a:p>
            <a:r>
              <a:rPr lang="en-US" sz="2000" dirty="0" smtClean="0"/>
              <a:t>The bool </a:t>
            </a:r>
            <a:r>
              <a:rPr lang="en-US" sz="2000" dirty="0" err="1" smtClean="0"/>
              <a:t>gameACTIVE</a:t>
            </a:r>
            <a:r>
              <a:rPr lang="en-US" sz="2000" dirty="0" smtClean="0"/>
              <a:t> is used to allow the rest of our threads to function and be ended at our choosing. </a:t>
            </a:r>
          </a:p>
          <a:p>
            <a:r>
              <a:rPr lang="en-US" sz="2000" dirty="0" smtClean="0"/>
              <a:t>Without it, we would not be able to run and close our threads as effectively.</a:t>
            </a:r>
            <a:endParaRPr lang="en-US"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46733" b="45217"/>
          <a:stretch/>
        </p:blipFill>
        <p:spPr>
          <a:xfrm>
            <a:off x="609600" y="2819400"/>
            <a:ext cx="4114800" cy="3490913"/>
          </a:xfrm>
          <a:prstGeom prst="rect">
            <a:avLst/>
          </a:prstGeom>
        </p:spPr>
      </p:pic>
      <p:cxnSp>
        <p:nvCxnSpPr>
          <p:cNvPr id="6" name="Straight Arrow Connector 5"/>
          <p:cNvCxnSpPr/>
          <p:nvPr/>
        </p:nvCxnSpPr>
        <p:spPr>
          <a:xfrm flipH="1" flipV="1">
            <a:off x="2362200" y="3124200"/>
            <a:ext cx="472440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971800" y="5029200"/>
            <a:ext cx="411480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86600" y="4564856"/>
            <a:ext cx="1447800" cy="923330"/>
          </a:xfrm>
          <a:prstGeom prst="rect">
            <a:avLst/>
          </a:prstGeom>
          <a:noFill/>
          <a:ln>
            <a:solidFill>
              <a:schemeClr val="tx1"/>
            </a:solidFill>
          </a:ln>
        </p:spPr>
        <p:txBody>
          <a:bodyPr wrap="square" rtlCol="0">
            <a:spAutoFit/>
          </a:bodyPr>
          <a:lstStyle/>
          <a:p>
            <a:r>
              <a:rPr lang="en-US" dirty="0" err="1" smtClean="0"/>
              <a:t>gameACTIVE</a:t>
            </a:r>
            <a:r>
              <a:rPr lang="en-US" dirty="0" smtClean="0"/>
              <a:t> initializing and closing threads</a:t>
            </a:r>
            <a:endParaRPr lang="en-US" dirty="0"/>
          </a:p>
        </p:txBody>
      </p:sp>
    </p:spTree>
    <p:extLst>
      <p:ext uri="{BB962C8B-B14F-4D97-AF65-F5344CB8AC3E}">
        <p14:creationId xmlns:p14="http://schemas.microsoft.com/office/powerpoint/2010/main" val="2355122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Threads We Used</a:t>
            </a:r>
            <a:endParaRPr lang="en-US" dirty="0"/>
          </a:p>
        </p:txBody>
      </p:sp>
      <p:sp>
        <p:nvSpPr>
          <p:cNvPr id="3" name="Content Placeholder 2"/>
          <p:cNvSpPr>
            <a:spLocks noGrp="1"/>
          </p:cNvSpPr>
          <p:nvPr>
            <p:ph sz="quarter" idx="13"/>
          </p:nvPr>
        </p:nvSpPr>
        <p:spPr/>
        <p:txBody>
          <a:bodyPr>
            <a:normAutofit/>
          </a:bodyPr>
          <a:lstStyle/>
          <a:p>
            <a:r>
              <a:rPr lang="en-US" sz="2400" dirty="0" smtClean="0"/>
              <a:t>We had a thread for the key listener, music, drawing of shapes, and collision detection.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438399"/>
            <a:ext cx="3581400" cy="1316691"/>
          </a:xfrm>
          <a:prstGeom prst="rect">
            <a:avLst/>
          </a:prstGeo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886200"/>
            <a:ext cx="5029200" cy="2585992"/>
          </a:xfrm>
          <a:prstGeom prst="rect">
            <a:avLst/>
          </a:prstGeom>
          <a:ln>
            <a:solidFill>
              <a:schemeClr val="tx1"/>
            </a:solidFill>
          </a:ln>
        </p:spPr>
      </p:pic>
    </p:spTree>
    <p:extLst>
      <p:ext uri="{BB962C8B-B14F-4D97-AF65-F5344CB8AC3E}">
        <p14:creationId xmlns:p14="http://schemas.microsoft.com/office/powerpoint/2010/main" val="2125358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 Listener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00200"/>
            <a:ext cx="5791200" cy="5027654"/>
          </a:xfrm>
          <a:prstGeom prst="rect">
            <a:avLst/>
          </a:prstGeom>
          <a:ln>
            <a:solidFill>
              <a:schemeClr val="tx1"/>
            </a:solidFill>
          </a:ln>
        </p:spPr>
      </p:pic>
      <p:sp>
        <p:nvSpPr>
          <p:cNvPr id="11" name="TextBox 10"/>
          <p:cNvSpPr txBox="1"/>
          <p:nvPr/>
        </p:nvSpPr>
        <p:spPr>
          <a:xfrm>
            <a:off x="5334000" y="685800"/>
            <a:ext cx="2819400" cy="646331"/>
          </a:xfrm>
          <a:prstGeom prst="rect">
            <a:avLst/>
          </a:prstGeom>
          <a:noFill/>
          <a:ln>
            <a:solidFill>
              <a:schemeClr val="tx1"/>
            </a:solidFill>
          </a:ln>
        </p:spPr>
        <p:txBody>
          <a:bodyPr wrap="square" rtlCol="0">
            <a:spAutoFit/>
          </a:bodyPr>
          <a:lstStyle/>
          <a:p>
            <a:r>
              <a:rPr lang="en-US" dirty="0" smtClean="0"/>
              <a:t>This defines a press and hold using </a:t>
            </a:r>
            <a:r>
              <a:rPr lang="en-US" dirty="0" err="1" smtClean="0"/>
              <a:t>structs</a:t>
            </a:r>
            <a:endParaRPr lang="en-US" dirty="0"/>
          </a:p>
        </p:txBody>
      </p:sp>
      <p:cxnSp>
        <p:nvCxnSpPr>
          <p:cNvPr id="13" name="Straight Arrow Connector 12"/>
          <p:cNvCxnSpPr/>
          <p:nvPr/>
        </p:nvCxnSpPr>
        <p:spPr>
          <a:xfrm flipH="1">
            <a:off x="3124200" y="1332131"/>
            <a:ext cx="2209800" cy="110626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5722393" y="1332131"/>
            <a:ext cx="1524000" cy="338296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62183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 Listener Cont.</a:t>
            </a:r>
            <a:endParaRPr lang="en-US" dirty="0"/>
          </a:p>
        </p:txBody>
      </p:sp>
      <p:pic>
        <p:nvPicPr>
          <p:cNvPr id="4" name="Content Placeholder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 y="1431286"/>
            <a:ext cx="5340694" cy="5176499"/>
          </a:xfrm>
          <a:ln>
            <a:solidFill>
              <a:schemeClr val="tx1"/>
            </a:solidFill>
          </a:ln>
        </p:spPr>
      </p:pic>
      <p:sp>
        <p:nvSpPr>
          <p:cNvPr id="5" name="TextBox 4"/>
          <p:cNvSpPr txBox="1"/>
          <p:nvPr/>
        </p:nvSpPr>
        <p:spPr>
          <a:xfrm>
            <a:off x="6629400" y="1676400"/>
            <a:ext cx="1676400" cy="1477328"/>
          </a:xfrm>
          <a:prstGeom prst="rect">
            <a:avLst/>
          </a:prstGeom>
          <a:noFill/>
          <a:ln>
            <a:solidFill>
              <a:schemeClr val="tx1"/>
            </a:solidFill>
          </a:ln>
        </p:spPr>
        <p:txBody>
          <a:bodyPr wrap="square" rtlCol="0">
            <a:spAutoFit/>
          </a:bodyPr>
          <a:lstStyle/>
          <a:p>
            <a:r>
              <a:rPr lang="en-US" dirty="0" smtClean="0"/>
              <a:t>Shifts the character left while covering the old character with blackness.</a:t>
            </a:r>
            <a:endParaRPr lang="en-US" dirty="0"/>
          </a:p>
        </p:txBody>
      </p:sp>
      <p:sp>
        <p:nvSpPr>
          <p:cNvPr id="6" name="TextBox 5"/>
          <p:cNvSpPr txBox="1"/>
          <p:nvPr/>
        </p:nvSpPr>
        <p:spPr>
          <a:xfrm>
            <a:off x="6629400" y="4191000"/>
            <a:ext cx="1676400" cy="1477328"/>
          </a:xfrm>
          <a:prstGeom prst="rect">
            <a:avLst/>
          </a:prstGeom>
          <a:noFill/>
          <a:ln>
            <a:solidFill>
              <a:schemeClr val="tx1"/>
            </a:solidFill>
          </a:ln>
        </p:spPr>
        <p:txBody>
          <a:bodyPr wrap="square" rtlCol="0">
            <a:spAutoFit/>
          </a:bodyPr>
          <a:lstStyle/>
          <a:p>
            <a:r>
              <a:rPr lang="en-US" dirty="0" smtClean="0"/>
              <a:t>Shifts the character right while covering the old character with blackness.</a:t>
            </a:r>
            <a:endParaRPr lang="en-US" dirty="0"/>
          </a:p>
        </p:txBody>
      </p:sp>
      <p:cxnSp>
        <p:nvCxnSpPr>
          <p:cNvPr id="8" name="Straight Arrow Connector 7"/>
          <p:cNvCxnSpPr/>
          <p:nvPr/>
        </p:nvCxnSpPr>
        <p:spPr>
          <a:xfrm flipH="1">
            <a:off x="3352800" y="2057400"/>
            <a:ext cx="3276600" cy="135509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flipH="1">
            <a:off x="3124200" y="4724400"/>
            <a:ext cx="3505200" cy="20526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Freeform 16"/>
          <p:cNvSpPr/>
          <p:nvPr/>
        </p:nvSpPr>
        <p:spPr>
          <a:xfrm>
            <a:off x="739820" y="1728659"/>
            <a:ext cx="2310966" cy="1035178"/>
          </a:xfrm>
          <a:custGeom>
            <a:avLst/>
            <a:gdLst>
              <a:gd name="connsiteX0" fmla="*/ 2303631 w 2310966"/>
              <a:gd name="connsiteY0" fmla="*/ 618756 h 1035178"/>
              <a:gd name="connsiteX1" fmla="*/ 1798664 w 2310966"/>
              <a:gd name="connsiteY1" fmla="*/ 113789 h 1035178"/>
              <a:gd name="connsiteX2" fmla="*/ 775081 w 2310966"/>
              <a:gd name="connsiteY2" fmla="*/ 4607 h 1035178"/>
              <a:gd name="connsiteX3" fmla="*/ 147284 w 2310966"/>
              <a:gd name="connsiteY3" fmla="*/ 209323 h 1035178"/>
              <a:gd name="connsiteX4" fmla="*/ 24455 w 2310966"/>
              <a:gd name="connsiteY4" fmla="*/ 782529 h 1035178"/>
              <a:gd name="connsiteX5" fmla="*/ 515774 w 2310966"/>
              <a:gd name="connsiteY5" fmla="*/ 1014541 h 1035178"/>
              <a:gd name="connsiteX6" fmla="*/ 1280049 w 2310966"/>
              <a:gd name="connsiteY6" fmla="*/ 1014541 h 1035178"/>
              <a:gd name="connsiteX7" fmla="*/ 2044323 w 2310966"/>
              <a:gd name="connsiteY7" fmla="*/ 932654 h 1035178"/>
              <a:gd name="connsiteX8" fmla="*/ 2303631 w 2310966"/>
              <a:gd name="connsiteY8" fmla="*/ 618756 h 103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0966" h="1035178">
                <a:moveTo>
                  <a:pt x="2303631" y="618756"/>
                </a:moveTo>
                <a:cubicBezTo>
                  <a:pt x="2262688" y="482278"/>
                  <a:pt x="2053422" y="216147"/>
                  <a:pt x="1798664" y="113789"/>
                </a:cubicBezTo>
                <a:cubicBezTo>
                  <a:pt x="1543906" y="11431"/>
                  <a:pt x="1050311" y="-11315"/>
                  <a:pt x="775081" y="4607"/>
                </a:cubicBezTo>
                <a:cubicBezTo>
                  <a:pt x="499851" y="20529"/>
                  <a:pt x="272388" y="79669"/>
                  <a:pt x="147284" y="209323"/>
                </a:cubicBezTo>
                <a:cubicBezTo>
                  <a:pt x="22180" y="338977"/>
                  <a:pt x="-36960" y="648326"/>
                  <a:pt x="24455" y="782529"/>
                </a:cubicBezTo>
                <a:cubicBezTo>
                  <a:pt x="85870" y="916732"/>
                  <a:pt x="306508" y="975872"/>
                  <a:pt x="515774" y="1014541"/>
                </a:cubicBezTo>
                <a:cubicBezTo>
                  <a:pt x="725040" y="1053210"/>
                  <a:pt x="1025291" y="1028189"/>
                  <a:pt x="1280049" y="1014541"/>
                </a:cubicBezTo>
                <a:cubicBezTo>
                  <a:pt x="1534807" y="1000893"/>
                  <a:pt x="1880550" y="996344"/>
                  <a:pt x="2044323" y="932654"/>
                </a:cubicBezTo>
                <a:cubicBezTo>
                  <a:pt x="2208096" y="868965"/>
                  <a:pt x="2344574" y="755234"/>
                  <a:pt x="2303631" y="618756"/>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337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VirtualKeys.H</a:t>
            </a:r>
            <a:endParaRPr lang="en-US" dirty="0"/>
          </a:p>
        </p:txBody>
      </p:sp>
      <p:sp>
        <p:nvSpPr>
          <p:cNvPr id="3" name="Content Placeholder 2"/>
          <p:cNvSpPr>
            <a:spLocks noGrp="1"/>
          </p:cNvSpPr>
          <p:nvPr>
            <p:ph sz="quarter" idx="13"/>
          </p:nvPr>
        </p:nvSpPr>
        <p:spPr/>
        <p:txBody>
          <a:bodyPr/>
          <a:lstStyle/>
          <a:p>
            <a:r>
              <a:rPr lang="en-US" dirty="0" smtClean="0"/>
              <a:t>We used virtual keys so that we could define the keys “J” and “K” for moving the character left and right, respectively.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738" y="2492991"/>
            <a:ext cx="7638524" cy="3200400"/>
          </a:xfrm>
          <a:prstGeom prst="rect">
            <a:avLst/>
          </a:prstGeom>
          <a:ln>
            <a:solidFill>
              <a:schemeClr val="tx1"/>
            </a:solidFill>
          </a:ln>
        </p:spPr>
      </p:pic>
    </p:spTree>
    <p:extLst>
      <p:ext uri="{BB962C8B-B14F-4D97-AF65-F5344CB8AC3E}">
        <p14:creationId xmlns:p14="http://schemas.microsoft.com/office/powerpoint/2010/main" val="2363678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182</TotalTime>
  <Words>1100</Words>
  <Application>Microsoft Office PowerPoint</Application>
  <PresentationFormat>On-screen Show (4:3)</PresentationFormat>
  <Paragraphs>101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Horizon</vt:lpstr>
      <vt:lpstr>GLITCHY TAXI FEAT. GHOST RIDER</vt:lpstr>
      <vt:lpstr>Backstory</vt:lpstr>
      <vt:lpstr>PowerPoint Presentation</vt:lpstr>
      <vt:lpstr>How we got the opening screen and screen delay to work</vt:lpstr>
      <vt:lpstr>The backbone of our game</vt:lpstr>
      <vt:lpstr>The Threads We Used</vt:lpstr>
      <vt:lpstr>The Key Listener</vt:lpstr>
      <vt:lpstr>The Key Listener Cont.</vt:lpstr>
      <vt:lpstr>VirtualKeys.H</vt:lpstr>
      <vt:lpstr>Music</vt:lpstr>
      <vt:lpstr>The Drawing Thread</vt:lpstr>
      <vt:lpstr>The Drawing Thread (Lines and Medians)</vt:lpstr>
      <vt:lpstr>The Drawing Thread (Enemies and Taxi)</vt:lpstr>
      <vt:lpstr>How this all Looks</vt:lpstr>
      <vt:lpstr>The Collision Thread</vt:lpstr>
      <vt:lpstr>In the Event of Death…</vt:lpstr>
      <vt:lpstr>How this works</vt:lpstr>
      <vt:lpstr>Invisible Cursor</vt:lpstr>
      <vt:lpstr>Difficulties we had</vt:lpstr>
      <vt:lpstr>Time Management</vt:lpstr>
    </vt:vector>
  </TitlesOfParts>
  <Company>Allen ISD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GLITCHY TAXI FEAT. GHOST RIDER</dc:title>
  <dc:creator>Rahul Anand</dc:creator>
  <cp:lastModifiedBy>Rahul Anand</cp:lastModifiedBy>
  <cp:revision>20</cp:revision>
  <dcterms:created xsi:type="dcterms:W3CDTF">2016-05-16T16:34:32Z</dcterms:created>
  <dcterms:modified xsi:type="dcterms:W3CDTF">2016-05-18T16:41:21Z</dcterms:modified>
</cp:coreProperties>
</file>