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85" r:id="rId4"/>
    <p:sldId id="266" r:id="rId5"/>
    <p:sldId id="284" r:id="rId6"/>
    <p:sldId id="268" r:id="rId7"/>
    <p:sldId id="302" r:id="rId8"/>
    <p:sldId id="303" r:id="rId9"/>
    <p:sldId id="289" r:id="rId10"/>
    <p:sldId id="272" r:id="rId11"/>
    <p:sldId id="294" r:id="rId12"/>
    <p:sldId id="304" r:id="rId13"/>
    <p:sldId id="305" r:id="rId14"/>
    <p:sldId id="306" r:id="rId15"/>
    <p:sldId id="307" r:id="rId16"/>
    <p:sldId id="308" r:id="rId17"/>
    <p:sldId id="309" r:id="rId18"/>
    <p:sldId id="283" r:id="rId19"/>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A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49" autoAdjust="0"/>
  </p:normalViewPr>
  <p:slideViewPr>
    <p:cSldViewPr>
      <p:cViewPr varScale="1">
        <p:scale>
          <a:sx n="134" d="100"/>
          <a:sy n="134" d="100"/>
        </p:scale>
        <p:origin x="954"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955F2FE-CA56-4442-8AEE-7A2B40C220A4}" type="datetimeFigureOut">
              <a:rPr lang="zh-CN" altLang="en-US"/>
              <a:pPr>
                <a:defRPr/>
              </a:pPr>
              <a:t>2024-05-09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3CB5BFC-B37A-4AA6-B92B-6E233A97CE72}"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F150465-34E4-4EE6-9ECC-DBBBD053078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CB5BFC-B37A-4AA6-B92B-6E233A97CE72}" type="slidenum">
              <a:rPr lang="zh-CN" altLang="en-US" smtClean="0"/>
              <a:pPr/>
              <a:t>14</a:t>
            </a:fld>
            <a:endParaRPr lang="zh-CN" altLang="en-US"/>
          </a:p>
        </p:txBody>
      </p:sp>
    </p:spTree>
    <p:extLst>
      <p:ext uri="{BB962C8B-B14F-4D97-AF65-F5344CB8AC3E}">
        <p14:creationId xmlns:p14="http://schemas.microsoft.com/office/powerpoint/2010/main" val="4254185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功能测试主要针对软件的功能性需求进行测试验证，包括用户界面、数据输入和输出、功能操作和业务实现等。测试工程师根据需求文档编写测试用例，并编写测试程序，通过这些测试用例来验证系统是否能够按照预期进行正确运行。</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非功能测试种类众多，如兼容性测试、安全性测试、可靠性测试、易用性测试、可维护性测试等。本文主要选择用性能测试评估制造运营管理系统在不同负载条件下的性能表现，度量指标选取为响应时间、吞吐量和资源利用率。常见的性能测试类型包括负载测试（模拟不同用户并发访问）、压力测试（逐渐增加负载至系统崩溃点）、并发测试（测试系统同时处理多个请求）。</a:t>
            </a:r>
            <a:endParaRPr lang="zh-CN" altLang="en-US" dirty="0"/>
          </a:p>
        </p:txBody>
      </p:sp>
      <p:sp>
        <p:nvSpPr>
          <p:cNvPr id="4" name="灯片编号占位符 3"/>
          <p:cNvSpPr>
            <a:spLocks noGrp="1"/>
          </p:cNvSpPr>
          <p:nvPr>
            <p:ph type="sldNum" sz="quarter" idx="5"/>
          </p:nvPr>
        </p:nvSpPr>
        <p:spPr/>
        <p:txBody>
          <a:bodyPr/>
          <a:lstStyle/>
          <a:p>
            <a:fld id="{53CB5BFC-B37A-4AA6-B92B-6E233A97CE72}" type="slidenum">
              <a:rPr lang="zh-CN" altLang="en-US" smtClean="0"/>
              <a:pPr/>
              <a:t>15</a:t>
            </a:fld>
            <a:endParaRPr lang="zh-CN" altLang="en-US"/>
          </a:p>
        </p:txBody>
      </p:sp>
    </p:spTree>
    <p:extLst>
      <p:ext uri="{BB962C8B-B14F-4D97-AF65-F5344CB8AC3E}">
        <p14:creationId xmlns:p14="http://schemas.microsoft.com/office/powerpoint/2010/main" val="288019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CB5BFC-B37A-4AA6-B92B-6E233A97CE72}" type="slidenum">
              <a:rPr lang="zh-CN" altLang="en-US" smtClean="0"/>
              <a:pPr/>
              <a:t>16</a:t>
            </a:fld>
            <a:endParaRPr lang="zh-CN" altLang="en-US"/>
          </a:p>
        </p:txBody>
      </p:sp>
    </p:spTree>
    <p:extLst>
      <p:ext uri="{BB962C8B-B14F-4D97-AF65-F5344CB8AC3E}">
        <p14:creationId xmlns:p14="http://schemas.microsoft.com/office/powerpoint/2010/main" val="2795744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CB5BFC-B37A-4AA6-B92B-6E233A97CE72}" type="slidenum">
              <a:rPr lang="zh-CN" altLang="en-US" smtClean="0"/>
              <a:pPr/>
              <a:t>17</a:t>
            </a:fld>
            <a:endParaRPr lang="zh-CN" altLang="en-US"/>
          </a:p>
        </p:txBody>
      </p:sp>
    </p:spTree>
    <p:extLst>
      <p:ext uri="{BB962C8B-B14F-4D97-AF65-F5344CB8AC3E}">
        <p14:creationId xmlns:p14="http://schemas.microsoft.com/office/powerpoint/2010/main" val="202083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fontAlgn="auto" hangingPunct="1">
              <a:spcAft>
                <a:spcPts val="0"/>
              </a:spcAft>
              <a:buNone/>
              <a:defRPr/>
            </a:pP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根据高德纳</a:t>
            </a:r>
            <a:r>
              <a:rPr lang="zh-CN" altLang="zh-CN" sz="1200" dirty="0">
                <a:effectLst/>
                <a:ea typeface="Times New Roman" panose="02020603050405020304" pitchFamily="18" charset="0"/>
              </a:rPr>
              <a:t> </a:t>
            </a:r>
            <a:r>
              <a:rPr lang="en-US" altLang="zh-CN" sz="1200" dirty="0">
                <a:effectLst/>
                <a:ea typeface="Times New Roman" panose="02020603050405020304" pitchFamily="18" charset="0"/>
              </a:rPr>
              <a:t>(Gartner)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公司的预测报告，在</a:t>
            </a:r>
            <a:r>
              <a:rPr lang="en-US" altLang="zh-CN" sz="1200" dirty="0">
                <a:effectLst/>
                <a:latin typeface="Times New Roman" panose="02020603050405020304" pitchFamily="18" charset="0"/>
                <a:ea typeface="宋体" panose="02010600030101010101" pitchFamily="2" charset="-122"/>
              </a:rPr>
              <a:t>2022</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年的报告中就包含有大量的关于生成式人工智能的预测，还有分布式企业、云原生平台等领域，在</a:t>
            </a:r>
            <a:r>
              <a:rPr lang="en-US" altLang="zh-CN" sz="1200" dirty="0">
                <a:effectLst/>
                <a:latin typeface="Times New Roman" panose="02020603050405020304" pitchFamily="18" charset="0"/>
                <a:ea typeface="宋体" panose="02010600030101010101" pitchFamily="2" charset="-122"/>
              </a:rPr>
              <a:t>2023</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年和</a:t>
            </a:r>
            <a:r>
              <a:rPr lang="en-US" altLang="zh-CN" sz="1200" dirty="0">
                <a:effectLst/>
                <a:latin typeface="Times New Roman" panose="02020603050405020304" pitchFamily="18" charset="0"/>
                <a:ea typeface="宋体" panose="02010600030101010101" pitchFamily="2" charset="-122"/>
              </a:rPr>
              <a:t>2024</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年的报告中，均有提及关于行业云平台的论述，以及诸多条关于人工智能领域的内容</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eaLnBrk="1" fontAlgn="auto" hangingPunct="1">
              <a:spcAft>
                <a:spcPts val="0"/>
              </a:spcAft>
              <a:buNone/>
              <a:defRPr/>
            </a:pP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随着世界经济的快速发展和科技的持续创新，跨国企业在全球化贸易浪潮中面临着分布全球的更加细颗粒度的制造运营管理困境。传统的制造运营管理方式存在着信息不对称、数据孤岛和效率低下的等诸多问题。为了应对这些问题，许多企业开始进行企业信息化建设和企业数字化转型，探索更加智能化的制造运营管理解决方案</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3CB5BFC-B37A-4AA6-B92B-6E233A97CE72}" type="slidenum">
              <a:rPr lang="zh-CN" altLang="en-US" smtClean="0"/>
              <a:pPr/>
              <a:t>4</a:t>
            </a:fld>
            <a:endParaRPr lang="zh-CN" altLang="en-US"/>
          </a:p>
        </p:txBody>
      </p:sp>
    </p:spTree>
    <p:extLst>
      <p:ext uri="{BB962C8B-B14F-4D97-AF65-F5344CB8AC3E}">
        <p14:creationId xmlns:p14="http://schemas.microsoft.com/office/powerpoint/2010/main" val="3827049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相关技术分析 区块链 混合云 业务开发</a:t>
            </a:r>
          </a:p>
        </p:txBody>
      </p:sp>
      <p:sp>
        <p:nvSpPr>
          <p:cNvPr id="4" name="灯片编号占位符 3"/>
          <p:cNvSpPr>
            <a:spLocks noGrp="1"/>
          </p:cNvSpPr>
          <p:nvPr>
            <p:ph type="sldNum" sz="quarter" idx="5"/>
          </p:nvPr>
        </p:nvSpPr>
        <p:spPr/>
        <p:txBody>
          <a:bodyPr/>
          <a:lstStyle/>
          <a:p>
            <a:fld id="{53CB5BFC-B37A-4AA6-B92B-6E233A97CE72}" type="slidenum">
              <a:rPr lang="zh-CN" altLang="en-US" smtClean="0"/>
              <a:pPr/>
              <a:t>5</a:t>
            </a:fld>
            <a:endParaRPr lang="zh-CN" altLang="en-US"/>
          </a:p>
        </p:txBody>
      </p:sp>
    </p:spTree>
    <p:extLst>
      <p:ext uri="{BB962C8B-B14F-4D97-AF65-F5344CB8AC3E}">
        <p14:creationId xmlns:p14="http://schemas.microsoft.com/office/powerpoint/2010/main" val="2716999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目前智能音箱的主要研究方向是好的语音交互体验，更丰富的内容交互，以及对其他智能硬件产品的控制</a:t>
            </a:r>
            <a:endParaRPr lang="zh-CN" altLang="en-US" dirty="0"/>
          </a:p>
        </p:txBody>
      </p:sp>
      <p:sp>
        <p:nvSpPr>
          <p:cNvPr id="4" name="灯片编号占位符 3"/>
          <p:cNvSpPr>
            <a:spLocks noGrp="1"/>
          </p:cNvSpPr>
          <p:nvPr>
            <p:ph type="sldNum" sz="quarter" idx="10"/>
          </p:nvPr>
        </p:nvSpPr>
        <p:spPr/>
        <p:txBody>
          <a:bodyPr/>
          <a:lstStyle/>
          <a:p>
            <a:fld id="{53CB5BFC-B37A-4AA6-B92B-6E233A97CE72}" type="slidenum">
              <a:rPr lang="zh-CN" altLang="en-US" smtClean="0"/>
              <a:pPr/>
              <a:t>6</a:t>
            </a:fld>
            <a:endParaRPr lang="zh-CN" altLang="en-US"/>
          </a:p>
        </p:txBody>
      </p:sp>
    </p:spTree>
    <p:extLst>
      <p:ext uri="{BB962C8B-B14F-4D97-AF65-F5344CB8AC3E}">
        <p14:creationId xmlns:p14="http://schemas.microsoft.com/office/powerpoint/2010/main" val="135556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CB5BFC-B37A-4AA6-B92B-6E233A97CE72}" type="slidenum">
              <a:rPr lang="zh-CN" altLang="en-US" smtClean="0"/>
              <a:pPr/>
              <a:t>7</a:t>
            </a:fld>
            <a:endParaRPr lang="zh-CN" altLang="en-US"/>
          </a:p>
        </p:txBody>
      </p:sp>
    </p:spTree>
    <p:extLst>
      <p:ext uri="{BB962C8B-B14F-4D97-AF65-F5344CB8AC3E}">
        <p14:creationId xmlns:p14="http://schemas.microsoft.com/office/powerpoint/2010/main" val="349231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CB5BFC-B37A-4AA6-B92B-6E233A97CE72}" type="slidenum">
              <a:rPr lang="zh-CN" altLang="en-US" smtClean="0"/>
              <a:pPr/>
              <a:t>8</a:t>
            </a:fld>
            <a:endParaRPr lang="zh-CN" altLang="en-US"/>
          </a:p>
        </p:txBody>
      </p:sp>
    </p:spTree>
    <p:extLst>
      <p:ext uri="{BB962C8B-B14F-4D97-AF65-F5344CB8AC3E}">
        <p14:creationId xmlns:p14="http://schemas.microsoft.com/office/powerpoint/2010/main" val="227633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CB5BFC-B37A-4AA6-B92B-6E233A97CE72}" type="slidenum">
              <a:rPr lang="zh-CN" altLang="en-US" smtClean="0"/>
              <a:pPr/>
              <a:t>9</a:t>
            </a:fld>
            <a:endParaRPr lang="zh-CN" altLang="en-US"/>
          </a:p>
        </p:txBody>
      </p:sp>
    </p:spTree>
    <p:extLst>
      <p:ext uri="{BB962C8B-B14F-4D97-AF65-F5344CB8AC3E}">
        <p14:creationId xmlns:p14="http://schemas.microsoft.com/office/powerpoint/2010/main" val="93523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CB5BFC-B37A-4AA6-B92B-6E233A97CE72}" type="slidenum">
              <a:rPr lang="zh-CN" altLang="en-US" smtClean="0"/>
              <a:pPr/>
              <a:t>10</a:t>
            </a:fld>
            <a:endParaRPr lang="zh-CN" altLang="en-US"/>
          </a:p>
        </p:txBody>
      </p:sp>
    </p:spTree>
    <p:extLst>
      <p:ext uri="{BB962C8B-B14F-4D97-AF65-F5344CB8AC3E}">
        <p14:creationId xmlns:p14="http://schemas.microsoft.com/office/powerpoint/2010/main" val="361377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功能测试主要针对软件的功能性需求进行测试验证，包括用户界面、数据输入和输出、功能操作和业务实现等。测试工程师根据需求文档编写测试用例，并编写测试程序，通过这些测试用例来验证系统是否能够按照预期进行正确运行。</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非功能测试种类众多，如兼容性测试、安全性测试、可靠性测试、易用性测试、可维护性测试等。本文主要选择用性能测试评估制造运营管理系统在不同负载条件下的性能表现，度量指标选取为响应时间、吞吐量和资源利用率。常见的性能测试类型包括负载测试（模拟不同用户并发访问）、压力测试（逐渐增加负载至系统崩溃点）、并发测试（测试系统同时处理多个请求）。</a:t>
            </a:r>
            <a:endParaRPr lang="zh-CN" altLang="en-US" dirty="0"/>
          </a:p>
        </p:txBody>
      </p:sp>
      <p:sp>
        <p:nvSpPr>
          <p:cNvPr id="4" name="灯片编号占位符 3"/>
          <p:cNvSpPr>
            <a:spLocks noGrp="1"/>
          </p:cNvSpPr>
          <p:nvPr>
            <p:ph type="sldNum" sz="quarter" idx="5"/>
          </p:nvPr>
        </p:nvSpPr>
        <p:spPr/>
        <p:txBody>
          <a:bodyPr/>
          <a:lstStyle/>
          <a:p>
            <a:fld id="{53CB5BFC-B37A-4AA6-B92B-6E233A97CE72}" type="slidenum">
              <a:rPr lang="zh-CN" altLang="en-US" smtClean="0"/>
              <a:pPr/>
              <a:t>13</a:t>
            </a:fld>
            <a:endParaRPr lang="zh-CN" altLang="en-US"/>
          </a:p>
        </p:txBody>
      </p:sp>
    </p:spTree>
    <p:extLst>
      <p:ext uri="{BB962C8B-B14F-4D97-AF65-F5344CB8AC3E}">
        <p14:creationId xmlns:p14="http://schemas.microsoft.com/office/powerpoint/2010/main" val="4165069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FDB1A1A1-1E9D-4F62-A357-B745CE85C9B4}" type="datetimeFigureOut">
              <a:rPr lang="zh-CN" altLang="en-US"/>
              <a:pPr>
                <a:defRPr/>
              </a:pPr>
              <a:t>2024-05-09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E42A84-9E98-498B-A65E-A64497B157AA}" type="slidenum">
              <a:rPr lang="zh-CN" altLang="en-US"/>
              <a:pPr/>
              <a:t>‹#›</a:t>
            </a:fld>
            <a:endParaRPr lang="zh-CN" altLang="en-US"/>
          </a:p>
        </p:txBody>
      </p:sp>
    </p:spTree>
    <p:extLst>
      <p:ext uri="{BB962C8B-B14F-4D97-AF65-F5344CB8AC3E}">
        <p14:creationId xmlns:p14="http://schemas.microsoft.com/office/powerpoint/2010/main" val="335061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D0C2718-369D-42D5-8558-2110E3E2D61B}" type="datetimeFigureOut">
              <a:rPr lang="zh-CN" altLang="en-US"/>
              <a:pPr>
                <a:defRPr/>
              </a:pPr>
              <a:t>2024-05-09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3BBB79B-D409-4AA9-95DC-C68E048B98F4}" type="slidenum">
              <a:rPr lang="zh-CN" altLang="en-US"/>
              <a:pPr/>
              <a:t>‹#›</a:t>
            </a:fld>
            <a:endParaRPr lang="zh-CN" altLang="en-US"/>
          </a:p>
        </p:txBody>
      </p:sp>
    </p:spTree>
    <p:extLst>
      <p:ext uri="{BB962C8B-B14F-4D97-AF65-F5344CB8AC3E}">
        <p14:creationId xmlns:p14="http://schemas.microsoft.com/office/powerpoint/2010/main" val="87216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478FAD1-6A8C-4EFD-B862-F7AF6F897589}" type="datetimeFigureOut">
              <a:rPr lang="zh-CN" altLang="en-US"/>
              <a:pPr>
                <a:defRPr/>
              </a:pPr>
              <a:t>2024-05-09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218261A-CB02-4CEC-AC8B-4BA9D6A7E103}" type="slidenum">
              <a:rPr lang="zh-CN" altLang="en-US"/>
              <a:pPr/>
              <a:t>‹#›</a:t>
            </a:fld>
            <a:endParaRPr lang="zh-CN" altLang="en-US"/>
          </a:p>
        </p:txBody>
      </p:sp>
    </p:spTree>
    <p:extLst>
      <p:ext uri="{BB962C8B-B14F-4D97-AF65-F5344CB8AC3E}">
        <p14:creationId xmlns:p14="http://schemas.microsoft.com/office/powerpoint/2010/main" val="387784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514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iamisis\Desktop\未标题-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5763" y="4795838"/>
            <a:ext cx="8921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11 Imagen"/>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66038" y="4808538"/>
            <a:ext cx="36036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12 Imagen"/>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40713" y="4808538"/>
            <a:ext cx="36036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4 CuadroTexto"/>
          <p:cNvSpPr txBox="1">
            <a:spLocks noChangeArrowheads="1"/>
          </p:cNvSpPr>
          <p:nvPr userDrawn="1"/>
        </p:nvSpPr>
        <p:spPr bwMode="auto">
          <a:xfrm>
            <a:off x="7964488" y="4819650"/>
            <a:ext cx="315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defRPr/>
            </a:pPr>
            <a:r>
              <a:rPr lang="es-HN" altLang="zh-CN" sz="1200" b="1" i="1">
                <a:solidFill>
                  <a:schemeClr val="bg1"/>
                </a:solidFill>
              </a:rPr>
              <a:t>of</a:t>
            </a:r>
            <a:endParaRPr lang="es-ES" altLang="zh-CN" sz="1200" b="1" i="1">
              <a:solidFill>
                <a:schemeClr val="bg1"/>
              </a:solidFill>
            </a:endParaRPr>
          </a:p>
        </p:txBody>
      </p:sp>
      <p:sp>
        <p:nvSpPr>
          <p:cNvPr id="9" name="15 CuadroTexto"/>
          <p:cNvSpPr txBox="1">
            <a:spLocks noChangeArrowheads="1"/>
          </p:cNvSpPr>
          <p:nvPr userDrawn="1"/>
        </p:nvSpPr>
        <p:spPr bwMode="auto">
          <a:xfrm>
            <a:off x="8253413" y="4819650"/>
            <a:ext cx="3413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a:solidFill>
                  <a:schemeClr val="bg1"/>
                </a:solidFill>
              </a:rPr>
              <a:t>14</a:t>
            </a:r>
            <a:endParaRPr lang="es-ES" altLang="zh-CN" sz="1200" b="1">
              <a:solidFill>
                <a:schemeClr val="bg1"/>
              </a:solidFill>
            </a:endParaRPr>
          </a:p>
        </p:txBody>
      </p:sp>
      <p:pic>
        <p:nvPicPr>
          <p:cNvPr id="10" name="Imagen 6" descr="C:\Users\Design\Documents\Edu\Product Launch\btns.png">
            <a:hlinkClick r:id="" action="ppaction://hlinkshowjump?jump=nextslide"/>
          </p:cNvPr>
          <p:cNvPicPr>
            <a:picLocks noChangeAspect="1" noChangeArrowheads="1"/>
          </p:cNvPicPr>
          <p:nvPr userDrawn="1"/>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640560" y="4870375"/>
            <a:ext cx="177229" cy="1772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6" descr="C:\Users\Design\Documents\Edu\Product Launch\btns.png">
            <a:hlinkClick r:id="" action="ppaction://hlinkshowjump?jump=previousslide"/>
          </p:cNvPr>
          <p:cNvPicPr>
            <a:picLocks noChangeAspect="1" noChangeArrowheads="1"/>
          </p:cNvPicPr>
          <p:nvPr userDrawn="1"/>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flipH="1">
            <a:off x="7430975" y="4870375"/>
            <a:ext cx="177229" cy="177229"/>
          </a:xfrm>
          <a:prstGeom prst="rect">
            <a:avLst/>
          </a:prstGeom>
          <a:noFill/>
          <a:extLst>
            <a:ext uri="{909E8E84-426E-40DD-AFC4-6F175D3DCCD1}">
              <a14:hiddenFill xmlns:a14="http://schemas.microsoft.com/office/drawing/2010/main">
                <a:solidFill>
                  <a:srgbClr val="FFFFFF"/>
                </a:solidFill>
              </a14:hiddenFill>
            </a:ext>
          </a:extLst>
        </p:spPr>
      </p:pic>
      <p:sp>
        <p:nvSpPr>
          <p:cNvPr id="12" name="4 CuadroTexto"/>
          <p:cNvSpPr txBox="1"/>
          <p:nvPr userDrawn="1"/>
        </p:nvSpPr>
        <p:spPr>
          <a:xfrm>
            <a:off x="3543300" y="4816475"/>
            <a:ext cx="2057400" cy="277813"/>
          </a:xfrm>
          <a:prstGeom prst="rect">
            <a:avLst/>
          </a:prstGeom>
          <a:noFill/>
        </p:spPr>
        <p:txBody>
          <a:bodyPr wrap="none">
            <a:spAutoFit/>
          </a:bodyPr>
          <a:lstStyle/>
          <a:p>
            <a:pPr algn="ctr" eaLnBrk="1" fontAlgn="auto" hangingPunct="1">
              <a:spcBef>
                <a:spcPts val="0"/>
              </a:spcBef>
              <a:spcAft>
                <a:spcPts val="0"/>
              </a:spcAft>
              <a:defRPr/>
            </a:pP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开发框架的使用和推广</a:t>
            </a:r>
            <a:endParaRPr lang="es-E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标题 1"/>
          <p:cNvSpPr>
            <a:spLocks noGrp="1"/>
          </p:cNvSpPr>
          <p:nvPr>
            <p:ph type="title"/>
          </p:nvPr>
        </p:nvSpPr>
        <p:spPr>
          <a:xfrm>
            <a:off x="457200" y="205979"/>
            <a:ext cx="8229600" cy="565571"/>
          </a:xfrm>
        </p:spPr>
        <p:txBody>
          <a:bodyPr>
            <a:normAutofit/>
          </a:bodyPr>
          <a:lstStyle>
            <a:lvl1pPr algn="l">
              <a:defRPr sz="2000" b="1">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457200" y="1121494"/>
            <a:ext cx="8229600" cy="3394472"/>
          </a:xfrm>
        </p:spPr>
        <p:txBody>
          <a:bodyPr/>
          <a:lstStyle>
            <a:lvl1pPr>
              <a:defRPr sz="20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807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514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1F8A5A2-6D6B-4EF6-B045-BF800B067F90}" type="datetimeFigureOut">
              <a:rPr lang="zh-CN" altLang="en-US"/>
              <a:pPr>
                <a:defRPr/>
              </a:pPr>
              <a:t>2024-05-09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89255D8-CFDC-4B81-8C08-2882584501AC}" type="slidenum">
              <a:rPr lang="zh-CN" altLang="en-US"/>
              <a:pPr/>
              <a:t>‹#›</a:t>
            </a:fld>
            <a:endParaRPr lang="zh-CN" altLang="en-US"/>
          </a:p>
        </p:txBody>
      </p:sp>
    </p:spTree>
    <p:extLst>
      <p:ext uri="{BB962C8B-B14F-4D97-AF65-F5344CB8AC3E}">
        <p14:creationId xmlns:p14="http://schemas.microsoft.com/office/powerpoint/2010/main" val="428807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EF67185-E713-40BC-9688-ADCACF757FD6}" type="datetimeFigureOut">
              <a:rPr lang="zh-CN" altLang="en-US"/>
              <a:pPr>
                <a:defRPr/>
              </a:pPr>
              <a:t>2024-05-09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6171DF0-AB8F-4C88-9203-15D49DC0B1ED}" type="slidenum">
              <a:rPr lang="zh-CN" altLang="en-US"/>
              <a:pPr/>
              <a:t>‹#›</a:t>
            </a:fld>
            <a:endParaRPr lang="zh-CN" altLang="en-US"/>
          </a:p>
        </p:txBody>
      </p:sp>
    </p:spTree>
    <p:extLst>
      <p:ext uri="{BB962C8B-B14F-4D97-AF65-F5344CB8AC3E}">
        <p14:creationId xmlns:p14="http://schemas.microsoft.com/office/powerpoint/2010/main" val="371138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EA6800C-A3A0-4D1A-8DAE-9CCC8F5620C8}" type="datetimeFigureOut">
              <a:rPr lang="zh-CN" altLang="en-US"/>
              <a:pPr>
                <a:defRPr/>
              </a:pPr>
              <a:t>2024-05-09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F9CE1EC1-7AB0-463A-AC6A-91163995B00A}" type="slidenum">
              <a:rPr lang="zh-CN" altLang="en-US"/>
              <a:pPr/>
              <a:t>‹#›</a:t>
            </a:fld>
            <a:endParaRPr lang="zh-CN" altLang="en-US"/>
          </a:p>
        </p:txBody>
      </p:sp>
    </p:spTree>
    <p:extLst>
      <p:ext uri="{BB962C8B-B14F-4D97-AF65-F5344CB8AC3E}">
        <p14:creationId xmlns:p14="http://schemas.microsoft.com/office/powerpoint/2010/main" val="243026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022FCDC-CCB1-4D35-9163-81D2E0457A57}" type="datetimeFigureOut">
              <a:rPr lang="zh-CN" altLang="en-US"/>
              <a:pPr>
                <a:defRPr/>
              </a:pPr>
              <a:t>2024-05-09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F0AD38A-DA19-435B-90AF-2ADFECFC48CF}" type="slidenum">
              <a:rPr lang="zh-CN" altLang="en-US"/>
              <a:pPr/>
              <a:t>‹#›</a:t>
            </a:fld>
            <a:endParaRPr lang="zh-CN" altLang="en-US"/>
          </a:p>
        </p:txBody>
      </p:sp>
    </p:spTree>
    <p:extLst>
      <p:ext uri="{BB962C8B-B14F-4D97-AF65-F5344CB8AC3E}">
        <p14:creationId xmlns:p14="http://schemas.microsoft.com/office/powerpoint/2010/main" val="400634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7385655-7F1D-4F60-9259-6FC2D0C1605F}" type="datetimeFigureOut">
              <a:rPr lang="zh-CN" altLang="en-US"/>
              <a:pPr>
                <a:defRPr/>
              </a:pPr>
              <a:t>2024-05-09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1671DCA-0EB6-4909-B53F-0D656B6CDC39}" type="slidenum">
              <a:rPr lang="zh-CN" altLang="en-US"/>
              <a:pPr/>
              <a:t>‹#›</a:t>
            </a:fld>
            <a:endParaRPr lang="zh-CN" altLang="en-US"/>
          </a:p>
        </p:txBody>
      </p:sp>
    </p:spTree>
    <p:extLst>
      <p:ext uri="{BB962C8B-B14F-4D97-AF65-F5344CB8AC3E}">
        <p14:creationId xmlns:p14="http://schemas.microsoft.com/office/powerpoint/2010/main" val="392090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EE0C67-2FA9-41A6-8E0C-7C00E8255F94}" type="datetimeFigureOut">
              <a:rPr lang="zh-CN" altLang="en-US"/>
              <a:pPr>
                <a:defRPr/>
              </a:pPr>
              <a:t>2024-05-09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D835712-9E1B-42B6-9AAF-9FB98D2B1115}" type="slidenum">
              <a:rPr lang="zh-CN" altLang="en-US"/>
              <a:pPr/>
              <a:t>‹#›</a:t>
            </a:fld>
            <a:endParaRPr lang="zh-CN" altLang="en-US"/>
          </a:p>
        </p:txBody>
      </p:sp>
    </p:spTree>
    <p:extLst>
      <p:ext uri="{BB962C8B-B14F-4D97-AF65-F5344CB8AC3E}">
        <p14:creationId xmlns:p14="http://schemas.microsoft.com/office/powerpoint/2010/main" val="150745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A3CC046-E420-48F7-8743-D62C5C8A7086}" type="datetimeFigureOut">
              <a:rPr lang="zh-CN" altLang="en-US"/>
              <a:pPr>
                <a:defRPr/>
              </a:pPr>
              <a:t>2024-05-09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0DA35D7-A4D3-405F-A80F-F6A40D27757B}" type="slidenum">
              <a:rPr lang="zh-CN" altLang="en-US"/>
              <a:pPr/>
              <a:t>‹#›</a:t>
            </a:fld>
            <a:endParaRPr lang="zh-CN" altLang="en-US"/>
          </a:p>
        </p:txBody>
      </p:sp>
    </p:spTree>
    <p:extLst>
      <p:ext uri="{BB962C8B-B14F-4D97-AF65-F5344CB8AC3E}">
        <p14:creationId xmlns:p14="http://schemas.microsoft.com/office/powerpoint/2010/main" val="1650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5CFA255-6297-43AD-9C56-1EC6A128E464}" type="datetimeFigureOut">
              <a:rPr lang="zh-CN" altLang="en-US"/>
              <a:pPr>
                <a:defRPr/>
              </a:pPr>
              <a:t>2024-05-09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8444D664-1C0E-4035-9470-32572A1FE7C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0.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3498850"/>
            <a:ext cx="8350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413" y="3473450"/>
            <a:ext cx="7731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592388"/>
            <a:ext cx="2373313"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4056063"/>
            <a:ext cx="4127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27663" y="3509963"/>
            <a:ext cx="31591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PPECLOGO-eff-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238" y="4097338"/>
            <a:ext cx="155575"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PPECLOGO-eff-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3302000"/>
            <a:ext cx="7731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PPECLOGO-eff-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7575" y="3700463"/>
            <a:ext cx="11636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descr="PPECLOGO-eff-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813" y="3851275"/>
            <a:ext cx="14446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1" descr="PPECLOGO-eff-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4100" y="3397250"/>
            <a:ext cx="8794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descr="PPECLOGO-eff-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73750" y="3963988"/>
            <a:ext cx="4111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3" descr="PPECLOGO-eff-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82013" y="3170238"/>
            <a:ext cx="4111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4" descr="PPECLOGO-eff2-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6663" y="3441700"/>
            <a:ext cx="133667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5" descr="PPECLOGO-eff2-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5900" y="3435350"/>
            <a:ext cx="3444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6" descr="PPECLOGO-eff2-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7775" y="3775075"/>
            <a:ext cx="554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7" descr="PPECLOGO-eff2-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94513" y="3513138"/>
            <a:ext cx="28416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18" descr="PPECLOGO-eff2-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92975" y="3851275"/>
            <a:ext cx="2222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p:cNvSpPr txBox="1"/>
          <p:nvPr/>
        </p:nvSpPr>
        <p:spPr>
          <a:xfrm>
            <a:off x="2857940" y="2681288"/>
            <a:ext cx="3488455" cy="1884618"/>
          </a:xfrm>
          <a:prstGeom prst="rect">
            <a:avLst/>
          </a:prstGeom>
          <a:noFill/>
        </p:spPr>
        <p:txBody>
          <a:bodyPr wrap="none">
            <a:spAutoFit/>
          </a:bodyPr>
          <a:lstStyle/>
          <a:p>
            <a:pPr algn="ctr" eaLnBrk="1" fontAlgn="auto" hangingPunct="1">
              <a:lnSpc>
                <a:spcPct val="150000"/>
              </a:lnSpc>
              <a:spcBef>
                <a:spcPts val="0"/>
              </a:spcBef>
              <a:spcAft>
                <a:spcPts val="0"/>
              </a:spcAft>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机械设计制造机器自动化</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2</a:t>
            </a: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班</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 </a:t>
            </a:r>
          </a:p>
          <a:p>
            <a:pPr algn="ctr" eaLnBrk="1" fontAlgn="auto" hangingPunct="1">
              <a:lnSpc>
                <a:spcPct val="150000"/>
              </a:lnSpc>
              <a:spcBef>
                <a:spcPts val="0"/>
              </a:spcBef>
              <a:spcAft>
                <a:spcPts val="0"/>
              </a:spcAft>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20330174027</a:t>
            </a:r>
          </a:p>
          <a:p>
            <a:pPr algn="ctr" eaLnBrk="1" fontAlgn="auto" hangingPunct="1">
              <a:lnSpc>
                <a:spcPct val="150000"/>
              </a:lnSpc>
              <a:spcBef>
                <a:spcPts val="0"/>
              </a:spcBef>
              <a:spcAft>
                <a:spcPts val="0"/>
              </a:spcAft>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马庆奥</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a:p>
            <a:pPr algn="ctr" eaLnBrk="1" fontAlgn="auto" hangingPunct="1">
              <a:lnSpc>
                <a:spcPct val="150000"/>
              </a:lnSpc>
              <a:spcBef>
                <a:spcPts val="0"/>
              </a:spcBef>
              <a:spcAft>
                <a:spcPts val="0"/>
              </a:spcAft>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导师：</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1" name="TextBox 48"/>
          <p:cNvSpPr txBox="1"/>
          <p:nvPr/>
        </p:nvSpPr>
        <p:spPr>
          <a:xfrm>
            <a:off x="1151231" y="1319202"/>
            <a:ext cx="6255033" cy="91050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indent="622300" algn="just">
              <a:lnSpc>
                <a:spcPts val="3500"/>
              </a:lnSpc>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混合云下的分布式</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MOM</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系统——</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dirty="0">
                <a:effectLst/>
                <a:latin typeface="宋体" panose="02010600030101010101" pitchFamily="2" charset="-122"/>
                <a:cs typeface="Times New Roman" panose="02020603050405020304" pitchFamily="18" charset="0"/>
              </a:rPr>
              <a:t>     </a:t>
            </a:r>
            <a:r>
              <a:rPr lang="zh-CN" altLang="zh-CN" sz="2400" dirty="0">
                <a:effectLst/>
                <a:ea typeface="宋体" panose="02010600030101010101" pitchFamily="2" charset="-122"/>
                <a:cs typeface="Times New Roman" panose="02020603050405020304" pitchFamily="18" charset="0"/>
              </a:rPr>
              <a:t>区块链、大数据和人工智能的综合应用 </a:t>
            </a:r>
            <a:endParaRPr lang="en-US" altLang="zh-CN" sz="4400" dirty="0">
              <a:ln w="0"/>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endParaRPr>
          </a:p>
        </p:txBody>
      </p:sp>
      <p:sp>
        <p:nvSpPr>
          <p:cNvPr id="5141" name="文本框 3"/>
          <p:cNvSpPr txBox="1">
            <a:spLocks noChangeArrowheads="1"/>
          </p:cNvSpPr>
          <p:nvPr/>
        </p:nvSpPr>
        <p:spPr bwMode="auto">
          <a:xfrm>
            <a:off x="6084168" y="144463"/>
            <a:ext cx="305983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ea typeface="微软雅黑" panose="020B0503020204020204" pitchFamily="34" charset="-122"/>
              </a:rPr>
              <a:t>中原科技学院本科毕设终期答辩</a:t>
            </a:r>
          </a:p>
        </p:txBody>
      </p:sp>
      <p:pic>
        <p:nvPicPr>
          <p:cNvPr id="2" name="图片 1" descr="资源 6@4x-8">
            <a:extLst>
              <a:ext uri="{FF2B5EF4-FFF2-40B4-BE49-F238E27FC236}">
                <a16:creationId xmlns:a16="http://schemas.microsoft.com/office/drawing/2014/main" id="{10C2120A-EF7D-BD77-4D6F-87E8193F99C0}"/>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2209" y="144463"/>
            <a:ext cx="1933139" cy="491418"/>
          </a:xfrm>
          <a:prstGeom prst="rect">
            <a:avLst/>
          </a:prstGeom>
          <a:noFill/>
          <a:ln>
            <a:noFill/>
          </a:ln>
        </p:spPr>
      </p:pic>
    </p:spTree>
  </p:cSld>
  <p:clrMapOvr>
    <a:masterClrMapping/>
  </p:clrMapOvr>
  <p:transition advTm="125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3 CuadroTexto"/>
          <p:cNvSpPr txBox="1">
            <a:spLocks noChangeArrowheads="1"/>
          </p:cNvSpPr>
          <p:nvPr/>
        </p:nvSpPr>
        <p:spPr bwMode="auto">
          <a:xfrm>
            <a:off x="7705725" y="48228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solidFill>
                  <a:srgbClr val="04AEDA"/>
                </a:solidFill>
              </a:rPr>
              <a:t>4</a:t>
            </a:r>
            <a:endParaRPr lang="es-ES" altLang="zh-CN" sz="1200" b="1">
              <a:solidFill>
                <a:srgbClr val="04AEDA"/>
              </a:solidFill>
            </a:endParaRPr>
          </a:p>
        </p:txBody>
      </p:sp>
      <p:cxnSp>
        <p:nvCxnSpPr>
          <p:cNvPr id="9" name="直接连接符 8"/>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5364"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5" name="TextBox 5"/>
          <p:cNvSpPr txBox="1">
            <a:spLocks noChangeArrowheads="1"/>
          </p:cNvSpPr>
          <p:nvPr/>
        </p:nvSpPr>
        <p:spPr bwMode="auto">
          <a:xfrm>
            <a:off x="560388" y="193675"/>
            <a:ext cx="2555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技术架构</a:t>
            </a:r>
            <a:endParaRPr lang="en-US" altLang="zh-CN" sz="2000" dirty="0">
              <a:latin typeface="微软雅黑" panose="020B0503020204020204" pitchFamily="34" charset="-122"/>
              <a:ea typeface="微软雅黑" panose="020B0503020204020204" pitchFamily="34" charset="-122"/>
            </a:endParaRPr>
          </a:p>
        </p:txBody>
      </p:sp>
      <p:sp>
        <p:nvSpPr>
          <p:cNvPr id="12" name="矩形 11"/>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系统设计和架构</a:t>
            </a:r>
          </a:p>
        </p:txBody>
      </p:sp>
      <p:pic>
        <p:nvPicPr>
          <p:cNvPr id="4" name="图片 3">
            <a:extLst>
              <a:ext uri="{FF2B5EF4-FFF2-40B4-BE49-F238E27FC236}">
                <a16:creationId xmlns:a16="http://schemas.microsoft.com/office/drawing/2014/main" id="{47F9D7CD-E40D-8ECE-83FB-CA9DA1D92EC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823049"/>
            <a:ext cx="6487020" cy="3779907"/>
          </a:xfrm>
          <a:prstGeom prst="rect">
            <a:avLst/>
          </a:prstGeom>
          <a:noFill/>
          <a:ln>
            <a:noFill/>
          </a:ln>
        </p:spPr>
      </p:pic>
    </p:spTree>
  </p:cSld>
  <p:clrMapOvr>
    <a:masterClrMapping/>
  </p:clrMapOvr>
  <p:transition advTm="5109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13 CuadroTexto"/>
          <p:cNvSpPr txBox="1">
            <a:spLocks noChangeArrowheads="1"/>
          </p:cNvSpPr>
          <p:nvPr/>
        </p:nvSpPr>
        <p:spPr bwMode="auto">
          <a:xfrm>
            <a:off x="7667625" y="4822825"/>
            <a:ext cx="341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solidFill>
                  <a:srgbClr val="04AEDA"/>
                </a:solidFill>
              </a:rPr>
              <a:t>11</a:t>
            </a:r>
            <a:endParaRPr lang="es-ES" altLang="zh-CN" sz="1200" b="1">
              <a:solidFill>
                <a:srgbClr val="04AEDA"/>
              </a:solidFill>
            </a:endParaRPr>
          </a:p>
        </p:txBody>
      </p:sp>
      <p:cxnSp>
        <p:nvCxnSpPr>
          <p:cNvPr id="36" name="直接连接符 35"/>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2533"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TextBox 5"/>
          <p:cNvSpPr txBox="1">
            <a:spLocks noChangeArrowheads="1"/>
          </p:cNvSpPr>
          <p:nvPr/>
        </p:nvSpPr>
        <p:spPr bwMode="auto">
          <a:xfrm>
            <a:off x="0" y="60325"/>
            <a:ext cx="3924300"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en-US" altLang="zh-CN" sz="2000" dirty="0">
                <a:latin typeface="微软雅黑" panose="020B0503020204020204" pitchFamily="34" charset="-122"/>
                <a:ea typeface="微软雅黑" panose="020B0503020204020204" pitchFamily="34" charset="-122"/>
              </a:rPr>
              <a:t>   RAG</a:t>
            </a:r>
            <a:r>
              <a:rPr lang="zh-CN" altLang="en-US" sz="2000" dirty="0">
                <a:latin typeface="微软雅黑" panose="020B0503020204020204" pitchFamily="34" charset="-122"/>
                <a:ea typeface="微软雅黑" panose="020B0503020204020204" pitchFamily="34" charset="-122"/>
              </a:rPr>
              <a:t>系统架构</a:t>
            </a:r>
            <a:endParaRPr lang="en-US" altLang="zh-CN" sz="2000" dirty="0">
              <a:latin typeface="微软雅黑" panose="020B0503020204020204" pitchFamily="34" charset="-122"/>
              <a:ea typeface="微软雅黑" panose="020B0503020204020204" pitchFamily="34" charset="-122"/>
            </a:endParaRPr>
          </a:p>
        </p:txBody>
      </p:sp>
      <p:sp>
        <p:nvSpPr>
          <p:cNvPr id="47" name="矩形 46"/>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altLang="zh-CN"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RAG</a:t>
            </a: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准确性问题</a:t>
            </a:r>
          </a:p>
        </p:txBody>
      </p:sp>
      <p:pic>
        <p:nvPicPr>
          <p:cNvPr id="4" name="图片 3">
            <a:extLst>
              <a:ext uri="{FF2B5EF4-FFF2-40B4-BE49-F238E27FC236}">
                <a16:creationId xmlns:a16="http://schemas.microsoft.com/office/drawing/2014/main" id="{68D17A5B-931E-E568-3416-272C8179ECB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059583"/>
            <a:ext cx="3080874" cy="1944216"/>
          </a:xfrm>
          <a:prstGeom prst="rect">
            <a:avLst/>
          </a:prstGeom>
          <a:noFill/>
          <a:ln>
            <a:noFill/>
          </a:ln>
        </p:spPr>
      </p:pic>
      <p:pic>
        <p:nvPicPr>
          <p:cNvPr id="5" name="图片 4">
            <a:extLst>
              <a:ext uri="{FF2B5EF4-FFF2-40B4-BE49-F238E27FC236}">
                <a16:creationId xmlns:a16="http://schemas.microsoft.com/office/drawing/2014/main" id="{B3CFC55F-7EB6-ED8D-0D25-A22391383A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1042715"/>
            <a:ext cx="2880320" cy="2943870"/>
          </a:xfrm>
          <a:prstGeom prst="rect">
            <a:avLst/>
          </a:prstGeom>
          <a:noFill/>
          <a:ln>
            <a:noFill/>
          </a:ln>
        </p:spPr>
      </p:pic>
      <p:pic>
        <p:nvPicPr>
          <p:cNvPr id="6" name="图片 5">
            <a:extLst>
              <a:ext uri="{FF2B5EF4-FFF2-40B4-BE49-F238E27FC236}">
                <a16:creationId xmlns:a16="http://schemas.microsoft.com/office/drawing/2014/main" id="{1D71FE23-3415-AEE7-871E-704214B0239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166" y="3075806"/>
            <a:ext cx="3906520" cy="1194435"/>
          </a:xfrm>
          <a:prstGeom prst="rect">
            <a:avLst/>
          </a:prstGeom>
          <a:noFill/>
          <a:ln>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13 CuadroTexto"/>
          <p:cNvSpPr txBox="1">
            <a:spLocks noChangeArrowheads="1"/>
          </p:cNvSpPr>
          <p:nvPr/>
        </p:nvSpPr>
        <p:spPr bwMode="auto">
          <a:xfrm>
            <a:off x="7667625" y="4822825"/>
            <a:ext cx="341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solidFill>
                  <a:srgbClr val="04AEDA"/>
                </a:solidFill>
              </a:rPr>
              <a:t>11</a:t>
            </a:r>
            <a:endParaRPr lang="es-ES" altLang="zh-CN" sz="1200" b="1">
              <a:solidFill>
                <a:srgbClr val="04AEDA"/>
              </a:solidFill>
            </a:endParaRPr>
          </a:p>
        </p:txBody>
      </p:sp>
      <p:cxnSp>
        <p:nvCxnSpPr>
          <p:cNvPr id="36" name="直接连接符 35"/>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2533"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TextBox 5"/>
          <p:cNvSpPr txBox="1">
            <a:spLocks noChangeArrowheads="1"/>
          </p:cNvSpPr>
          <p:nvPr/>
        </p:nvSpPr>
        <p:spPr bwMode="auto">
          <a:xfrm>
            <a:off x="0" y="60325"/>
            <a:ext cx="3924300"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en-US" altLang="zh-CN" sz="2000" dirty="0">
                <a:latin typeface="微软雅黑" panose="020B0503020204020204" pitchFamily="34" charset="-122"/>
                <a:ea typeface="微软雅黑" panose="020B0503020204020204" pitchFamily="34" charset="-122"/>
              </a:rPr>
              <a:t>Chunk-Tree</a:t>
            </a:r>
          </a:p>
        </p:txBody>
      </p:sp>
      <p:sp>
        <p:nvSpPr>
          <p:cNvPr id="47" name="矩形 46"/>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rtl="0" eaLnBrk="1" fontAlgn="auto" hangingPunct="1">
              <a:spcBef>
                <a:spcPts val="0"/>
              </a:spcBef>
              <a:spcAft>
                <a:spcPts val="0"/>
              </a:spcAft>
            </a:pPr>
            <a:r>
              <a:rPr lang="en-US" altLang="zh-CN" sz="1800" kern="1200" spc="50" dirty="0">
                <a:ln w="13500" cap="flat" cmpd="sng" algn="ctr">
                  <a:solidFill>
                    <a:srgbClr val="06111E">
                      <a:alpha val="6000"/>
                    </a:srgbClr>
                  </a:solidFill>
                  <a:prstDash val="solid"/>
                  <a:round/>
                </a:ln>
                <a:solidFill>
                  <a:srgbClr val="000000"/>
                </a:solidFill>
                <a:effectLst>
                  <a:outerShdw blurRad="38100" dist="38100" dir="2700000" algn="tl" rotWithShape="0">
                    <a:srgbClr val="000000">
                      <a:alpha val="43000"/>
                    </a:srgbClr>
                  </a:outerShdw>
                </a:effectLst>
                <a:latin typeface="微软雅黑" panose="020B0503020204020204" pitchFamily="34" charset="-122"/>
                <a:ea typeface="微软雅黑" panose="020B0503020204020204" pitchFamily="34" charset="-122"/>
                <a:cs typeface="+mn-cs"/>
              </a:rPr>
              <a:t>RAG</a:t>
            </a:r>
            <a:r>
              <a:rPr lang="zh-CN" altLang="zh-CN" sz="1800" kern="1200" spc="50" dirty="0">
                <a:ln w="13500" cap="flat" cmpd="sng" algn="ctr">
                  <a:solidFill>
                    <a:srgbClr val="06111E">
                      <a:alpha val="6000"/>
                    </a:srgbClr>
                  </a:solidFill>
                  <a:prstDash val="solid"/>
                  <a:round/>
                </a:ln>
                <a:solidFill>
                  <a:srgbClr val="000000"/>
                </a:solidFill>
                <a:effectLst>
                  <a:outerShdw blurRad="38100" dist="38100" dir="2700000" algn="tl" rotWithShape="0">
                    <a:srgbClr val="000000">
                      <a:alpha val="43000"/>
                    </a:srgbClr>
                  </a:outerShdw>
                </a:effectLst>
                <a:latin typeface="微软雅黑" panose="020B0503020204020204" pitchFamily="34" charset="-122"/>
                <a:ea typeface="微软雅黑" panose="020B0503020204020204" pitchFamily="34" charset="-122"/>
                <a:cs typeface="+mn-cs"/>
              </a:rPr>
              <a:t>准确性问题</a:t>
            </a:r>
            <a:endParaRPr lang="zh-CN" altLang="zh-CN" sz="2400" dirty="0">
              <a:effectLst/>
            </a:endParaRPr>
          </a:p>
        </p:txBody>
      </p:sp>
      <p:pic>
        <p:nvPicPr>
          <p:cNvPr id="2" name="图片 1">
            <a:extLst>
              <a:ext uri="{FF2B5EF4-FFF2-40B4-BE49-F238E27FC236}">
                <a16:creationId xmlns:a16="http://schemas.microsoft.com/office/drawing/2014/main" id="{5A1BFBFC-A717-7D55-3EBA-EBE3E18D46BE}"/>
              </a:ext>
            </a:extLst>
          </p:cNvPr>
          <p:cNvPicPr>
            <a:picLocks noChangeAspect="1"/>
          </p:cNvPicPr>
          <p:nvPr/>
        </p:nvPicPr>
        <p:blipFill>
          <a:blip r:embed="rId2"/>
          <a:stretch>
            <a:fillRect/>
          </a:stretch>
        </p:blipFill>
        <p:spPr>
          <a:xfrm>
            <a:off x="323529" y="915566"/>
            <a:ext cx="5328592" cy="3024336"/>
          </a:xfrm>
          <a:prstGeom prst="rect">
            <a:avLst/>
          </a:prstGeom>
        </p:spPr>
      </p:pic>
      <p:sp>
        <p:nvSpPr>
          <p:cNvPr id="3" name="文本框 2">
            <a:extLst>
              <a:ext uri="{FF2B5EF4-FFF2-40B4-BE49-F238E27FC236}">
                <a16:creationId xmlns:a16="http://schemas.microsoft.com/office/drawing/2014/main" id="{69107765-75C3-5549-03DF-BB59C847117B}"/>
              </a:ext>
            </a:extLst>
          </p:cNvPr>
          <p:cNvSpPr txBox="1"/>
          <p:nvPr/>
        </p:nvSpPr>
        <p:spPr>
          <a:xfrm>
            <a:off x="6444208" y="987574"/>
            <a:ext cx="2426818" cy="2031325"/>
          </a:xfrm>
          <a:prstGeom prst="rect">
            <a:avLst/>
          </a:prstGeom>
          <a:noFill/>
        </p:spPr>
        <p:txBody>
          <a:bodyPr wrap="none" rtlCol="0">
            <a:spAutoFit/>
          </a:bodyPr>
          <a:lstStyle/>
          <a:p>
            <a:r>
              <a:rPr lang="zh-CN" altLang="en-US" dirty="0"/>
              <a:t>性能分析</a:t>
            </a:r>
            <a:endParaRPr lang="en-US" altLang="zh-CN" dirty="0"/>
          </a:p>
          <a:p>
            <a:pPr marL="285750" indent="-285750">
              <a:buFont typeface="Arial" panose="020B0604020202020204" pitchFamily="34" charset="0"/>
              <a:buChar char="•"/>
            </a:pPr>
            <a:r>
              <a:rPr lang="zh-CN" altLang="en-US" dirty="0"/>
              <a:t>查找</a:t>
            </a:r>
            <a:r>
              <a:rPr lang="en-US" altLang="zh-CN" dirty="0"/>
              <a:t>:O(</a:t>
            </a:r>
            <a:r>
              <a:rPr lang="en-US" altLang="zh-CN" dirty="0" err="1"/>
              <a:t>logn</a:t>
            </a:r>
            <a:r>
              <a:rPr lang="en-US" altLang="zh-CN" dirty="0"/>
              <a:t>)</a:t>
            </a:r>
          </a:p>
          <a:p>
            <a:pPr marL="285750" indent="-285750">
              <a:buFont typeface="Arial" panose="020B0604020202020204" pitchFamily="34" charset="0"/>
              <a:buChar char="•"/>
            </a:pPr>
            <a:r>
              <a:rPr lang="zh-CN" altLang="en-US" dirty="0"/>
              <a:t>插入与删除</a:t>
            </a:r>
            <a:r>
              <a:rPr lang="en-US" altLang="zh-CN" dirty="0"/>
              <a:t>:O(</a:t>
            </a:r>
            <a:r>
              <a:rPr lang="en-US" altLang="zh-CN" dirty="0" err="1"/>
              <a:t>logn</a:t>
            </a:r>
            <a:r>
              <a:rPr lang="en-US" altLang="zh-CN" dirty="0"/>
              <a:t>)</a:t>
            </a:r>
          </a:p>
          <a:p>
            <a:pPr marL="285750" indent="-285750">
              <a:buFont typeface="Arial" panose="020B0604020202020204" pitchFamily="34" charset="0"/>
              <a:buChar char="•"/>
            </a:pPr>
            <a:r>
              <a:rPr lang="zh-CN" altLang="en-US" dirty="0"/>
              <a:t>范围查询</a:t>
            </a:r>
            <a:endParaRPr lang="en-US" altLang="zh-CN" dirty="0"/>
          </a:p>
          <a:p>
            <a:pPr marL="285750" indent="-285750">
              <a:buFont typeface="Arial" panose="020B0604020202020204" pitchFamily="34" charset="0"/>
              <a:buChar char="•"/>
            </a:pPr>
            <a:r>
              <a:rPr lang="zh-CN" altLang="en-US" dirty="0"/>
              <a:t>顺序查询</a:t>
            </a:r>
            <a:endParaRPr lang="en-US" altLang="zh-CN" dirty="0"/>
          </a:p>
          <a:p>
            <a:r>
              <a:rPr lang="zh-CN" altLang="en-US" dirty="0"/>
              <a:t>时间复杂度：稳定</a:t>
            </a:r>
            <a:endParaRPr lang="en-US" altLang="zh-CN" dirty="0"/>
          </a:p>
          <a:p>
            <a:r>
              <a:rPr lang="zh-CN" altLang="en-US" dirty="0"/>
              <a:t>空间复杂度：稳定</a:t>
            </a:r>
            <a:endParaRPr lang="en-US" altLang="zh-CN" dirty="0"/>
          </a:p>
        </p:txBody>
      </p:sp>
    </p:spTree>
    <p:extLst>
      <p:ext uri="{BB962C8B-B14F-4D97-AF65-F5344CB8AC3E}">
        <p14:creationId xmlns:p14="http://schemas.microsoft.com/office/powerpoint/2010/main" val="21633073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13 CuadroTexto"/>
          <p:cNvSpPr txBox="1">
            <a:spLocks noChangeArrowheads="1"/>
          </p:cNvSpPr>
          <p:nvPr/>
        </p:nvSpPr>
        <p:spPr bwMode="auto">
          <a:xfrm>
            <a:off x="7667625" y="4822825"/>
            <a:ext cx="341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solidFill>
                  <a:srgbClr val="04AEDA"/>
                </a:solidFill>
              </a:rPr>
              <a:t>11</a:t>
            </a:r>
            <a:endParaRPr lang="es-ES" altLang="zh-CN" sz="1200" b="1">
              <a:solidFill>
                <a:srgbClr val="04AEDA"/>
              </a:solidFill>
            </a:endParaRPr>
          </a:p>
        </p:txBody>
      </p:sp>
      <p:cxnSp>
        <p:nvCxnSpPr>
          <p:cNvPr id="36" name="直接连接符 35"/>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2533"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TextBox 5"/>
          <p:cNvSpPr txBox="1">
            <a:spLocks noChangeArrowheads="1"/>
          </p:cNvSpPr>
          <p:nvPr/>
        </p:nvSpPr>
        <p:spPr bwMode="auto">
          <a:xfrm>
            <a:off x="0" y="60325"/>
            <a:ext cx="3924300"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测试方法</a:t>
            </a:r>
            <a:endParaRPr lang="en-US" altLang="zh-CN" sz="2000" dirty="0">
              <a:latin typeface="微软雅黑" panose="020B0503020204020204" pitchFamily="34" charset="-122"/>
              <a:ea typeface="微软雅黑" panose="020B0503020204020204" pitchFamily="34" charset="-122"/>
            </a:endParaRPr>
          </a:p>
        </p:txBody>
      </p:sp>
      <p:sp>
        <p:nvSpPr>
          <p:cNvPr id="47" name="矩形 46"/>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系统实现与测试</a:t>
            </a:r>
          </a:p>
        </p:txBody>
      </p:sp>
      <p:sp>
        <p:nvSpPr>
          <p:cNvPr id="5" name="文本框 4">
            <a:extLst>
              <a:ext uri="{FF2B5EF4-FFF2-40B4-BE49-F238E27FC236}">
                <a16:creationId xmlns:a16="http://schemas.microsoft.com/office/drawing/2014/main" id="{F58A7186-40C8-439E-C060-4B721CD71FA3}"/>
              </a:ext>
            </a:extLst>
          </p:cNvPr>
          <p:cNvSpPr txBox="1"/>
          <p:nvPr/>
        </p:nvSpPr>
        <p:spPr>
          <a:xfrm>
            <a:off x="748741" y="1061323"/>
            <a:ext cx="2262158" cy="369332"/>
          </a:xfrm>
          <a:prstGeom prst="rect">
            <a:avLst/>
          </a:prstGeom>
          <a:noFill/>
        </p:spPr>
        <p:txBody>
          <a:bodyPr wrap="none" rtlCol="0">
            <a:spAutoFit/>
          </a:bodyPr>
          <a:lstStyle/>
          <a:p>
            <a:r>
              <a:rPr lang="zh-CN" altLang="en-US" dirty="0"/>
              <a:t>功能测试与性能测试</a:t>
            </a:r>
            <a:endParaRPr lang="en-US" altLang="zh-CN" dirty="0"/>
          </a:p>
        </p:txBody>
      </p:sp>
      <p:sp>
        <p:nvSpPr>
          <p:cNvPr id="8" name="文本框 7">
            <a:extLst>
              <a:ext uri="{FF2B5EF4-FFF2-40B4-BE49-F238E27FC236}">
                <a16:creationId xmlns:a16="http://schemas.microsoft.com/office/drawing/2014/main" id="{17094140-B59A-D7B4-283A-86542E72B2B7}"/>
              </a:ext>
            </a:extLst>
          </p:cNvPr>
          <p:cNvSpPr txBox="1"/>
          <p:nvPr/>
        </p:nvSpPr>
        <p:spPr>
          <a:xfrm>
            <a:off x="718207" y="2286953"/>
            <a:ext cx="1107996" cy="369332"/>
          </a:xfrm>
          <a:prstGeom prst="rect">
            <a:avLst/>
          </a:prstGeom>
          <a:noFill/>
        </p:spPr>
        <p:txBody>
          <a:bodyPr wrap="none" rtlCol="0">
            <a:spAutoFit/>
          </a:bodyPr>
          <a:lstStyle/>
          <a:p>
            <a:r>
              <a:rPr lang="zh-CN" altLang="en-US" dirty="0"/>
              <a:t>测试平台</a:t>
            </a:r>
            <a:endParaRPr lang="en-US" altLang="zh-CN" dirty="0"/>
          </a:p>
        </p:txBody>
      </p:sp>
      <p:graphicFrame>
        <p:nvGraphicFramePr>
          <p:cNvPr id="9" name="表格 8">
            <a:extLst>
              <a:ext uri="{FF2B5EF4-FFF2-40B4-BE49-F238E27FC236}">
                <a16:creationId xmlns:a16="http://schemas.microsoft.com/office/drawing/2014/main" id="{6EBF05E1-33F2-2E79-1B76-928BCACE2055}"/>
              </a:ext>
            </a:extLst>
          </p:cNvPr>
          <p:cNvGraphicFramePr>
            <a:graphicFrameLocks noGrp="1"/>
          </p:cNvGraphicFramePr>
          <p:nvPr>
            <p:extLst>
              <p:ext uri="{D42A27DB-BD31-4B8C-83A1-F6EECF244321}">
                <p14:modId xmlns:p14="http://schemas.microsoft.com/office/powerpoint/2010/main" val="177987329"/>
              </p:ext>
            </p:extLst>
          </p:nvPr>
        </p:nvGraphicFramePr>
        <p:xfrm>
          <a:off x="748741" y="2793305"/>
          <a:ext cx="5267960" cy="1074992"/>
        </p:xfrm>
        <a:graphic>
          <a:graphicData uri="http://schemas.openxmlformats.org/drawingml/2006/table">
            <a:tbl>
              <a:tblPr firstRow="1" firstCol="1" bandRow="1">
                <a:tableStyleId>{5C22544A-7EE6-4342-B048-85BDC9FD1C3A}</a:tableStyleId>
              </a:tblPr>
              <a:tblGrid>
                <a:gridCol w="2633980">
                  <a:extLst>
                    <a:ext uri="{9D8B030D-6E8A-4147-A177-3AD203B41FA5}">
                      <a16:colId xmlns:a16="http://schemas.microsoft.com/office/drawing/2014/main" val="3908198935"/>
                    </a:ext>
                  </a:extLst>
                </a:gridCol>
                <a:gridCol w="2633980">
                  <a:extLst>
                    <a:ext uri="{9D8B030D-6E8A-4147-A177-3AD203B41FA5}">
                      <a16:colId xmlns:a16="http://schemas.microsoft.com/office/drawing/2014/main" val="4039167007"/>
                    </a:ext>
                  </a:extLst>
                </a:gridCol>
              </a:tblGrid>
              <a:tr h="0">
                <a:tc>
                  <a:txBody>
                    <a:bodyPr/>
                    <a:lstStyle/>
                    <a:p>
                      <a:pPr indent="266700" algn="ctr">
                        <a:lnSpc>
                          <a:spcPct val="150000"/>
                        </a:lnSpc>
                      </a:pPr>
                      <a:r>
                        <a:rPr lang="zh-CN" sz="1050" kern="100">
                          <a:effectLst/>
                        </a:rPr>
                        <a:t>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lnSpc>
                          <a:spcPct val="150000"/>
                        </a:lnSpc>
                      </a:pPr>
                      <a:r>
                        <a:rPr lang="zh-CN" sz="1050" kern="100">
                          <a:effectLst/>
                        </a:rPr>
                        <a:t>配置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9939235"/>
                  </a:ext>
                </a:extLst>
              </a:tr>
              <a:tr h="0">
                <a:tc>
                  <a:txBody>
                    <a:bodyPr/>
                    <a:lstStyle/>
                    <a:p>
                      <a:pPr indent="266700" algn="ctr">
                        <a:lnSpc>
                          <a:spcPct val="150000"/>
                        </a:lnSpc>
                      </a:pPr>
                      <a:r>
                        <a:rPr lang="zh-CN" sz="1050" kern="100">
                          <a:effectLst/>
                        </a:rPr>
                        <a:t>操作系统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lnSpc>
                          <a:spcPct val="150000"/>
                        </a:lnSpc>
                      </a:pPr>
                      <a:r>
                        <a:rPr lang="en-US" sz="1050" kern="100">
                          <a:effectLst/>
                        </a:rPr>
                        <a:t>Windows 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8830025"/>
                  </a:ext>
                </a:extLst>
              </a:tr>
              <a:tr h="0">
                <a:tc>
                  <a:txBody>
                    <a:bodyPr/>
                    <a:lstStyle/>
                    <a:p>
                      <a:pPr indent="266700" algn="ctr">
                        <a:lnSpc>
                          <a:spcPct val="150000"/>
                        </a:lnSpc>
                      </a:pPr>
                      <a:r>
                        <a:rPr lang="en-US" sz="1050" kern="100">
                          <a:effectLst/>
                        </a:rPr>
                        <a:t>CPU</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lnSpc>
                          <a:spcPct val="150000"/>
                        </a:lnSpc>
                      </a:pPr>
                      <a:r>
                        <a:rPr lang="en-US" sz="1050" kern="100">
                          <a:effectLst/>
                        </a:rPr>
                        <a:t>Intel </a:t>
                      </a:r>
                      <a:r>
                        <a:rPr lang="zh-CN" sz="1050" kern="100">
                          <a:effectLst/>
                        </a:rPr>
                        <a:t>酷睿</a:t>
                      </a:r>
                      <a:r>
                        <a:rPr lang="en-US" sz="1050" kern="100">
                          <a:effectLst/>
                        </a:rPr>
                        <a:t> i7-10875H</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8046029"/>
                  </a:ext>
                </a:extLst>
              </a:tr>
              <a:tr h="0">
                <a:tc>
                  <a:txBody>
                    <a:bodyPr/>
                    <a:lstStyle/>
                    <a:p>
                      <a:pPr indent="266700" algn="ctr">
                        <a:lnSpc>
                          <a:spcPct val="150000"/>
                        </a:lnSpc>
                      </a:pPr>
                      <a:r>
                        <a:rPr lang="zh-CN" sz="1050" kern="100">
                          <a:effectLst/>
                        </a:rPr>
                        <a:t>硬盘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lnSpc>
                          <a:spcPct val="150000"/>
                        </a:lnSpc>
                      </a:pPr>
                      <a:r>
                        <a:rPr lang="en-US" sz="1050" kern="100">
                          <a:effectLst/>
                        </a:rPr>
                        <a:t>1 TB SSD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7982190"/>
                  </a:ext>
                </a:extLst>
              </a:tr>
              <a:tr h="0">
                <a:tc>
                  <a:txBody>
                    <a:bodyPr/>
                    <a:lstStyle/>
                    <a:p>
                      <a:pPr indent="266700" algn="ctr">
                        <a:lnSpc>
                          <a:spcPct val="150000"/>
                        </a:lnSpc>
                      </a:pPr>
                      <a:r>
                        <a:rPr lang="zh-CN" sz="1050" kern="100">
                          <a:effectLst/>
                        </a:rPr>
                        <a:t>浏览器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lnSpc>
                          <a:spcPct val="150000"/>
                        </a:lnSpc>
                      </a:pPr>
                      <a:r>
                        <a:rPr lang="en-US" sz="1050" kern="100" dirty="0">
                          <a:effectLst/>
                        </a:rPr>
                        <a:t>Chrome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3233595"/>
                  </a:ext>
                </a:extLst>
              </a:tr>
            </a:tbl>
          </a:graphicData>
        </a:graphic>
      </p:graphicFrame>
    </p:spTree>
    <p:extLst>
      <p:ext uri="{BB962C8B-B14F-4D97-AF65-F5344CB8AC3E}">
        <p14:creationId xmlns:p14="http://schemas.microsoft.com/office/powerpoint/2010/main" val="17318761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13 CuadroTexto"/>
          <p:cNvSpPr txBox="1">
            <a:spLocks noChangeArrowheads="1"/>
          </p:cNvSpPr>
          <p:nvPr/>
        </p:nvSpPr>
        <p:spPr bwMode="auto">
          <a:xfrm>
            <a:off x="7667625" y="4822825"/>
            <a:ext cx="341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solidFill>
                  <a:srgbClr val="04AEDA"/>
                </a:solidFill>
              </a:rPr>
              <a:t>11</a:t>
            </a:r>
            <a:endParaRPr lang="es-ES" altLang="zh-CN" sz="1200" b="1">
              <a:solidFill>
                <a:srgbClr val="04AEDA"/>
              </a:solidFill>
            </a:endParaRPr>
          </a:p>
        </p:txBody>
      </p:sp>
      <p:cxnSp>
        <p:nvCxnSpPr>
          <p:cNvPr id="36" name="直接连接符 35"/>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2533"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TextBox 5"/>
          <p:cNvSpPr txBox="1">
            <a:spLocks noChangeArrowheads="1"/>
          </p:cNvSpPr>
          <p:nvPr/>
        </p:nvSpPr>
        <p:spPr bwMode="auto">
          <a:xfrm>
            <a:off x="0" y="60325"/>
            <a:ext cx="3924300"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系统实现</a:t>
            </a:r>
            <a:endParaRPr lang="en-US" altLang="zh-CN" sz="2000" dirty="0">
              <a:latin typeface="微软雅黑" panose="020B0503020204020204" pitchFamily="34" charset="-122"/>
              <a:ea typeface="微软雅黑" panose="020B0503020204020204" pitchFamily="34" charset="-122"/>
            </a:endParaRPr>
          </a:p>
        </p:txBody>
      </p:sp>
      <p:sp>
        <p:nvSpPr>
          <p:cNvPr id="47" name="矩形 46"/>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系统实现与测试</a:t>
            </a:r>
          </a:p>
        </p:txBody>
      </p:sp>
      <p:pic>
        <p:nvPicPr>
          <p:cNvPr id="2" name="图片 1">
            <a:extLst>
              <a:ext uri="{FF2B5EF4-FFF2-40B4-BE49-F238E27FC236}">
                <a16:creationId xmlns:a16="http://schemas.microsoft.com/office/drawing/2014/main" id="{0EFEA413-7B38-7BEC-4DB0-7CA98BD0C622}"/>
              </a:ext>
            </a:extLst>
          </p:cNvPr>
          <p:cNvPicPr>
            <a:picLocks noChangeAspect="1"/>
          </p:cNvPicPr>
          <p:nvPr/>
        </p:nvPicPr>
        <p:blipFill>
          <a:blip r:embed="rId3"/>
          <a:stretch>
            <a:fillRect/>
          </a:stretch>
        </p:blipFill>
        <p:spPr>
          <a:xfrm>
            <a:off x="323528" y="771550"/>
            <a:ext cx="3348990" cy="1626235"/>
          </a:xfrm>
          <a:prstGeom prst="rect">
            <a:avLst/>
          </a:prstGeom>
        </p:spPr>
      </p:pic>
      <p:pic>
        <p:nvPicPr>
          <p:cNvPr id="3" name="图片 2">
            <a:extLst>
              <a:ext uri="{FF2B5EF4-FFF2-40B4-BE49-F238E27FC236}">
                <a16:creationId xmlns:a16="http://schemas.microsoft.com/office/drawing/2014/main" id="{C910AEE2-074C-0DC0-0A7C-6DF3C7790BC2}"/>
              </a:ext>
            </a:extLst>
          </p:cNvPr>
          <p:cNvPicPr>
            <a:picLocks noChangeAspect="1"/>
          </p:cNvPicPr>
          <p:nvPr/>
        </p:nvPicPr>
        <p:blipFill>
          <a:blip r:embed="rId4"/>
          <a:stretch>
            <a:fillRect/>
          </a:stretch>
        </p:blipFill>
        <p:spPr>
          <a:xfrm>
            <a:off x="979645" y="804193"/>
            <a:ext cx="3938905" cy="1698625"/>
          </a:xfrm>
          <a:prstGeom prst="rect">
            <a:avLst/>
          </a:prstGeom>
        </p:spPr>
      </p:pic>
      <p:pic>
        <p:nvPicPr>
          <p:cNvPr id="4" name="图片 3">
            <a:extLst>
              <a:ext uri="{FF2B5EF4-FFF2-40B4-BE49-F238E27FC236}">
                <a16:creationId xmlns:a16="http://schemas.microsoft.com/office/drawing/2014/main" id="{D2D5672F-5290-FDB5-5410-4262200A6244}"/>
              </a:ext>
            </a:extLst>
          </p:cNvPr>
          <p:cNvPicPr>
            <a:picLocks noChangeAspect="1"/>
          </p:cNvPicPr>
          <p:nvPr/>
        </p:nvPicPr>
        <p:blipFill>
          <a:blip r:embed="rId5"/>
          <a:stretch>
            <a:fillRect/>
          </a:stretch>
        </p:blipFill>
        <p:spPr>
          <a:xfrm>
            <a:off x="1695971" y="798394"/>
            <a:ext cx="1614805" cy="1487805"/>
          </a:xfrm>
          <a:prstGeom prst="rect">
            <a:avLst/>
          </a:prstGeom>
        </p:spPr>
      </p:pic>
      <p:pic>
        <p:nvPicPr>
          <p:cNvPr id="6" name="图片 5">
            <a:extLst>
              <a:ext uri="{FF2B5EF4-FFF2-40B4-BE49-F238E27FC236}">
                <a16:creationId xmlns:a16="http://schemas.microsoft.com/office/drawing/2014/main" id="{D5690D10-390A-6EEE-5227-179863920753}"/>
              </a:ext>
            </a:extLst>
          </p:cNvPr>
          <p:cNvPicPr>
            <a:picLocks noChangeAspect="1"/>
          </p:cNvPicPr>
          <p:nvPr/>
        </p:nvPicPr>
        <p:blipFill>
          <a:blip r:embed="rId6"/>
          <a:stretch>
            <a:fillRect/>
          </a:stretch>
        </p:blipFill>
        <p:spPr>
          <a:xfrm>
            <a:off x="375280" y="2705566"/>
            <a:ext cx="3245485" cy="1590675"/>
          </a:xfrm>
          <a:prstGeom prst="rect">
            <a:avLst/>
          </a:prstGeom>
        </p:spPr>
      </p:pic>
      <p:pic>
        <p:nvPicPr>
          <p:cNvPr id="7" name="图片 6">
            <a:extLst>
              <a:ext uri="{FF2B5EF4-FFF2-40B4-BE49-F238E27FC236}">
                <a16:creationId xmlns:a16="http://schemas.microsoft.com/office/drawing/2014/main" id="{8B31EAC0-386E-7A4D-0D7B-2298F92FBBEE}"/>
              </a:ext>
            </a:extLst>
          </p:cNvPr>
          <p:cNvPicPr>
            <a:picLocks noChangeAspect="1"/>
          </p:cNvPicPr>
          <p:nvPr/>
        </p:nvPicPr>
        <p:blipFill>
          <a:blip r:embed="rId7"/>
          <a:stretch>
            <a:fillRect/>
          </a:stretch>
        </p:blipFill>
        <p:spPr>
          <a:xfrm>
            <a:off x="1043608" y="2715202"/>
            <a:ext cx="3360212" cy="1590674"/>
          </a:xfrm>
          <a:prstGeom prst="rect">
            <a:avLst/>
          </a:prstGeom>
        </p:spPr>
      </p:pic>
      <p:pic>
        <p:nvPicPr>
          <p:cNvPr id="10" name="图片 9">
            <a:extLst>
              <a:ext uri="{FF2B5EF4-FFF2-40B4-BE49-F238E27FC236}">
                <a16:creationId xmlns:a16="http://schemas.microsoft.com/office/drawing/2014/main" id="{8788D8C5-1555-4B47-485A-028BFE55C2CB}"/>
              </a:ext>
            </a:extLst>
          </p:cNvPr>
          <p:cNvPicPr>
            <a:picLocks noChangeAspect="1"/>
          </p:cNvPicPr>
          <p:nvPr/>
        </p:nvPicPr>
        <p:blipFill>
          <a:blip r:embed="rId8"/>
          <a:stretch>
            <a:fillRect/>
          </a:stretch>
        </p:blipFill>
        <p:spPr>
          <a:xfrm>
            <a:off x="1769492" y="2761503"/>
            <a:ext cx="3824605" cy="1840230"/>
          </a:xfrm>
          <a:prstGeom prst="rect">
            <a:avLst/>
          </a:prstGeom>
        </p:spPr>
      </p:pic>
      <p:pic>
        <p:nvPicPr>
          <p:cNvPr id="11" name="图片 10">
            <a:extLst>
              <a:ext uri="{FF2B5EF4-FFF2-40B4-BE49-F238E27FC236}">
                <a16:creationId xmlns:a16="http://schemas.microsoft.com/office/drawing/2014/main" id="{6DB8C58C-7213-7315-A230-B2E0F4B272B1}"/>
              </a:ext>
            </a:extLst>
          </p:cNvPr>
          <p:cNvPicPr>
            <a:picLocks noChangeAspect="1"/>
          </p:cNvPicPr>
          <p:nvPr/>
        </p:nvPicPr>
        <p:blipFill>
          <a:blip r:embed="rId9"/>
          <a:stretch>
            <a:fillRect/>
          </a:stretch>
        </p:blipFill>
        <p:spPr>
          <a:xfrm>
            <a:off x="3104355" y="2831100"/>
            <a:ext cx="3628390" cy="1757045"/>
          </a:xfrm>
          <a:prstGeom prst="rect">
            <a:avLst/>
          </a:prstGeom>
        </p:spPr>
      </p:pic>
      <p:pic>
        <p:nvPicPr>
          <p:cNvPr id="12" name="图片 11">
            <a:extLst>
              <a:ext uri="{FF2B5EF4-FFF2-40B4-BE49-F238E27FC236}">
                <a16:creationId xmlns:a16="http://schemas.microsoft.com/office/drawing/2014/main" id="{93A447F0-C6C1-1606-A61B-7389F4728E43}"/>
              </a:ext>
            </a:extLst>
          </p:cNvPr>
          <p:cNvPicPr>
            <a:picLocks noChangeAspect="1"/>
          </p:cNvPicPr>
          <p:nvPr/>
        </p:nvPicPr>
        <p:blipFill>
          <a:blip r:embed="rId10"/>
          <a:stretch>
            <a:fillRect/>
          </a:stretch>
        </p:blipFill>
        <p:spPr>
          <a:xfrm>
            <a:off x="3639344" y="2792680"/>
            <a:ext cx="3627120" cy="1733550"/>
          </a:xfrm>
          <a:prstGeom prst="rect">
            <a:avLst/>
          </a:prstGeom>
        </p:spPr>
      </p:pic>
      <p:pic>
        <p:nvPicPr>
          <p:cNvPr id="13" name="图片 12">
            <a:extLst>
              <a:ext uri="{FF2B5EF4-FFF2-40B4-BE49-F238E27FC236}">
                <a16:creationId xmlns:a16="http://schemas.microsoft.com/office/drawing/2014/main" id="{91E5C45F-36E9-50A2-7E2E-C5ED333F5886}"/>
              </a:ext>
            </a:extLst>
          </p:cNvPr>
          <p:cNvPicPr>
            <a:picLocks noChangeAspect="1"/>
          </p:cNvPicPr>
          <p:nvPr/>
        </p:nvPicPr>
        <p:blipFill>
          <a:blip r:embed="rId11"/>
          <a:stretch>
            <a:fillRect/>
          </a:stretch>
        </p:blipFill>
        <p:spPr>
          <a:xfrm>
            <a:off x="2673667" y="721293"/>
            <a:ext cx="3796665" cy="1773555"/>
          </a:xfrm>
          <a:prstGeom prst="rect">
            <a:avLst/>
          </a:prstGeom>
        </p:spPr>
      </p:pic>
      <p:pic>
        <p:nvPicPr>
          <p:cNvPr id="14" name="图片 13">
            <a:extLst>
              <a:ext uri="{FF2B5EF4-FFF2-40B4-BE49-F238E27FC236}">
                <a16:creationId xmlns:a16="http://schemas.microsoft.com/office/drawing/2014/main" id="{3B4E8C07-E4F2-1FBE-59B3-8DF9F89AB3C4}"/>
              </a:ext>
            </a:extLst>
          </p:cNvPr>
          <p:cNvPicPr>
            <a:picLocks noChangeAspect="1"/>
          </p:cNvPicPr>
          <p:nvPr/>
        </p:nvPicPr>
        <p:blipFill>
          <a:blip r:embed="rId12"/>
          <a:stretch>
            <a:fillRect/>
          </a:stretch>
        </p:blipFill>
        <p:spPr>
          <a:xfrm>
            <a:off x="3499227" y="923326"/>
            <a:ext cx="3491230" cy="1603375"/>
          </a:xfrm>
          <a:prstGeom prst="rect">
            <a:avLst/>
          </a:prstGeom>
        </p:spPr>
      </p:pic>
      <p:pic>
        <p:nvPicPr>
          <p:cNvPr id="15" name="图片 14">
            <a:extLst>
              <a:ext uri="{FF2B5EF4-FFF2-40B4-BE49-F238E27FC236}">
                <a16:creationId xmlns:a16="http://schemas.microsoft.com/office/drawing/2014/main" id="{8474FC60-006E-EC23-5A23-134FF2CA7EFA}"/>
              </a:ext>
            </a:extLst>
          </p:cNvPr>
          <p:cNvPicPr>
            <a:picLocks noChangeAspect="1"/>
          </p:cNvPicPr>
          <p:nvPr/>
        </p:nvPicPr>
        <p:blipFill>
          <a:blip r:embed="rId13"/>
          <a:stretch>
            <a:fillRect/>
          </a:stretch>
        </p:blipFill>
        <p:spPr>
          <a:xfrm>
            <a:off x="4124324" y="912236"/>
            <a:ext cx="3796666" cy="1630045"/>
          </a:xfrm>
          <a:prstGeom prst="rect">
            <a:avLst/>
          </a:prstGeom>
        </p:spPr>
      </p:pic>
      <p:pic>
        <p:nvPicPr>
          <p:cNvPr id="16" name="图片 15">
            <a:extLst>
              <a:ext uri="{FF2B5EF4-FFF2-40B4-BE49-F238E27FC236}">
                <a16:creationId xmlns:a16="http://schemas.microsoft.com/office/drawing/2014/main" id="{94EB3090-EE69-AA65-66C0-188F96C55A69}"/>
              </a:ext>
            </a:extLst>
          </p:cNvPr>
          <p:cNvPicPr>
            <a:picLocks noChangeAspect="1"/>
          </p:cNvPicPr>
          <p:nvPr/>
        </p:nvPicPr>
        <p:blipFill>
          <a:blip r:embed="rId14"/>
          <a:stretch>
            <a:fillRect/>
          </a:stretch>
        </p:blipFill>
        <p:spPr>
          <a:xfrm>
            <a:off x="4155754" y="2847442"/>
            <a:ext cx="4342926" cy="1590675"/>
          </a:xfrm>
          <a:prstGeom prst="rect">
            <a:avLst/>
          </a:prstGeom>
        </p:spPr>
      </p:pic>
      <p:pic>
        <p:nvPicPr>
          <p:cNvPr id="17" name="图片 16">
            <a:extLst>
              <a:ext uri="{FF2B5EF4-FFF2-40B4-BE49-F238E27FC236}">
                <a16:creationId xmlns:a16="http://schemas.microsoft.com/office/drawing/2014/main" id="{192B54AD-6186-D934-D04A-99EF9E2CA43B}"/>
              </a:ext>
            </a:extLst>
          </p:cNvPr>
          <p:cNvPicPr>
            <a:picLocks noChangeAspect="1"/>
          </p:cNvPicPr>
          <p:nvPr/>
        </p:nvPicPr>
        <p:blipFill>
          <a:blip r:embed="rId15"/>
          <a:stretch>
            <a:fillRect/>
          </a:stretch>
        </p:blipFill>
        <p:spPr>
          <a:xfrm>
            <a:off x="5772622" y="2803691"/>
            <a:ext cx="3383280" cy="1828800"/>
          </a:xfrm>
          <a:prstGeom prst="rect">
            <a:avLst/>
          </a:prstGeom>
        </p:spPr>
      </p:pic>
      <p:pic>
        <p:nvPicPr>
          <p:cNvPr id="18" name="图片 17">
            <a:extLst>
              <a:ext uri="{FF2B5EF4-FFF2-40B4-BE49-F238E27FC236}">
                <a16:creationId xmlns:a16="http://schemas.microsoft.com/office/drawing/2014/main" id="{3A621F0A-0D6A-6726-BC45-E3B102737819}"/>
              </a:ext>
            </a:extLst>
          </p:cNvPr>
          <p:cNvPicPr>
            <a:picLocks noChangeAspect="1"/>
          </p:cNvPicPr>
          <p:nvPr/>
        </p:nvPicPr>
        <p:blipFill rotWithShape="1">
          <a:blip r:embed="rId16"/>
          <a:srcRect t="9843"/>
          <a:stretch/>
        </p:blipFill>
        <p:spPr bwMode="auto">
          <a:xfrm>
            <a:off x="4789580" y="899062"/>
            <a:ext cx="3453274" cy="1704930"/>
          </a:xfrm>
          <a:prstGeom prst="rect">
            <a:avLst/>
          </a:prstGeom>
          <a:ln>
            <a:noFill/>
          </a:ln>
          <a:extLst>
            <a:ext uri="{53640926-AAD7-44D8-BBD7-CCE9431645EC}">
              <a14:shadowObscured xmlns:a14="http://schemas.microsoft.com/office/drawing/2010/main"/>
            </a:ext>
          </a:extLst>
        </p:spPr>
      </p:pic>
      <p:pic>
        <p:nvPicPr>
          <p:cNvPr id="19" name="图片 18">
            <a:extLst>
              <a:ext uri="{FF2B5EF4-FFF2-40B4-BE49-F238E27FC236}">
                <a16:creationId xmlns:a16="http://schemas.microsoft.com/office/drawing/2014/main" id="{3C48E8AC-6A90-2467-03D3-B1E2E6D051C8}"/>
              </a:ext>
            </a:extLst>
          </p:cNvPr>
          <p:cNvPicPr>
            <a:picLocks noChangeAspect="1"/>
          </p:cNvPicPr>
          <p:nvPr/>
        </p:nvPicPr>
        <p:blipFill rotWithShape="1">
          <a:blip r:embed="rId17"/>
          <a:srcRect t="8383"/>
          <a:stretch/>
        </p:blipFill>
        <p:spPr bwMode="auto">
          <a:xfrm>
            <a:off x="5660915" y="939371"/>
            <a:ext cx="3273835" cy="16449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14004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13 CuadroTexto"/>
          <p:cNvSpPr txBox="1">
            <a:spLocks noChangeArrowheads="1"/>
          </p:cNvSpPr>
          <p:nvPr/>
        </p:nvSpPr>
        <p:spPr bwMode="auto">
          <a:xfrm>
            <a:off x="7667625" y="4822825"/>
            <a:ext cx="341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solidFill>
                  <a:srgbClr val="04AEDA"/>
                </a:solidFill>
              </a:rPr>
              <a:t>11</a:t>
            </a:r>
            <a:endParaRPr lang="es-ES" altLang="zh-CN" sz="1200" b="1">
              <a:solidFill>
                <a:srgbClr val="04AEDA"/>
              </a:solidFill>
            </a:endParaRPr>
          </a:p>
        </p:txBody>
      </p:sp>
      <p:cxnSp>
        <p:nvCxnSpPr>
          <p:cNvPr id="36" name="直接连接符 35"/>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2533"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TextBox 5"/>
          <p:cNvSpPr txBox="1">
            <a:spLocks noChangeArrowheads="1"/>
          </p:cNvSpPr>
          <p:nvPr/>
        </p:nvSpPr>
        <p:spPr bwMode="auto">
          <a:xfrm>
            <a:off x="0" y="60325"/>
            <a:ext cx="3924300"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测试方法</a:t>
            </a:r>
            <a:endParaRPr lang="en-US" altLang="zh-CN" sz="2000" dirty="0">
              <a:latin typeface="微软雅黑" panose="020B0503020204020204" pitchFamily="34" charset="-122"/>
              <a:ea typeface="微软雅黑" panose="020B0503020204020204" pitchFamily="34" charset="-122"/>
            </a:endParaRPr>
          </a:p>
        </p:txBody>
      </p:sp>
      <p:sp>
        <p:nvSpPr>
          <p:cNvPr id="47" name="矩形 46"/>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系统实现与测试</a:t>
            </a:r>
          </a:p>
        </p:txBody>
      </p:sp>
      <p:sp>
        <p:nvSpPr>
          <p:cNvPr id="5" name="文本框 4">
            <a:extLst>
              <a:ext uri="{FF2B5EF4-FFF2-40B4-BE49-F238E27FC236}">
                <a16:creationId xmlns:a16="http://schemas.microsoft.com/office/drawing/2014/main" id="{F58A7186-40C8-439E-C060-4B721CD71FA3}"/>
              </a:ext>
            </a:extLst>
          </p:cNvPr>
          <p:cNvSpPr txBox="1"/>
          <p:nvPr/>
        </p:nvSpPr>
        <p:spPr>
          <a:xfrm>
            <a:off x="751966" y="1059582"/>
            <a:ext cx="1107996" cy="369332"/>
          </a:xfrm>
          <a:prstGeom prst="rect">
            <a:avLst/>
          </a:prstGeom>
          <a:noFill/>
        </p:spPr>
        <p:txBody>
          <a:bodyPr wrap="none" rtlCol="0">
            <a:spAutoFit/>
          </a:bodyPr>
          <a:lstStyle/>
          <a:p>
            <a:r>
              <a:rPr lang="zh-CN" altLang="en-US" dirty="0"/>
              <a:t>性能测试</a:t>
            </a:r>
            <a:endParaRPr lang="en-US" altLang="zh-CN" dirty="0"/>
          </a:p>
        </p:txBody>
      </p:sp>
      <p:graphicFrame>
        <p:nvGraphicFramePr>
          <p:cNvPr id="2" name="表格 1">
            <a:extLst>
              <a:ext uri="{FF2B5EF4-FFF2-40B4-BE49-F238E27FC236}">
                <a16:creationId xmlns:a16="http://schemas.microsoft.com/office/drawing/2014/main" id="{568F2F53-C00A-9F63-F40C-34D701AA5D8D}"/>
              </a:ext>
            </a:extLst>
          </p:cNvPr>
          <p:cNvGraphicFramePr>
            <a:graphicFrameLocks noGrp="1"/>
          </p:cNvGraphicFramePr>
          <p:nvPr>
            <p:extLst>
              <p:ext uri="{D42A27DB-BD31-4B8C-83A1-F6EECF244321}">
                <p14:modId xmlns:p14="http://schemas.microsoft.com/office/powerpoint/2010/main" val="2545909234"/>
              </p:ext>
            </p:extLst>
          </p:nvPr>
        </p:nvGraphicFramePr>
        <p:xfrm>
          <a:off x="899592" y="1635645"/>
          <a:ext cx="5544615" cy="2078942"/>
        </p:xfrm>
        <a:graphic>
          <a:graphicData uri="http://schemas.openxmlformats.org/drawingml/2006/table">
            <a:tbl>
              <a:tblPr firstRow="1" firstCol="1" bandRow="1">
                <a:tableStyleId>{5C22544A-7EE6-4342-B048-85BDC9FD1C3A}</a:tableStyleId>
              </a:tblPr>
              <a:tblGrid>
                <a:gridCol w="761366">
                  <a:extLst>
                    <a:ext uri="{9D8B030D-6E8A-4147-A177-3AD203B41FA5}">
                      <a16:colId xmlns:a16="http://schemas.microsoft.com/office/drawing/2014/main" val="411049894"/>
                    </a:ext>
                  </a:extLst>
                </a:gridCol>
                <a:gridCol w="1458617">
                  <a:extLst>
                    <a:ext uri="{9D8B030D-6E8A-4147-A177-3AD203B41FA5}">
                      <a16:colId xmlns:a16="http://schemas.microsoft.com/office/drawing/2014/main" val="2513444007"/>
                    </a:ext>
                  </a:extLst>
                </a:gridCol>
                <a:gridCol w="1107988">
                  <a:extLst>
                    <a:ext uri="{9D8B030D-6E8A-4147-A177-3AD203B41FA5}">
                      <a16:colId xmlns:a16="http://schemas.microsoft.com/office/drawing/2014/main" val="2401853382"/>
                    </a:ext>
                  </a:extLst>
                </a:gridCol>
                <a:gridCol w="1107988">
                  <a:extLst>
                    <a:ext uri="{9D8B030D-6E8A-4147-A177-3AD203B41FA5}">
                      <a16:colId xmlns:a16="http://schemas.microsoft.com/office/drawing/2014/main" val="1736552812"/>
                    </a:ext>
                  </a:extLst>
                </a:gridCol>
                <a:gridCol w="1108656">
                  <a:extLst>
                    <a:ext uri="{9D8B030D-6E8A-4147-A177-3AD203B41FA5}">
                      <a16:colId xmlns:a16="http://schemas.microsoft.com/office/drawing/2014/main" val="736257131"/>
                    </a:ext>
                  </a:extLst>
                </a:gridCol>
              </a:tblGrid>
              <a:tr h="293912">
                <a:tc>
                  <a:txBody>
                    <a:bodyPr/>
                    <a:lstStyle/>
                    <a:p>
                      <a:pPr algn="ctr">
                        <a:lnSpc>
                          <a:spcPct val="150000"/>
                        </a:lnSpc>
                      </a:pPr>
                      <a:r>
                        <a:rPr lang="zh-CN" sz="1050" kern="100">
                          <a:effectLst/>
                        </a:rPr>
                        <a:t>序号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dirty="0">
                          <a:effectLst/>
                        </a:rPr>
                        <a:t>测试说明</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数据量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要求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3442090"/>
                  </a:ext>
                </a:extLst>
              </a:tr>
              <a:tr h="297505">
                <a:tc>
                  <a:txBody>
                    <a:bodyPr/>
                    <a:lstStyle/>
                    <a:p>
                      <a:pPr algn="ctr">
                        <a:lnSpc>
                          <a:spcPct val="150000"/>
                        </a:lnSpc>
                      </a:pPr>
                      <a:r>
                        <a:rPr lang="en-US" sz="105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登录反应时间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正常</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小于</a:t>
                      </a:r>
                      <a:r>
                        <a:rPr lang="en-US" sz="1050" kern="100">
                          <a:effectLst/>
                        </a:rPr>
                        <a:t>100ms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达到预期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0868424"/>
                  </a:ext>
                </a:extLst>
              </a:tr>
              <a:tr h="297505">
                <a:tc>
                  <a:txBody>
                    <a:bodyPr/>
                    <a:lstStyle/>
                    <a:p>
                      <a:pPr algn="ctr">
                        <a:lnSpc>
                          <a:spcPct val="150000"/>
                        </a:lnSpc>
                      </a:pPr>
                      <a:r>
                        <a:rPr lang="en-US" sz="105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操作反应时间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正常</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小于</a:t>
                      </a:r>
                      <a:r>
                        <a:rPr lang="en-US" sz="1050" kern="100">
                          <a:effectLst/>
                        </a:rPr>
                        <a:t>300ms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达到预期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2673813"/>
                  </a:ext>
                </a:extLst>
              </a:tr>
              <a:tr h="297505">
                <a:tc>
                  <a:txBody>
                    <a:bodyPr/>
                    <a:lstStyle/>
                    <a:p>
                      <a:pPr algn="ctr">
                        <a:lnSpc>
                          <a:spcPct val="150000"/>
                        </a:lnSpc>
                      </a:pPr>
                      <a:r>
                        <a:rPr lang="en-US" sz="105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数据查询时间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正常</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小于</a:t>
                      </a:r>
                      <a:r>
                        <a:rPr lang="en-US" sz="1050" kern="100">
                          <a:effectLst/>
                        </a:rPr>
                        <a:t>300ms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达到预期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4098328"/>
                  </a:ext>
                </a:extLst>
              </a:tr>
              <a:tr h="297505">
                <a:tc>
                  <a:txBody>
                    <a:bodyPr/>
                    <a:lstStyle/>
                    <a:p>
                      <a:pPr algn="ctr">
                        <a:lnSpc>
                          <a:spcPct val="150000"/>
                        </a:lnSpc>
                      </a:pPr>
                      <a:r>
                        <a:rPr lang="en-US" sz="105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系统数据交互</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复杂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小于</a:t>
                      </a:r>
                      <a:r>
                        <a:rPr lang="en-US" sz="1050" kern="100">
                          <a:effectLst/>
                        </a:rPr>
                        <a:t>500ms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达到预期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7993477"/>
                  </a:ext>
                </a:extLst>
              </a:tr>
              <a:tr h="297505">
                <a:tc>
                  <a:txBody>
                    <a:bodyPr/>
                    <a:lstStyle/>
                    <a:p>
                      <a:pPr algn="ctr">
                        <a:lnSpc>
                          <a:spcPct val="150000"/>
                        </a:lnSpc>
                      </a:pPr>
                      <a:r>
                        <a:rPr lang="en-US" sz="105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文件传输时间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复杂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小于</a:t>
                      </a:r>
                      <a:r>
                        <a:rPr lang="en-US" sz="1050" kern="100">
                          <a:effectLst/>
                        </a:rPr>
                        <a:t>60s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dirty="0">
                          <a:effectLst/>
                        </a:rPr>
                        <a:t>达到预期</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1780110"/>
                  </a:ext>
                </a:extLst>
              </a:tr>
              <a:tr h="297505">
                <a:tc>
                  <a:txBody>
                    <a:bodyPr/>
                    <a:lstStyle/>
                    <a:p>
                      <a:pPr algn="ctr">
                        <a:lnSpc>
                          <a:spcPct val="150000"/>
                        </a:lnSpc>
                      </a:pPr>
                      <a:r>
                        <a:rPr lang="en-US" sz="1050" kern="10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en-US" sz="1050" kern="100">
                          <a:effectLst/>
                        </a:rPr>
                        <a:t>RAG</a:t>
                      </a:r>
                      <a:r>
                        <a:rPr lang="zh-CN" sz="1050" kern="100">
                          <a:effectLst/>
                        </a:rPr>
                        <a:t>召回准确性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复杂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a:effectLst/>
                        </a:rPr>
                        <a:t>大于</a:t>
                      </a:r>
                      <a:r>
                        <a:rPr lang="en-US" sz="1050" kern="100">
                          <a:effectLst/>
                        </a:rPr>
                        <a:t>80%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1050" kern="100" dirty="0">
                          <a:effectLst/>
                        </a:rPr>
                        <a:t>达到预期</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8714571"/>
                  </a:ext>
                </a:extLst>
              </a:tr>
            </a:tbl>
          </a:graphicData>
        </a:graphic>
      </p:graphicFrame>
    </p:spTree>
    <p:extLst>
      <p:ext uri="{BB962C8B-B14F-4D97-AF65-F5344CB8AC3E}">
        <p14:creationId xmlns:p14="http://schemas.microsoft.com/office/powerpoint/2010/main" val="30522113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13 CuadroTexto"/>
          <p:cNvSpPr txBox="1">
            <a:spLocks noChangeArrowheads="1"/>
          </p:cNvSpPr>
          <p:nvPr/>
        </p:nvSpPr>
        <p:spPr bwMode="auto">
          <a:xfrm>
            <a:off x="7667625" y="4822825"/>
            <a:ext cx="341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solidFill>
                  <a:srgbClr val="04AEDA"/>
                </a:solidFill>
              </a:rPr>
              <a:t>11</a:t>
            </a:r>
            <a:endParaRPr lang="es-ES" altLang="zh-CN" sz="1200" b="1">
              <a:solidFill>
                <a:srgbClr val="04AEDA"/>
              </a:solidFill>
            </a:endParaRPr>
          </a:p>
        </p:txBody>
      </p:sp>
      <p:cxnSp>
        <p:nvCxnSpPr>
          <p:cNvPr id="36" name="直接连接符 35"/>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2533"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TextBox 5"/>
          <p:cNvSpPr txBox="1">
            <a:spLocks noChangeArrowheads="1"/>
          </p:cNvSpPr>
          <p:nvPr/>
        </p:nvSpPr>
        <p:spPr bwMode="auto">
          <a:xfrm>
            <a:off x="0" y="60325"/>
            <a:ext cx="3924300"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总结</a:t>
            </a:r>
            <a:endParaRPr lang="en-US" altLang="zh-CN" sz="2000" dirty="0">
              <a:latin typeface="微软雅黑" panose="020B0503020204020204" pitchFamily="34" charset="-122"/>
              <a:ea typeface="微软雅黑" panose="020B0503020204020204" pitchFamily="34" charset="-122"/>
            </a:endParaRPr>
          </a:p>
        </p:txBody>
      </p:sp>
      <p:sp>
        <p:nvSpPr>
          <p:cNvPr id="47" name="矩形 46"/>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总结与展望</a:t>
            </a:r>
          </a:p>
        </p:txBody>
      </p:sp>
      <p:sp>
        <p:nvSpPr>
          <p:cNvPr id="3" name="文本框 2">
            <a:extLst>
              <a:ext uri="{FF2B5EF4-FFF2-40B4-BE49-F238E27FC236}">
                <a16:creationId xmlns:a16="http://schemas.microsoft.com/office/drawing/2014/main" id="{C20C244D-10F7-889E-AB0C-D361051907BD}"/>
              </a:ext>
            </a:extLst>
          </p:cNvPr>
          <p:cNvSpPr txBox="1"/>
          <p:nvPr/>
        </p:nvSpPr>
        <p:spPr>
          <a:xfrm>
            <a:off x="598699" y="843557"/>
            <a:ext cx="7645709" cy="2585323"/>
          </a:xfrm>
          <a:prstGeom prst="rect">
            <a:avLst/>
          </a:prstGeom>
          <a:noFill/>
        </p:spPr>
        <p:txBody>
          <a:bodyPr wrap="square" rtlCol="0">
            <a:spAutoFit/>
          </a:bodyPr>
          <a:lstStyle/>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本文分析了混合云环境下</a:t>
            </a:r>
            <a:r>
              <a:rPr lang="en-US" altLang="zh-CN" sz="1800" dirty="0">
                <a:effectLst/>
                <a:latin typeface="Times New Roman" panose="02020603050405020304" pitchFamily="18" charset="0"/>
                <a:ea typeface="宋体" panose="02010600030101010101" pitchFamily="2" charset="-122"/>
              </a:rPr>
              <a:t>MOM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系统的背景和意义，以及区块链、大数据和人工智能在其中的作用和价值。</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TOGAF</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理论进行讨论了系统架构、模块设计和技术实现，以及区块链、大数据和人工智能在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系统中的应用方式。综合运用多种技术，开发实现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系统。并通过白盒与黑盒的测试方法，对系统的功能性测试和非功能性测试，验证了系统设计的有效性和可行性。</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探讨了</a:t>
            </a:r>
            <a:r>
              <a:rPr lang="en-US" altLang="zh-CN" sz="1800" dirty="0">
                <a:effectLst/>
                <a:latin typeface="Times New Roman" panose="02020603050405020304" pitchFamily="18" charset="0"/>
                <a:ea typeface="宋体" panose="02010600030101010101" pitchFamily="2" charset="-122"/>
              </a:rPr>
              <a:t>RAG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系统召回准确性问题中可能存在的问题和挑战，并提出了基于</a:t>
            </a:r>
            <a:r>
              <a:rPr lang="en-US" altLang="zh-CN" sz="1800" dirty="0">
                <a:effectLst/>
                <a:latin typeface="Times New Roman" panose="02020603050405020304" pitchFamily="18" charset="0"/>
                <a:ea typeface="宋体" panose="02010600030101010101" pitchFamily="2" charset="-122"/>
              </a:rPr>
              <a:t>Chunk-Tree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的解决方案。</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61811769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13 CuadroTexto"/>
          <p:cNvSpPr txBox="1">
            <a:spLocks noChangeArrowheads="1"/>
          </p:cNvSpPr>
          <p:nvPr/>
        </p:nvSpPr>
        <p:spPr bwMode="auto">
          <a:xfrm>
            <a:off x="7667625" y="4822825"/>
            <a:ext cx="341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solidFill>
                  <a:srgbClr val="04AEDA"/>
                </a:solidFill>
              </a:rPr>
              <a:t>11</a:t>
            </a:r>
            <a:endParaRPr lang="es-ES" altLang="zh-CN" sz="1200" b="1">
              <a:solidFill>
                <a:srgbClr val="04AEDA"/>
              </a:solidFill>
            </a:endParaRPr>
          </a:p>
        </p:txBody>
      </p:sp>
      <p:cxnSp>
        <p:nvCxnSpPr>
          <p:cNvPr id="36" name="直接连接符 35"/>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2533"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TextBox 5"/>
          <p:cNvSpPr txBox="1">
            <a:spLocks noChangeArrowheads="1"/>
          </p:cNvSpPr>
          <p:nvPr/>
        </p:nvSpPr>
        <p:spPr bwMode="auto">
          <a:xfrm>
            <a:off x="0" y="60325"/>
            <a:ext cx="3924300" cy="40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展望</a:t>
            </a:r>
            <a:endParaRPr lang="en-US" altLang="zh-CN" sz="2000" dirty="0">
              <a:latin typeface="微软雅黑" panose="020B0503020204020204" pitchFamily="34" charset="-122"/>
              <a:ea typeface="微软雅黑" panose="020B0503020204020204" pitchFamily="34" charset="-122"/>
            </a:endParaRPr>
          </a:p>
        </p:txBody>
      </p:sp>
      <p:sp>
        <p:nvSpPr>
          <p:cNvPr id="47" name="矩形 46"/>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总结与展望</a:t>
            </a:r>
          </a:p>
        </p:txBody>
      </p:sp>
      <p:sp>
        <p:nvSpPr>
          <p:cNvPr id="3" name="文本框 2">
            <a:extLst>
              <a:ext uri="{FF2B5EF4-FFF2-40B4-BE49-F238E27FC236}">
                <a16:creationId xmlns:a16="http://schemas.microsoft.com/office/drawing/2014/main" id="{C20C244D-10F7-889E-AB0C-D361051907BD}"/>
              </a:ext>
            </a:extLst>
          </p:cNvPr>
          <p:cNvSpPr txBox="1"/>
          <p:nvPr/>
        </p:nvSpPr>
        <p:spPr>
          <a:xfrm>
            <a:off x="598699" y="843557"/>
            <a:ext cx="7645709" cy="2308324"/>
          </a:xfrm>
          <a:prstGeom prst="rect">
            <a:avLst/>
          </a:prstGeom>
          <a:noFill/>
        </p:spPr>
        <p:txBody>
          <a:bodyPr wrap="square" rtlCol="0">
            <a:spAutoFit/>
          </a:bodyPr>
          <a:lstStyle/>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系统和人工智能结合仅采用了</a:t>
            </a:r>
            <a:r>
              <a:rPr lang="en-US" altLang="zh-CN" sz="1800" dirty="0">
                <a:effectLst/>
                <a:latin typeface="Times New Roman" panose="02020603050405020304" pitchFamily="18" charset="0"/>
                <a:ea typeface="宋体" panose="02010600030101010101" pitchFamily="2" charset="-122"/>
              </a:rPr>
              <a:t>RAG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打造企业知识库系统，对于</a:t>
            </a:r>
            <a:r>
              <a:rPr lang="en-US" altLang="zh-CN" sz="1800" dirty="0">
                <a:effectLst/>
                <a:latin typeface="Times New Roman" panose="02020603050405020304" pitchFamily="18" charset="0"/>
                <a:ea typeface="宋体" panose="02010600030101010101" pitchFamily="2" charset="-122"/>
              </a:rPr>
              <a:t>LLMs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的推理有待进一步挖掘，融入到企业决策中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对于</a:t>
            </a:r>
            <a:r>
              <a:rPr lang="en-US" altLang="zh-CN" dirty="0">
                <a:latin typeface="Times New Roman" panose="02020603050405020304" pitchFamily="18" charset="0"/>
                <a:cs typeface="Times New Roman" panose="02020603050405020304" pitchFamily="18" charset="0"/>
              </a:rPr>
              <a:t>RAG</a:t>
            </a:r>
            <a:r>
              <a:rPr lang="zh-CN" altLang="en-US" dirty="0">
                <a:latin typeface="Times New Roman" panose="02020603050405020304" pitchFamily="18" charset="0"/>
                <a:cs typeface="Times New Roman" panose="02020603050405020304" pitchFamily="18" charset="0"/>
              </a:rPr>
              <a:t>可以使用</a:t>
            </a:r>
            <a:r>
              <a:rPr lang="en-US" altLang="zh-CN" dirty="0">
                <a:latin typeface="Times New Roman" panose="02020603050405020304" pitchFamily="18" charset="0"/>
                <a:cs typeface="Times New Roman" panose="02020603050405020304" pitchFamily="18" charset="0"/>
              </a:rPr>
              <a:t>KAN</a:t>
            </a:r>
            <a:r>
              <a:rPr lang="zh-CN" altLang="en-US" dirty="0">
                <a:latin typeface="Times New Roman" panose="02020603050405020304" pitchFamily="18" charset="0"/>
                <a:cs typeface="Times New Roman" panose="02020603050405020304" pitchFamily="18" charset="0"/>
              </a:rPr>
              <a:t>架构进行优化。</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系统仅仅实现了一部分的功能</a:t>
            </a:r>
            <a:r>
              <a:rPr lang="en-US" altLang="zh-CN" sz="1800" dirty="0">
                <a:effectLst/>
                <a:latin typeface="Times New Roman" panose="02020603050405020304" pitchFamily="18" charset="0"/>
                <a:ea typeface="宋体" panose="02010600030101010101" pitchFamily="2" charset="-122"/>
              </a:rPr>
              <a:t>Demo</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，对于应对复杂的企业真实生产场景还有待进一步的持续开发和迭代，提示系统性能，完善系统功能</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本系统为制造业融合人工智能等领域技术进行了探索，未来可以进一步探索区块链、大数据和人工智能等前沿技术在其他领域的融合应用，</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7604299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1"/>
          <p:cNvSpPr txBox="1">
            <a:spLocks noChangeArrowheads="1"/>
          </p:cNvSpPr>
          <p:nvPr/>
        </p:nvSpPr>
        <p:spPr bwMode="auto">
          <a:xfrm>
            <a:off x="3424238" y="1635125"/>
            <a:ext cx="22621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5400" b="1">
                <a:solidFill>
                  <a:srgbClr val="04AEDA"/>
                </a:solidFill>
                <a:latin typeface="微软雅黑" panose="020B0503020204020204" pitchFamily="34" charset="-122"/>
                <a:ea typeface="微软雅黑" panose="020B0503020204020204" pitchFamily="34" charset="-122"/>
              </a:rPr>
              <a:t>谢谢！</a:t>
            </a:r>
          </a:p>
        </p:txBody>
      </p:sp>
      <p:sp>
        <p:nvSpPr>
          <p:cNvPr id="26627" name="矩形 2"/>
          <p:cNvSpPr>
            <a:spLocks noChangeArrowheads="1"/>
          </p:cNvSpPr>
          <p:nvPr/>
        </p:nvSpPr>
        <p:spPr bwMode="auto">
          <a:xfrm>
            <a:off x="2000787" y="2787650"/>
            <a:ext cx="51090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敬请老师批评指正</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C:\Users\iamisis\Desktop\MetroStation_2.0_XiaZaiBa\metrostation_by_yankoa-d312tty\PNG\Others\Blue\MB_0001_p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8" y="13970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436181" y="699542"/>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altLang="zh-CN"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5139224" y="699542"/>
            <a:ext cx="2097072"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项目概述</a:t>
            </a:r>
          </a:p>
        </p:txBody>
      </p:sp>
      <p:sp>
        <p:nvSpPr>
          <p:cNvPr id="46" name="矩形 45"/>
          <p:cNvSpPr/>
          <p:nvPr/>
        </p:nvSpPr>
        <p:spPr>
          <a:xfrm>
            <a:off x="4436181" y="1324381"/>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altLang="zh-CN"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7" name="矩形 46"/>
          <p:cNvSpPr/>
          <p:nvPr/>
        </p:nvSpPr>
        <p:spPr>
          <a:xfrm>
            <a:off x="5139224" y="1324381"/>
            <a:ext cx="2097072"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需求分析</a:t>
            </a:r>
          </a:p>
        </p:txBody>
      </p:sp>
      <p:sp>
        <p:nvSpPr>
          <p:cNvPr id="50" name="矩形 49"/>
          <p:cNvSpPr/>
          <p:nvPr/>
        </p:nvSpPr>
        <p:spPr>
          <a:xfrm>
            <a:off x="4436181" y="1951071"/>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altLang="zh-CN"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1" name="矩形 50"/>
          <p:cNvSpPr/>
          <p:nvPr/>
        </p:nvSpPr>
        <p:spPr>
          <a:xfrm>
            <a:off x="5139223" y="2584050"/>
            <a:ext cx="2097072"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altLang="zh-CN"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RAG</a:t>
            </a:r>
            <a:r>
              <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准确性问题研究</a:t>
            </a:r>
          </a:p>
        </p:txBody>
      </p:sp>
      <p:sp>
        <p:nvSpPr>
          <p:cNvPr id="54" name="矩形 53"/>
          <p:cNvSpPr/>
          <p:nvPr/>
        </p:nvSpPr>
        <p:spPr>
          <a:xfrm>
            <a:off x="4436181" y="2571750"/>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altLang="zh-CN"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4</a:t>
            </a:r>
            <a:endPar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5" name="矩形 54"/>
          <p:cNvSpPr/>
          <p:nvPr/>
        </p:nvSpPr>
        <p:spPr>
          <a:xfrm>
            <a:off x="5139223" y="3177836"/>
            <a:ext cx="2097072"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系统实现与测试</a:t>
            </a:r>
          </a:p>
        </p:txBody>
      </p:sp>
      <p:sp>
        <p:nvSpPr>
          <p:cNvPr id="19" name="矩形 18"/>
          <p:cNvSpPr/>
          <p:nvPr/>
        </p:nvSpPr>
        <p:spPr>
          <a:xfrm>
            <a:off x="4427984" y="3186717"/>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altLang="zh-CN"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5</a:t>
            </a:r>
            <a:endPar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5139224" y="1950753"/>
            <a:ext cx="2097072"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系统设计与架构</a:t>
            </a:r>
          </a:p>
        </p:txBody>
      </p:sp>
      <p:sp>
        <p:nvSpPr>
          <p:cNvPr id="21" name="矩形 20"/>
          <p:cNvSpPr/>
          <p:nvPr/>
        </p:nvSpPr>
        <p:spPr>
          <a:xfrm>
            <a:off x="4436181" y="3801366"/>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altLang="zh-CN"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6</a:t>
            </a:r>
            <a:endPar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3" name="矩形 22"/>
          <p:cNvSpPr/>
          <p:nvPr/>
        </p:nvSpPr>
        <p:spPr>
          <a:xfrm>
            <a:off x="5139224" y="3801366"/>
            <a:ext cx="2097071"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16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总结与展望</a:t>
            </a:r>
          </a:p>
        </p:txBody>
      </p:sp>
      <p:cxnSp>
        <p:nvCxnSpPr>
          <p:cNvPr id="24" name="直接连接符 23"/>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160"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1" name="TextBox 5"/>
          <p:cNvSpPr txBox="1">
            <a:spLocks noChangeArrowheads="1"/>
          </p:cNvSpPr>
          <p:nvPr/>
        </p:nvSpPr>
        <p:spPr bwMode="auto">
          <a:xfrm>
            <a:off x="560388" y="193675"/>
            <a:ext cx="2555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a:latin typeface="微软雅黑" panose="020B0503020204020204" pitchFamily="34" charset="-122"/>
                <a:ea typeface="微软雅黑" panose="020B0503020204020204" pitchFamily="34" charset="-122"/>
              </a:rPr>
              <a:t>目录</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ransition advTm="1259"/>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468313" y="1050925"/>
            <a:ext cx="8218487" cy="1160785"/>
          </a:xfrm>
        </p:spPr>
        <p:txBody>
          <a:bodyPr/>
          <a:lstStyle/>
          <a:p>
            <a:pPr eaLnBrk="1" hangingPunct="1"/>
            <a:r>
              <a:rPr lang="zh-CN" altLang="en-US" dirty="0"/>
              <a:t>课题来源</a:t>
            </a:r>
            <a:endParaRPr lang="en-US" altLang="zh-CN" dirty="0"/>
          </a:p>
          <a:p>
            <a:pPr marL="0" indent="0" eaLnBrk="1" hangingPunct="1">
              <a:buNone/>
            </a:pPr>
            <a:r>
              <a:rPr lang="zh-CN" altLang="en-US" dirty="0"/>
              <a:t>     来源于</a:t>
            </a:r>
            <a:r>
              <a:rPr lang="zh-CN" altLang="zh-CN" dirty="0"/>
              <a:t>我</a:t>
            </a:r>
            <a:r>
              <a:rPr lang="zh-CN" altLang="en-US" dirty="0"/>
              <a:t>之前在一家公司实习的项目经历</a:t>
            </a:r>
            <a:r>
              <a:rPr lang="en-US" altLang="zh-CN" dirty="0"/>
              <a:t>—</a:t>
            </a:r>
            <a:r>
              <a:rPr lang="zh-CN" altLang="en-US" dirty="0"/>
              <a:t>太原重工</a:t>
            </a:r>
            <a:r>
              <a:rPr lang="en-US" altLang="zh-CN" dirty="0"/>
              <a:t>-</a:t>
            </a:r>
            <a:r>
              <a:rPr lang="zh-CN" altLang="en-US" dirty="0"/>
              <a:t>达索</a:t>
            </a:r>
            <a:r>
              <a:rPr lang="en-US" altLang="zh-CN" dirty="0"/>
              <a:t>MOM</a:t>
            </a:r>
            <a:r>
              <a:rPr lang="zh-CN" altLang="en-US" dirty="0"/>
              <a:t>系统系统设计与开发交付</a:t>
            </a:r>
          </a:p>
        </p:txBody>
      </p:sp>
      <p:cxnSp>
        <p:nvCxnSpPr>
          <p:cNvPr id="11" name="直接连接符 10"/>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7172"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3" name="TextBox 5"/>
          <p:cNvSpPr txBox="1">
            <a:spLocks noChangeArrowheads="1"/>
          </p:cNvSpPr>
          <p:nvPr/>
        </p:nvSpPr>
        <p:spPr bwMode="auto">
          <a:xfrm>
            <a:off x="560388" y="193675"/>
            <a:ext cx="2555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a:latin typeface="微软雅黑" panose="020B0503020204020204" pitchFamily="34" charset="-122"/>
                <a:ea typeface="微软雅黑" panose="020B0503020204020204" pitchFamily="34" charset="-122"/>
              </a:rPr>
              <a:t>项目来源</a:t>
            </a:r>
            <a:endParaRPr lang="en-US" altLang="zh-CN" sz="2000">
              <a:latin typeface="微软雅黑" panose="020B0503020204020204" pitchFamily="34" charset="-122"/>
              <a:ea typeface="微软雅黑" panose="020B0503020204020204" pitchFamily="34" charset="-122"/>
            </a:endParaRPr>
          </a:p>
        </p:txBody>
      </p:sp>
      <p:sp>
        <p:nvSpPr>
          <p:cNvPr id="2" name="矩形 1"/>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7132385" y="56674"/>
            <a:ext cx="2011615"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项目概述</a:t>
            </a:r>
          </a:p>
        </p:txBody>
      </p:sp>
      <p:sp>
        <p:nvSpPr>
          <p:cNvPr id="18" name="内容占位符 2"/>
          <p:cNvSpPr txBox="1">
            <a:spLocks/>
          </p:cNvSpPr>
          <p:nvPr/>
        </p:nvSpPr>
        <p:spPr>
          <a:xfrm>
            <a:off x="395536" y="2649477"/>
            <a:ext cx="8229600" cy="129042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zh-CN" altLang="en-US" dirty="0"/>
              <a:t>实习工作内容</a:t>
            </a:r>
            <a:endParaRPr lang="en-US" altLang="zh-CN" dirty="0"/>
          </a:p>
          <a:p>
            <a:pPr marL="0" indent="0">
              <a:buNone/>
              <a:defRPr/>
            </a:pPr>
            <a:r>
              <a:rPr lang="en-US" altLang="zh-CN" dirty="0"/>
              <a:t>     </a:t>
            </a:r>
            <a:r>
              <a:rPr lang="zh-CN" altLang="en-US" dirty="0"/>
              <a:t>参与需求阶段、设计阶段、开发阶段、实施阶段的工作</a:t>
            </a:r>
          </a:p>
        </p:txBody>
      </p:sp>
    </p:spTree>
  </p:cSld>
  <p:clrMapOvr>
    <a:masterClrMapping/>
  </p:clrMapOvr>
  <p:transition advTm="78447"/>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505" y="687228"/>
            <a:ext cx="8229600" cy="665163"/>
          </a:xfrm>
        </p:spPr>
        <p:txBody>
          <a:bodyPr rtlCol="0">
            <a:normAutofit fontScale="85000" lnSpcReduction="10000"/>
          </a:bodyPr>
          <a:lstStyle/>
          <a:p>
            <a:pPr marL="0" indent="0" eaLnBrk="1" fontAlgn="auto" hangingPunct="1">
              <a:spcAft>
                <a:spcPts val="0"/>
              </a:spcAft>
              <a:buNone/>
              <a:defRPr/>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传统的制造运营管理方式存在着信息不对称、数据孤岛和效率低下的等诸多问题。</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eaLnBrk="1" fontAlgn="auto" hangingPunct="1">
              <a:spcAft>
                <a:spcPts val="0"/>
              </a:spcAft>
              <a:buNone/>
              <a:defRPr/>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根据高德纳</a:t>
            </a:r>
            <a:r>
              <a:rPr lang="zh-CN" altLang="zh-CN" sz="1600" dirty="0">
                <a:effectLst/>
                <a:ea typeface="Times New Roman" panose="02020603050405020304" pitchFamily="18" charset="0"/>
              </a:rPr>
              <a:t> </a:t>
            </a:r>
            <a:r>
              <a:rPr lang="en-US" altLang="zh-CN" sz="1600" dirty="0">
                <a:effectLst/>
                <a:ea typeface="Times New Roman" panose="02020603050405020304" pitchFamily="18" charset="0"/>
              </a:rPr>
              <a:t>(Gartner)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公司的预测报告，生成式人工智能</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行业云平台</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是近几年及未来的热门领域</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 name="直接连接符 10"/>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8196"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197" name="TextBox 5"/>
          <p:cNvSpPr txBox="1">
            <a:spLocks noChangeArrowheads="1"/>
          </p:cNvSpPr>
          <p:nvPr/>
        </p:nvSpPr>
        <p:spPr bwMode="auto">
          <a:xfrm>
            <a:off x="560388" y="193675"/>
            <a:ext cx="2555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a:latin typeface="微软雅黑" panose="020B0503020204020204" pitchFamily="34" charset="-122"/>
                <a:ea typeface="微软雅黑" panose="020B0503020204020204" pitchFamily="34" charset="-122"/>
              </a:rPr>
              <a:t>项目背景</a:t>
            </a:r>
            <a:endParaRPr lang="en-US" altLang="zh-CN" sz="2000">
              <a:latin typeface="微软雅黑" panose="020B0503020204020204" pitchFamily="34" charset="-122"/>
              <a:ea typeface="微软雅黑" panose="020B0503020204020204" pitchFamily="34" charset="-122"/>
            </a:endParaRPr>
          </a:p>
        </p:txBody>
      </p:sp>
      <p:sp>
        <p:nvSpPr>
          <p:cNvPr id="2" name="矩形 1"/>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7132385" y="56674"/>
            <a:ext cx="2011615"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项目概述</a:t>
            </a:r>
          </a:p>
        </p:txBody>
      </p:sp>
      <p:sp>
        <p:nvSpPr>
          <p:cNvPr id="28" name="矩形 27"/>
          <p:cNvSpPr/>
          <p:nvPr/>
        </p:nvSpPr>
        <p:spPr>
          <a:xfrm>
            <a:off x="1251451" y="1440076"/>
            <a:ext cx="1830070" cy="789940"/>
          </a:xfrm>
          <a:prstGeom prst="rect">
            <a:avLst/>
          </a:prstGeom>
          <a:gradFill flip="none" rotWithShape="1">
            <a:gsLst>
              <a:gs pos="0">
                <a:srgbClr val="D7F5EF"/>
              </a:gs>
              <a:gs pos="100000">
                <a:srgbClr val="97E5D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6D4CA"/>
              </a:solidFill>
            </a:endParaRPr>
          </a:p>
        </p:txBody>
      </p:sp>
      <p:sp>
        <p:nvSpPr>
          <p:cNvPr id="29" name="矩形 28"/>
          <p:cNvSpPr/>
          <p:nvPr/>
        </p:nvSpPr>
        <p:spPr>
          <a:xfrm>
            <a:off x="4931276" y="1569298"/>
            <a:ext cx="2707640" cy="973455"/>
          </a:xfrm>
          <a:prstGeom prst="rect">
            <a:avLst/>
          </a:prstGeom>
          <a:gradFill flip="none" rotWithShape="1">
            <a:gsLst>
              <a:gs pos="0">
                <a:srgbClr val="ACEADE"/>
              </a:gs>
              <a:gs pos="100000">
                <a:srgbClr val="B9DAE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215256" y="3779150"/>
            <a:ext cx="2230755" cy="749300"/>
          </a:xfrm>
          <a:prstGeom prst="rect">
            <a:avLst/>
          </a:prstGeom>
          <a:gradFill flip="none" rotWithShape="1">
            <a:gsLst>
              <a:gs pos="0">
                <a:srgbClr val="97D5CB"/>
              </a:gs>
              <a:gs pos="100000">
                <a:srgbClr val="53B9A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15256" y="1512466"/>
            <a:ext cx="1866265"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区块链</a:t>
            </a:r>
          </a:p>
        </p:txBody>
      </p:sp>
      <p:sp>
        <p:nvSpPr>
          <p:cNvPr id="32" name="文本框 31"/>
          <p:cNvSpPr txBox="1"/>
          <p:nvPr/>
        </p:nvSpPr>
        <p:spPr>
          <a:xfrm>
            <a:off x="5076056" y="1791231"/>
            <a:ext cx="256286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检索增强生成</a:t>
            </a:r>
          </a:p>
        </p:txBody>
      </p:sp>
      <p:sp>
        <p:nvSpPr>
          <p:cNvPr id="33" name="文本框 32"/>
          <p:cNvSpPr txBox="1"/>
          <p:nvPr/>
        </p:nvSpPr>
        <p:spPr>
          <a:xfrm>
            <a:off x="1153343" y="3978592"/>
            <a:ext cx="235458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大数据</a:t>
            </a:r>
          </a:p>
        </p:txBody>
      </p:sp>
      <p:sp>
        <p:nvSpPr>
          <p:cNvPr id="34" name="文本框 33"/>
          <p:cNvSpPr txBox="1"/>
          <p:nvPr/>
        </p:nvSpPr>
        <p:spPr>
          <a:xfrm>
            <a:off x="2452871" y="2811041"/>
            <a:ext cx="3609975" cy="707886"/>
          </a:xfrm>
          <a:prstGeom prst="rect">
            <a:avLst/>
          </a:prstGeom>
          <a:noFill/>
        </p:spPr>
        <p:txBody>
          <a:bodyPr wrap="square" rtlCol="0">
            <a:spAutoFit/>
            <a:scene3d>
              <a:camera prst="orthographicFront"/>
              <a:lightRig rig="threePt" dir="t"/>
            </a:scene3d>
          </a:bodyPr>
          <a:lstStyle/>
          <a:p>
            <a:pPr algn="ctr"/>
            <a:r>
              <a:rPr lang="en-US" altLang="zh-CN"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Bee-MOM</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35" name="矩形 34"/>
          <p:cNvSpPr/>
          <p:nvPr/>
        </p:nvSpPr>
        <p:spPr>
          <a:xfrm>
            <a:off x="4888973" y="3772733"/>
            <a:ext cx="2419350" cy="728345"/>
          </a:xfrm>
          <a:prstGeom prst="rect">
            <a:avLst/>
          </a:prstGeom>
          <a:gradFill flip="none" rotWithShape="1">
            <a:gsLst>
              <a:gs pos="0">
                <a:srgbClr val="ACEADE"/>
              </a:gs>
              <a:gs pos="100000">
                <a:srgbClr val="B9DAE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118208" y="3846393"/>
            <a:ext cx="196088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人工智能</a:t>
            </a:r>
          </a:p>
        </p:txBody>
      </p:sp>
      <p:cxnSp>
        <p:nvCxnSpPr>
          <p:cNvPr id="37" name="直接箭头连接符 36"/>
          <p:cNvCxnSpPr>
            <a:stCxn id="28" idx="2"/>
          </p:cNvCxnSpPr>
          <p:nvPr/>
        </p:nvCxnSpPr>
        <p:spPr>
          <a:xfrm>
            <a:off x="2166486" y="2230016"/>
            <a:ext cx="1111568" cy="6346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9" idx="2"/>
          </p:cNvCxnSpPr>
          <p:nvPr/>
        </p:nvCxnSpPr>
        <p:spPr>
          <a:xfrm flipH="1">
            <a:off x="4603254" y="2542753"/>
            <a:ext cx="1681842" cy="3868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0" idx="0"/>
          </p:cNvCxnSpPr>
          <p:nvPr/>
        </p:nvCxnSpPr>
        <p:spPr>
          <a:xfrm flipV="1">
            <a:off x="2330634" y="3288725"/>
            <a:ext cx="788124" cy="490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0"/>
          </p:cNvCxnSpPr>
          <p:nvPr/>
        </p:nvCxnSpPr>
        <p:spPr>
          <a:xfrm flipH="1" flipV="1">
            <a:off x="4688707" y="3442866"/>
            <a:ext cx="1409941" cy="329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3791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219"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20" name="TextBox 5"/>
          <p:cNvSpPr txBox="1">
            <a:spLocks noChangeArrowheads="1"/>
          </p:cNvSpPr>
          <p:nvPr/>
        </p:nvSpPr>
        <p:spPr bwMode="auto">
          <a:xfrm>
            <a:off x="560388" y="193675"/>
            <a:ext cx="2555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研究意义</a:t>
            </a:r>
            <a:endParaRPr lang="en-US" altLang="zh-CN" sz="2000" dirty="0">
              <a:latin typeface="微软雅黑" panose="020B0503020204020204" pitchFamily="34" charset="-122"/>
              <a:ea typeface="微软雅黑" panose="020B0503020204020204" pitchFamily="34" charset="-122"/>
            </a:endParaRPr>
          </a:p>
        </p:txBody>
      </p:sp>
      <p:sp>
        <p:nvSpPr>
          <p:cNvPr id="13" name="矩形 12"/>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标注 15"/>
          <p:cNvSpPr/>
          <p:nvPr/>
        </p:nvSpPr>
        <p:spPr>
          <a:xfrm>
            <a:off x="1162047" y="3336189"/>
            <a:ext cx="2125663" cy="996950"/>
          </a:xfrm>
          <a:prstGeom prst="wedgeRectCallout">
            <a:avLst>
              <a:gd name="adj1" fmla="val -121"/>
              <a:gd name="adj2" fmla="val -77588"/>
            </a:avLst>
          </a:prstGeom>
          <a:solidFill>
            <a:srgbClr val="04AED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通过采用区块链技术并将其与业务需求相结合，可以实时监控生产过程，并确保生产链的可追溯性</a:t>
            </a:r>
            <a:endParaRPr lang="zh-CN" altLang="en-US" sz="105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7" name="矩形 16"/>
          <p:cNvSpPr/>
          <p:nvPr/>
        </p:nvSpPr>
        <p:spPr bwMode="auto">
          <a:xfrm>
            <a:off x="590547" y="1972526"/>
            <a:ext cx="1008063" cy="1008063"/>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MOM</a:t>
            </a:r>
            <a:endParaRPr lang="zh-CN" altLang="en-US" dirty="0">
              <a:solidFill>
                <a:schemeClr val="tx1"/>
              </a:solidFill>
            </a:endParaRPr>
          </a:p>
        </p:txBody>
      </p:sp>
      <p:grpSp>
        <p:nvGrpSpPr>
          <p:cNvPr id="9224" name="组合 17"/>
          <p:cNvGrpSpPr>
            <a:grpSpLocks/>
          </p:cNvGrpSpPr>
          <p:nvPr/>
        </p:nvGrpSpPr>
        <p:grpSpPr bwMode="auto">
          <a:xfrm>
            <a:off x="493710" y="1877276"/>
            <a:ext cx="1203325" cy="1198563"/>
            <a:chOff x="1089993" y="1991671"/>
            <a:chExt cx="1203326" cy="1198933"/>
          </a:xfrm>
        </p:grpSpPr>
        <p:sp>
          <p:nvSpPr>
            <p:cNvPr id="19" name="矩形 18"/>
            <p:cNvSpPr/>
            <p:nvPr/>
          </p:nvSpPr>
          <p:spPr bwMode="auto">
            <a:xfrm>
              <a:off x="1089993" y="2015491"/>
              <a:ext cx="46037" cy="11528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0" name="矩形 19"/>
            <p:cNvSpPr/>
            <p:nvPr/>
          </p:nvSpPr>
          <p:spPr bwMode="auto">
            <a:xfrm>
              <a:off x="2247281" y="2015491"/>
              <a:ext cx="46038" cy="11528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1" name="矩形 20"/>
            <p:cNvSpPr/>
            <p:nvPr/>
          </p:nvSpPr>
          <p:spPr bwMode="auto">
            <a:xfrm rot="5400000" flipH="1">
              <a:off x="1668630" y="2565914"/>
              <a:ext cx="46052" cy="12033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2" name="矩形 21"/>
            <p:cNvSpPr/>
            <p:nvPr/>
          </p:nvSpPr>
          <p:spPr bwMode="auto">
            <a:xfrm rot="5400000" flipH="1">
              <a:off x="1668630" y="1413034"/>
              <a:ext cx="46052" cy="12033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9225" name="组合 22"/>
          <p:cNvGrpSpPr>
            <a:grpSpLocks/>
          </p:cNvGrpSpPr>
          <p:nvPr/>
        </p:nvGrpSpPr>
        <p:grpSpPr bwMode="auto">
          <a:xfrm>
            <a:off x="1838324" y="1782491"/>
            <a:ext cx="1843902" cy="1198098"/>
            <a:chOff x="4880745" y="245947"/>
            <a:chExt cx="1844352" cy="1198827"/>
          </a:xfrm>
        </p:grpSpPr>
        <p:sp>
          <p:nvSpPr>
            <p:cNvPr id="24" name="流程图: 联系 23"/>
            <p:cNvSpPr/>
            <p:nvPr/>
          </p:nvSpPr>
          <p:spPr>
            <a:xfrm>
              <a:off x="5076056" y="987296"/>
              <a:ext cx="457312" cy="457478"/>
            </a:xfrm>
            <a:prstGeom prst="flowChartConnector">
              <a:avLst/>
            </a:prstGeom>
            <a:solidFill>
              <a:srgbClr val="04AED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1</a:t>
              </a:r>
              <a:endParaRPr lang="zh-CN" altLang="en-US" sz="1600" b="1" dirty="0">
                <a:solidFill>
                  <a:schemeClr val="tx1"/>
                </a:solidFill>
              </a:endParaRPr>
            </a:p>
          </p:txBody>
        </p:sp>
        <p:sp>
          <p:nvSpPr>
            <p:cNvPr id="9238" name="TextBox 27"/>
            <p:cNvSpPr txBox="1">
              <a:spLocks noChangeArrowheads="1"/>
            </p:cNvSpPr>
            <p:nvPr/>
          </p:nvSpPr>
          <p:spPr bwMode="auto">
            <a:xfrm>
              <a:off x="4880745" y="245947"/>
              <a:ext cx="1844352" cy="64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生产运营的透明度和质量控制</a:t>
              </a:r>
              <a:endParaRPr lang="zh-CN" altLang="en-US" sz="1600" dirty="0">
                <a:latin typeface="微软雅黑" panose="020B0503020204020204" pitchFamily="34" charset="-122"/>
                <a:ea typeface="微软雅黑" panose="020B0503020204020204" pitchFamily="34" charset="-122"/>
              </a:endParaRPr>
            </a:p>
          </p:txBody>
        </p:sp>
      </p:grpSp>
      <p:cxnSp>
        <p:nvCxnSpPr>
          <p:cNvPr id="26" name="直接箭头连接符 25"/>
          <p:cNvCxnSpPr>
            <a:cxnSpLocks/>
          </p:cNvCxnSpPr>
          <p:nvPr/>
        </p:nvCxnSpPr>
        <p:spPr>
          <a:xfrm flipV="1">
            <a:off x="1650997" y="3029800"/>
            <a:ext cx="6161363" cy="23019"/>
          </a:xfrm>
          <a:prstGeom prst="straightConnector1">
            <a:avLst/>
          </a:prstGeom>
          <a:ln w="444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流程图: 联系 27"/>
          <p:cNvSpPr/>
          <p:nvPr/>
        </p:nvSpPr>
        <p:spPr bwMode="auto">
          <a:xfrm>
            <a:off x="3780652" y="2523389"/>
            <a:ext cx="457200" cy="457200"/>
          </a:xfrm>
          <a:prstGeom prst="flowChartConnector">
            <a:avLst/>
          </a:prstGeom>
          <a:solidFill>
            <a:srgbClr val="04AED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2</a:t>
            </a:r>
            <a:endParaRPr lang="zh-CN" altLang="en-US" sz="1600" b="1" dirty="0">
              <a:solidFill>
                <a:schemeClr val="tx1"/>
              </a:solidFill>
            </a:endParaRPr>
          </a:p>
        </p:txBody>
      </p:sp>
      <p:sp>
        <p:nvSpPr>
          <p:cNvPr id="9229" name="内容占位符 2"/>
          <p:cNvSpPr>
            <a:spLocks noGrp="1"/>
          </p:cNvSpPr>
          <p:nvPr>
            <p:ph idx="1"/>
          </p:nvPr>
        </p:nvSpPr>
        <p:spPr>
          <a:xfrm>
            <a:off x="457200" y="976313"/>
            <a:ext cx="8229600" cy="441325"/>
          </a:xfrm>
        </p:spPr>
        <p:txBody>
          <a:bodyPr/>
          <a:lstStyle/>
          <a:p>
            <a:pPr eaLnBrk="1" hangingPunct="1"/>
            <a:r>
              <a:rPr lang="zh-CN" altLang="en-US" dirty="0"/>
              <a:t>当下</a:t>
            </a:r>
            <a:r>
              <a:rPr lang="en-US" altLang="zh-CN" dirty="0"/>
              <a:t>MOM</a:t>
            </a:r>
            <a:r>
              <a:rPr lang="zh-CN" altLang="zh-CN" dirty="0"/>
              <a:t>系统使用过程</a:t>
            </a:r>
            <a:r>
              <a:rPr lang="zh-CN" altLang="en-US" dirty="0"/>
              <a:t>存在的问题</a:t>
            </a:r>
          </a:p>
        </p:txBody>
      </p:sp>
      <p:sp>
        <p:nvSpPr>
          <p:cNvPr id="50" name="矩形标注 49"/>
          <p:cNvSpPr/>
          <p:nvPr/>
        </p:nvSpPr>
        <p:spPr>
          <a:xfrm>
            <a:off x="3425916" y="3333014"/>
            <a:ext cx="1957387" cy="996950"/>
          </a:xfrm>
          <a:prstGeom prst="wedgeRectCallout">
            <a:avLst>
              <a:gd name="adj1" fmla="val -21190"/>
              <a:gd name="adj2" fmla="val -78707"/>
            </a:avLst>
          </a:prstGeom>
          <a:solidFill>
            <a:srgbClr val="04AED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通过使用</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大数据与</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人工智能技术，可以自动处理大量的数据和任务，达到降低劳动力成本和提高生产效率的目的</a:t>
            </a:r>
            <a:endParaRPr lang="zh-CN" altLang="en-US" sz="105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3" name="矩形 32"/>
          <p:cNvSpPr/>
          <p:nvPr/>
        </p:nvSpPr>
        <p:spPr>
          <a:xfrm>
            <a:off x="7132385" y="56674"/>
            <a:ext cx="2011615"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项目概述</a:t>
            </a:r>
          </a:p>
        </p:txBody>
      </p:sp>
      <p:sp>
        <p:nvSpPr>
          <p:cNvPr id="2" name="TextBox 27">
            <a:extLst>
              <a:ext uri="{FF2B5EF4-FFF2-40B4-BE49-F238E27FC236}">
                <a16:creationId xmlns:a16="http://schemas.microsoft.com/office/drawing/2014/main" id="{208D4941-9C61-2FA1-AEB4-2F2331096322}"/>
              </a:ext>
            </a:extLst>
          </p:cNvPr>
          <p:cNvSpPr txBox="1">
            <a:spLocks noChangeArrowheads="1"/>
          </p:cNvSpPr>
          <p:nvPr/>
        </p:nvSpPr>
        <p:spPr bwMode="auto">
          <a:xfrm>
            <a:off x="3654794" y="179705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提高生产效率</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0"/>
              </a:spcBef>
              <a:buFontTx/>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降低生产成本</a:t>
            </a:r>
            <a:endParaRPr lang="zh-CN" altLang="en-US" sz="1600" dirty="0">
              <a:latin typeface="微软雅黑" panose="020B0503020204020204" pitchFamily="34" charset="-122"/>
              <a:ea typeface="微软雅黑" panose="020B0503020204020204" pitchFamily="34" charset="-122"/>
            </a:endParaRPr>
          </a:p>
        </p:txBody>
      </p:sp>
      <p:sp>
        <p:nvSpPr>
          <p:cNvPr id="5" name="流程图: 联系 27">
            <a:extLst>
              <a:ext uri="{FF2B5EF4-FFF2-40B4-BE49-F238E27FC236}">
                <a16:creationId xmlns:a16="http://schemas.microsoft.com/office/drawing/2014/main" id="{C32A8410-0E1F-3B72-1838-F6BE1FCF4E91}"/>
              </a:ext>
            </a:extLst>
          </p:cNvPr>
          <p:cNvSpPr/>
          <p:nvPr/>
        </p:nvSpPr>
        <p:spPr bwMode="auto">
          <a:xfrm>
            <a:off x="5835581" y="2508829"/>
            <a:ext cx="457200" cy="457200"/>
          </a:xfrm>
          <a:prstGeom prst="flowChartConnector">
            <a:avLst/>
          </a:prstGeom>
          <a:solidFill>
            <a:srgbClr val="04AED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3</a:t>
            </a:r>
            <a:endParaRPr lang="zh-CN" altLang="en-US" sz="1600" b="1" dirty="0">
              <a:solidFill>
                <a:schemeClr val="tx1"/>
              </a:solidFill>
            </a:endParaRPr>
          </a:p>
        </p:txBody>
      </p:sp>
      <p:sp>
        <p:nvSpPr>
          <p:cNvPr id="6" name="矩形标注 49">
            <a:extLst>
              <a:ext uri="{FF2B5EF4-FFF2-40B4-BE49-F238E27FC236}">
                <a16:creationId xmlns:a16="http://schemas.microsoft.com/office/drawing/2014/main" id="{DEC05283-7F83-30FE-8BAB-B2935AA3B26B}"/>
              </a:ext>
            </a:extLst>
          </p:cNvPr>
          <p:cNvSpPr/>
          <p:nvPr/>
        </p:nvSpPr>
        <p:spPr>
          <a:xfrm>
            <a:off x="5480845" y="3318454"/>
            <a:ext cx="1957387" cy="996950"/>
          </a:xfrm>
          <a:prstGeom prst="wedgeRectCallout">
            <a:avLst>
              <a:gd name="adj1" fmla="val -21190"/>
              <a:gd name="adj2" fmla="val -78707"/>
            </a:avLst>
          </a:prstGeom>
          <a:solidFill>
            <a:srgbClr val="04AED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为企业实现数字化转型提供了全面的解决方案，增强了企业在不断变化的全球市场中的核心竞争力</a:t>
            </a:r>
            <a:endParaRPr lang="zh-CN" altLang="en-US" sz="8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TextBox 27">
            <a:extLst>
              <a:ext uri="{FF2B5EF4-FFF2-40B4-BE49-F238E27FC236}">
                <a16:creationId xmlns:a16="http://schemas.microsoft.com/office/drawing/2014/main" id="{D4C5E4BF-858F-DF2F-CF8A-01C2B7D79C17}"/>
              </a:ext>
            </a:extLst>
          </p:cNvPr>
          <p:cNvSpPr txBox="1">
            <a:spLocks noChangeArrowheads="1"/>
          </p:cNvSpPr>
          <p:nvPr/>
        </p:nvSpPr>
        <p:spPr bwMode="auto">
          <a:xfrm>
            <a:off x="5709723" y="178249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推动企业</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0"/>
              </a:spcBef>
              <a:buFontTx/>
              <a:buNone/>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智能化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化转型</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advTm="5566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0775"/>
            <a:ext cx="8229600" cy="2963143"/>
          </a:xfrm>
        </p:spPr>
        <p:txBody>
          <a:bodyPr rtlCol="0">
            <a:normAutofit/>
          </a:bodyPr>
          <a:lstStyle/>
          <a:p>
            <a:pPr eaLnBrk="1" fontAlgn="auto" hangingPunct="1">
              <a:spcAft>
                <a:spcPts val="0"/>
              </a:spcAf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绪论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相关技术研究</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defRP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系统设计</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1" eaLnBrk="1" fontAlgn="auto" hangingPunct="1">
              <a:spcAft>
                <a:spcPts val="0"/>
              </a:spcAft>
              <a:defRPr/>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混合云下的分布式制造运营管理系统架构</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1" eaLnBrk="1" fontAlgn="auto" hangingPunct="1">
              <a:spcAft>
                <a:spcPts val="0"/>
              </a:spcAft>
              <a:defRPr/>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混合云下的分布式制造运营管理系统自动化运维管理</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lvl="1" eaLnBrk="1" fontAlgn="auto" hangingPunct="1">
              <a:spcAft>
                <a:spcPts val="0"/>
              </a:spcAft>
              <a:defRPr/>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人工智能技术在制造运营管理中的应用</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RAG</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系统召回准确性问题研究</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系统</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实现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与测试分析</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 name="直接连接符 9"/>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245"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6" name="TextBox 5"/>
          <p:cNvSpPr txBox="1">
            <a:spLocks noChangeArrowheads="1"/>
          </p:cNvSpPr>
          <p:nvPr/>
        </p:nvSpPr>
        <p:spPr bwMode="auto">
          <a:xfrm>
            <a:off x="560388" y="193675"/>
            <a:ext cx="2555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论文主要内容</a:t>
            </a:r>
            <a:endParaRPr lang="en-US" altLang="zh-CN" sz="2000" dirty="0">
              <a:latin typeface="微软雅黑" panose="020B0503020204020204" pitchFamily="34" charset="-122"/>
              <a:ea typeface="微软雅黑" panose="020B0503020204020204" pitchFamily="34" charset="-122"/>
            </a:endParaRPr>
          </a:p>
        </p:txBody>
      </p:sp>
      <p:sp>
        <p:nvSpPr>
          <p:cNvPr id="13" name="矩形 12"/>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7132385" y="56674"/>
            <a:ext cx="2011615"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项目概述</a:t>
            </a:r>
          </a:p>
        </p:txBody>
      </p:sp>
    </p:spTree>
  </p:cSld>
  <p:clrMapOvr>
    <a:masterClrMapping/>
  </p:clrMapOvr>
  <p:transition advTm="2622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245"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6" name="TextBox 5"/>
          <p:cNvSpPr txBox="1">
            <a:spLocks noChangeArrowheads="1"/>
          </p:cNvSpPr>
          <p:nvPr/>
        </p:nvSpPr>
        <p:spPr bwMode="auto">
          <a:xfrm>
            <a:off x="560388" y="193675"/>
            <a:ext cx="2555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业务需求分析</a:t>
            </a:r>
            <a:endParaRPr lang="en-US" altLang="zh-CN" sz="2000" dirty="0">
              <a:latin typeface="微软雅黑" panose="020B0503020204020204" pitchFamily="34" charset="-122"/>
              <a:ea typeface="微软雅黑" panose="020B0503020204020204" pitchFamily="34" charset="-122"/>
            </a:endParaRPr>
          </a:p>
        </p:txBody>
      </p:sp>
      <p:sp>
        <p:nvSpPr>
          <p:cNvPr id="13" name="矩形 12"/>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7132385" y="56674"/>
            <a:ext cx="2011615"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需求分析</a:t>
            </a:r>
          </a:p>
        </p:txBody>
      </p:sp>
      <p:sp>
        <p:nvSpPr>
          <p:cNvPr id="5" name="Rectangle 3">
            <a:extLst>
              <a:ext uri="{FF2B5EF4-FFF2-40B4-BE49-F238E27FC236}">
                <a16:creationId xmlns:a16="http://schemas.microsoft.com/office/drawing/2014/main" id="{CF251D35-50C6-A18C-1404-B0829D7DFCCC}"/>
              </a:ext>
            </a:extLst>
          </p:cNvPr>
          <p:cNvSpPr>
            <a:spLocks noGrp="1" noChangeArrowheads="1"/>
          </p:cNvSpPr>
          <p:nvPr>
            <p:ph idx="1"/>
          </p:nvPr>
        </p:nvSpPr>
        <p:spPr bwMode="auto">
          <a:xfrm>
            <a:off x="457200" y="1125381"/>
            <a:ext cx="82296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为支撑企业灯塔工厂项目建设，制造运营管理系统</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MOM</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作为智能制造不可或缺的管理平台，在全流程生产过程中具有承上启下的作用。因此，</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MOM</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平台的成功建设实施，会将产业园相关的人、机、料、法、环、测等生产要素，进行有效整合与高效联动，实现生产信息全流通，生产进度透明等目标，为公司实现智能制造打下坚实基础。运用人工智能、</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5G+</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工业互联网、集成柔性自动化设备，打造具有领先行业水平的</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灯塔</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工厂，建设国际化、高端化、数字化、智慧化、特色化生产基地</a:t>
            </a:r>
            <a:r>
              <a:rPr kumimoji="0" lang="zh-CN" altLang="en-US" sz="900" b="0" i="0" u="none" strike="noStrike" cap="none" normalizeH="0" baseline="0" dirty="0">
                <a:ln>
                  <a:noFill/>
                </a:ln>
                <a:solidFill>
                  <a:schemeClr val="tx1"/>
                </a:solidFill>
                <a:effectLst/>
              </a:rPr>
              <a:t> </a:t>
            </a:r>
            <a:endParaRPr kumimoji="0" lang="en-US" altLang="zh-CN" sz="900" b="0" i="0" u="none" strike="noStrike" cap="none" normalizeH="0" baseline="0" dirty="0">
              <a:ln>
                <a:noFill/>
              </a:ln>
              <a:solidFill>
                <a:schemeClr val="tx1"/>
              </a:solidFill>
              <a:effectLst/>
            </a:endParaRPr>
          </a:p>
          <a:p>
            <a:pPr>
              <a:spcBef>
                <a:spcPct val="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本系统设计实施的参考范围为某公司汽车生产产业园下料车间、结构件车间（焊装、机加、涂装）、装配车间（含精饰线）。</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151687"/>
      </p:ext>
    </p:extLst>
  </p:cSld>
  <p:clrMapOvr>
    <a:masterClrMapping/>
  </p:clrMapOvr>
  <p:transition advTm="2622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245"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6" name="TextBox 5"/>
          <p:cNvSpPr txBox="1">
            <a:spLocks noChangeArrowheads="1"/>
          </p:cNvSpPr>
          <p:nvPr/>
        </p:nvSpPr>
        <p:spPr bwMode="auto">
          <a:xfrm>
            <a:off x="560388" y="193675"/>
            <a:ext cx="2555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需求分析</a:t>
            </a:r>
            <a:endParaRPr lang="en-US" altLang="zh-CN" sz="2000" dirty="0">
              <a:latin typeface="微软雅黑" panose="020B0503020204020204" pitchFamily="34" charset="-122"/>
              <a:ea typeface="微软雅黑" panose="020B0503020204020204" pitchFamily="34" charset="-122"/>
            </a:endParaRPr>
          </a:p>
        </p:txBody>
      </p:sp>
      <p:sp>
        <p:nvSpPr>
          <p:cNvPr id="13" name="矩形 12"/>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7132385" y="56674"/>
            <a:ext cx="2011615"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需求分析</a:t>
            </a:r>
          </a:p>
        </p:txBody>
      </p:sp>
      <p:sp>
        <p:nvSpPr>
          <p:cNvPr id="5" name="Rectangle 3">
            <a:extLst>
              <a:ext uri="{FF2B5EF4-FFF2-40B4-BE49-F238E27FC236}">
                <a16:creationId xmlns:a16="http://schemas.microsoft.com/office/drawing/2014/main" id="{CF251D35-50C6-A18C-1404-B0829D7DFCCC}"/>
              </a:ext>
            </a:extLst>
          </p:cNvPr>
          <p:cNvSpPr>
            <a:spLocks noGrp="1" noChangeArrowheads="1"/>
          </p:cNvSpPr>
          <p:nvPr>
            <p:ph idx="1"/>
          </p:nvPr>
        </p:nvSpPr>
        <p:spPr bwMode="auto">
          <a:xfrm>
            <a:off x="457200" y="1171549"/>
            <a:ext cx="274664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None/>
            </a:pP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功能性需求</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企业主数据</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管理</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生产执行</a:t>
            </a:r>
            <a:r>
              <a:rPr lang="zh-CN" altLang="en-US" dirty="0">
                <a:latin typeface="Times New Roman" panose="02020603050405020304" pitchFamily="18" charset="0"/>
                <a:ea typeface="宋体" panose="02010600030101010101" pitchFamily="2" charset="-122"/>
                <a:cs typeface="Times New Roman" panose="02020603050405020304" pitchFamily="18" charset="0"/>
              </a:rPr>
              <a:t>管理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质量管理</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仓库</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物流管理</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设备管理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自动化运维</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en-US" altLang="zh-CN" dirty="0">
                <a:effectLst/>
                <a:latin typeface="Times New Roman" panose="02020603050405020304" pitchFamily="18" charset="0"/>
                <a:ea typeface="宋体" panose="02010600030101010101" pitchFamily="2" charset="-122"/>
              </a:rPr>
              <a:t>RAG</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知识库系统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大数据系统</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2" name="Rectangle 3">
            <a:extLst>
              <a:ext uri="{FF2B5EF4-FFF2-40B4-BE49-F238E27FC236}">
                <a16:creationId xmlns:a16="http://schemas.microsoft.com/office/drawing/2014/main" id="{FC70F934-9772-05BB-487C-61B9FA558D96}"/>
              </a:ext>
            </a:extLst>
          </p:cNvPr>
          <p:cNvSpPr txBox="1">
            <a:spLocks noChangeArrowheads="1"/>
          </p:cNvSpPr>
          <p:nvPr/>
        </p:nvSpPr>
        <p:spPr bwMode="auto">
          <a:xfrm>
            <a:off x="4566830" y="1171549"/>
            <a:ext cx="274664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非功能性需求</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安全性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易用性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可靠性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7943239"/>
      </p:ext>
    </p:extLst>
  </p:cSld>
  <p:clrMapOvr>
    <a:masterClrMapping/>
  </p:clrMapOvr>
  <p:transition advTm="2622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H="1">
            <a:off x="214313" y="561975"/>
            <a:ext cx="30972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4339" name="Rectangle 7"/>
          <p:cNvSpPr>
            <a:spLocks noChangeArrowheads="1"/>
          </p:cNvSpPr>
          <p:nvPr/>
        </p:nvSpPr>
        <p:spPr bwMode="auto">
          <a:xfrm>
            <a:off x="0" y="523875"/>
            <a:ext cx="215900" cy="714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40" name="TextBox 5"/>
          <p:cNvSpPr txBox="1">
            <a:spLocks noChangeArrowheads="1"/>
          </p:cNvSpPr>
          <p:nvPr/>
        </p:nvSpPr>
        <p:spPr bwMode="auto">
          <a:xfrm>
            <a:off x="560388" y="193675"/>
            <a:ext cx="28590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2563"/>
              </a:lnSpc>
              <a:spcBef>
                <a:spcPct val="0"/>
              </a:spcBef>
              <a:buFontTx/>
              <a:buNone/>
            </a:pPr>
            <a:r>
              <a:rPr lang="zh-CN" altLang="en-US" sz="2000" dirty="0">
                <a:latin typeface="微软雅黑" panose="020B0503020204020204" pitchFamily="34" charset="-122"/>
                <a:ea typeface="微软雅黑" panose="020B0503020204020204" pitchFamily="34" charset="-122"/>
              </a:rPr>
              <a:t>业务架构</a:t>
            </a:r>
            <a:endParaRPr lang="en-US" altLang="zh-CN" sz="2000" dirty="0">
              <a:latin typeface="微软雅黑" panose="020B0503020204020204" pitchFamily="34" charset="-122"/>
              <a:ea typeface="微软雅黑" panose="020B0503020204020204" pitchFamily="34" charset="-122"/>
            </a:endParaRPr>
          </a:p>
        </p:txBody>
      </p:sp>
      <p:sp>
        <p:nvSpPr>
          <p:cNvPr id="13" name="矩形 12"/>
          <p:cNvSpPr/>
          <p:nvPr/>
        </p:nvSpPr>
        <p:spPr>
          <a:xfrm>
            <a:off x="0" y="4752975"/>
            <a:ext cx="9144000" cy="3397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6516217" y="56674"/>
            <a:ext cx="2627784" cy="502920"/>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spc="50" dirty="0">
                <a:ln w="13500">
                  <a:solidFill>
                    <a:schemeClr val="accent1">
                      <a:shade val="2500"/>
                      <a:alpha val="6500"/>
                    </a:schemeClr>
                  </a:solidFill>
                  <a:prstDash val="solid"/>
                </a:ln>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系统设计和架构</a:t>
            </a:r>
          </a:p>
        </p:txBody>
      </p:sp>
      <p:pic>
        <p:nvPicPr>
          <p:cNvPr id="3" name="图片 2">
            <a:extLst>
              <a:ext uri="{FF2B5EF4-FFF2-40B4-BE49-F238E27FC236}">
                <a16:creationId xmlns:a16="http://schemas.microsoft.com/office/drawing/2014/main" id="{4DBD944F-E774-AEDE-03B6-B856D725390C}"/>
              </a:ext>
            </a:extLst>
          </p:cNvPr>
          <p:cNvPicPr>
            <a:picLocks noChangeAspect="1"/>
          </p:cNvPicPr>
          <p:nvPr/>
        </p:nvPicPr>
        <p:blipFill>
          <a:blip r:embed="rId3"/>
          <a:stretch>
            <a:fillRect/>
          </a:stretch>
        </p:blipFill>
        <p:spPr>
          <a:xfrm>
            <a:off x="611560" y="786805"/>
            <a:ext cx="7152730" cy="3653631"/>
          </a:xfrm>
          <a:prstGeom prst="rect">
            <a:avLst/>
          </a:prstGeom>
        </p:spPr>
      </p:pic>
    </p:spTree>
  </p:cSld>
  <p:clrMapOvr>
    <a:masterClrMapping/>
  </p:clrMapOvr>
  <p:transition advTm="15935"/>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3092</TotalTime>
  <Words>1421</Words>
  <Application>Microsoft Office PowerPoint</Application>
  <PresentationFormat>全屏显示(16:9)</PresentationFormat>
  <Paragraphs>191</Paragraphs>
  <Slides>18</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iamisis</dc:creator>
  <cp:lastModifiedBy>庆奥 马</cp:lastModifiedBy>
  <cp:revision>464</cp:revision>
  <dcterms:created xsi:type="dcterms:W3CDTF">2012-04-11T02:39:08Z</dcterms:created>
  <dcterms:modified xsi:type="dcterms:W3CDTF">2024-05-08T23:16:59Z</dcterms:modified>
</cp:coreProperties>
</file>