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Canva Sans" panose="020B0604020202020204" charset="0"/>
      <p:regular r:id="rId24"/>
    </p:embeddedFont>
    <p:embeddedFont>
      <p:font typeface="Canva Sans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Freeform 2"/>
          <p:cNvSpPr/>
          <p:nvPr/>
        </p:nvSpPr>
        <p:spPr>
          <a:xfrm rot="446678">
            <a:off x="-1580611" y="6880293"/>
            <a:ext cx="10048993" cy="3811518"/>
          </a:xfrm>
          <a:custGeom>
            <a:avLst/>
            <a:gdLst/>
            <a:ahLst/>
            <a:cxnLst/>
            <a:rect l="l" t="t" r="r" b="b"/>
            <a:pathLst>
              <a:path w="10048993" h="3811518">
                <a:moveTo>
                  <a:pt x="0" y="0"/>
                </a:moveTo>
                <a:lnTo>
                  <a:pt x="10048993" y="0"/>
                </a:lnTo>
                <a:lnTo>
                  <a:pt x="10048993" y="3811519"/>
                </a:lnTo>
                <a:lnTo>
                  <a:pt x="0" y="3811519"/>
                </a:lnTo>
                <a:lnTo>
                  <a:pt x="0" y="0"/>
                </a:lnTo>
                <a:close/>
              </a:path>
            </a:pathLst>
          </a:custGeom>
          <a:blipFill>
            <a:blip r:embed="rId2"/>
            <a:stretch>
              <a:fillRect l="-12643" r="-1810"/>
            </a:stretch>
          </a:blipFill>
        </p:spPr>
      </p:sp>
      <p:sp>
        <p:nvSpPr>
          <p:cNvPr id="3" name="Freeform 3"/>
          <p:cNvSpPr/>
          <p:nvPr/>
        </p:nvSpPr>
        <p:spPr>
          <a:xfrm rot="446678">
            <a:off x="70834" y="-792619"/>
            <a:ext cx="8253287" cy="7623036"/>
          </a:xfrm>
          <a:custGeom>
            <a:avLst/>
            <a:gdLst/>
            <a:ahLst/>
            <a:cxnLst/>
            <a:rect l="l" t="t" r="r" b="b"/>
            <a:pathLst>
              <a:path w="8253287" h="7623036">
                <a:moveTo>
                  <a:pt x="0" y="0"/>
                </a:moveTo>
                <a:lnTo>
                  <a:pt x="8253287" y="0"/>
                </a:lnTo>
                <a:lnTo>
                  <a:pt x="8253287" y="7623036"/>
                </a:lnTo>
                <a:lnTo>
                  <a:pt x="0" y="7623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9707381" y="1899858"/>
            <a:ext cx="7551919" cy="6731286"/>
            <a:chOff x="0" y="0"/>
            <a:chExt cx="10069225" cy="8975048"/>
          </a:xfrm>
        </p:grpSpPr>
        <p:sp>
          <p:nvSpPr>
            <p:cNvPr id="5" name="TextBox 5"/>
            <p:cNvSpPr txBox="1"/>
            <p:nvPr/>
          </p:nvSpPr>
          <p:spPr>
            <a:xfrm>
              <a:off x="0" y="1105438"/>
              <a:ext cx="10069225" cy="4813935"/>
            </a:xfrm>
            <a:prstGeom prst="rect">
              <a:avLst/>
            </a:prstGeom>
          </p:spPr>
          <p:txBody>
            <a:bodyPr lIns="0" tIns="0" rIns="0" bIns="0" rtlCol="0" anchor="t">
              <a:spAutoFit/>
            </a:bodyPr>
            <a:lstStyle/>
            <a:p>
              <a:pPr marL="0" lvl="0" indent="0" algn="ctr">
                <a:lnSpc>
                  <a:spcPts val="9405"/>
                </a:lnSpc>
              </a:pPr>
              <a:r>
                <a:rPr lang="en-US" sz="8549">
                  <a:solidFill>
                    <a:srgbClr val="FFFFFF"/>
                  </a:solidFill>
                  <a:latin typeface="Canva Sans"/>
                </a:rPr>
                <a:t>FLIGHT RESERVATION SYSTEM</a:t>
              </a:r>
            </a:p>
          </p:txBody>
        </p:sp>
        <p:sp>
          <p:nvSpPr>
            <p:cNvPr id="6" name="TextBox 6"/>
            <p:cNvSpPr txBox="1"/>
            <p:nvPr/>
          </p:nvSpPr>
          <p:spPr>
            <a:xfrm>
              <a:off x="0" y="-9525"/>
              <a:ext cx="10069225" cy="589541"/>
            </a:xfrm>
            <a:prstGeom prst="rect">
              <a:avLst/>
            </a:prstGeom>
          </p:spPr>
          <p:txBody>
            <a:bodyPr lIns="0" tIns="0" rIns="0" bIns="0" rtlCol="0" anchor="t">
              <a:spAutoFit/>
            </a:bodyPr>
            <a:lstStyle/>
            <a:p>
              <a:pPr marL="0" lvl="0" indent="0" algn="ctr">
                <a:lnSpc>
                  <a:spcPts val="3668"/>
                </a:lnSpc>
              </a:pPr>
              <a:endParaRPr/>
            </a:p>
          </p:txBody>
        </p:sp>
        <p:sp>
          <p:nvSpPr>
            <p:cNvPr id="7" name="TextBox 7"/>
            <p:cNvSpPr txBox="1"/>
            <p:nvPr/>
          </p:nvSpPr>
          <p:spPr>
            <a:xfrm>
              <a:off x="0" y="6500834"/>
              <a:ext cx="10069225" cy="2474214"/>
            </a:xfrm>
            <a:prstGeom prst="rect">
              <a:avLst/>
            </a:prstGeom>
          </p:spPr>
          <p:txBody>
            <a:bodyPr lIns="0" tIns="0" rIns="0" bIns="0" rtlCol="0" anchor="t">
              <a:spAutoFit/>
            </a:bodyPr>
            <a:lstStyle/>
            <a:p>
              <a:pPr marL="0" lvl="0" indent="0" algn="ctr">
                <a:lnSpc>
                  <a:spcPts val="3725"/>
                </a:lnSpc>
              </a:pPr>
              <a:r>
                <a:rPr lang="en-US" sz="2699" dirty="0">
                  <a:solidFill>
                    <a:srgbClr val="FFFFFF"/>
                  </a:solidFill>
                  <a:latin typeface="Canva Sans"/>
                </a:rPr>
                <a:t>Submitted by :</a:t>
              </a:r>
            </a:p>
            <a:p>
              <a:pPr marL="0" lvl="0" indent="0" algn="ctr">
                <a:lnSpc>
                  <a:spcPts val="3725"/>
                </a:lnSpc>
              </a:pPr>
              <a:r>
                <a:rPr lang="en-US" sz="2699" dirty="0">
                  <a:solidFill>
                    <a:srgbClr val="FFFFFF"/>
                  </a:solidFill>
                  <a:latin typeface="Canva Sans"/>
                </a:rPr>
                <a:t>Allen Jacob George(CSE21203)</a:t>
              </a:r>
            </a:p>
            <a:p>
              <a:pPr marL="0" lvl="0" indent="0" algn="ctr">
                <a:lnSpc>
                  <a:spcPts val="3725"/>
                </a:lnSpc>
              </a:pPr>
              <a:endParaRPr lang="en-US" sz="2699" dirty="0">
                <a:solidFill>
                  <a:srgbClr val="FFFFFF"/>
                </a:solidFill>
                <a:latin typeface="Canva Sans"/>
              </a:endParaRPr>
            </a:p>
            <a:p>
              <a:pPr marL="0" lvl="0" indent="0" algn="ctr">
                <a:lnSpc>
                  <a:spcPts val="3725"/>
                </a:lnSpc>
              </a:pPr>
              <a:r>
                <a:rPr lang="en-US" sz="2699" dirty="0">
                  <a:solidFill>
                    <a:srgbClr val="FFFFFF"/>
                  </a:solidFill>
                  <a:latin typeface="Canva Sans"/>
                </a:rPr>
                <a:t>Sameer </a:t>
              </a:r>
              <a:r>
                <a:rPr lang="en-US" sz="2699" dirty="0" err="1">
                  <a:solidFill>
                    <a:srgbClr val="FFFFFF"/>
                  </a:solidFill>
                  <a:latin typeface="Canva Sans"/>
                </a:rPr>
                <a:t>Mansoori</a:t>
              </a:r>
              <a:r>
                <a:rPr lang="en-US" sz="2699" dirty="0">
                  <a:solidFill>
                    <a:srgbClr val="FFFFFF"/>
                  </a:solidFill>
                  <a:latin typeface="Canva Sans"/>
                </a:rPr>
                <a:t>   (CSE21254)</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TextBox 2"/>
          <p:cNvSpPr txBox="1"/>
          <p:nvPr/>
        </p:nvSpPr>
        <p:spPr>
          <a:xfrm>
            <a:off x="1028700" y="962025"/>
            <a:ext cx="16230600" cy="5887720"/>
          </a:xfrm>
          <a:prstGeom prst="rect">
            <a:avLst/>
          </a:prstGeom>
        </p:spPr>
        <p:txBody>
          <a:bodyPr lIns="0" tIns="0" rIns="0" bIns="0" rtlCol="0" anchor="t">
            <a:spAutoFit/>
          </a:bodyPr>
          <a:lstStyle/>
          <a:p>
            <a:pPr>
              <a:lnSpc>
                <a:spcPts val="5179"/>
              </a:lnSpc>
              <a:spcBef>
                <a:spcPct val="0"/>
              </a:spcBef>
            </a:pPr>
            <a:r>
              <a:rPr lang="en-US" sz="3699">
                <a:solidFill>
                  <a:srgbClr val="FFFFFF"/>
                </a:solidFill>
                <a:latin typeface="Canva Sans Bold"/>
              </a:rPr>
              <a:t>2.User Management Systems:</a:t>
            </a:r>
          </a:p>
          <a:p>
            <a:pPr>
              <a:lnSpc>
                <a:spcPts val="5179"/>
              </a:lnSpc>
              <a:spcBef>
                <a:spcPct val="0"/>
              </a:spcBef>
            </a:pPr>
            <a:r>
              <a:rPr lang="en-US" sz="3699">
                <a:solidFill>
                  <a:srgbClr val="FFFFFF"/>
                </a:solidFill>
                <a:latin typeface="Canva Sans"/>
              </a:rPr>
              <a:t>Application: The hybrid data structure can be used in user management systems where efficient storage and retrieval of user information are crucial. It can handle operations such as user login, registration, and profile management.</a:t>
            </a:r>
          </a:p>
          <a:p>
            <a:pPr>
              <a:lnSpc>
                <a:spcPts val="5179"/>
              </a:lnSpc>
              <a:spcBef>
                <a:spcPct val="0"/>
              </a:spcBef>
            </a:pPr>
            <a:r>
              <a:rPr lang="en-US" sz="3699">
                <a:solidFill>
                  <a:srgbClr val="FFFFFF"/>
                </a:solidFill>
                <a:latin typeface="Canva Sans"/>
              </a:rPr>
              <a:t>Benefits: Hash maps allow fast lookup of user credentials by their IDs, ensuring quick authentication. The priority queue facilitates sorting and retrieval of users based on certain criteria (e.g., last name, registration date) for administrative tasks.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Freeform 2"/>
          <p:cNvSpPr/>
          <p:nvPr/>
        </p:nvSpPr>
        <p:spPr>
          <a:xfrm>
            <a:off x="3507412" y="2414340"/>
            <a:ext cx="10867515" cy="7232475"/>
          </a:xfrm>
          <a:custGeom>
            <a:avLst/>
            <a:gdLst/>
            <a:ahLst/>
            <a:cxnLst/>
            <a:rect l="l" t="t" r="r" b="b"/>
            <a:pathLst>
              <a:path w="10867515" h="7232475">
                <a:moveTo>
                  <a:pt x="0" y="0"/>
                </a:moveTo>
                <a:lnTo>
                  <a:pt x="10867515" y="0"/>
                </a:lnTo>
                <a:lnTo>
                  <a:pt x="10867515" y="7232475"/>
                </a:lnTo>
                <a:lnTo>
                  <a:pt x="0" y="7232475"/>
                </a:lnTo>
                <a:lnTo>
                  <a:pt x="0" y="0"/>
                </a:lnTo>
                <a:close/>
              </a:path>
            </a:pathLst>
          </a:custGeom>
          <a:blipFill>
            <a:blip r:embed="rId2"/>
            <a:stretch>
              <a:fillRect/>
            </a:stretch>
          </a:blipFill>
        </p:spPr>
      </p:sp>
      <p:sp>
        <p:nvSpPr>
          <p:cNvPr id="3" name="TextBox 3"/>
          <p:cNvSpPr txBox="1"/>
          <p:nvPr/>
        </p:nvSpPr>
        <p:spPr>
          <a:xfrm>
            <a:off x="3070681" y="381634"/>
            <a:ext cx="12146638" cy="1160782"/>
          </a:xfrm>
          <a:prstGeom prst="rect">
            <a:avLst/>
          </a:prstGeom>
        </p:spPr>
        <p:txBody>
          <a:bodyPr lIns="0" tIns="0" rIns="0" bIns="0" rtlCol="0" anchor="t">
            <a:spAutoFit/>
          </a:bodyPr>
          <a:lstStyle/>
          <a:p>
            <a:pPr algn="ctr">
              <a:lnSpc>
                <a:spcPts val="9519"/>
              </a:lnSpc>
              <a:spcBef>
                <a:spcPct val="0"/>
              </a:spcBef>
            </a:pPr>
            <a:r>
              <a:rPr lang="en-US" sz="6799">
                <a:solidFill>
                  <a:srgbClr val="FFFFFF"/>
                </a:solidFill>
                <a:latin typeface="Canva Sans"/>
              </a:rPr>
              <a:t>Abstract for Airport Network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Freeform 2"/>
          <p:cNvSpPr/>
          <p:nvPr/>
        </p:nvSpPr>
        <p:spPr>
          <a:xfrm>
            <a:off x="1028700" y="2238785"/>
            <a:ext cx="15764823" cy="7019515"/>
          </a:xfrm>
          <a:custGeom>
            <a:avLst/>
            <a:gdLst/>
            <a:ahLst/>
            <a:cxnLst/>
            <a:rect l="l" t="t" r="r" b="b"/>
            <a:pathLst>
              <a:path w="15764823" h="7019515">
                <a:moveTo>
                  <a:pt x="0" y="0"/>
                </a:moveTo>
                <a:lnTo>
                  <a:pt x="15764823" y="0"/>
                </a:lnTo>
                <a:lnTo>
                  <a:pt x="15764823" y="7019515"/>
                </a:lnTo>
                <a:lnTo>
                  <a:pt x="0" y="7019515"/>
                </a:lnTo>
                <a:lnTo>
                  <a:pt x="0" y="0"/>
                </a:lnTo>
                <a:close/>
              </a:path>
            </a:pathLst>
          </a:custGeom>
          <a:blipFill>
            <a:blip r:embed="rId2"/>
            <a:stretch>
              <a:fillRect/>
            </a:stretch>
          </a:blipFill>
        </p:spPr>
      </p:sp>
      <p:sp>
        <p:nvSpPr>
          <p:cNvPr id="3" name="TextBox 3"/>
          <p:cNvSpPr txBox="1"/>
          <p:nvPr/>
        </p:nvSpPr>
        <p:spPr>
          <a:xfrm>
            <a:off x="1568416" y="394651"/>
            <a:ext cx="14685392" cy="1144272"/>
          </a:xfrm>
          <a:prstGeom prst="rect">
            <a:avLst/>
          </a:prstGeom>
        </p:spPr>
        <p:txBody>
          <a:bodyPr lIns="0" tIns="0" rIns="0" bIns="0" rtlCol="0" anchor="t">
            <a:spAutoFit/>
          </a:bodyPr>
          <a:lstStyle/>
          <a:p>
            <a:pPr algn="ctr">
              <a:lnSpc>
                <a:spcPts val="9379"/>
              </a:lnSpc>
              <a:spcBef>
                <a:spcPct val="0"/>
              </a:spcBef>
            </a:pPr>
            <a:r>
              <a:rPr lang="en-US" sz="6699">
                <a:solidFill>
                  <a:srgbClr val="FFFFFF"/>
                </a:solidFill>
                <a:latin typeface="Canva Sans"/>
              </a:rPr>
              <a:t>Adjacent Matrix for Airport Network</a:t>
            </a:r>
          </a:p>
        </p:txBody>
      </p:sp>
      <p:sp>
        <p:nvSpPr>
          <p:cNvPr id="4" name="TextBox 4"/>
          <p:cNvSpPr txBox="1"/>
          <p:nvPr/>
        </p:nvSpPr>
        <p:spPr>
          <a:xfrm>
            <a:off x="996055" y="9182100"/>
            <a:ext cx="11508507" cy="646430"/>
          </a:xfrm>
          <a:prstGeom prst="rect">
            <a:avLst/>
          </a:prstGeom>
        </p:spPr>
        <p:txBody>
          <a:bodyPr lIns="0" tIns="0" rIns="0" bIns="0" rtlCol="0" anchor="t">
            <a:spAutoFit/>
          </a:bodyPr>
          <a:lstStyle/>
          <a:p>
            <a:pPr marL="820417" lvl="1" indent="-410209" algn="ctr">
              <a:lnSpc>
                <a:spcPts val="5319"/>
              </a:lnSpc>
              <a:buFont typeface="Arial"/>
              <a:buChar char="•"/>
            </a:pPr>
            <a:r>
              <a:rPr lang="en-US" sz="3799">
                <a:solidFill>
                  <a:srgbClr val="FFFFFF"/>
                </a:solidFill>
                <a:latin typeface="Canva Sans"/>
              </a:rPr>
              <a:t> Here airports are represented in index format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TextBox 2"/>
          <p:cNvSpPr txBox="1"/>
          <p:nvPr/>
        </p:nvSpPr>
        <p:spPr>
          <a:xfrm>
            <a:off x="3800177" y="394652"/>
            <a:ext cx="10687645" cy="1144270"/>
          </a:xfrm>
          <a:prstGeom prst="rect">
            <a:avLst/>
          </a:prstGeom>
        </p:spPr>
        <p:txBody>
          <a:bodyPr lIns="0" tIns="0" rIns="0" bIns="0" rtlCol="0" anchor="t">
            <a:spAutoFit/>
          </a:bodyPr>
          <a:lstStyle/>
          <a:p>
            <a:pPr algn="ctr">
              <a:lnSpc>
                <a:spcPts val="9379"/>
              </a:lnSpc>
            </a:pPr>
            <a:r>
              <a:rPr lang="en-US" sz="6699">
                <a:solidFill>
                  <a:srgbClr val="FFFFFF"/>
                </a:solidFill>
                <a:latin typeface="Canva Sans"/>
              </a:rPr>
              <a:t>Time Complexity Analysis:</a:t>
            </a:r>
          </a:p>
        </p:txBody>
      </p:sp>
      <p:sp>
        <p:nvSpPr>
          <p:cNvPr id="3" name="TextBox 3"/>
          <p:cNvSpPr txBox="1"/>
          <p:nvPr/>
        </p:nvSpPr>
        <p:spPr>
          <a:xfrm>
            <a:off x="1028700" y="2530362"/>
            <a:ext cx="16230600" cy="7202170"/>
          </a:xfrm>
          <a:prstGeom prst="rect">
            <a:avLst/>
          </a:prstGeom>
        </p:spPr>
        <p:txBody>
          <a:bodyPr lIns="0" tIns="0" rIns="0" bIns="0" rtlCol="0" anchor="t">
            <a:spAutoFit/>
          </a:bodyPr>
          <a:lstStyle/>
          <a:p>
            <a:pPr marL="798829" lvl="1" indent="-399415">
              <a:lnSpc>
                <a:spcPts val="5179"/>
              </a:lnSpc>
              <a:spcBef>
                <a:spcPct val="0"/>
              </a:spcBef>
              <a:buFont typeface="Arial"/>
              <a:buChar char="•"/>
            </a:pPr>
            <a:r>
              <a:rPr lang="en-US" sz="3699">
                <a:solidFill>
                  <a:srgbClr val="FFFFFF"/>
                </a:solidFill>
                <a:latin typeface="Canva Sans"/>
              </a:rPr>
              <a:t>Retrieving customer information by customer ID: O(1) (constant time) using the hash map.</a:t>
            </a:r>
          </a:p>
          <a:p>
            <a:pPr marL="798829" lvl="1" indent="-399415">
              <a:lnSpc>
                <a:spcPts val="5179"/>
              </a:lnSpc>
              <a:spcBef>
                <a:spcPct val="0"/>
              </a:spcBef>
              <a:buFont typeface="Arial"/>
              <a:buChar char="•"/>
            </a:pPr>
            <a:r>
              <a:rPr lang="en-US" sz="3699">
                <a:solidFill>
                  <a:srgbClr val="FFFFFF"/>
                </a:solidFill>
                <a:latin typeface="Canva Sans"/>
              </a:rPr>
              <a:t>Sorting customer list by last name: O(n log n) using the priority queue (heapify operation).</a:t>
            </a:r>
          </a:p>
          <a:p>
            <a:pPr marL="798829" lvl="1" indent="-399415">
              <a:lnSpc>
                <a:spcPts val="5179"/>
              </a:lnSpc>
              <a:spcBef>
                <a:spcPct val="0"/>
              </a:spcBef>
              <a:buFont typeface="Arial"/>
              <a:buChar char="•"/>
            </a:pPr>
            <a:r>
              <a:rPr lang="en-US" sz="3699">
                <a:solidFill>
                  <a:srgbClr val="FFFFFF"/>
                </a:solidFill>
                <a:latin typeface="Canva Sans"/>
              </a:rPr>
              <a:t>Checking customer credentials: O(1) (constant time) using the hash map.</a:t>
            </a:r>
          </a:p>
          <a:p>
            <a:pPr marL="798829" lvl="1" indent="-399415">
              <a:lnSpc>
                <a:spcPts val="5179"/>
              </a:lnSpc>
              <a:spcBef>
                <a:spcPct val="0"/>
              </a:spcBef>
              <a:buFont typeface="Arial"/>
              <a:buChar char="•"/>
            </a:pPr>
            <a:r>
              <a:rPr lang="en-US" sz="3699">
                <a:solidFill>
                  <a:srgbClr val="FFFFFF"/>
                </a:solidFill>
                <a:latin typeface="Canva Sans"/>
              </a:rPr>
              <a:t>Book flight (BFS): O(V + E) where V is the number of states and E is the number of edges in the state graph. In the worst case, when all states are connected to each other, it can be approximated as O(n^2), where n is the number of states.</a:t>
            </a:r>
          </a:p>
          <a:p>
            <a:pPr>
              <a:lnSpc>
                <a:spcPts val="5179"/>
              </a:lnSpc>
              <a:spcBef>
                <a:spcPct val="0"/>
              </a:spcBef>
            </a:pPr>
            <a:endParaRPr lang="en-US" sz="3699">
              <a:solidFill>
                <a:srgbClr val="FFFFFF"/>
              </a:solidFill>
              <a:latin typeface="Canv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TextBox 2"/>
          <p:cNvSpPr txBox="1"/>
          <p:nvPr/>
        </p:nvSpPr>
        <p:spPr>
          <a:xfrm>
            <a:off x="-76200" y="1375728"/>
            <a:ext cx="18000357" cy="8516620"/>
          </a:xfrm>
          <a:prstGeom prst="rect">
            <a:avLst/>
          </a:prstGeom>
        </p:spPr>
        <p:txBody>
          <a:bodyPr lIns="0" tIns="0" rIns="0" bIns="0" rtlCol="0" anchor="t">
            <a:spAutoFit/>
          </a:bodyPr>
          <a:lstStyle/>
          <a:p>
            <a:pPr>
              <a:lnSpc>
                <a:spcPts val="5179"/>
              </a:lnSpc>
            </a:pPr>
            <a:endParaRPr dirty="0"/>
          </a:p>
          <a:p>
            <a:pPr marL="1597659" lvl="2" indent="-532553">
              <a:lnSpc>
                <a:spcPts val="5179"/>
              </a:lnSpc>
              <a:buFont typeface="Arial"/>
              <a:buChar char="⚬"/>
            </a:pPr>
            <a:r>
              <a:rPr lang="en-US" sz="3699" dirty="0">
                <a:solidFill>
                  <a:srgbClr val="FFFFFF"/>
                </a:solidFill>
                <a:latin typeface="Canva Sans"/>
              </a:rPr>
              <a:t>The space complexity of the hybrid data structure is primarily determined by the size of the hash maps and the priority queue. It also includes the space required for storing the state graph.</a:t>
            </a:r>
          </a:p>
          <a:p>
            <a:pPr marL="1597659" lvl="2" indent="-532553">
              <a:lnSpc>
                <a:spcPts val="5179"/>
              </a:lnSpc>
              <a:buFont typeface="Arial"/>
              <a:buChar char="⚬"/>
            </a:pPr>
            <a:r>
              <a:rPr lang="en-US" sz="3699" dirty="0">
                <a:solidFill>
                  <a:srgbClr val="FFFFFF"/>
                </a:solidFill>
                <a:latin typeface="Canva Sans"/>
              </a:rPr>
              <a:t>Hash maps: O(N), where N is the number of customers stored in the maps.</a:t>
            </a:r>
          </a:p>
          <a:p>
            <a:pPr marL="1597659" lvl="2" indent="-532553">
              <a:lnSpc>
                <a:spcPts val="5179"/>
              </a:lnSpc>
              <a:buFont typeface="Arial"/>
              <a:buChar char="⚬"/>
            </a:pPr>
            <a:r>
              <a:rPr lang="en-US" sz="3699" dirty="0">
                <a:solidFill>
                  <a:srgbClr val="FFFFFF"/>
                </a:solidFill>
                <a:latin typeface="Canva Sans"/>
              </a:rPr>
              <a:t>Priority queue: O(N), where N is the number of customers stored in the priority queue.</a:t>
            </a:r>
          </a:p>
          <a:p>
            <a:pPr marL="1597659" lvl="2" indent="-532553">
              <a:lnSpc>
                <a:spcPts val="5179"/>
              </a:lnSpc>
              <a:buFont typeface="Arial"/>
              <a:buChar char="⚬"/>
            </a:pPr>
            <a:r>
              <a:rPr lang="en-US" sz="3699" dirty="0">
                <a:solidFill>
                  <a:srgbClr val="FFFFFF"/>
                </a:solidFill>
                <a:latin typeface="Canva Sans"/>
              </a:rPr>
              <a:t>State graph: O(1) (constant space) as the state graph is represented through conditional statements and does not grow with the input size.</a:t>
            </a:r>
          </a:p>
          <a:p>
            <a:pPr marL="1597659" lvl="2" indent="-532553">
              <a:lnSpc>
                <a:spcPts val="5179"/>
              </a:lnSpc>
              <a:buFont typeface="Arial"/>
              <a:buChar char="⚬"/>
            </a:pPr>
            <a:r>
              <a:rPr lang="en-US" sz="3699" dirty="0">
                <a:solidFill>
                  <a:srgbClr val="FFFFFF"/>
                </a:solidFill>
                <a:latin typeface="Canva Sans"/>
              </a:rPr>
              <a:t>Overall, the space complexity can be approximated as O(N), where N is the total number of customers </a:t>
            </a:r>
          </a:p>
          <a:p>
            <a:pPr algn="ctr">
              <a:lnSpc>
                <a:spcPts val="5179"/>
              </a:lnSpc>
              <a:spcBef>
                <a:spcPct val="0"/>
              </a:spcBef>
            </a:pPr>
            <a:endParaRPr lang="en-US" sz="3699" dirty="0">
              <a:solidFill>
                <a:srgbClr val="FFFFFF"/>
              </a:solidFill>
              <a:latin typeface="Canva Sans"/>
            </a:endParaRPr>
          </a:p>
        </p:txBody>
      </p:sp>
      <p:sp>
        <p:nvSpPr>
          <p:cNvPr id="3" name="TextBox 3"/>
          <p:cNvSpPr txBox="1"/>
          <p:nvPr/>
        </p:nvSpPr>
        <p:spPr>
          <a:xfrm>
            <a:off x="3545503" y="394652"/>
            <a:ext cx="11196994" cy="1144270"/>
          </a:xfrm>
          <a:prstGeom prst="rect">
            <a:avLst/>
          </a:prstGeom>
        </p:spPr>
        <p:txBody>
          <a:bodyPr lIns="0" tIns="0" rIns="0" bIns="0" rtlCol="0" anchor="t">
            <a:spAutoFit/>
          </a:bodyPr>
          <a:lstStyle/>
          <a:p>
            <a:pPr algn="ctr">
              <a:lnSpc>
                <a:spcPts val="9379"/>
              </a:lnSpc>
            </a:pPr>
            <a:r>
              <a:rPr lang="en-US" sz="6699">
                <a:solidFill>
                  <a:srgbClr val="FFFFFF"/>
                </a:solidFill>
                <a:latin typeface="Canva Sans"/>
              </a:rPr>
              <a:t>Space Complexity Analysis: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TextBox 2"/>
          <p:cNvSpPr txBox="1"/>
          <p:nvPr/>
        </p:nvSpPr>
        <p:spPr>
          <a:xfrm>
            <a:off x="3875365" y="394652"/>
            <a:ext cx="10537270" cy="1144270"/>
          </a:xfrm>
          <a:prstGeom prst="rect">
            <a:avLst/>
          </a:prstGeom>
        </p:spPr>
        <p:txBody>
          <a:bodyPr lIns="0" tIns="0" rIns="0" bIns="0" rtlCol="0" anchor="t">
            <a:spAutoFit/>
          </a:bodyPr>
          <a:lstStyle/>
          <a:p>
            <a:pPr algn="ctr">
              <a:lnSpc>
                <a:spcPts val="9379"/>
              </a:lnSpc>
            </a:pPr>
            <a:r>
              <a:rPr lang="en-US" sz="6699">
                <a:solidFill>
                  <a:srgbClr val="FFFFFF"/>
                </a:solidFill>
                <a:latin typeface="Canva Sans"/>
              </a:rPr>
              <a:t>Performance Comparison</a:t>
            </a:r>
          </a:p>
        </p:txBody>
      </p:sp>
      <p:sp>
        <p:nvSpPr>
          <p:cNvPr id="3" name="TextBox 3"/>
          <p:cNvSpPr txBox="1"/>
          <p:nvPr/>
        </p:nvSpPr>
        <p:spPr>
          <a:xfrm>
            <a:off x="610261" y="1982470"/>
            <a:ext cx="17372608" cy="8516620"/>
          </a:xfrm>
          <a:prstGeom prst="rect">
            <a:avLst/>
          </a:prstGeom>
        </p:spPr>
        <p:txBody>
          <a:bodyPr lIns="0" tIns="0" rIns="0" bIns="0" rtlCol="0" anchor="t">
            <a:spAutoFit/>
          </a:bodyPr>
          <a:lstStyle/>
          <a:p>
            <a:pPr marL="798829" lvl="1" indent="-399415">
              <a:lnSpc>
                <a:spcPts val="5179"/>
              </a:lnSpc>
              <a:spcBef>
                <a:spcPct val="0"/>
              </a:spcBef>
              <a:buFont typeface="Arial"/>
              <a:buChar char="•"/>
            </a:pPr>
            <a:r>
              <a:rPr lang="en-US" sz="3699">
                <a:solidFill>
                  <a:srgbClr val="FFFFFF"/>
                </a:solidFill>
                <a:latin typeface="Canva Sans"/>
              </a:rPr>
              <a:t>The hybrid data structure provides efficient performance compared to using the constituent data structures individually for the given operations.</a:t>
            </a:r>
          </a:p>
          <a:p>
            <a:pPr marL="798829" lvl="1" indent="-399415">
              <a:lnSpc>
                <a:spcPts val="5179"/>
              </a:lnSpc>
              <a:spcBef>
                <a:spcPct val="0"/>
              </a:spcBef>
              <a:buFont typeface="Arial"/>
              <a:buChar char="•"/>
            </a:pPr>
            <a:r>
              <a:rPr lang="en-US" sz="3699">
                <a:solidFill>
                  <a:srgbClr val="FFFFFF"/>
                </a:solidFill>
                <a:latin typeface="Canva Sans"/>
              </a:rPr>
              <a:t>Hash maps provide fast lookup and retrieval, which enables O(1) time complexity for operations such as checking customer/staff credentials and retrieving customer information by ID.</a:t>
            </a:r>
          </a:p>
          <a:p>
            <a:pPr marL="798829" lvl="1" indent="-399415">
              <a:lnSpc>
                <a:spcPts val="5179"/>
              </a:lnSpc>
              <a:spcBef>
                <a:spcPct val="0"/>
              </a:spcBef>
              <a:buFont typeface="Arial"/>
              <a:buChar char="•"/>
            </a:pPr>
            <a:r>
              <a:rPr lang="en-US" sz="3699">
                <a:solidFill>
                  <a:srgbClr val="FFFFFF"/>
                </a:solidFill>
                <a:latin typeface="Canva Sans"/>
              </a:rPr>
              <a:t>The priority queue enables efficient sorting of customers by last name, achieving O(n log n) time complexity for sorting.</a:t>
            </a:r>
          </a:p>
          <a:p>
            <a:pPr marL="798829" lvl="1" indent="-399415">
              <a:lnSpc>
                <a:spcPts val="5179"/>
              </a:lnSpc>
              <a:spcBef>
                <a:spcPct val="0"/>
              </a:spcBef>
              <a:buFont typeface="Arial"/>
              <a:buChar char="•"/>
            </a:pPr>
            <a:r>
              <a:rPr lang="en-US" sz="3699">
                <a:solidFill>
                  <a:srgbClr val="FFFFFF"/>
                </a:solidFill>
                <a:latin typeface="Canva Sans"/>
              </a:rPr>
              <a:t>Compared to using only a hash map or a priority queue separately, the hybrid data structure leverages the strengths of both structures, resulting in improved efficiency for the specific operations required in the airline reservation system.</a:t>
            </a:r>
          </a:p>
          <a:p>
            <a:pPr algn="ctr">
              <a:lnSpc>
                <a:spcPts val="5179"/>
              </a:lnSpc>
              <a:spcBef>
                <a:spcPct val="0"/>
              </a:spcBef>
            </a:pPr>
            <a:endParaRPr lang="en-US" sz="3699">
              <a:solidFill>
                <a:srgbClr val="FFFFFF"/>
              </a:solidFill>
              <a:latin typeface="Canv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TextBox 2"/>
          <p:cNvSpPr txBox="1"/>
          <p:nvPr/>
        </p:nvSpPr>
        <p:spPr>
          <a:xfrm>
            <a:off x="3072348" y="394652"/>
            <a:ext cx="12143304" cy="1144270"/>
          </a:xfrm>
          <a:prstGeom prst="rect">
            <a:avLst/>
          </a:prstGeom>
        </p:spPr>
        <p:txBody>
          <a:bodyPr lIns="0" tIns="0" rIns="0" bIns="0" rtlCol="0" anchor="t">
            <a:spAutoFit/>
          </a:bodyPr>
          <a:lstStyle/>
          <a:p>
            <a:pPr algn="ctr">
              <a:lnSpc>
                <a:spcPts val="9379"/>
              </a:lnSpc>
              <a:spcBef>
                <a:spcPct val="0"/>
              </a:spcBef>
            </a:pPr>
            <a:r>
              <a:rPr lang="en-US" sz="6699">
                <a:solidFill>
                  <a:srgbClr val="FFFFFF"/>
                </a:solidFill>
                <a:latin typeface="Canva Sans"/>
              </a:rPr>
              <a:t>Limitation and Improvements</a:t>
            </a:r>
          </a:p>
        </p:txBody>
      </p:sp>
      <p:sp>
        <p:nvSpPr>
          <p:cNvPr id="3" name="TextBox 3"/>
          <p:cNvSpPr txBox="1"/>
          <p:nvPr/>
        </p:nvSpPr>
        <p:spPr>
          <a:xfrm>
            <a:off x="0" y="2238573"/>
            <a:ext cx="18288000" cy="7305279"/>
          </a:xfrm>
          <a:prstGeom prst="rect">
            <a:avLst/>
          </a:prstGeom>
        </p:spPr>
        <p:txBody>
          <a:bodyPr lIns="0" tIns="0" rIns="0" bIns="0" rtlCol="0" anchor="t">
            <a:spAutoFit/>
          </a:bodyPr>
          <a:lstStyle/>
          <a:p>
            <a:pPr marL="812993" lvl="1" indent="-406497">
              <a:lnSpc>
                <a:spcPts val="5271"/>
              </a:lnSpc>
              <a:buFont typeface="Arial"/>
              <a:buChar char="•"/>
            </a:pPr>
            <a:r>
              <a:rPr lang="en-US" sz="3765">
                <a:solidFill>
                  <a:srgbClr val="FFFFFF"/>
                </a:solidFill>
                <a:latin typeface="Canva Sans"/>
              </a:rPr>
              <a:t>Lack of Persistence: The hybrid data structure does not include mechanisms for persistent data storage. In real-world applications, it may be necessary to store data in a database or file system to ensure data persistence and reliability. Integrating a data persistence layer could be a valuable enhancement.</a:t>
            </a:r>
          </a:p>
          <a:p>
            <a:pPr marL="812993" lvl="1" indent="-406497" algn="l">
              <a:lnSpc>
                <a:spcPts val="5271"/>
              </a:lnSpc>
              <a:spcBef>
                <a:spcPct val="0"/>
              </a:spcBef>
              <a:buFont typeface="Arial"/>
              <a:buChar char="•"/>
            </a:pPr>
            <a:r>
              <a:rPr lang="en-US" sz="3765">
                <a:solidFill>
                  <a:srgbClr val="FFFFFF"/>
                </a:solidFill>
                <a:latin typeface="Canva Sans"/>
              </a:rPr>
              <a:t>Limited Search Functionality: The hybrid data structure primarily focuses on fast retrieval by ID and sorting by specific attributes. However, it does not provide advanced search capabilities, such as searching customers based on specific criteria (e.g., age, location, preferences). Incorporating additional data structures or indexing techniques could improve search functionality.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TextBox 2"/>
          <p:cNvSpPr txBox="1"/>
          <p:nvPr/>
        </p:nvSpPr>
        <p:spPr>
          <a:xfrm>
            <a:off x="1028700" y="962025"/>
            <a:ext cx="16230600" cy="6544945"/>
          </a:xfrm>
          <a:prstGeom prst="rect">
            <a:avLst/>
          </a:prstGeom>
        </p:spPr>
        <p:txBody>
          <a:bodyPr lIns="0" tIns="0" rIns="0" bIns="0" rtlCol="0" anchor="t">
            <a:spAutoFit/>
          </a:bodyPr>
          <a:lstStyle/>
          <a:p>
            <a:pPr>
              <a:lnSpc>
                <a:spcPts val="5179"/>
              </a:lnSpc>
              <a:spcBef>
                <a:spcPct val="0"/>
              </a:spcBef>
            </a:pPr>
            <a:r>
              <a:rPr lang="en-US" sz="3699">
                <a:solidFill>
                  <a:srgbClr val="FFFFFF"/>
                </a:solidFill>
                <a:latin typeface="Canva Sans"/>
              </a:rPr>
              <a:t>Graph Connectivity: The current implementation of the state graph relies on conditional statements to define the connections between states. This approach can become complex and challenging to manage if the graph becomes more intricate or dynamic. Implementing a more scalable and modular graph representation could address this limitation.</a:t>
            </a:r>
          </a:p>
          <a:p>
            <a:pPr>
              <a:lnSpc>
                <a:spcPts val="5179"/>
              </a:lnSpc>
              <a:spcBef>
                <a:spcPct val="0"/>
              </a:spcBef>
            </a:pPr>
            <a:r>
              <a:rPr lang="en-US" sz="3699">
                <a:solidFill>
                  <a:srgbClr val="FFFFFF"/>
                </a:solidFill>
                <a:latin typeface="Canva Sans"/>
              </a:rPr>
              <a:t>Lack of Error Handling: The code does not include comprehensive error handling mechanisms. It may be beneficial to handle exceptions, input validation, and error scenarios more robustly to ensure proper functioning and user-friendly experiences.</a:t>
            </a:r>
          </a:p>
        </p:txBody>
      </p:sp>
      <p:sp>
        <p:nvSpPr>
          <p:cNvPr id="3" name="Freeform 3"/>
          <p:cNvSpPr/>
          <p:nvPr/>
        </p:nvSpPr>
        <p:spPr>
          <a:xfrm>
            <a:off x="15186854" y="7216865"/>
            <a:ext cx="3101146" cy="3070135"/>
          </a:xfrm>
          <a:custGeom>
            <a:avLst/>
            <a:gdLst/>
            <a:ahLst/>
            <a:cxnLst/>
            <a:rect l="l" t="t" r="r" b="b"/>
            <a:pathLst>
              <a:path w="3101146" h="3070135">
                <a:moveTo>
                  <a:pt x="0" y="0"/>
                </a:moveTo>
                <a:lnTo>
                  <a:pt x="3101146" y="0"/>
                </a:lnTo>
                <a:lnTo>
                  <a:pt x="3101146" y="3070135"/>
                </a:lnTo>
                <a:lnTo>
                  <a:pt x="0" y="30701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TextBox 2"/>
          <p:cNvSpPr txBox="1"/>
          <p:nvPr/>
        </p:nvSpPr>
        <p:spPr>
          <a:xfrm>
            <a:off x="1028700" y="1790700"/>
            <a:ext cx="16230600" cy="5238896"/>
          </a:xfrm>
          <a:prstGeom prst="rect">
            <a:avLst/>
          </a:prstGeom>
        </p:spPr>
        <p:txBody>
          <a:bodyPr lIns="0" tIns="0" rIns="0" bIns="0" rtlCol="0" anchor="t">
            <a:spAutoFit/>
          </a:bodyPr>
          <a:lstStyle/>
          <a:p>
            <a:pPr>
              <a:lnSpc>
                <a:spcPts val="5241"/>
              </a:lnSpc>
            </a:pPr>
            <a:r>
              <a:rPr lang="en-US" sz="3744" dirty="0">
                <a:solidFill>
                  <a:srgbClr val="FFFFFF"/>
                </a:solidFill>
                <a:latin typeface="Canva Sans"/>
              </a:rPr>
              <a:t>The hybrid data structure combines hash maps and a priority queue to efficiently handle operations such as customer management, flight booking, and customer sorting.</a:t>
            </a:r>
          </a:p>
          <a:p>
            <a:pPr>
              <a:lnSpc>
                <a:spcPts val="5241"/>
              </a:lnSpc>
            </a:pPr>
            <a:r>
              <a:rPr lang="en-US" sz="3744" dirty="0">
                <a:solidFill>
                  <a:srgbClr val="FFFFFF"/>
                </a:solidFill>
                <a:latin typeface="Canva Sans"/>
              </a:rPr>
              <a:t>Practical applications of the hybrid data structure include airline reservation systems, customer management systems, . It enables efficient retrieval of customer  information, fast customer sorting by last name, and booking flights using a breadth-first search algorithm.</a:t>
            </a:r>
          </a:p>
          <a:p>
            <a:pPr>
              <a:lnSpc>
                <a:spcPts val="5241"/>
              </a:lnSpc>
              <a:spcBef>
                <a:spcPct val="0"/>
              </a:spcBef>
            </a:pPr>
            <a:endParaRPr lang="en-US" sz="3744" dirty="0">
              <a:solidFill>
                <a:srgbClr val="FFFFFF"/>
              </a:solidFill>
              <a:latin typeface="Canva Sans"/>
            </a:endParaRPr>
          </a:p>
        </p:txBody>
      </p:sp>
      <p:sp>
        <p:nvSpPr>
          <p:cNvPr id="3" name="Freeform 3"/>
          <p:cNvSpPr/>
          <p:nvPr/>
        </p:nvSpPr>
        <p:spPr>
          <a:xfrm>
            <a:off x="15676311" y="8074580"/>
            <a:ext cx="2382148" cy="2212420"/>
          </a:xfrm>
          <a:custGeom>
            <a:avLst/>
            <a:gdLst/>
            <a:ahLst/>
            <a:cxnLst/>
            <a:rect l="l" t="t" r="r" b="b"/>
            <a:pathLst>
              <a:path w="2382148" h="2212420">
                <a:moveTo>
                  <a:pt x="0" y="0"/>
                </a:moveTo>
                <a:lnTo>
                  <a:pt x="2382149" y="0"/>
                </a:lnTo>
                <a:lnTo>
                  <a:pt x="2382149" y="2212420"/>
                </a:lnTo>
                <a:lnTo>
                  <a:pt x="0" y="2212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153528" y="207328"/>
            <a:ext cx="11326665" cy="1144270"/>
          </a:xfrm>
          <a:prstGeom prst="rect">
            <a:avLst/>
          </a:prstGeom>
        </p:spPr>
        <p:txBody>
          <a:bodyPr lIns="0" tIns="0" rIns="0" bIns="0" rtlCol="0" anchor="t">
            <a:spAutoFit/>
          </a:bodyPr>
          <a:lstStyle/>
          <a:p>
            <a:pPr algn="ctr">
              <a:lnSpc>
                <a:spcPts val="9379"/>
              </a:lnSpc>
            </a:pPr>
            <a:r>
              <a:rPr lang="en-US" sz="6699" dirty="0">
                <a:solidFill>
                  <a:srgbClr val="FFFFFF"/>
                </a:solidFill>
                <a:latin typeface="Canva Sans"/>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TextBox 2"/>
          <p:cNvSpPr txBox="1"/>
          <p:nvPr/>
        </p:nvSpPr>
        <p:spPr>
          <a:xfrm>
            <a:off x="1028700" y="2584593"/>
            <a:ext cx="16230600" cy="3730920"/>
          </a:xfrm>
          <a:prstGeom prst="rect">
            <a:avLst/>
          </a:prstGeom>
        </p:spPr>
        <p:txBody>
          <a:bodyPr lIns="0" tIns="0" rIns="0" bIns="0" rtlCol="0" anchor="t">
            <a:spAutoFit/>
          </a:bodyPr>
          <a:lstStyle/>
          <a:p>
            <a:pPr marL="915069" lvl="1" indent="-457534">
              <a:lnSpc>
                <a:spcPts val="5933"/>
              </a:lnSpc>
              <a:buFont typeface="Arial"/>
              <a:buChar char="•"/>
            </a:pPr>
            <a:r>
              <a:rPr lang="en-US" sz="4238">
                <a:solidFill>
                  <a:srgbClr val="FFFFFF"/>
                </a:solidFill>
                <a:latin typeface="Canva Sans"/>
              </a:rPr>
              <a:t>To stores customer IDs as keys and their corresponding hashed passwords, hashed email addresses and retrieve a list of customers using hybrid data structure. </a:t>
            </a:r>
          </a:p>
          <a:p>
            <a:pPr marL="915069" lvl="1" indent="-457534">
              <a:lnSpc>
                <a:spcPts val="5933"/>
              </a:lnSpc>
              <a:buFont typeface="Arial"/>
              <a:buChar char="•"/>
            </a:pPr>
            <a:r>
              <a:rPr lang="en-US" sz="4238">
                <a:solidFill>
                  <a:srgbClr val="FFFFFF"/>
                </a:solidFill>
                <a:latin typeface="Canva Sans"/>
              </a:rPr>
              <a:t>Designing an algorithm to find the shortest path between airports in a given network.</a:t>
            </a:r>
          </a:p>
        </p:txBody>
      </p:sp>
      <p:sp>
        <p:nvSpPr>
          <p:cNvPr id="3" name="Freeform 3"/>
          <p:cNvSpPr/>
          <p:nvPr/>
        </p:nvSpPr>
        <p:spPr>
          <a:xfrm>
            <a:off x="15585073" y="7762132"/>
            <a:ext cx="2548032" cy="2524868"/>
          </a:xfrm>
          <a:custGeom>
            <a:avLst/>
            <a:gdLst/>
            <a:ahLst/>
            <a:cxnLst/>
            <a:rect l="l" t="t" r="r" b="b"/>
            <a:pathLst>
              <a:path w="2548032" h="2524868">
                <a:moveTo>
                  <a:pt x="0" y="0"/>
                </a:moveTo>
                <a:lnTo>
                  <a:pt x="2548032" y="0"/>
                </a:lnTo>
                <a:lnTo>
                  <a:pt x="2548032" y="2524868"/>
                </a:lnTo>
                <a:lnTo>
                  <a:pt x="0" y="25248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5653863" y="394651"/>
            <a:ext cx="6570838" cy="1144272"/>
          </a:xfrm>
          <a:prstGeom prst="rect">
            <a:avLst/>
          </a:prstGeom>
        </p:spPr>
        <p:txBody>
          <a:bodyPr lIns="0" tIns="0" rIns="0" bIns="0" rtlCol="0" anchor="t">
            <a:spAutoFit/>
          </a:bodyPr>
          <a:lstStyle/>
          <a:p>
            <a:pPr algn="ctr">
              <a:lnSpc>
                <a:spcPts val="9379"/>
              </a:lnSpc>
              <a:spcBef>
                <a:spcPct val="0"/>
              </a:spcBef>
            </a:pPr>
            <a:r>
              <a:rPr lang="en-US" sz="6699">
                <a:solidFill>
                  <a:srgbClr val="FFFFFF"/>
                </a:solidFill>
                <a:latin typeface="Canva Sans"/>
              </a:rPr>
              <a:t>OBJECTIVE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TextBox 2"/>
          <p:cNvSpPr txBox="1"/>
          <p:nvPr/>
        </p:nvSpPr>
        <p:spPr>
          <a:xfrm>
            <a:off x="1933932" y="258507"/>
            <a:ext cx="14420136" cy="2158989"/>
          </a:xfrm>
          <a:prstGeom prst="rect">
            <a:avLst/>
          </a:prstGeom>
        </p:spPr>
        <p:txBody>
          <a:bodyPr lIns="0" tIns="0" rIns="0" bIns="0" rtlCol="0" anchor="t">
            <a:spAutoFit/>
          </a:bodyPr>
          <a:lstStyle/>
          <a:p>
            <a:pPr algn="ctr">
              <a:lnSpc>
                <a:spcPts val="8733"/>
              </a:lnSpc>
              <a:spcBef>
                <a:spcPct val="0"/>
              </a:spcBef>
            </a:pPr>
            <a:r>
              <a:rPr lang="en-US" sz="6238" dirty="0">
                <a:solidFill>
                  <a:srgbClr val="FFFFFF"/>
                </a:solidFill>
                <a:latin typeface="Canva Sans"/>
              </a:rPr>
              <a:t> </a:t>
            </a:r>
            <a:r>
              <a:rPr lang="en-US" sz="6238" u="none" dirty="0">
                <a:solidFill>
                  <a:srgbClr val="FFFFFF"/>
                </a:solidFill>
                <a:latin typeface="Canva Sans"/>
              </a:rPr>
              <a:t>Overview of the hybrid data structure</a:t>
            </a:r>
          </a:p>
        </p:txBody>
      </p:sp>
      <p:sp>
        <p:nvSpPr>
          <p:cNvPr id="3" name="TextBox 3"/>
          <p:cNvSpPr txBox="1"/>
          <p:nvPr/>
        </p:nvSpPr>
        <p:spPr>
          <a:xfrm>
            <a:off x="914400" y="2385717"/>
            <a:ext cx="16230600" cy="7877470"/>
          </a:xfrm>
          <a:prstGeom prst="rect">
            <a:avLst/>
          </a:prstGeom>
        </p:spPr>
        <p:txBody>
          <a:bodyPr lIns="0" tIns="0" rIns="0" bIns="0" rtlCol="0" anchor="t">
            <a:spAutoFit/>
          </a:bodyPr>
          <a:lstStyle/>
          <a:p>
            <a:pPr marL="807122" lvl="1" indent="-403561" algn="l">
              <a:lnSpc>
                <a:spcPts val="5233"/>
              </a:lnSpc>
              <a:spcBef>
                <a:spcPct val="0"/>
              </a:spcBef>
              <a:buFont typeface="Arial"/>
              <a:buChar char="•"/>
            </a:pPr>
            <a:r>
              <a:rPr lang="en-US" sz="3738" u="none" dirty="0">
                <a:solidFill>
                  <a:srgbClr val="FFFFFF"/>
                </a:solidFill>
                <a:latin typeface="Canva Sans"/>
              </a:rPr>
              <a:t>The hybrid data structure being used here is a combination of hash maps (dictionaries) and a priority queue (heap).</a:t>
            </a:r>
          </a:p>
          <a:p>
            <a:pPr marL="807122" lvl="1" indent="-403561" algn="l">
              <a:lnSpc>
                <a:spcPts val="5233"/>
              </a:lnSpc>
              <a:spcBef>
                <a:spcPct val="0"/>
              </a:spcBef>
              <a:buFont typeface="Arial"/>
              <a:buChar char="•"/>
            </a:pPr>
            <a:r>
              <a:rPr lang="en-US" sz="3738" u="none" dirty="0">
                <a:solidFill>
                  <a:srgbClr val="FFFFFF"/>
                </a:solidFill>
                <a:latin typeface="Canva Sans"/>
              </a:rPr>
              <a:t>Hash maps (dictionaries):</a:t>
            </a:r>
          </a:p>
          <a:p>
            <a:pPr marL="807122" lvl="1" indent="-403561" algn="l">
              <a:lnSpc>
                <a:spcPts val="5233"/>
              </a:lnSpc>
              <a:spcBef>
                <a:spcPct val="0"/>
              </a:spcBef>
              <a:buFont typeface="Arial"/>
              <a:buChar char="•"/>
            </a:pPr>
            <a:r>
              <a:rPr lang="en-US" sz="3738" u="none" dirty="0" err="1">
                <a:solidFill>
                  <a:srgbClr val="FFFFFF"/>
                </a:solidFill>
                <a:latin typeface="Canva Sans"/>
              </a:rPr>
              <a:t>customer_map</a:t>
            </a:r>
            <a:r>
              <a:rPr lang="en-US" sz="3738" u="none" dirty="0">
                <a:solidFill>
                  <a:srgbClr val="FFFFFF"/>
                </a:solidFill>
                <a:latin typeface="Canva Sans"/>
              </a:rPr>
              <a:t>: This hash map stores customer IDs as keys and  their corresponding hashed passwords, hashed email addresses, first names,  and last names as values.</a:t>
            </a:r>
          </a:p>
          <a:p>
            <a:pPr marL="807122" lvl="1" indent="-403561" algn="l">
              <a:lnSpc>
                <a:spcPts val="5233"/>
              </a:lnSpc>
              <a:spcBef>
                <a:spcPct val="0"/>
              </a:spcBef>
              <a:buFont typeface="Arial"/>
              <a:buChar char="•"/>
            </a:pPr>
            <a:endParaRPr lang="en-US" sz="3738" u="none" dirty="0">
              <a:solidFill>
                <a:srgbClr val="FFFFFF"/>
              </a:solidFill>
              <a:latin typeface="Canva Sans"/>
            </a:endParaRPr>
          </a:p>
          <a:p>
            <a:pPr marL="807122" lvl="1" indent="-403561" algn="l">
              <a:lnSpc>
                <a:spcPts val="5233"/>
              </a:lnSpc>
              <a:spcBef>
                <a:spcPct val="0"/>
              </a:spcBef>
              <a:buFont typeface="Arial"/>
              <a:buChar char="•"/>
            </a:pPr>
            <a:r>
              <a:rPr lang="en-US" sz="3738" u="none" dirty="0">
                <a:solidFill>
                  <a:srgbClr val="FFFFFF"/>
                </a:solidFill>
                <a:latin typeface="Canva Sans"/>
              </a:rPr>
              <a:t>Priority Queue (Heap):</a:t>
            </a:r>
          </a:p>
          <a:p>
            <a:pPr marL="807122" lvl="1" indent="-403561" algn="l">
              <a:lnSpc>
                <a:spcPts val="5233"/>
              </a:lnSpc>
              <a:spcBef>
                <a:spcPct val="0"/>
              </a:spcBef>
              <a:buFont typeface="Arial"/>
              <a:buChar char="•"/>
            </a:pPr>
            <a:r>
              <a:rPr lang="en-US" sz="3738" u="none" dirty="0" err="1">
                <a:solidFill>
                  <a:srgbClr val="FFFFFF"/>
                </a:solidFill>
                <a:latin typeface="Canva Sans"/>
              </a:rPr>
              <a:t>customer_list</a:t>
            </a:r>
            <a:r>
              <a:rPr lang="en-US" sz="3738" u="none" dirty="0">
                <a:solidFill>
                  <a:srgbClr val="FFFFFF"/>
                </a:solidFill>
                <a:latin typeface="Canva Sans"/>
              </a:rPr>
              <a:t>: This priority queue (implemented using the </a:t>
            </a:r>
            <a:r>
              <a:rPr lang="en-US" sz="3738" u="none" dirty="0" err="1">
                <a:solidFill>
                  <a:srgbClr val="FFFFFF"/>
                </a:solidFill>
                <a:latin typeface="Canva Sans"/>
              </a:rPr>
              <a:t>heapq</a:t>
            </a:r>
            <a:r>
              <a:rPr lang="en-US" sz="3738" u="none" dirty="0">
                <a:solidFill>
                  <a:srgbClr val="FFFFFF"/>
                </a:solidFill>
                <a:latin typeface="Canva Sans"/>
              </a:rPr>
              <a:t> module) is used to retrieve a list of customers sorted by their last names. The priority is determined based on the last name of the customer.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TextBox 2"/>
          <p:cNvSpPr txBox="1"/>
          <p:nvPr/>
        </p:nvSpPr>
        <p:spPr>
          <a:xfrm>
            <a:off x="1185821" y="1318447"/>
            <a:ext cx="1880354" cy="679450"/>
          </a:xfrm>
          <a:prstGeom prst="rect">
            <a:avLst/>
          </a:prstGeom>
        </p:spPr>
        <p:txBody>
          <a:bodyPr lIns="0" tIns="0" rIns="0" bIns="0" rtlCol="0" anchor="t">
            <a:spAutoFit/>
          </a:bodyPr>
          <a:lstStyle/>
          <a:p>
            <a:pPr algn="ctr">
              <a:lnSpc>
                <a:spcPts val="5599"/>
              </a:lnSpc>
              <a:spcBef>
                <a:spcPct val="0"/>
              </a:spcBef>
            </a:pPr>
            <a:r>
              <a:rPr lang="en-US" sz="3999">
                <a:solidFill>
                  <a:srgbClr val="FFFFFF"/>
                </a:solidFill>
                <a:latin typeface="Canva Sans Bold"/>
              </a:rPr>
              <a:t>Deque </a:t>
            </a:r>
            <a:r>
              <a:rPr lang="en-US" sz="3999">
                <a:solidFill>
                  <a:srgbClr val="FFFFFF"/>
                </a:solidFill>
                <a:latin typeface="Canva Sans"/>
              </a:rPr>
              <a:t>:</a:t>
            </a:r>
          </a:p>
        </p:txBody>
      </p:sp>
      <p:sp>
        <p:nvSpPr>
          <p:cNvPr id="3" name="TextBox 3"/>
          <p:cNvSpPr txBox="1"/>
          <p:nvPr/>
        </p:nvSpPr>
        <p:spPr>
          <a:xfrm>
            <a:off x="1193798" y="2349500"/>
            <a:ext cx="16230600" cy="2794000"/>
          </a:xfrm>
          <a:prstGeom prst="rect">
            <a:avLst/>
          </a:prstGeom>
        </p:spPr>
        <p:txBody>
          <a:bodyPr lIns="0" tIns="0" rIns="0" bIns="0" rtlCol="0" anchor="t">
            <a:spAutoFit/>
          </a:bodyPr>
          <a:lstStyle/>
          <a:p>
            <a:pPr>
              <a:lnSpc>
                <a:spcPts val="5599"/>
              </a:lnSpc>
              <a:spcBef>
                <a:spcPct val="0"/>
              </a:spcBef>
            </a:pPr>
            <a:r>
              <a:rPr lang="en-US" sz="3999">
                <a:solidFill>
                  <a:srgbClr val="FFFFFF"/>
                </a:solidFill>
                <a:latin typeface="Canva Sans"/>
              </a:rPr>
              <a:t>The deque data structure is used as a queue in the BFS algorithm. It allows efficient appending and popping of elements from both ends of the queue. Here operations have a time complexity of O(1)</a:t>
            </a:r>
          </a:p>
          <a:p>
            <a:pPr>
              <a:lnSpc>
                <a:spcPts val="5599"/>
              </a:lnSpc>
              <a:spcBef>
                <a:spcPct val="0"/>
              </a:spcBef>
            </a:pPr>
            <a:r>
              <a:rPr lang="en-US" sz="3999">
                <a:solidFill>
                  <a:srgbClr val="FFFFFF"/>
                </a:solidFill>
                <a:latin typeface="Canva Sans"/>
              </a:rPr>
              <a:t>ensuring efficient traversal</a:t>
            </a:r>
          </a:p>
        </p:txBody>
      </p:sp>
      <p:sp>
        <p:nvSpPr>
          <p:cNvPr id="4" name="TextBox 4"/>
          <p:cNvSpPr txBox="1"/>
          <p:nvPr/>
        </p:nvSpPr>
        <p:spPr>
          <a:xfrm>
            <a:off x="1182249" y="5894658"/>
            <a:ext cx="1165741" cy="679450"/>
          </a:xfrm>
          <a:prstGeom prst="rect">
            <a:avLst/>
          </a:prstGeom>
        </p:spPr>
        <p:txBody>
          <a:bodyPr lIns="0" tIns="0" rIns="0" bIns="0" rtlCol="0" anchor="t">
            <a:spAutoFit/>
          </a:bodyPr>
          <a:lstStyle/>
          <a:p>
            <a:pPr algn="ctr">
              <a:lnSpc>
                <a:spcPts val="5599"/>
              </a:lnSpc>
              <a:spcBef>
                <a:spcPct val="0"/>
              </a:spcBef>
            </a:pPr>
            <a:r>
              <a:rPr lang="en-US" sz="3999">
                <a:solidFill>
                  <a:srgbClr val="FFFFFF"/>
                </a:solidFill>
                <a:latin typeface="Canva Sans Bold"/>
              </a:rPr>
              <a:t>List :</a:t>
            </a:r>
          </a:p>
        </p:txBody>
      </p:sp>
      <p:sp>
        <p:nvSpPr>
          <p:cNvPr id="5" name="TextBox 5"/>
          <p:cNvSpPr txBox="1"/>
          <p:nvPr/>
        </p:nvSpPr>
        <p:spPr>
          <a:xfrm>
            <a:off x="1193798" y="6926533"/>
            <a:ext cx="17094202" cy="2089150"/>
          </a:xfrm>
          <a:prstGeom prst="rect">
            <a:avLst/>
          </a:prstGeom>
        </p:spPr>
        <p:txBody>
          <a:bodyPr lIns="0" tIns="0" rIns="0" bIns="0" rtlCol="0" anchor="t">
            <a:spAutoFit/>
          </a:bodyPr>
          <a:lstStyle/>
          <a:p>
            <a:pPr>
              <a:lnSpc>
                <a:spcPts val="5599"/>
              </a:lnSpc>
              <a:spcBef>
                <a:spcPct val="0"/>
              </a:spcBef>
            </a:pPr>
            <a:r>
              <a:rPr lang="en-US" sz="3999">
                <a:solidFill>
                  <a:srgbClr val="FFFFFF"/>
                </a:solidFill>
                <a:latin typeface="Canva Sans"/>
              </a:rPr>
              <a:t> The list data structure is employed to keep track of the visited cities during the BFS traversal so that when checking if a city has already been visited, the list allows for quick verification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TextBox 2"/>
          <p:cNvSpPr txBox="1"/>
          <p:nvPr/>
        </p:nvSpPr>
        <p:spPr>
          <a:xfrm>
            <a:off x="0" y="425646"/>
            <a:ext cx="18288000" cy="2334847"/>
          </a:xfrm>
          <a:prstGeom prst="rect">
            <a:avLst/>
          </a:prstGeom>
        </p:spPr>
        <p:txBody>
          <a:bodyPr lIns="0" tIns="0" rIns="0" bIns="0" rtlCol="0" anchor="t">
            <a:spAutoFit/>
          </a:bodyPr>
          <a:lstStyle/>
          <a:p>
            <a:pPr algn="ctr">
              <a:lnSpc>
                <a:spcPts val="9382"/>
              </a:lnSpc>
            </a:pPr>
            <a:r>
              <a:rPr lang="en-US" sz="6701">
                <a:solidFill>
                  <a:srgbClr val="FFFFFF"/>
                </a:solidFill>
                <a:latin typeface="Canva Sans"/>
              </a:rPr>
              <a:t>Advantages and motivations behind using this hybrid data structure</a:t>
            </a:r>
          </a:p>
        </p:txBody>
      </p:sp>
      <p:sp>
        <p:nvSpPr>
          <p:cNvPr id="3" name="TextBox 3"/>
          <p:cNvSpPr txBox="1"/>
          <p:nvPr/>
        </p:nvSpPr>
        <p:spPr>
          <a:xfrm>
            <a:off x="1028700" y="2889250"/>
            <a:ext cx="16230600" cy="7023100"/>
          </a:xfrm>
          <a:prstGeom prst="rect">
            <a:avLst/>
          </a:prstGeom>
        </p:spPr>
        <p:txBody>
          <a:bodyPr lIns="0" tIns="0" rIns="0" bIns="0" rtlCol="0" anchor="t">
            <a:spAutoFit/>
          </a:bodyPr>
          <a:lstStyle/>
          <a:p>
            <a:pPr marL="0" lvl="0" indent="0" algn="just">
              <a:lnSpc>
                <a:spcPts val="5599"/>
              </a:lnSpc>
              <a:spcBef>
                <a:spcPct val="0"/>
              </a:spcBef>
            </a:pPr>
            <a:r>
              <a:rPr lang="en-US" sz="3999" u="none">
                <a:solidFill>
                  <a:srgbClr val="FFFFFF"/>
                </a:solidFill>
                <a:latin typeface="Canva Sans Bold"/>
              </a:rPr>
              <a:t>Efficient Data Retrieval:</a:t>
            </a:r>
            <a:r>
              <a:rPr lang="en-US" sz="3999" u="none">
                <a:solidFill>
                  <a:srgbClr val="FFFFFF"/>
                </a:solidFill>
                <a:latin typeface="Canva Sans"/>
              </a:rPr>
              <a:t> Hash maps (dictionaries) provide fast and constant-time access to customer  information based on their IDs</a:t>
            </a:r>
          </a:p>
          <a:p>
            <a:pPr marL="0" lvl="0" indent="0" algn="just">
              <a:lnSpc>
                <a:spcPts val="5599"/>
              </a:lnSpc>
              <a:spcBef>
                <a:spcPct val="0"/>
              </a:spcBef>
            </a:pPr>
            <a:r>
              <a:rPr lang="en-US" sz="3999" u="none">
                <a:solidFill>
                  <a:srgbClr val="FFFFFF"/>
                </a:solidFill>
                <a:latin typeface="Canva Sans"/>
              </a:rPr>
              <a:t>Secure Storage of Passwords and Email Addresses: The hash functions used to store passwords and email addresses provide an additional layer of security.</a:t>
            </a:r>
          </a:p>
          <a:p>
            <a:pPr marL="0" lvl="0" indent="0" algn="just">
              <a:lnSpc>
                <a:spcPts val="5599"/>
              </a:lnSpc>
              <a:spcBef>
                <a:spcPct val="0"/>
              </a:spcBef>
            </a:pPr>
            <a:endParaRPr lang="en-US" sz="3999" u="none">
              <a:solidFill>
                <a:srgbClr val="FFFFFF"/>
              </a:solidFill>
              <a:latin typeface="Canva Sans"/>
            </a:endParaRPr>
          </a:p>
          <a:p>
            <a:pPr marL="0" lvl="0" indent="0" algn="just">
              <a:lnSpc>
                <a:spcPts val="5599"/>
              </a:lnSpc>
              <a:spcBef>
                <a:spcPct val="0"/>
              </a:spcBef>
            </a:pPr>
            <a:r>
              <a:rPr lang="en-US" sz="3999" u="none">
                <a:solidFill>
                  <a:srgbClr val="FFFFFF"/>
                </a:solidFill>
                <a:latin typeface="Canva Sans Bold"/>
              </a:rPr>
              <a:t>Sorting and Retrieving Customers by Last Name: </a:t>
            </a:r>
            <a:r>
              <a:rPr lang="en-US" sz="3999" u="none">
                <a:solidFill>
                  <a:srgbClr val="FFFFFF"/>
                </a:solidFill>
                <a:latin typeface="Canva Sans"/>
              </a:rPr>
              <a:t>The priority queue (implemented using a heap) allows efficient sorting and retrieval of customers based on their last names. </a:t>
            </a:r>
          </a:p>
          <a:p>
            <a:pPr marL="0" lvl="0" indent="0" algn="just">
              <a:lnSpc>
                <a:spcPts val="5599"/>
              </a:lnSpc>
              <a:spcBef>
                <a:spcPct val="0"/>
              </a:spcBef>
            </a:pPr>
            <a:endParaRPr lang="en-US" sz="3999" u="none">
              <a:solidFill>
                <a:srgbClr val="FFFFFF"/>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TextBox 2"/>
          <p:cNvSpPr txBox="1"/>
          <p:nvPr/>
        </p:nvSpPr>
        <p:spPr>
          <a:xfrm>
            <a:off x="1028700" y="815989"/>
            <a:ext cx="16230600" cy="8442311"/>
          </a:xfrm>
          <a:prstGeom prst="rect">
            <a:avLst/>
          </a:prstGeom>
        </p:spPr>
        <p:txBody>
          <a:bodyPr lIns="0" tIns="0" rIns="0" bIns="0" rtlCol="0" anchor="t">
            <a:spAutoFit/>
          </a:bodyPr>
          <a:lstStyle/>
          <a:p>
            <a:pPr>
              <a:lnSpc>
                <a:spcPts val="5600"/>
              </a:lnSpc>
              <a:spcBef>
                <a:spcPct val="0"/>
              </a:spcBef>
            </a:pPr>
            <a:r>
              <a:rPr lang="en-US" sz="4000">
                <a:solidFill>
                  <a:srgbClr val="FFFFFF"/>
                </a:solidFill>
                <a:latin typeface="Canva Sans Bold"/>
              </a:rPr>
              <a:t>Reduced Search Time:</a:t>
            </a:r>
            <a:r>
              <a:rPr lang="en-US" sz="4000">
                <a:solidFill>
                  <a:srgbClr val="FFFFFF"/>
                </a:solidFill>
                <a:latin typeface="Canva Sans"/>
              </a:rPr>
              <a:t> The breadth-first search (BFS) algorithm implemented using the hash map and queue allows for efficient searching for a path between two states (departure and arrival). By using a queue to explore neighboring states, the algorithm can find the shortest path efficiently. This is particularly important when booking flights, as it helps identify the optimal route with the minimum number of flights.</a:t>
            </a:r>
          </a:p>
          <a:p>
            <a:pPr>
              <a:lnSpc>
                <a:spcPts val="5600"/>
              </a:lnSpc>
              <a:spcBef>
                <a:spcPct val="0"/>
              </a:spcBef>
            </a:pPr>
            <a:endParaRPr lang="en-US" sz="4000">
              <a:solidFill>
                <a:srgbClr val="FFFFFF"/>
              </a:solidFill>
              <a:latin typeface="Canva Sans"/>
            </a:endParaRPr>
          </a:p>
          <a:p>
            <a:pPr>
              <a:lnSpc>
                <a:spcPts val="5600"/>
              </a:lnSpc>
              <a:spcBef>
                <a:spcPct val="0"/>
              </a:spcBef>
            </a:pPr>
            <a:r>
              <a:rPr lang="en-US" sz="4000">
                <a:solidFill>
                  <a:srgbClr val="FFFFFF"/>
                </a:solidFill>
                <a:latin typeface="Canva Sans Bold"/>
              </a:rPr>
              <a:t>Scalability and Extensibility: </a:t>
            </a:r>
            <a:r>
              <a:rPr lang="en-US" sz="4000">
                <a:solidFill>
                  <a:srgbClr val="FFFFFF"/>
                </a:solidFill>
                <a:latin typeface="Canva Sans"/>
              </a:rPr>
              <a:t>The hybrid data structure used in the code can easily accommodate a growing number of customers . Additionally, the priority queue can handle sorting a large number of customers efficiently.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TextBox 2"/>
          <p:cNvSpPr txBox="1"/>
          <p:nvPr/>
        </p:nvSpPr>
        <p:spPr>
          <a:xfrm>
            <a:off x="605889" y="-123825"/>
            <a:ext cx="16792860" cy="2334895"/>
          </a:xfrm>
          <a:prstGeom prst="rect">
            <a:avLst/>
          </a:prstGeom>
        </p:spPr>
        <p:txBody>
          <a:bodyPr lIns="0" tIns="0" rIns="0" bIns="0" rtlCol="0" anchor="t">
            <a:spAutoFit/>
          </a:bodyPr>
          <a:lstStyle/>
          <a:p>
            <a:pPr algn="ctr">
              <a:lnSpc>
                <a:spcPts val="9379"/>
              </a:lnSpc>
            </a:pPr>
            <a:r>
              <a:rPr lang="en-US" sz="6699">
                <a:solidFill>
                  <a:srgbClr val="FFFFFF"/>
                </a:solidFill>
                <a:latin typeface="Canva Sans"/>
              </a:rPr>
              <a:t>Design choices and trade-offs made during the implementation phase.</a:t>
            </a:r>
          </a:p>
        </p:txBody>
      </p:sp>
      <p:sp>
        <p:nvSpPr>
          <p:cNvPr id="3" name="TextBox 3"/>
          <p:cNvSpPr txBox="1"/>
          <p:nvPr/>
        </p:nvSpPr>
        <p:spPr>
          <a:xfrm>
            <a:off x="1028700" y="2661601"/>
            <a:ext cx="15947239" cy="9305290"/>
          </a:xfrm>
          <a:prstGeom prst="rect">
            <a:avLst/>
          </a:prstGeom>
        </p:spPr>
        <p:txBody>
          <a:bodyPr lIns="0" tIns="0" rIns="0" bIns="0" rtlCol="0" anchor="t">
            <a:spAutoFit/>
          </a:bodyPr>
          <a:lstStyle/>
          <a:p>
            <a:pPr marL="0" lvl="0" indent="0" algn="l">
              <a:lnSpc>
                <a:spcPts val="5284"/>
              </a:lnSpc>
              <a:spcBef>
                <a:spcPct val="0"/>
              </a:spcBef>
            </a:pPr>
            <a:r>
              <a:rPr lang="en-US" sz="3774" u="none">
                <a:solidFill>
                  <a:srgbClr val="FFFFFF"/>
                </a:solidFill>
                <a:latin typeface="Canva Sans Bold"/>
              </a:rPr>
              <a:t>1.Hashing Passwords and Email Addresses:</a:t>
            </a:r>
          </a:p>
          <a:p>
            <a:pPr marL="0" lvl="0" indent="0" algn="l">
              <a:lnSpc>
                <a:spcPts val="5284"/>
              </a:lnSpc>
              <a:spcBef>
                <a:spcPct val="0"/>
              </a:spcBef>
            </a:pPr>
            <a:endParaRPr lang="en-US" sz="3774" u="none">
              <a:solidFill>
                <a:srgbClr val="FFFFFF"/>
              </a:solidFill>
              <a:latin typeface="Canva Sans Bold"/>
            </a:endParaRPr>
          </a:p>
          <a:p>
            <a:pPr marL="0" lvl="0" indent="0" algn="l">
              <a:lnSpc>
                <a:spcPts val="5284"/>
              </a:lnSpc>
              <a:spcBef>
                <a:spcPct val="0"/>
              </a:spcBef>
            </a:pPr>
            <a:r>
              <a:rPr lang="en-US" sz="3774" u="none">
                <a:solidFill>
                  <a:srgbClr val="FFFFFF"/>
                </a:solidFill>
                <a:latin typeface="Canva Sans"/>
              </a:rPr>
              <a:t>Design Choice: The decision to hash passwords and email addresses using cryptographic hash functions (SHA-256 and SHA-512) was made to enhance security by protecting sensitive information.</a:t>
            </a:r>
          </a:p>
          <a:p>
            <a:pPr marL="0" lvl="0" indent="0" algn="l">
              <a:lnSpc>
                <a:spcPts val="5284"/>
              </a:lnSpc>
              <a:spcBef>
                <a:spcPct val="0"/>
              </a:spcBef>
            </a:pPr>
            <a:endParaRPr lang="en-US" sz="3774" u="none">
              <a:solidFill>
                <a:srgbClr val="FFFFFF"/>
              </a:solidFill>
              <a:latin typeface="Canva Sans"/>
            </a:endParaRPr>
          </a:p>
          <a:p>
            <a:pPr marL="0" lvl="0" indent="0" algn="l">
              <a:lnSpc>
                <a:spcPts val="5284"/>
              </a:lnSpc>
              <a:spcBef>
                <a:spcPct val="0"/>
              </a:spcBef>
            </a:pPr>
            <a:r>
              <a:rPr lang="en-US" sz="3774" u="none">
                <a:solidFill>
                  <a:srgbClr val="FFFFFF"/>
                </a:solidFill>
                <a:latin typeface="Canva Sans"/>
              </a:rPr>
              <a:t>Trade-off: Hashing passwords and email addresses adds an extra computational overhead as the hash functions are computationally expensive. However, the trade-off is justified by the increased security provided.</a:t>
            </a:r>
          </a:p>
          <a:p>
            <a:pPr marL="0" lvl="0" indent="0" algn="l">
              <a:lnSpc>
                <a:spcPts val="5284"/>
              </a:lnSpc>
              <a:spcBef>
                <a:spcPct val="0"/>
              </a:spcBef>
            </a:pPr>
            <a:endParaRPr lang="en-US" sz="3774" u="none">
              <a:solidFill>
                <a:srgbClr val="FFFFFF"/>
              </a:solidFill>
              <a:latin typeface="Canva Sans"/>
            </a:endParaRPr>
          </a:p>
          <a:p>
            <a:pPr marL="0" lvl="0" indent="0" algn="l">
              <a:lnSpc>
                <a:spcPts val="5284"/>
              </a:lnSpc>
              <a:spcBef>
                <a:spcPct val="0"/>
              </a:spcBef>
            </a:pPr>
            <a:endParaRPr lang="en-US" sz="3774" u="none">
              <a:solidFill>
                <a:srgbClr val="FFFFFF"/>
              </a:solidFill>
              <a:latin typeface="Canva Sans"/>
            </a:endParaRPr>
          </a:p>
          <a:p>
            <a:pPr marL="0" lvl="0" indent="0" algn="l">
              <a:lnSpc>
                <a:spcPts val="5284"/>
              </a:lnSpc>
              <a:spcBef>
                <a:spcPct val="0"/>
              </a:spcBef>
            </a:pPr>
            <a:endParaRPr lang="en-US" sz="3774" u="none">
              <a:solidFill>
                <a:srgbClr val="FFFFFF"/>
              </a:solidFill>
              <a:latin typeface="Canva Sans"/>
            </a:endParaRPr>
          </a:p>
          <a:p>
            <a:pPr marL="0" lvl="0" indent="0" algn="l">
              <a:lnSpc>
                <a:spcPts val="5284"/>
              </a:lnSpc>
              <a:spcBef>
                <a:spcPct val="0"/>
              </a:spcBef>
            </a:pPr>
            <a:endParaRPr lang="en-US" sz="3774" u="none">
              <a:solidFill>
                <a:srgbClr val="FFFFFF"/>
              </a:solidFill>
              <a:latin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TextBox 2"/>
          <p:cNvSpPr txBox="1"/>
          <p:nvPr/>
        </p:nvSpPr>
        <p:spPr>
          <a:xfrm>
            <a:off x="518722" y="194627"/>
            <a:ext cx="17433634" cy="9831070"/>
          </a:xfrm>
          <a:prstGeom prst="rect">
            <a:avLst/>
          </a:prstGeom>
        </p:spPr>
        <p:txBody>
          <a:bodyPr lIns="0" tIns="0" rIns="0" bIns="0" rtlCol="0" anchor="t">
            <a:spAutoFit/>
          </a:bodyPr>
          <a:lstStyle/>
          <a:p>
            <a:pPr>
              <a:lnSpc>
                <a:spcPts val="5179"/>
              </a:lnSpc>
              <a:spcBef>
                <a:spcPct val="0"/>
              </a:spcBef>
            </a:pPr>
            <a:r>
              <a:rPr lang="en-US" sz="3699">
                <a:solidFill>
                  <a:srgbClr val="FFFFFF"/>
                </a:solidFill>
                <a:latin typeface="Canva Sans Bold"/>
              </a:rPr>
              <a:t>2.Use of Hybrid Data Structure:</a:t>
            </a:r>
          </a:p>
          <a:p>
            <a:pPr>
              <a:lnSpc>
                <a:spcPts val="5179"/>
              </a:lnSpc>
              <a:spcBef>
                <a:spcPct val="0"/>
              </a:spcBef>
            </a:pPr>
            <a:r>
              <a:rPr lang="en-US" sz="3699">
                <a:solidFill>
                  <a:srgbClr val="FFFFFF"/>
                </a:solidFill>
                <a:latin typeface="Canva Sans"/>
              </a:rPr>
              <a:t>Design Choice: The hybrid data structure combines hash maps and a priority queue to optimize various operations</a:t>
            </a:r>
          </a:p>
          <a:p>
            <a:pPr>
              <a:lnSpc>
                <a:spcPts val="5179"/>
              </a:lnSpc>
              <a:spcBef>
                <a:spcPct val="0"/>
              </a:spcBef>
            </a:pPr>
            <a:r>
              <a:rPr lang="en-US" sz="3699">
                <a:solidFill>
                  <a:srgbClr val="FFFFFF"/>
                </a:solidFill>
                <a:latin typeface="Canva Sans"/>
              </a:rPr>
              <a:t>Trade-off :Is justified by the improved efficiency in accessing and sorting customer information.</a:t>
            </a:r>
          </a:p>
          <a:p>
            <a:pPr>
              <a:lnSpc>
                <a:spcPts val="5179"/>
              </a:lnSpc>
              <a:spcBef>
                <a:spcPct val="0"/>
              </a:spcBef>
            </a:pPr>
            <a:endParaRPr lang="en-US" sz="3699">
              <a:solidFill>
                <a:srgbClr val="FFFFFF"/>
              </a:solidFill>
              <a:latin typeface="Canva Sans"/>
            </a:endParaRPr>
          </a:p>
          <a:p>
            <a:pPr>
              <a:lnSpc>
                <a:spcPts val="5179"/>
              </a:lnSpc>
              <a:spcBef>
                <a:spcPct val="0"/>
              </a:spcBef>
            </a:pPr>
            <a:r>
              <a:rPr lang="en-US" sz="3699">
                <a:solidFill>
                  <a:srgbClr val="FFFFFF"/>
                </a:solidFill>
                <a:latin typeface="Canva Sans Bold"/>
              </a:rPr>
              <a:t>3.BFS for Flight Path Search:</a:t>
            </a:r>
          </a:p>
          <a:p>
            <a:pPr>
              <a:lnSpc>
                <a:spcPts val="5179"/>
              </a:lnSpc>
              <a:spcBef>
                <a:spcPct val="0"/>
              </a:spcBef>
            </a:pPr>
            <a:r>
              <a:rPr lang="en-US" sz="3699">
                <a:solidFill>
                  <a:srgbClr val="FFFFFF"/>
                </a:solidFill>
                <a:latin typeface="Canva Sans"/>
              </a:rPr>
              <a:t>Design Choice: The breadth-first search (BFS) algorithm is used to find the shortest path between two states (departure and arrival) when booking a flight. BFS guarantees finding the shortest path in an unweighted graph.</a:t>
            </a:r>
          </a:p>
          <a:p>
            <a:pPr>
              <a:lnSpc>
                <a:spcPts val="5179"/>
              </a:lnSpc>
              <a:spcBef>
                <a:spcPct val="0"/>
              </a:spcBef>
            </a:pPr>
            <a:r>
              <a:rPr lang="en-US" sz="3699">
                <a:solidFill>
                  <a:srgbClr val="FFFFFF"/>
                </a:solidFill>
                <a:latin typeface="Canva Sans"/>
              </a:rPr>
              <a:t>Trade-off: BFS provides an optimal solution in terms of finding the shortest path, but it may not be the most efficient algorithm for large graphs or graphs with weighted edges. For such cases, more sophisticated algorithms like Dijkstra's algorithm  could be considered, but they come with additional complexity.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D6D6D"/>
        </a:solidFill>
        <a:effectLst/>
      </p:bgPr>
    </p:bg>
    <p:spTree>
      <p:nvGrpSpPr>
        <p:cNvPr id="1" name=""/>
        <p:cNvGrpSpPr/>
        <p:nvPr/>
      </p:nvGrpSpPr>
      <p:grpSpPr>
        <a:xfrm>
          <a:off x="0" y="0"/>
          <a:ext cx="0" cy="0"/>
          <a:chOff x="0" y="0"/>
          <a:chExt cx="0" cy="0"/>
        </a:xfrm>
      </p:grpSpPr>
      <p:sp>
        <p:nvSpPr>
          <p:cNvPr id="2" name="TextBox 2"/>
          <p:cNvSpPr txBox="1"/>
          <p:nvPr/>
        </p:nvSpPr>
        <p:spPr>
          <a:xfrm>
            <a:off x="0" y="342900"/>
            <a:ext cx="18288000" cy="2331344"/>
          </a:xfrm>
          <a:prstGeom prst="rect">
            <a:avLst/>
          </a:prstGeom>
        </p:spPr>
        <p:txBody>
          <a:bodyPr lIns="0" tIns="0" rIns="0" bIns="0" rtlCol="0" anchor="t">
            <a:spAutoFit/>
          </a:bodyPr>
          <a:lstStyle/>
          <a:p>
            <a:pPr algn="ctr">
              <a:lnSpc>
                <a:spcPts val="9379"/>
              </a:lnSpc>
            </a:pPr>
            <a:r>
              <a:rPr lang="en-US" sz="6699" dirty="0">
                <a:solidFill>
                  <a:srgbClr val="FFFFFF"/>
                </a:solidFill>
                <a:latin typeface="Canva Sans"/>
              </a:rPr>
              <a:t>Practical applications of the hybrid data structure </a:t>
            </a:r>
          </a:p>
        </p:txBody>
      </p:sp>
      <p:sp>
        <p:nvSpPr>
          <p:cNvPr id="3" name="TextBox 3"/>
          <p:cNvSpPr txBox="1"/>
          <p:nvPr/>
        </p:nvSpPr>
        <p:spPr>
          <a:xfrm>
            <a:off x="0" y="3102468"/>
            <a:ext cx="17703797" cy="7859395"/>
          </a:xfrm>
          <a:prstGeom prst="rect">
            <a:avLst/>
          </a:prstGeom>
        </p:spPr>
        <p:txBody>
          <a:bodyPr lIns="0" tIns="0" rIns="0" bIns="0" rtlCol="0" anchor="t">
            <a:spAutoFit/>
          </a:bodyPr>
          <a:lstStyle/>
          <a:p>
            <a:pPr marL="798829" lvl="1" indent="-399415">
              <a:lnSpc>
                <a:spcPts val="5179"/>
              </a:lnSpc>
              <a:buFont typeface="Arial"/>
              <a:buChar char="•"/>
            </a:pPr>
            <a:r>
              <a:rPr lang="en-US" sz="3699">
                <a:solidFill>
                  <a:srgbClr val="FFFFFF"/>
                </a:solidFill>
                <a:latin typeface="Canva Sans Bold"/>
              </a:rPr>
              <a:t>Customer Relationship Management (CRM) Systems:</a:t>
            </a:r>
          </a:p>
          <a:p>
            <a:pPr marL="1597659" lvl="2" indent="-532553">
              <a:lnSpc>
                <a:spcPts val="5179"/>
              </a:lnSpc>
              <a:spcBef>
                <a:spcPct val="0"/>
              </a:spcBef>
              <a:buFont typeface="Arial"/>
              <a:buChar char="⚬"/>
            </a:pPr>
            <a:r>
              <a:rPr lang="en-US" sz="3699">
                <a:solidFill>
                  <a:srgbClr val="FFFFFF"/>
                </a:solidFill>
                <a:latin typeface="Canva Sans"/>
              </a:rPr>
              <a:t>Application: CRM systems deal with a large number of customer records and require efficient data retrieval and sorting for various tasks, including customer segmentation, targeted marketing, and customer support.</a:t>
            </a:r>
          </a:p>
          <a:p>
            <a:pPr marL="1597659" lvl="2" indent="-532553">
              <a:lnSpc>
                <a:spcPts val="5179"/>
              </a:lnSpc>
              <a:spcBef>
                <a:spcPct val="0"/>
              </a:spcBef>
              <a:buFont typeface="Arial"/>
              <a:buChar char="⚬"/>
            </a:pPr>
            <a:r>
              <a:rPr lang="en-US" sz="3699">
                <a:solidFill>
                  <a:srgbClr val="FFFFFF"/>
                </a:solidFill>
                <a:latin typeface="Canva Sans"/>
              </a:rPr>
              <a:t>Benefits: The hash map enables fast access to customer information based on their unique identifiers, such as customer ID or email address. The priority queue can sort customers based on attributes like last name or registration date, allowing for targeted actions and efficient customer analysis.</a:t>
            </a:r>
          </a:p>
          <a:p>
            <a:pPr>
              <a:lnSpc>
                <a:spcPts val="5179"/>
              </a:lnSpc>
              <a:spcBef>
                <a:spcPct val="0"/>
              </a:spcBef>
            </a:pPr>
            <a:endParaRPr lang="en-US" sz="3699">
              <a:solidFill>
                <a:srgbClr val="FFFFFF"/>
              </a:solidFill>
              <a:latin typeface="Canva Sans"/>
            </a:endParaRPr>
          </a:p>
          <a:p>
            <a:pPr algn="ctr">
              <a:lnSpc>
                <a:spcPts val="5179"/>
              </a:lnSpc>
              <a:spcBef>
                <a:spcPct val="0"/>
              </a:spcBef>
            </a:pPr>
            <a:endParaRPr lang="en-US" sz="3699">
              <a:solidFill>
                <a:srgbClr val="FFFFFF"/>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1526</Words>
  <Application>Microsoft Office PowerPoint</Application>
  <PresentationFormat>Custom</PresentationFormat>
  <Paragraphs>78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Canva Sans Bold</vt:lpstr>
      <vt:lpstr>Calibri</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RESERVATION SYSTEM</dc:title>
  <cp:lastModifiedBy>Allen Jacob George - [CB.EN.U4CSE21203]</cp:lastModifiedBy>
  <cp:revision>2</cp:revision>
  <dcterms:created xsi:type="dcterms:W3CDTF">2006-08-16T00:00:00Z</dcterms:created>
  <dcterms:modified xsi:type="dcterms:W3CDTF">2023-06-20T11:33:56Z</dcterms:modified>
  <dc:identifier>DAFmKnnMOdA</dc:identifier>
</cp:coreProperties>
</file>