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71" r:id="rId6"/>
    <p:sldId id="268" r:id="rId7"/>
    <p:sldId id="269" r:id="rId8"/>
    <p:sldId id="267" r:id="rId9"/>
    <p:sldId id="270" r:id="rId10"/>
    <p:sldId id="263" r:id="rId11"/>
    <p:sldId id="261" r:id="rId12"/>
    <p:sldId id="262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84A27"/>
    <a:srgbClr val="55AAFF"/>
    <a:srgbClr val="40C080"/>
    <a:srgbClr val="44CC88"/>
    <a:srgbClr val="339966"/>
    <a:srgbClr val="003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9104F-82D2-6B5E-2372-1A80BF6A3730}" v="131" dt="2023-12-06T13:00:01.367"/>
    <p1510:client id="{C98DBA93-3EAC-4EFC-B67B-ACB0A6DC1897}" v="103" dt="2023-12-06T15:59:12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Ziyuan" userId="055f6714-c023-47d3-afad-61f38e617720" providerId="ADAL" clId="{C98DBA93-3EAC-4EFC-B67B-ACB0A6DC1897}"/>
    <pc:docChg chg="undo redo custSel modSld modMainMaster">
      <pc:chgData name="Chen, Ziyuan" userId="055f6714-c023-47d3-afad-61f38e617720" providerId="ADAL" clId="{C98DBA93-3EAC-4EFC-B67B-ACB0A6DC1897}" dt="2023-12-06T15:59:20.749" v="150" actId="20577"/>
      <pc:docMkLst>
        <pc:docMk/>
      </pc:docMkLst>
      <pc:sldChg chg="modSp setBg">
        <pc:chgData name="Chen, Ziyuan" userId="055f6714-c023-47d3-afad-61f38e617720" providerId="ADAL" clId="{C98DBA93-3EAC-4EFC-B67B-ACB0A6DC1897}" dt="2023-12-06T15:57:25.506" v="133"/>
        <pc:sldMkLst>
          <pc:docMk/>
          <pc:sldMk cId="2731819845" sldId="261"/>
        </pc:sldMkLst>
        <pc:spChg chg="mod">
          <ac:chgData name="Chen, Ziyuan" userId="055f6714-c023-47d3-afad-61f38e617720" providerId="ADAL" clId="{C98DBA93-3EAC-4EFC-B67B-ACB0A6DC1897}" dt="2023-12-06T15:51:57.116" v="20" actId="962"/>
          <ac:spMkLst>
            <pc:docMk/>
            <pc:sldMk cId="2731819845" sldId="261"/>
            <ac:spMk id="5" creationId="{E0084E1A-2C00-11EA-C669-FA5C2977D9A8}"/>
          </ac:spMkLst>
        </pc:spChg>
        <pc:picChg chg="mod">
          <ac:chgData name="Chen, Ziyuan" userId="055f6714-c023-47d3-afad-61f38e617720" providerId="ADAL" clId="{C98DBA93-3EAC-4EFC-B67B-ACB0A6DC1897}" dt="2023-12-06T15:57:25.506" v="133"/>
          <ac:picMkLst>
            <pc:docMk/>
            <pc:sldMk cId="2731819845" sldId="261"/>
            <ac:picMk id="4" creationId="{C373A413-CC02-7D3E-FCAB-6DC51BAEF00E}"/>
          </ac:picMkLst>
        </pc:picChg>
      </pc:sldChg>
      <pc:sldChg chg="modSp setBg">
        <pc:chgData name="Chen, Ziyuan" userId="055f6714-c023-47d3-afad-61f38e617720" providerId="ADAL" clId="{C98DBA93-3EAC-4EFC-B67B-ACB0A6DC1897}" dt="2023-12-06T15:57:30.556" v="134"/>
        <pc:sldMkLst>
          <pc:docMk/>
          <pc:sldMk cId="1160216350" sldId="262"/>
        </pc:sldMkLst>
        <pc:spChg chg="mod">
          <ac:chgData name="Chen, Ziyuan" userId="055f6714-c023-47d3-afad-61f38e617720" providerId="ADAL" clId="{C98DBA93-3EAC-4EFC-B67B-ACB0A6DC1897}" dt="2023-12-06T15:52:00.725" v="21" actId="962"/>
          <ac:spMkLst>
            <pc:docMk/>
            <pc:sldMk cId="1160216350" sldId="262"/>
            <ac:spMk id="5" creationId="{E0084E1A-2C00-11EA-C669-FA5C2977D9A8}"/>
          </ac:spMkLst>
        </pc:spChg>
        <pc:picChg chg="mod">
          <ac:chgData name="Chen, Ziyuan" userId="055f6714-c023-47d3-afad-61f38e617720" providerId="ADAL" clId="{C98DBA93-3EAC-4EFC-B67B-ACB0A6DC1897}" dt="2023-12-06T15:57:30.556" v="134"/>
          <ac:picMkLst>
            <pc:docMk/>
            <pc:sldMk cId="1160216350" sldId="262"/>
            <ac:picMk id="2" creationId="{27B9C5DD-3A6F-826D-F112-4EBFA8296EBC}"/>
          </ac:picMkLst>
        </pc:picChg>
      </pc:sldChg>
      <pc:sldChg chg="addSp delSp modSp mod setBg addAnim delAnim modAnim">
        <pc:chgData name="Chen, Ziyuan" userId="055f6714-c023-47d3-afad-61f38e617720" providerId="ADAL" clId="{C98DBA93-3EAC-4EFC-B67B-ACB0A6DC1897}" dt="2023-12-06T15:56:01.028" v="125"/>
        <pc:sldMkLst>
          <pc:docMk/>
          <pc:sldMk cId="2781057068" sldId="263"/>
        </pc:sldMkLst>
        <pc:spChg chg="add del mod">
          <ac:chgData name="Chen, Ziyuan" userId="055f6714-c023-47d3-afad-61f38e617720" providerId="ADAL" clId="{C98DBA93-3EAC-4EFC-B67B-ACB0A6DC1897}" dt="2023-12-06T15:51:21.556" v="15" actId="478"/>
          <ac:spMkLst>
            <pc:docMk/>
            <pc:sldMk cId="2781057068" sldId="263"/>
            <ac:spMk id="3" creationId="{67A816AA-01E5-A107-BE7F-CD81169040C4}"/>
          </ac:spMkLst>
        </pc:spChg>
        <pc:spChg chg="add del">
          <ac:chgData name="Chen, Ziyuan" userId="055f6714-c023-47d3-afad-61f38e617720" providerId="ADAL" clId="{C98DBA93-3EAC-4EFC-B67B-ACB0A6DC1897}" dt="2023-12-06T15:51:21.556" v="15" actId="478"/>
          <ac:spMkLst>
            <pc:docMk/>
            <pc:sldMk cId="2781057068" sldId="263"/>
            <ac:spMk id="7" creationId="{AF5F8B2E-9456-F937-B14B-E721D15BD9DF}"/>
          </ac:spMkLst>
        </pc:spChg>
      </pc:sldChg>
      <pc:sldChg chg="addSp modSp mod setBg modAnim">
        <pc:chgData name="Chen, Ziyuan" userId="055f6714-c023-47d3-afad-61f38e617720" providerId="ADAL" clId="{C98DBA93-3EAC-4EFC-B67B-ACB0A6DC1897}" dt="2023-12-06T15:58:01.231" v="140" actId="5793"/>
        <pc:sldMkLst>
          <pc:docMk/>
          <pc:sldMk cId="1725946036" sldId="264"/>
        </pc:sldMkLst>
        <pc:spChg chg="mod">
          <ac:chgData name="Chen, Ziyuan" userId="055f6714-c023-47d3-afad-61f38e617720" providerId="ADAL" clId="{C98DBA93-3EAC-4EFC-B67B-ACB0A6DC1897}" dt="2023-12-06T15:58:01.231" v="140" actId="5793"/>
          <ac:spMkLst>
            <pc:docMk/>
            <pc:sldMk cId="1725946036" sldId="264"/>
            <ac:spMk id="7" creationId="{AF5F8B2E-9456-F937-B14B-E721D15BD9DF}"/>
          </ac:spMkLst>
        </pc:spChg>
        <pc:grpChg chg="add mod">
          <ac:chgData name="Chen, Ziyuan" userId="055f6714-c023-47d3-afad-61f38e617720" providerId="ADAL" clId="{C98DBA93-3EAC-4EFC-B67B-ACB0A6DC1897}" dt="2023-12-06T15:53:46.457" v="104" actId="164"/>
          <ac:grpSpMkLst>
            <pc:docMk/>
            <pc:sldMk cId="1725946036" sldId="264"/>
            <ac:grpSpMk id="4" creationId="{59980546-EA94-C49F-A205-22169DA7CC56}"/>
          </ac:grpSpMkLst>
        </pc:grpChg>
        <pc:picChg chg="mod">
          <ac:chgData name="Chen, Ziyuan" userId="055f6714-c023-47d3-afad-61f38e617720" providerId="ADAL" clId="{C98DBA93-3EAC-4EFC-B67B-ACB0A6DC1897}" dt="2023-12-06T15:57:39.548" v="135"/>
          <ac:picMkLst>
            <pc:docMk/>
            <pc:sldMk cId="1725946036" sldId="264"/>
            <ac:picMk id="2" creationId="{F12B9721-C1C7-7534-5367-7A4C957F3C62}"/>
          </ac:picMkLst>
        </pc:picChg>
        <pc:picChg chg="mod">
          <ac:chgData name="Chen, Ziyuan" userId="055f6714-c023-47d3-afad-61f38e617720" providerId="ADAL" clId="{C98DBA93-3EAC-4EFC-B67B-ACB0A6DC1897}" dt="2023-12-06T15:54:36.417" v="123" actId="1037"/>
          <ac:picMkLst>
            <pc:docMk/>
            <pc:sldMk cId="1725946036" sldId="264"/>
            <ac:picMk id="3" creationId="{D9FECC17-59C4-CE35-BC39-3EC2E110A3F8}"/>
          </ac:picMkLst>
        </pc:picChg>
      </pc:sldChg>
      <pc:sldChg chg="modSp mod">
        <pc:chgData name="Chen, Ziyuan" userId="055f6714-c023-47d3-afad-61f38e617720" providerId="ADAL" clId="{C98DBA93-3EAC-4EFC-B67B-ACB0A6DC1897}" dt="2023-12-06T15:58:37.572" v="141" actId="20577"/>
        <pc:sldMkLst>
          <pc:docMk/>
          <pc:sldMk cId="2701321808" sldId="265"/>
        </pc:sldMkLst>
        <pc:spChg chg="mod">
          <ac:chgData name="Chen, Ziyuan" userId="055f6714-c023-47d3-afad-61f38e617720" providerId="ADAL" clId="{C98DBA93-3EAC-4EFC-B67B-ACB0A6DC1897}" dt="2023-12-06T15:58:37.572" v="141" actId="20577"/>
          <ac:spMkLst>
            <pc:docMk/>
            <pc:sldMk cId="2701321808" sldId="265"/>
            <ac:spMk id="6" creationId="{F0F616AF-11B8-92D8-AEBC-495520E7DE70}"/>
          </ac:spMkLst>
        </pc:spChg>
        <pc:picChg chg="mod">
          <ac:chgData name="Chen, Ziyuan" userId="055f6714-c023-47d3-afad-61f38e617720" providerId="ADAL" clId="{C98DBA93-3EAC-4EFC-B67B-ACB0A6DC1897}" dt="2023-12-06T15:56:25.892" v="126"/>
          <ac:picMkLst>
            <pc:docMk/>
            <pc:sldMk cId="2701321808" sldId="265"/>
            <ac:picMk id="5" creationId="{0C8079FD-B4A7-D219-0C50-C5BF1F9EFA84}"/>
          </ac:picMkLst>
        </pc:picChg>
      </pc:sldChg>
      <pc:sldChg chg="modSp mod">
        <pc:chgData name="Chen, Ziyuan" userId="055f6714-c023-47d3-afad-61f38e617720" providerId="ADAL" clId="{C98DBA93-3EAC-4EFC-B67B-ACB0A6DC1897}" dt="2023-12-06T15:58:42.083" v="142" actId="20577"/>
        <pc:sldMkLst>
          <pc:docMk/>
          <pc:sldMk cId="598578384" sldId="266"/>
        </pc:sldMkLst>
        <pc:spChg chg="mod">
          <ac:chgData name="Chen, Ziyuan" userId="055f6714-c023-47d3-afad-61f38e617720" providerId="ADAL" clId="{C98DBA93-3EAC-4EFC-B67B-ACB0A6DC1897}" dt="2023-12-06T15:58:42.083" v="142" actId="20577"/>
          <ac:spMkLst>
            <pc:docMk/>
            <pc:sldMk cId="598578384" sldId="266"/>
            <ac:spMk id="4" creationId="{1D378F42-B439-ABF6-68E4-871ED9B3053A}"/>
          </ac:spMkLst>
        </pc:spChg>
        <pc:picChg chg="mod">
          <ac:chgData name="Chen, Ziyuan" userId="055f6714-c023-47d3-afad-61f38e617720" providerId="ADAL" clId="{C98DBA93-3EAC-4EFC-B67B-ACB0A6DC1897}" dt="2023-12-06T15:56:52.192" v="127"/>
          <ac:picMkLst>
            <pc:docMk/>
            <pc:sldMk cId="598578384" sldId="266"/>
            <ac:picMk id="2" creationId="{AD0121BC-07E6-5187-4277-E3B3A2F4D2FF}"/>
          </ac:picMkLst>
        </pc:picChg>
      </pc:sldChg>
      <pc:sldChg chg="modAnim">
        <pc:chgData name="Chen, Ziyuan" userId="055f6714-c023-47d3-afad-61f38e617720" providerId="ADAL" clId="{C98DBA93-3EAC-4EFC-B67B-ACB0A6DC1897}" dt="2023-12-06T15:50:25.548" v="6"/>
        <pc:sldMkLst>
          <pc:docMk/>
          <pc:sldMk cId="2805084348" sldId="267"/>
        </pc:sldMkLst>
      </pc:sldChg>
      <pc:sldChg chg="modSp mod">
        <pc:chgData name="Chen, Ziyuan" userId="055f6714-c023-47d3-afad-61f38e617720" providerId="ADAL" clId="{C98DBA93-3EAC-4EFC-B67B-ACB0A6DC1897}" dt="2023-12-06T15:59:20.749" v="150" actId="20577"/>
        <pc:sldMkLst>
          <pc:docMk/>
          <pc:sldMk cId="152721162" sldId="268"/>
        </pc:sldMkLst>
        <pc:spChg chg="mod">
          <ac:chgData name="Chen, Ziyuan" userId="055f6714-c023-47d3-afad-61f38e617720" providerId="ADAL" clId="{C98DBA93-3EAC-4EFC-B67B-ACB0A6DC1897}" dt="2023-12-06T15:59:20.749" v="150" actId="20577"/>
          <ac:spMkLst>
            <pc:docMk/>
            <pc:sldMk cId="152721162" sldId="268"/>
            <ac:spMk id="2" creationId="{BA49AF6F-0039-D8F3-1929-2251FC06DE4A}"/>
          </ac:spMkLst>
        </pc:spChg>
        <pc:picChg chg="mod">
          <ac:chgData name="Chen, Ziyuan" userId="055f6714-c023-47d3-afad-61f38e617720" providerId="ADAL" clId="{C98DBA93-3EAC-4EFC-B67B-ACB0A6DC1897}" dt="2023-12-06T15:57:07.146" v="129"/>
          <ac:picMkLst>
            <pc:docMk/>
            <pc:sldMk cId="152721162" sldId="268"/>
            <ac:picMk id="4" creationId="{85F840BC-F4D1-646A-8D58-09A45332D3C4}"/>
          </ac:picMkLst>
        </pc:picChg>
        <pc:picChg chg="mod">
          <ac:chgData name="Chen, Ziyuan" userId="055f6714-c023-47d3-afad-61f38e617720" providerId="ADAL" clId="{C98DBA93-3EAC-4EFC-B67B-ACB0A6DC1897}" dt="2023-12-06T15:57:10.018" v="130"/>
          <ac:picMkLst>
            <pc:docMk/>
            <pc:sldMk cId="152721162" sldId="268"/>
            <ac:picMk id="5" creationId="{ADE867B7-4C49-A1FB-8C76-FA581B7FE049}"/>
          </ac:picMkLst>
        </pc:picChg>
        <pc:picChg chg="mod">
          <ac:chgData name="Chen, Ziyuan" userId="055f6714-c023-47d3-afad-61f38e617720" providerId="ADAL" clId="{C98DBA93-3EAC-4EFC-B67B-ACB0A6DC1897}" dt="2023-12-06T15:57:13.251" v="131"/>
          <ac:picMkLst>
            <pc:docMk/>
            <pc:sldMk cId="152721162" sldId="268"/>
            <ac:picMk id="6" creationId="{96164CC7-82E9-E4EC-0D47-9F9DDAD5FE23}"/>
          </ac:picMkLst>
        </pc:picChg>
      </pc:sldChg>
      <pc:sldChg chg="modSp">
        <pc:chgData name="Chen, Ziyuan" userId="055f6714-c023-47d3-afad-61f38e617720" providerId="ADAL" clId="{C98DBA93-3EAC-4EFC-B67B-ACB0A6DC1897}" dt="2023-12-06T15:57:17.850" v="132"/>
        <pc:sldMkLst>
          <pc:docMk/>
          <pc:sldMk cId="1966981491" sldId="269"/>
        </pc:sldMkLst>
        <pc:picChg chg="mod">
          <ac:chgData name="Chen, Ziyuan" userId="055f6714-c023-47d3-afad-61f38e617720" providerId="ADAL" clId="{C98DBA93-3EAC-4EFC-B67B-ACB0A6DC1897}" dt="2023-12-06T15:57:17.850" v="132"/>
          <ac:picMkLst>
            <pc:docMk/>
            <pc:sldMk cId="1966981491" sldId="269"/>
            <ac:picMk id="2050" creationId="{C1E54E28-4A7F-F3BE-9AA4-74F4CB0A39AB}"/>
          </ac:picMkLst>
        </pc:picChg>
      </pc:sldChg>
      <pc:sldChg chg="modAnim">
        <pc:chgData name="Chen, Ziyuan" userId="055f6714-c023-47d3-afad-61f38e617720" providerId="ADAL" clId="{C98DBA93-3EAC-4EFC-B67B-ACB0A6DC1897}" dt="2023-12-06T15:50:52.602" v="13"/>
        <pc:sldMkLst>
          <pc:docMk/>
          <pc:sldMk cId="1999890534" sldId="270"/>
        </pc:sldMkLst>
      </pc:sldChg>
      <pc:sldChg chg="modSp">
        <pc:chgData name="Chen, Ziyuan" userId="055f6714-c023-47d3-afad-61f38e617720" providerId="ADAL" clId="{C98DBA93-3EAC-4EFC-B67B-ACB0A6DC1897}" dt="2023-12-06T15:59:12.836" v="146" actId="12788"/>
        <pc:sldMkLst>
          <pc:docMk/>
          <pc:sldMk cId="1710811728" sldId="271"/>
        </pc:sldMkLst>
        <pc:picChg chg="mod">
          <ac:chgData name="Chen, Ziyuan" userId="055f6714-c023-47d3-afad-61f38e617720" providerId="ADAL" clId="{C98DBA93-3EAC-4EFC-B67B-ACB0A6DC1897}" dt="2023-12-06T15:59:12.836" v="146" actId="12788"/>
          <ac:picMkLst>
            <pc:docMk/>
            <pc:sldMk cId="1710811728" sldId="271"/>
            <ac:picMk id="1026" creationId="{BAE075CD-87B1-4869-40DE-4DCA79626929}"/>
          </ac:picMkLst>
        </pc:picChg>
      </pc:sldChg>
      <pc:sldChg chg="modSp modAnim">
        <pc:chgData name="Chen, Ziyuan" userId="055f6714-c023-47d3-afad-61f38e617720" providerId="ADAL" clId="{C98DBA93-3EAC-4EFC-B67B-ACB0A6DC1897}" dt="2023-12-06T15:52:35.968" v="28"/>
        <pc:sldMkLst>
          <pc:docMk/>
          <pc:sldMk cId="653939874" sldId="273"/>
        </pc:sldMkLst>
        <pc:spChg chg="mod">
          <ac:chgData name="Chen, Ziyuan" userId="055f6714-c023-47d3-afad-61f38e617720" providerId="ADAL" clId="{C98DBA93-3EAC-4EFC-B67B-ACB0A6DC1897}" dt="2023-12-06T15:52:03.723" v="22" actId="962"/>
          <ac:spMkLst>
            <pc:docMk/>
            <pc:sldMk cId="653939874" sldId="273"/>
            <ac:spMk id="4" creationId="{56844F9B-91E6-7F34-9251-ECF003B06EFC}"/>
          </ac:spMkLst>
        </pc:spChg>
      </pc:sldChg>
      <pc:sldMasterChg chg="setBg modSldLayout">
        <pc:chgData name="Chen, Ziyuan" userId="055f6714-c023-47d3-afad-61f38e617720" providerId="ADAL" clId="{C98DBA93-3EAC-4EFC-B67B-ACB0A6DC1897}" dt="2023-12-06T15:56:01.028" v="125"/>
        <pc:sldMasterMkLst>
          <pc:docMk/>
          <pc:sldMasterMk cId="2460954070" sldId="2147483660"/>
        </pc:sldMasterMkLst>
        <pc:sldLayoutChg chg="setBg">
          <pc:chgData name="Chen, Ziyuan" userId="055f6714-c023-47d3-afad-61f38e617720" providerId="ADAL" clId="{C98DBA93-3EAC-4EFC-B67B-ACB0A6DC1897}" dt="2023-12-06T15:56:01.028" v="1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setBg">
          <pc:chgData name="Chen, Ziyuan" userId="055f6714-c023-47d3-afad-61f38e617720" providerId="ADAL" clId="{C98DBA93-3EAC-4EFC-B67B-ACB0A6DC1897}" dt="2023-12-06T15:56:01.028" v="125"/>
          <pc:sldLayoutMkLst>
            <pc:docMk/>
            <pc:sldMasterMk cId="2460954070" sldId="2147483660"/>
            <pc:sldLayoutMk cId="949138452" sldId="2147483662"/>
          </pc:sldLayoutMkLst>
        </pc:sldLayoutChg>
        <pc:sldLayoutChg chg="setBg">
          <pc:chgData name="Chen, Ziyuan" userId="055f6714-c023-47d3-afad-61f38e617720" providerId="ADAL" clId="{C98DBA93-3EAC-4EFC-B67B-ACB0A6DC1897}" dt="2023-12-06T15:56:01.028" v="1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setBg">
          <pc:chgData name="Chen, Ziyuan" userId="055f6714-c023-47d3-afad-61f38e617720" providerId="ADAL" clId="{C98DBA93-3EAC-4EFC-B67B-ACB0A6DC1897}" dt="2023-12-06T15:56:01.028" v="1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setBg">
          <pc:chgData name="Chen, Ziyuan" userId="055f6714-c023-47d3-afad-61f38e617720" providerId="ADAL" clId="{C98DBA93-3EAC-4EFC-B67B-ACB0A6DC1897}" dt="2023-12-06T15:56:01.028" v="1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setBg">
          <pc:chgData name="Chen, Ziyuan" userId="055f6714-c023-47d3-afad-61f38e617720" providerId="ADAL" clId="{C98DBA93-3EAC-4EFC-B67B-ACB0A6DC1897}" dt="2023-12-06T15:56:01.028" v="1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setBg">
          <pc:chgData name="Chen, Ziyuan" userId="055f6714-c023-47d3-afad-61f38e617720" providerId="ADAL" clId="{C98DBA93-3EAC-4EFC-B67B-ACB0A6DC1897}" dt="2023-12-06T15:56:01.028" v="1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setBg">
          <pc:chgData name="Chen, Ziyuan" userId="055f6714-c023-47d3-afad-61f38e617720" providerId="ADAL" clId="{C98DBA93-3EAC-4EFC-B67B-ACB0A6DC1897}" dt="2023-12-06T15:56:01.028" v="1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setBg">
          <pc:chgData name="Chen, Ziyuan" userId="055f6714-c023-47d3-afad-61f38e617720" providerId="ADAL" clId="{C98DBA93-3EAC-4EFC-B67B-ACB0A6DC1897}" dt="2023-12-06T15:56:01.028" v="1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setBg">
          <pc:chgData name="Chen, Ziyuan" userId="055f6714-c023-47d3-afad-61f38e617720" providerId="ADAL" clId="{C98DBA93-3EAC-4EFC-B67B-ACB0A6DC1897}" dt="2023-12-06T15:56:01.028" v="1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setBg">
          <pc:chgData name="Chen, Ziyuan" userId="055f6714-c023-47d3-afad-61f38e617720" providerId="ADAL" clId="{C98DBA93-3EAC-4EFC-B67B-ACB0A6DC1897}" dt="2023-12-06T15:56:01.028" v="125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107" y="1122363"/>
            <a:ext cx="10972799" cy="2387600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"/>
                <a:cs typeface="Times"/>
              </a:rPr>
              <a:t>ECE411 Final Project</a:t>
            </a:r>
            <a:br>
              <a:rPr lang="en-US" sz="3600" i="1" dirty="0">
                <a:latin typeface="Times"/>
                <a:cs typeface="Times"/>
              </a:rPr>
            </a:br>
            <a:r>
              <a:rPr lang="en-US" sz="5400" dirty="0">
                <a:latin typeface="Times"/>
                <a:cs typeface="Times"/>
              </a:rPr>
              <a:t>Efficient Pipelined RISC-V Processor</a:t>
            </a:r>
            <a:endParaRPr lang="en-US" sz="54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022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>
              <a:latin typeface="Times"/>
              <a:cs typeface="Times"/>
            </a:endParaRPr>
          </a:p>
          <a:p>
            <a:r>
              <a:rPr lang="en-US" b="1">
                <a:solidFill>
                  <a:srgbClr val="003F88"/>
                </a:solidFill>
                <a:latin typeface="Times"/>
                <a:cs typeface="Times"/>
              </a:rPr>
              <a:t>ZJU-</a:t>
            </a:r>
            <a:r>
              <a:rPr lang="en-US" b="1">
                <a:solidFill>
                  <a:srgbClr val="D84A27"/>
                </a:solidFill>
                <a:latin typeface="Times"/>
                <a:cs typeface="Times"/>
              </a:rPr>
              <a:t>UIUC </a:t>
            </a:r>
            <a:r>
              <a:rPr lang="en-US" b="1">
                <a:latin typeface="Times"/>
                <a:cs typeface="Times"/>
              </a:rPr>
              <a:t>Institute</a:t>
            </a:r>
          </a:p>
          <a:p>
            <a:r>
              <a:rPr lang="en-US">
                <a:latin typeface="Times"/>
                <a:cs typeface="Times"/>
              </a:rPr>
              <a:t>Ziyuan Chen</a:t>
            </a:r>
            <a:endParaRPr lang="en-US"/>
          </a:p>
          <a:p>
            <a:r>
              <a:rPr lang="en-US" err="1">
                <a:latin typeface="Times"/>
                <a:cs typeface="Times"/>
              </a:rPr>
              <a:t>Zhirong</a:t>
            </a:r>
            <a:r>
              <a:rPr lang="en-US">
                <a:latin typeface="Times"/>
                <a:cs typeface="Times"/>
              </a:rPr>
              <a:t> Chen</a:t>
            </a:r>
          </a:p>
          <a:p>
            <a:r>
              <a:rPr lang="en-US">
                <a:latin typeface="Times"/>
                <a:cs typeface="Times"/>
              </a:rPr>
              <a:t>Hao Ren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84E1A-2C00-11EA-C669-FA5C2977D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  <a:latin typeface="Times"/>
                <a:cs typeface="Times"/>
              </a:rPr>
              <a:t>Unique</a:t>
            </a:r>
            <a:br>
              <a:rPr lang="en-US" sz="6600">
                <a:solidFill>
                  <a:schemeClr val="bg1"/>
                </a:solidFill>
                <a:latin typeface="Times"/>
                <a:cs typeface="Times"/>
              </a:rPr>
            </a:br>
            <a:r>
              <a:rPr lang="en-US" sz="6600">
                <a:solidFill>
                  <a:schemeClr val="bg1"/>
                </a:solidFill>
                <a:latin typeface="Times"/>
                <a:cs typeface="Times"/>
              </a:rPr>
              <a:t>Challenges</a:t>
            </a:r>
            <a:br>
              <a:rPr lang="en-US" sz="6600">
                <a:solidFill>
                  <a:schemeClr val="bg1"/>
                </a:solidFill>
                <a:latin typeface="Times"/>
                <a:cs typeface="Times"/>
              </a:rPr>
            </a:br>
            <a:r>
              <a:rPr lang="en-US" sz="6600">
                <a:solidFill>
                  <a:schemeClr val="bg1"/>
                </a:solidFill>
                <a:latin typeface="Times"/>
                <a:cs typeface="Times"/>
              </a:rPr>
              <a:t>We Have</a:t>
            </a:r>
            <a:br>
              <a:rPr lang="en-US" sz="6600">
                <a:solidFill>
                  <a:schemeClr val="bg1"/>
                </a:solidFill>
                <a:latin typeface="Times"/>
                <a:cs typeface="Times"/>
              </a:rPr>
            </a:br>
            <a:r>
              <a:rPr lang="en-US" sz="6600">
                <a:solidFill>
                  <a:schemeClr val="bg1"/>
                </a:solidFill>
                <a:latin typeface="Times"/>
                <a:cs typeface="Times"/>
              </a:rPr>
              <a:t>Faced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F5F8B2E-9456-F937-B14B-E721D15BD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3100" y="411079"/>
            <a:ext cx="5677975" cy="60406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Char char="•"/>
            </a:pPr>
            <a:r>
              <a:rPr lang="en-US" sz="2800" dirty="0">
                <a:latin typeface="Times"/>
                <a:cs typeface="Times"/>
              </a:rPr>
              <a:t>Coremark is weaker than </a:t>
            </a:r>
            <a:r>
              <a:rPr lang="en-US" sz="2800" dirty="0" err="1">
                <a:latin typeface="Times"/>
                <a:cs typeface="Times"/>
              </a:rPr>
              <a:t>autograder</a:t>
            </a:r>
            <a:r>
              <a:rPr lang="en-US" sz="2800" dirty="0">
                <a:latin typeface="Times"/>
                <a:cs typeface="Times"/>
              </a:rPr>
              <a:t> tests</a:t>
            </a:r>
            <a:endParaRPr lang="en-US" dirty="0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2400" dirty="0">
                <a:latin typeface="Times"/>
                <a:cs typeface="Times"/>
              </a:rPr>
              <a:t>There are no LUI instructions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2400" dirty="0">
                <a:latin typeface="Times"/>
                <a:cs typeface="Times"/>
              </a:rPr>
              <a:t>And it has </a:t>
            </a:r>
            <a:r>
              <a:rPr lang="en-US" sz="2400" b="1" dirty="0">
                <a:latin typeface="Times"/>
                <a:cs typeface="Times"/>
              </a:rPr>
              <a:t>bugs</a:t>
            </a:r>
            <a:r>
              <a:rPr lang="en-US" sz="2400" dirty="0">
                <a:latin typeface="Times"/>
                <a:cs typeface="Times"/>
              </a:rPr>
              <a:t>!</a:t>
            </a:r>
            <a:endParaRPr lang="en-US" sz="2400" dirty="0">
              <a:cs typeface="Calibri" panose="020F0502020204030204"/>
            </a:endParaRPr>
          </a:p>
          <a:p>
            <a:pPr marL="342900" indent="-342900" algn="l">
              <a:spcBef>
                <a:spcPts val="3000"/>
              </a:spcBef>
              <a:buChar char="•"/>
            </a:pPr>
            <a:r>
              <a:rPr lang="en-US" sz="2800" dirty="0">
                <a:latin typeface="Times"/>
                <a:cs typeface="Times"/>
              </a:rPr>
              <a:t>Most advanced design drags performance down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2400" dirty="0">
                <a:latin typeface="Times"/>
                <a:cs typeface="Times"/>
              </a:rPr>
              <a:t>E.g., is the prefetcher working?</a:t>
            </a:r>
          </a:p>
          <a:p>
            <a:pPr marL="342900" indent="-342900" algn="l">
              <a:spcBef>
                <a:spcPts val="3000"/>
              </a:spcBef>
              <a:buChar char="•"/>
            </a:pPr>
            <a:r>
              <a:rPr lang="en-US" sz="2800" dirty="0">
                <a:latin typeface="Times"/>
                <a:cs typeface="Times"/>
              </a:rPr>
              <a:t>Area was once </a:t>
            </a:r>
            <a:r>
              <a:rPr lang="en-US" sz="2800" i="1" dirty="0">
                <a:latin typeface="Times"/>
                <a:cs typeface="Times"/>
              </a:rPr>
              <a:t>huge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2400" dirty="0">
                <a:latin typeface="Times"/>
                <a:cs typeface="Times"/>
              </a:rPr>
              <a:t>Registered cache didn't turn out well</a:t>
            </a:r>
            <a:endParaRPr lang="en-US" sz="2400" i="1" dirty="0">
              <a:latin typeface="Times"/>
              <a:cs typeface="Times"/>
            </a:endParaRPr>
          </a:p>
          <a:p>
            <a:pPr marL="342900" indent="-342900" algn="l">
              <a:spcBef>
                <a:spcPts val="3000"/>
              </a:spcBef>
              <a:buChar char="•"/>
            </a:pPr>
            <a:r>
              <a:rPr lang="en-US" sz="2800" dirty="0">
                <a:latin typeface="Times"/>
                <a:cs typeface="Times"/>
              </a:rPr>
              <a:t>Configuring the </a:t>
            </a:r>
            <a:r>
              <a:rPr lang="en-US" sz="2800" dirty="0" err="1">
                <a:latin typeface="Times"/>
                <a:cs typeface="Times"/>
              </a:rPr>
              <a:t>param'able</a:t>
            </a:r>
            <a:r>
              <a:rPr lang="en-US" sz="2800" dirty="0">
                <a:latin typeface="Times"/>
                <a:cs typeface="Times"/>
              </a:rPr>
              <a:t> cache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2400" dirty="0">
                <a:latin typeface="Times"/>
                <a:cs typeface="Times"/>
              </a:rPr>
              <a:t>Recompiling SRAM (.</a:t>
            </a:r>
            <a:r>
              <a:rPr lang="en-US" sz="2400" dirty="0" err="1">
                <a:latin typeface="Times"/>
                <a:cs typeface="Times"/>
              </a:rPr>
              <a:t>db</a:t>
            </a:r>
            <a:r>
              <a:rPr lang="en-US" sz="2400" dirty="0">
                <a:latin typeface="Times"/>
                <a:cs typeface="Times"/>
              </a:rPr>
              <a:t>)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2400" dirty="0">
                <a:latin typeface="Times"/>
                <a:cs typeface="Times"/>
              </a:rPr>
              <a:t>PLRU fails when #ways = 1 (?!)</a:t>
            </a:r>
          </a:p>
        </p:txBody>
      </p:sp>
    </p:spTree>
    <p:extLst>
      <p:ext uri="{BB962C8B-B14F-4D97-AF65-F5344CB8AC3E}">
        <p14:creationId xmlns:p14="http://schemas.microsoft.com/office/powerpoint/2010/main" val="2781057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!!TITLE">
            <a:extLst>
              <a:ext uri="{FF2B5EF4-FFF2-40B4-BE49-F238E27FC236}">
                <a16:creationId xmlns:a16="http://schemas.microsoft.com/office/drawing/2014/main" id="{E0084E1A-2C00-11EA-C669-FA5C2977D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500" kern="1200" dirty="0">
                <a:solidFill>
                  <a:srgbClr val="FFFFFF"/>
                </a:solidFill>
                <a:latin typeface="Times"/>
                <a:cs typeface="Times"/>
              </a:rPr>
              <a:t>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3A413-CC02-7D3E-FCAB-6DC51BAE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2673" y="643466"/>
            <a:ext cx="674998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19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!!TITLE">
            <a:extLst>
              <a:ext uri="{FF2B5EF4-FFF2-40B4-BE49-F238E27FC236}">
                <a16:creationId xmlns:a16="http://schemas.microsoft.com/office/drawing/2014/main" id="{E0084E1A-2C00-11EA-C669-FA5C2977D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500" kern="1200" dirty="0">
                <a:solidFill>
                  <a:srgbClr val="FFFFFF"/>
                </a:solidFill>
                <a:latin typeface="Times"/>
                <a:cs typeface="Times"/>
              </a:rPr>
              <a:t>Statistics</a:t>
            </a: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27B9C5DD-3A6F-826D-F112-4EBFA8296EB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2673" y="643466"/>
            <a:ext cx="674998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16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224C-66F3-A5E7-9519-3D115750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5488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"/>
                <a:cs typeface="Calibri"/>
              </a:rPr>
              <a:t>Constraints 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Times"/>
                <a:cs typeface="Times"/>
              </a:rPr>
              <a:t>(Experiments use a less optimized commit)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Times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Times"/>
                <a:cs typeface="Calibri"/>
              </a:rPr>
              <a:t>L1 cache: fixed at 16 sets, 4 ways (MP3, MP4CP2)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Times"/>
                <a:cs typeface="Calibri"/>
              </a:rPr>
              <a:t>L2 cache: 128KB budget</a:t>
            </a:r>
          </a:p>
          <a:p>
            <a:endParaRPr lang="en-US" sz="2400" dirty="0">
              <a:latin typeface="Times"/>
              <a:cs typeface="Calibri"/>
            </a:endParaRPr>
          </a:p>
          <a:p>
            <a:endParaRPr lang="en-US" sz="2400" dirty="0">
              <a:latin typeface="Times"/>
              <a:cs typeface="Calibri"/>
            </a:endParaRPr>
          </a:p>
          <a:p>
            <a:endParaRPr lang="en-US" sz="2400" dirty="0">
              <a:latin typeface="Times"/>
              <a:cs typeface="Calibri"/>
            </a:endParaRPr>
          </a:p>
          <a:p>
            <a:endParaRPr lang="en-US" sz="2400" dirty="0">
              <a:latin typeface="Times"/>
              <a:cs typeface="Calibri"/>
            </a:endParaRPr>
          </a:p>
          <a:p>
            <a:endParaRPr lang="en-US" sz="2400" dirty="0">
              <a:latin typeface="Times"/>
              <a:cs typeface="Calibri"/>
            </a:endParaRPr>
          </a:p>
          <a:p>
            <a:endParaRPr lang="en-US" sz="2400" b="1" dirty="0">
              <a:latin typeface="Times"/>
              <a:cs typeface="Calibri"/>
            </a:endParaRPr>
          </a:p>
          <a:p>
            <a:r>
              <a:rPr lang="en-US" sz="2400" b="1" dirty="0">
                <a:latin typeface="Times"/>
                <a:cs typeface="Calibri"/>
              </a:rPr>
              <a:t>Tradeoffs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Times"/>
                <a:cs typeface="Calibri"/>
              </a:rPr>
              <a:t>Smaller word size, lower miss penalty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Times"/>
                <a:cs typeface="Calibri"/>
              </a:rPr>
              <a:t>Larger word size, lower miss rate </a:t>
            </a:r>
            <a:r>
              <a:rPr lang="en-US" sz="2000" i="1" u="sng" dirty="0">
                <a:latin typeface="Times"/>
                <a:cs typeface="Calibri"/>
              </a:rPr>
              <a:t>only for instruction cache</a:t>
            </a:r>
            <a:r>
              <a:rPr lang="en-US" sz="2000" i="1" dirty="0">
                <a:latin typeface="Times"/>
                <a:cs typeface="Calibri"/>
              </a:rPr>
              <a:t> (why?)</a:t>
            </a:r>
            <a:endParaRPr lang="en-US" sz="2000" dirty="0">
              <a:latin typeface="Times"/>
              <a:cs typeface="Calibri"/>
            </a:endParaRPr>
          </a:p>
        </p:txBody>
      </p:sp>
      <p:sp>
        <p:nvSpPr>
          <p:cNvPr id="4" name="!!TITLE">
            <a:extLst>
              <a:ext uri="{FF2B5EF4-FFF2-40B4-BE49-F238E27FC236}">
                <a16:creationId xmlns:a16="http://schemas.microsoft.com/office/drawing/2014/main" id="{56844F9B-91E6-7F34-9251-ECF003B06EFC}"/>
              </a:ext>
            </a:extLst>
          </p:cNvPr>
          <p:cNvSpPr>
            <a:spLocks noGrp="1"/>
          </p:cNvSpPr>
          <p:nvPr/>
        </p:nvSpPr>
        <p:spPr>
          <a:xfrm>
            <a:off x="836947" y="346345"/>
            <a:ext cx="2745205" cy="9149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500" kern="1200" dirty="0">
                <a:solidFill>
                  <a:srgbClr val="000000"/>
                </a:solidFill>
                <a:latin typeface="Times"/>
                <a:cs typeface="Times"/>
              </a:rPr>
              <a:t>Statistics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1D47C7-FFE2-9D14-EBE4-3D394996D542}"/>
              </a:ext>
            </a:extLst>
          </p:cNvPr>
          <p:cNvSpPr>
            <a:spLocks noGrp="1"/>
          </p:cNvSpPr>
          <p:nvPr/>
        </p:nvSpPr>
        <p:spPr>
          <a:xfrm>
            <a:off x="836947" y="949596"/>
            <a:ext cx="3292258" cy="5520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rgbClr val="000000"/>
                </a:solidFill>
                <a:latin typeface="Times"/>
                <a:cs typeface="Times"/>
              </a:rPr>
              <a:t>Optimizing Cache</a:t>
            </a:r>
            <a:endParaRPr lang="en-US" sz="2800">
              <a:cs typeface="Calibri Ligh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0A17C9-F6CD-46FE-E869-ED4EFD7C8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47628"/>
              </p:ext>
            </p:extLst>
          </p:nvPr>
        </p:nvGraphicFramePr>
        <p:xfrm>
          <a:off x="428031" y="2869592"/>
          <a:ext cx="11338553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79">
                  <a:extLst>
                    <a:ext uri="{9D8B030D-6E8A-4147-A177-3AD203B41FA5}">
                      <a16:colId xmlns:a16="http://schemas.microsoft.com/office/drawing/2014/main" val="2349892887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3146322753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4234581050"/>
                    </a:ext>
                  </a:extLst>
                </a:gridCol>
                <a:gridCol w="1280158">
                  <a:extLst>
                    <a:ext uri="{9D8B030D-6E8A-4147-A177-3AD203B41FA5}">
                      <a16:colId xmlns:a16="http://schemas.microsoft.com/office/drawing/2014/main" val="29258680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8875828"/>
                    </a:ext>
                  </a:extLst>
                </a:gridCol>
                <a:gridCol w="1280158">
                  <a:extLst>
                    <a:ext uri="{9D8B030D-6E8A-4147-A177-3AD203B41FA5}">
                      <a16:colId xmlns:a16="http://schemas.microsoft.com/office/drawing/2014/main" val="7815293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6956519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2529797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4210354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0973591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0907234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9955521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66665995"/>
                    </a:ext>
                  </a:extLst>
                </a:gridCol>
              </a:tblGrid>
              <a:tr h="329184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s_word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#sets</a:t>
                      </a:r>
                      <a:endParaRPr lang="en-US" sz="150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#ways</a:t>
                      </a:r>
                      <a:endParaRPr lang="en-US" sz="1500"/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Exec time</a:t>
                      </a:r>
                      <a:endParaRPr lang="en-US" sz="15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IPC</a:t>
                      </a:r>
                      <a:endParaRPr lang="en-US" sz="1500"/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L1 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Instr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 Cache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/>
                        <a:ea typeface="等线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L1 Data Cache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/>
                        <a:ea typeface="等线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L2 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Instr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 Cache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/>
                        <a:ea typeface="等线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L2 Data Cache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17372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sz="1200" b="0" i="0" u="none" strike="noStrike" err="1">
                        <a:solidFill>
                          <a:srgbClr val="000000"/>
                        </a:solidFill>
                        <a:effectLst/>
                        <a:latin typeface="Times"/>
                        <a:ea typeface="等线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/>
                        <a:ea typeface="等线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/>
                        <a:ea typeface="等线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/>
                        <a:ea typeface="等线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/>
                        <a:ea typeface="等线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Hit/Miss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Penalty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Hit/Miss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Penalty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Hit/Miss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Penalty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Hit/Miss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Penalty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500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32524050000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0.229373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1173571/1280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11.059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73801/135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14.667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"/>
                        <a:ea typeface="等线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"/>
                        <a:ea typeface="等线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"/>
                        <a:ea typeface="等线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6996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32776490000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0.227675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1173862/8476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5.610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7740/736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9.029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73361/575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8.647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784/171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9.819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8472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D84A27"/>
                          </a:solidFill>
                          <a:effectLst/>
                          <a:latin typeface="Times"/>
                          <a:ea typeface="等线"/>
                        </a:rPr>
                        <a:t>32477390000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D84A27"/>
                          </a:solidFill>
                          <a:effectLst/>
                          <a:latin typeface="Times"/>
                          <a:ea typeface="等线"/>
                        </a:rPr>
                        <a:t>0.229732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1173378/1280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7.684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900/380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11.045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73801/135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12.289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106/87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11.977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6125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512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16</a:t>
                      </a:r>
                      <a:endParaRPr lang="en-US" sz="1200"/>
                    </a:p>
                    <a:p>
                      <a:pPr lvl="0" algn="ctr">
                        <a:lnSpc>
                          <a:spcPct val="80000"/>
                        </a:lnSpc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32</a:t>
                      </a:r>
                      <a:endParaRPr lang="en-US" sz="120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16</a:t>
                      </a:r>
                    </a:p>
                    <a:p>
                      <a:pPr lvl="0" algn="ctr">
                        <a:lnSpc>
                          <a:spcPct val="80000"/>
                        </a:lnSpc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8</a:t>
                      </a:r>
                      <a:endParaRPr lang="en-US" sz="1200"/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33299490000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0.223949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1259468/505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10.194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305/200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15.120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73890/46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18.717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2/45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15.978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4358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1024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16</a:t>
                      </a:r>
                      <a:endParaRPr lang="en-US" sz="1200"/>
                    </a:p>
                    <a:p>
                      <a:pPr lvl="0" algn="ctr">
                        <a:lnSpc>
                          <a:spcPct val="80000"/>
                        </a:lnSpc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32</a:t>
                      </a:r>
                      <a:endParaRPr lang="en-US" sz="120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8</a:t>
                      </a:r>
                    </a:p>
                    <a:p>
                      <a:pPr lvl="0" algn="ctr">
                        <a:lnSpc>
                          <a:spcPct val="80000"/>
                        </a:lnSpc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4</a:t>
                      </a:r>
                      <a:endParaRPr lang="en-US" sz="1200"/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33378390000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0.223395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1269162/139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20.568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36/103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23.019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73912/24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27.375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0/24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  <a:ea typeface="等线"/>
                        </a:rPr>
                        <a:t>24.375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99253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632B8A-F1E6-690F-23A5-38E66FC24502}"/>
              </a:ext>
            </a:extLst>
          </p:cNvPr>
          <p:cNvSpPr txBox="1"/>
          <p:nvPr/>
        </p:nvSpPr>
        <p:spPr>
          <a:xfrm>
            <a:off x="6985000" y="897773"/>
            <a:ext cx="52089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00B0F0"/>
                </a:solidFill>
                <a:latin typeface="Times"/>
                <a:cs typeface="Calibri"/>
              </a:rPr>
              <a:t>Sadly, we were forced to go with</a:t>
            </a:r>
          </a:p>
          <a:p>
            <a:r>
              <a:rPr lang="en-US" sz="2400" b="1" i="1" dirty="0" err="1">
                <a:solidFill>
                  <a:srgbClr val="00B0F0"/>
                </a:solidFill>
                <a:latin typeface="Times"/>
                <a:cs typeface="Calibri"/>
              </a:rPr>
              <a:t>s_word</a:t>
            </a:r>
            <a:r>
              <a:rPr lang="en-US" sz="2400" b="1" i="1" dirty="0">
                <a:solidFill>
                  <a:srgbClr val="00B0F0"/>
                </a:solidFill>
                <a:latin typeface="Times"/>
                <a:cs typeface="Calibri"/>
              </a:rPr>
              <a:t> = 128, #sets = 16, #ways = 1</a:t>
            </a:r>
          </a:p>
          <a:p>
            <a:r>
              <a:rPr lang="en-US" sz="2400" i="1" dirty="0">
                <a:solidFill>
                  <a:srgbClr val="00B0F0"/>
                </a:solidFill>
                <a:latin typeface="Times"/>
                <a:cs typeface="Calibri"/>
              </a:rPr>
              <a:t>to meet the 75000 area constraint</a:t>
            </a:r>
          </a:p>
        </p:txBody>
      </p:sp>
    </p:spTree>
    <p:extLst>
      <p:ext uri="{BB962C8B-B14F-4D97-AF65-F5344CB8AC3E}">
        <p14:creationId xmlns:p14="http://schemas.microsoft.com/office/powerpoint/2010/main" val="653939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84E1A-2C00-11EA-C669-FA5C2977D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Times"/>
                <a:cs typeface="Times"/>
              </a:rPr>
              <a:t>Looking</a:t>
            </a:r>
            <a:br>
              <a:rPr lang="en-US" sz="6600" dirty="0">
                <a:solidFill>
                  <a:schemeClr val="bg1"/>
                </a:solidFill>
                <a:latin typeface="Times"/>
                <a:cs typeface="Times"/>
              </a:rPr>
            </a:br>
            <a:r>
              <a:rPr lang="en-US" sz="6600" dirty="0">
                <a:solidFill>
                  <a:schemeClr val="bg1"/>
                </a:solidFill>
                <a:latin typeface="Times"/>
                <a:cs typeface="Times"/>
              </a:rPr>
              <a:t>Back,</a:t>
            </a:r>
            <a:br>
              <a:rPr lang="en-US" sz="6600" dirty="0">
                <a:solidFill>
                  <a:schemeClr val="bg1"/>
                </a:solidFill>
                <a:latin typeface="Times"/>
                <a:cs typeface="Times"/>
              </a:rPr>
            </a:br>
            <a:r>
              <a:rPr lang="en-US" sz="6600" dirty="0">
                <a:solidFill>
                  <a:schemeClr val="bg1"/>
                </a:solidFill>
                <a:latin typeface="Times"/>
                <a:cs typeface="Times"/>
              </a:rPr>
              <a:t>We Would</a:t>
            </a:r>
            <a:br>
              <a:rPr lang="en-US" sz="6600" dirty="0">
                <a:solidFill>
                  <a:schemeClr val="bg1"/>
                </a:solidFill>
                <a:latin typeface="Times"/>
                <a:cs typeface="Times"/>
              </a:rPr>
            </a:br>
            <a:r>
              <a:rPr lang="en-US" sz="6600" dirty="0">
                <a:solidFill>
                  <a:schemeClr val="bg1"/>
                </a:solidFill>
                <a:latin typeface="Times"/>
                <a:cs typeface="Times"/>
              </a:rPr>
              <a:t>Rather……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F5F8B2E-9456-F937-B14B-E721D15BD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7223" y="494887"/>
            <a:ext cx="6035040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Char char="•"/>
            </a:pPr>
            <a:r>
              <a:rPr lang="en-US" sz="2800" dirty="0">
                <a:latin typeface="Times"/>
                <a:cs typeface="Times"/>
              </a:rPr>
              <a:t>Start earlier</a:t>
            </a:r>
            <a:endParaRPr lang="en-US" sz="2800" dirty="0">
              <a:cs typeface="Calibri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2400" dirty="0">
                <a:latin typeface="Times"/>
                <a:cs typeface="Times"/>
              </a:rPr>
              <a:t>We basically missed all deadlines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"/>
                <a:cs typeface="Times"/>
              </a:rPr>
              <a:t>It accumulates!</a:t>
            </a:r>
            <a:endParaRPr lang="en-US" sz="2400" b="1" dirty="0">
              <a:cs typeface="Calibri" panose="020F0502020204030204"/>
            </a:endParaRPr>
          </a:p>
          <a:p>
            <a:pPr marL="342900" indent="-342900" algn="l">
              <a:spcBef>
                <a:spcPts val="3000"/>
              </a:spcBef>
              <a:buChar char="•"/>
            </a:pPr>
            <a:r>
              <a:rPr lang="en-US" sz="2800" dirty="0">
                <a:latin typeface="Times"/>
                <a:cs typeface="Times"/>
              </a:rPr>
              <a:t>Design the pipeline differently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2400" dirty="0">
                <a:latin typeface="Times"/>
                <a:cs typeface="Times"/>
              </a:rPr>
              <a:t>Moving from the FSM approach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2400" dirty="0">
                <a:latin typeface="Times"/>
                <a:cs typeface="Times"/>
              </a:rPr>
              <a:t>It involves </a:t>
            </a:r>
            <a:r>
              <a:rPr lang="en-US" sz="2400" i="1" dirty="0">
                <a:latin typeface="Times"/>
                <a:cs typeface="Times"/>
              </a:rPr>
              <a:t>way too many</a:t>
            </a:r>
            <a:r>
              <a:rPr lang="en-US" sz="2400" dirty="0">
                <a:latin typeface="Times"/>
                <a:cs typeface="Times"/>
              </a:rPr>
              <a:t> dependencies</a:t>
            </a:r>
          </a:p>
          <a:p>
            <a:pPr lvl="1" algn="l"/>
            <a:endParaRPr lang="en-US" sz="2400" dirty="0">
              <a:latin typeface="Times"/>
              <a:cs typeface="Time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980546-EA94-C49F-A205-22169DA7CC56}"/>
              </a:ext>
            </a:extLst>
          </p:cNvPr>
          <p:cNvGrpSpPr/>
          <p:nvPr/>
        </p:nvGrpSpPr>
        <p:grpSpPr>
          <a:xfrm>
            <a:off x="6451009" y="5148649"/>
            <a:ext cx="5307052" cy="1389888"/>
            <a:chOff x="6451009" y="5148649"/>
            <a:chExt cx="5307052" cy="1389888"/>
          </a:xfrm>
        </p:grpSpPr>
        <p:pic>
          <p:nvPicPr>
            <p:cNvPr id="2" name="Picture 1" descr="A diagram of a diagram&#10;&#10;Description automatically generated">
              <a:extLst>
                <a:ext uri="{FF2B5EF4-FFF2-40B4-BE49-F238E27FC236}">
                  <a16:creationId xmlns:a16="http://schemas.microsoft.com/office/drawing/2014/main" id="{F12B9721-C1C7-7534-5367-7A4C957F3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361" b="50257"/>
            <a:stretch/>
          </p:blipFill>
          <p:spPr>
            <a:xfrm>
              <a:off x="6451009" y="5149475"/>
              <a:ext cx="3317182" cy="1366773"/>
            </a:xfrm>
            <a:prstGeom prst="rect">
              <a:avLst/>
            </a:prstGeom>
          </p:spPr>
        </p:pic>
        <p:pic>
          <p:nvPicPr>
            <p:cNvPr id="3" name="Picture 2" descr="A diagram of a diagram&#10;&#10;Description automatically generated">
              <a:extLst>
                <a:ext uri="{FF2B5EF4-FFF2-40B4-BE49-F238E27FC236}">
                  <a16:creationId xmlns:a16="http://schemas.microsoft.com/office/drawing/2014/main" id="{D9FECC17-59C4-CE35-BC39-3EC2E110A3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300" r="39446" b="-870"/>
            <a:stretch/>
          </p:blipFill>
          <p:spPr>
            <a:xfrm>
              <a:off x="9755487" y="5148649"/>
              <a:ext cx="2002574" cy="1389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946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C8079FD-B4A7-D219-0C50-C5BF1F9EFA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063" y="810296"/>
            <a:ext cx="10972799" cy="5232458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F0F616AF-11B8-92D8-AEBC-495520E7DE70}"/>
              </a:ext>
            </a:extLst>
          </p:cNvPr>
          <p:cNvSpPr txBox="1">
            <a:spLocks/>
          </p:cNvSpPr>
          <p:nvPr/>
        </p:nvSpPr>
        <p:spPr>
          <a:xfrm>
            <a:off x="2390" y="137217"/>
            <a:ext cx="4088781" cy="999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D84A27"/>
                </a:solidFill>
                <a:latin typeface="Times"/>
                <a:cs typeface="Times"/>
              </a:rPr>
              <a:t> CP1</a:t>
            </a:r>
            <a:endParaRPr lang="en-US" sz="6000" b="1" dirty="0">
              <a:solidFill>
                <a:srgbClr val="D84A27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1321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machine&#10;&#10;Description automatically generated">
            <a:extLst>
              <a:ext uri="{FF2B5EF4-FFF2-40B4-BE49-F238E27FC236}">
                <a16:creationId xmlns:a16="http://schemas.microsoft.com/office/drawing/2014/main" id="{AD0121BC-07E6-5187-4277-E3B3A2F4D2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4906" y="638175"/>
            <a:ext cx="9880753" cy="5926927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1D378F42-B439-ABF6-68E4-871ED9B3053A}"/>
              </a:ext>
            </a:extLst>
          </p:cNvPr>
          <p:cNvSpPr txBox="1">
            <a:spLocks/>
          </p:cNvSpPr>
          <p:nvPr/>
        </p:nvSpPr>
        <p:spPr>
          <a:xfrm>
            <a:off x="2390" y="137217"/>
            <a:ext cx="4088781" cy="999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D84A27"/>
                </a:solidFill>
                <a:latin typeface="Times"/>
                <a:cs typeface="Times"/>
              </a:rPr>
              <a:t> CP2</a:t>
            </a:r>
            <a:endParaRPr lang="en-US" sz="6000" b="1" dirty="0">
              <a:solidFill>
                <a:srgbClr val="D84A27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8578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084E1A-2C00-11EA-C669-FA5C2977D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"/>
                <a:cs typeface="Times"/>
              </a:rPr>
              <a:t>Advanced Feature Design</a:t>
            </a:r>
          </a:p>
        </p:txBody>
      </p:sp>
    </p:spTree>
    <p:extLst>
      <p:ext uri="{BB962C8B-B14F-4D97-AF65-F5344CB8AC3E}">
        <p14:creationId xmlns:p14="http://schemas.microsoft.com/office/powerpoint/2010/main" val="340920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D378F42-B439-ABF6-68E4-871ED9B3053A}"/>
              </a:ext>
            </a:extLst>
          </p:cNvPr>
          <p:cNvSpPr txBox="1">
            <a:spLocks/>
          </p:cNvSpPr>
          <p:nvPr/>
        </p:nvSpPr>
        <p:spPr>
          <a:xfrm>
            <a:off x="2390" y="137217"/>
            <a:ext cx="4088781" cy="999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>
                <a:solidFill>
                  <a:srgbClr val="D84A27"/>
                </a:solidFill>
                <a:latin typeface="Times"/>
                <a:cs typeface="Times"/>
              </a:rPr>
              <a:t> CP3</a:t>
            </a:r>
            <a:endParaRPr lang="en-US" sz="6000" b="1">
              <a:solidFill>
                <a:srgbClr val="D84A27"/>
              </a:solidFill>
              <a:cs typeface="Calibri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075CD-87B1-4869-40DE-4DCA79626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0"/>
            <a:ext cx="5184775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81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F6F-0039-D8F3-1929-2251FC06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sz="4000" b="1" dirty="0">
                <a:latin typeface="Times"/>
                <a:cs typeface="Times"/>
              </a:rPr>
              <a:t>Branch </a:t>
            </a:r>
            <a:r>
              <a:rPr lang="en-US" sz="4000" b="1">
                <a:latin typeface="Times"/>
                <a:cs typeface="Times"/>
              </a:rPr>
              <a:t>Predictor &amp;</a:t>
            </a:r>
            <a:br>
              <a:rPr lang="en-US" sz="4000" b="1">
                <a:latin typeface="Times"/>
                <a:cs typeface="Times"/>
              </a:rPr>
            </a:br>
            <a:r>
              <a:rPr lang="en-US" sz="4000" b="1">
                <a:latin typeface="Times"/>
                <a:cs typeface="Times"/>
              </a:rPr>
              <a:t>Branch </a:t>
            </a:r>
            <a:r>
              <a:rPr lang="en-US" sz="4000" b="1" dirty="0">
                <a:latin typeface="Times"/>
                <a:cs typeface="Times"/>
              </a:rPr>
              <a:t>Target Buffer</a:t>
            </a:r>
          </a:p>
        </p:txBody>
      </p:sp>
      <p:pic>
        <p:nvPicPr>
          <p:cNvPr id="4" name="内容占位符 3" descr="图示, 工程绘图&#10;&#10;已自动生成说明">
            <a:extLst>
              <a:ext uri="{FF2B5EF4-FFF2-40B4-BE49-F238E27FC236}">
                <a16:creationId xmlns:a16="http://schemas.microsoft.com/office/drawing/2014/main" id="{85F840BC-F4D1-646A-8D58-09A45332D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88881" y="1784553"/>
            <a:ext cx="3605383" cy="4114800"/>
          </a:xfrm>
        </p:spPr>
      </p:pic>
      <p:pic>
        <p:nvPicPr>
          <p:cNvPr id="5" name="图片 4" descr="图示&#10;&#10;已自动生成说明">
            <a:extLst>
              <a:ext uri="{FF2B5EF4-FFF2-40B4-BE49-F238E27FC236}">
                <a16:creationId xmlns:a16="http://schemas.microsoft.com/office/drawing/2014/main" id="{ADE867B7-4C49-A1FB-8C76-FA581B7FE0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1387" y="1895947"/>
            <a:ext cx="4218395" cy="4114800"/>
          </a:xfrm>
          <a:prstGeom prst="rect">
            <a:avLst/>
          </a:prstGeom>
        </p:spPr>
      </p:pic>
      <p:pic>
        <p:nvPicPr>
          <p:cNvPr id="6" name="图片 5" descr="表格&#10;&#10;已自动生成说明">
            <a:extLst>
              <a:ext uri="{FF2B5EF4-FFF2-40B4-BE49-F238E27FC236}">
                <a16:creationId xmlns:a16="http://schemas.microsoft.com/office/drawing/2014/main" id="{96164CC7-82E9-E4EC-0D47-9F9DDAD5FE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8126" y="1986481"/>
            <a:ext cx="4831690" cy="4114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9953FFB-CEB7-6A5A-CB6F-AF66A88C9EC0}"/>
              </a:ext>
            </a:extLst>
          </p:cNvPr>
          <p:cNvSpPr txBox="1"/>
          <p:nvPr/>
        </p:nvSpPr>
        <p:spPr>
          <a:xfrm>
            <a:off x="1112820" y="6103544"/>
            <a:ext cx="24519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ea typeface="宋体"/>
                <a:cs typeface="Calibri"/>
              </a:rPr>
              <a:t>Global Branch Predictor</a:t>
            </a:r>
            <a:endParaRPr lang="zh-CN" altLang="en-US">
              <a:cs typeface="Calibri" panose="020F05020202040302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989C39-AA93-BCC5-E883-97611670AB7F}"/>
              </a:ext>
            </a:extLst>
          </p:cNvPr>
          <p:cNvSpPr txBox="1"/>
          <p:nvPr/>
        </p:nvSpPr>
        <p:spPr>
          <a:xfrm>
            <a:off x="4870008" y="6103543"/>
            <a:ext cx="24519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ea typeface="宋体"/>
                <a:cs typeface="Calibri"/>
              </a:rPr>
              <a:t>Local Branch Predictor</a:t>
            </a:r>
            <a:endParaRPr lang="zh-CN" altLang="en-US">
              <a:cs typeface="Calibri" panose="020F05020202040302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26DB78-B5C8-3CF5-87D9-F68B7A848ABB}"/>
              </a:ext>
            </a:extLst>
          </p:cNvPr>
          <p:cNvSpPr txBox="1"/>
          <p:nvPr/>
        </p:nvSpPr>
        <p:spPr>
          <a:xfrm>
            <a:off x="8551750" y="6103542"/>
            <a:ext cx="24519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ea typeface="宋体"/>
                <a:cs typeface="Calibri" panose="020F0502020204030204"/>
              </a:rPr>
              <a:t>Branch Target Buffer</a:t>
            </a:r>
          </a:p>
        </p:txBody>
      </p:sp>
    </p:spTree>
    <p:extLst>
      <p:ext uri="{BB962C8B-B14F-4D97-AF65-F5344CB8AC3E}">
        <p14:creationId xmlns:p14="http://schemas.microsoft.com/office/powerpoint/2010/main" val="152721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F6F-0039-D8F3-1929-2251FC06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sz="4000" b="1" err="1">
                <a:latin typeface="Times"/>
                <a:cs typeface="Times"/>
              </a:rPr>
              <a:t>Cacheline</a:t>
            </a:r>
            <a:br>
              <a:rPr lang="en-US" sz="4000" b="1">
                <a:latin typeface="Times"/>
                <a:cs typeface="Times"/>
              </a:rPr>
            </a:br>
            <a:r>
              <a:rPr lang="en-US" sz="4000" b="1">
                <a:latin typeface="Times"/>
                <a:cs typeface="Times"/>
              </a:rPr>
              <a:t>Prefetcher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9628-50AA-F1EF-2339-CB96A834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,Sans-Serif" panose="020B0604020202020204" pitchFamily="34" charset="0"/>
            </a:pPr>
            <a:r>
              <a:rPr lang="en-US" sz="2400">
                <a:latin typeface="Times"/>
                <a:cs typeface="Times"/>
              </a:rPr>
              <a:t>Performance is poor because……</a:t>
            </a:r>
            <a:endParaRPr lang="en-US"/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2000">
                <a:latin typeface="Times"/>
                <a:cs typeface="Times"/>
              </a:rPr>
              <a:t>there are too many cache hits, and</a:t>
            </a:r>
            <a:endParaRPr lang="en-US">
              <a:cs typeface="Calibri"/>
            </a:endParaRP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2000">
                <a:latin typeface="Times"/>
                <a:cs typeface="Times"/>
              </a:rPr>
              <a:t>blocking cache &amp; 1 sets of memory ports</a:t>
            </a:r>
          </a:p>
          <a:p>
            <a:endParaRPr lang="en-US">
              <a:latin typeface="Times"/>
              <a:cs typeface="Times"/>
            </a:endParaRPr>
          </a:p>
        </p:txBody>
      </p:sp>
      <p:pic>
        <p:nvPicPr>
          <p:cNvPr id="2050" name="!!Picture 2">
            <a:extLst>
              <a:ext uri="{FF2B5EF4-FFF2-40B4-BE49-F238E27FC236}">
                <a16:creationId xmlns:a16="http://schemas.microsoft.com/office/drawing/2014/main" id="{C1E54E28-4A7F-F3BE-9AA4-74F4CB0A3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511" y="1027906"/>
            <a:ext cx="40957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981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F6F-0039-D8F3-1929-2251FC06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sz="4000" b="1">
                <a:latin typeface="Times"/>
                <a:cs typeface="Times"/>
              </a:rPr>
              <a:t>Parameterizable</a:t>
            </a:r>
            <a:br>
              <a:rPr lang="en-US" sz="4000" b="1">
                <a:latin typeface="Times"/>
                <a:cs typeface="Times"/>
              </a:rPr>
            </a:br>
            <a:r>
              <a:rPr lang="en-US" sz="4000" b="1">
                <a:latin typeface="Times"/>
                <a:cs typeface="Times"/>
              </a:rPr>
              <a:t>Cache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9628-50AA-F1EF-2339-CB96A834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Generalized PLRU</a:t>
            </a:r>
            <a:r>
              <a:rPr lang="en-US" sz="2000" dirty="0">
                <a:latin typeface="Times"/>
                <a:cs typeface="Times"/>
              </a:rPr>
              <a:t> (custom #sets, #ways)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6C401-D5E4-D828-39DF-5507FD13CFE1}"/>
              </a:ext>
            </a:extLst>
          </p:cNvPr>
          <p:cNvSpPr txBox="1"/>
          <p:nvPr/>
        </p:nvSpPr>
        <p:spPr>
          <a:xfrm>
            <a:off x="731921" y="5644816"/>
            <a:ext cx="49397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/>
                <a:ea typeface="+mn-lt"/>
                <a:cs typeface="+mn-lt"/>
              </a:rPr>
              <a:t>PLRU[s][{2'b01, WAYHIT} &gt;&gt; (i+1)]</a:t>
            </a:r>
          </a:p>
          <a:p>
            <a:r>
              <a:rPr lang="en-US" sz="2000" dirty="0">
                <a:latin typeface="Consolas"/>
                <a:ea typeface="+mn-lt"/>
                <a:cs typeface="+mn-lt"/>
              </a:rPr>
              <a:t>    &lt;= WAYHIT[i];</a:t>
            </a:r>
            <a:endParaRPr lang="en-US" sz="2000" dirty="0">
              <a:latin typeface="Consola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88F95A-1527-2FB7-B8D7-6BD5029E1077}"/>
              </a:ext>
            </a:extLst>
          </p:cNvPr>
          <p:cNvSpPr/>
          <p:nvPr/>
        </p:nvSpPr>
        <p:spPr>
          <a:xfrm>
            <a:off x="837197" y="2406316"/>
            <a:ext cx="4019349" cy="32007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Update at way #3: </a:t>
            </a:r>
            <a:r>
              <a:rPr lang="en-US" sz="2800" b="1" dirty="0">
                <a:solidFill>
                  <a:srgbClr val="D84A27"/>
                </a:solidFill>
                <a:latin typeface="Consolas"/>
                <a:cs typeface="Segoe UI"/>
              </a:rPr>
              <a:t>XX1XX10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PLRU[s][3'b101] &lt;= 1'b1;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PLRU[s][3'b010] &lt;= 1'b1;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PLRU[s][3'b001] &lt;= 1'b0;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Update at way #6: </a:t>
            </a:r>
            <a:r>
              <a:rPr lang="en-US" sz="2800" b="1" dirty="0">
                <a:solidFill>
                  <a:srgbClr val="D84A27"/>
                </a:solidFill>
                <a:latin typeface="Consolas"/>
                <a:cs typeface="Segoe UI"/>
              </a:rPr>
              <a:t>0XXX1X1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PLRU[s][3'b111] &lt;= 1'b0;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PLRU[s][3'b011] &lt;= 1'b1;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PLRU[s][3'b001] &lt;= 1'b1;</a:t>
            </a: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30728-4960-6E6F-548C-0E1DFE85E7D4}"/>
              </a:ext>
            </a:extLst>
          </p:cNvPr>
          <p:cNvSpPr/>
          <p:nvPr/>
        </p:nvSpPr>
        <p:spPr>
          <a:xfrm>
            <a:off x="6101013" y="2406316"/>
            <a:ext cx="5111014" cy="32008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Times"/>
                <a:cs typeface="Times"/>
              </a:rPr>
              <a:t>Way #3 is LRU: </a:t>
            </a:r>
            <a:r>
              <a:rPr lang="en-US" sz="2800" b="1">
                <a:solidFill>
                  <a:srgbClr val="D84A27"/>
                </a:solidFill>
                <a:latin typeface="Consolas"/>
                <a:cs typeface="Segoe UI"/>
              </a:rPr>
              <a:t>??0??01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Consolas"/>
              </a:rPr>
              <a:t>if (PLRU[</a:t>
            </a:r>
            <a:r>
              <a:rPr lang="en-US" err="1">
                <a:solidFill>
                  <a:srgbClr val="000000"/>
                </a:solidFill>
                <a:latin typeface="Consolas"/>
              </a:rPr>
              <a:t>addr_index</a:t>
            </a:r>
            <a:r>
              <a:rPr lang="en-US">
                <a:solidFill>
                  <a:srgbClr val="000000"/>
                </a:solidFill>
                <a:latin typeface="Consolas"/>
              </a:rPr>
              <a:t>][3'b101] == 1'b0 &amp;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Consolas"/>
              </a:rPr>
              <a:t>    PLRU[</a:t>
            </a:r>
            <a:r>
              <a:rPr lang="en-US" err="1">
                <a:solidFill>
                  <a:srgbClr val="000000"/>
                </a:solidFill>
                <a:latin typeface="Consolas"/>
              </a:rPr>
              <a:t>addr_index</a:t>
            </a:r>
            <a:r>
              <a:rPr lang="en-US">
                <a:solidFill>
                  <a:srgbClr val="000000"/>
                </a:solidFill>
                <a:latin typeface="Consolas"/>
              </a:rPr>
              <a:t>][3'b010] == 1'b0 &amp;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Consolas"/>
              </a:rPr>
              <a:t>    PLRU[</a:t>
            </a:r>
            <a:r>
              <a:rPr lang="en-US" err="1">
                <a:solidFill>
                  <a:srgbClr val="000000"/>
                </a:solidFill>
                <a:latin typeface="Consolas"/>
              </a:rPr>
              <a:t>addr_index</a:t>
            </a:r>
            <a:r>
              <a:rPr lang="en-US">
                <a:solidFill>
                  <a:srgbClr val="000000"/>
                </a:solidFill>
                <a:latin typeface="Consolas"/>
              </a:rPr>
              <a:t>][3'b001] == 1'b1 )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Times"/>
                <a:cs typeface="Times"/>
              </a:rPr>
              <a:t>Way #6 is LRU: </a:t>
            </a:r>
            <a:r>
              <a:rPr lang="en-US" sz="2800" b="1">
                <a:solidFill>
                  <a:srgbClr val="D84A27"/>
                </a:solidFill>
                <a:latin typeface="Consolas"/>
                <a:cs typeface="Segoe UI"/>
              </a:rPr>
              <a:t>1???0?0</a:t>
            </a:r>
            <a:endParaRPr lang="en-US" sz="2800">
              <a:solidFill>
                <a:srgbClr val="D84A27"/>
              </a:solidFill>
              <a:latin typeface="Consolas"/>
              <a:cs typeface="Segoe UI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if (PLRU[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addr_index</a:t>
            </a:r>
            <a:r>
              <a:rPr lang="en-US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][3'b111] == 1'b1 &amp;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PLRU[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addr_index</a:t>
            </a:r>
            <a:r>
              <a:rPr lang="en-US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][3'b011] == 1'b0 &amp;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PLRU[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addr_index</a:t>
            </a:r>
            <a:r>
              <a:rPr lang="en-US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][3'b001] == 1'b0 )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r">
              <a:lnSpc>
                <a:spcPct val="120000"/>
              </a:lnSpc>
            </a:pPr>
            <a:endParaRPr lang="en-US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B2DA8-6A7A-C3F5-C061-00710439301A}"/>
              </a:ext>
            </a:extLst>
          </p:cNvPr>
          <p:cNvSpPr txBox="1"/>
          <p:nvPr/>
        </p:nvSpPr>
        <p:spPr>
          <a:xfrm>
            <a:off x="5975683" y="5644816"/>
            <a:ext cx="62147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latin typeface="Consolas"/>
                <a:ea typeface="+mn-lt"/>
                <a:cs typeface="+mn-lt"/>
              </a:rPr>
              <a:t>PLRU_signals</a:t>
            </a:r>
            <a:r>
              <a:rPr lang="en-US" sz="2000">
                <a:latin typeface="Consolas"/>
                <a:ea typeface="+mn-lt"/>
                <a:cs typeface="+mn-lt"/>
              </a:rPr>
              <a:t>[m] &amp;=</a:t>
            </a:r>
            <a:endParaRPr lang="en-US">
              <a:latin typeface="Calibri" panose="020F0502020204030204"/>
              <a:ea typeface="+mn-lt"/>
              <a:cs typeface="+mn-lt"/>
            </a:endParaRPr>
          </a:p>
          <a:p>
            <a:r>
              <a:rPr lang="en-US" sz="2000">
                <a:latin typeface="Consolas"/>
                <a:ea typeface="+mn-lt"/>
                <a:cs typeface="+mn-lt"/>
              </a:rPr>
              <a:t>    (PLRU[</a:t>
            </a:r>
            <a:r>
              <a:rPr lang="en-US" sz="2000" err="1">
                <a:latin typeface="Consolas"/>
                <a:ea typeface="+mn-lt"/>
                <a:cs typeface="+mn-lt"/>
              </a:rPr>
              <a:t>addr_index</a:t>
            </a:r>
            <a:r>
              <a:rPr lang="en-US" sz="2000">
                <a:latin typeface="Consolas"/>
                <a:ea typeface="+mn-lt"/>
                <a:cs typeface="+mn-lt"/>
              </a:rPr>
              <a:t>][{2'b01, w} &gt;&gt; (i+1)]</a:t>
            </a:r>
            <a:endParaRPr lang="en-US">
              <a:latin typeface="Calibri" panose="020F0502020204030204"/>
              <a:ea typeface="+mn-lt"/>
              <a:cs typeface="+mn-lt"/>
            </a:endParaRPr>
          </a:p>
          <a:p>
            <a:r>
              <a:rPr lang="en-US" sz="2000">
                <a:latin typeface="Consolas"/>
                <a:ea typeface="+mn-lt"/>
                <a:cs typeface="+mn-lt"/>
              </a:rPr>
              <a:t>    </a:t>
            </a:r>
            <a:r>
              <a:rPr lang="en-US" sz="2000" b="1">
                <a:solidFill>
                  <a:srgbClr val="D84A27"/>
                </a:solidFill>
                <a:latin typeface="Consolas"/>
                <a:ea typeface="+mn-lt"/>
                <a:cs typeface="+mn-lt"/>
              </a:rPr>
              <a:t>!=</a:t>
            </a:r>
            <a:r>
              <a:rPr lang="en-US" sz="2000">
                <a:latin typeface="Consolas"/>
                <a:ea typeface="+mn-lt"/>
                <a:cs typeface="+mn-lt"/>
              </a:rPr>
              <a:t> w[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]);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236FC-1A04-E04D-157D-52C5BFEF6E20}"/>
              </a:ext>
            </a:extLst>
          </p:cNvPr>
          <p:cNvSpPr txBox="1"/>
          <p:nvPr/>
        </p:nvSpPr>
        <p:spPr>
          <a:xfrm>
            <a:off x="5611813" y="953336"/>
            <a:ext cx="65783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i="1">
                <a:solidFill>
                  <a:srgbClr val="00B0F0"/>
                </a:solidFill>
                <a:latin typeface="Times"/>
                <a:cs typeface="Calibri"/>
              </a:rPr>
              <a:t>Did we miss some edge cases?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4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F6F-0039-D8F3-1929-2251FC06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sz="4000" b="1">
                <a:latin typeface="Times"/>
                <a:cs typeface="Times"/>
              </a:rPr>
              <a:t>Parameterizable</a:t>
            </a:r>
            <a:br>
              <a:rPr lang="en-US" sz="4000" b="1">
                <a:latin typeface="Times"/>
                <a:cs typeface="Times"/>
              </a:rPr>
            </a:br>
            <a:r>
              <a:rPr lang="en-US" sz="4000" b="1">
                <a:latin typeface="Times"/>
                <a:cs typeface="Times"/>
              </a:rPr>
              <a:t>Cache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9628-50AA-F1EF-2339-CB96A834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36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Customizable Word Size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"/>
                <a:cs typeface="Times"/>
              </a:rPr>
              <a:t>In bus adaptor</a:t>
            </a:r>
          </a:p>
          <a:p>
            <a:pPr marL="914400" lvl="2" indent="0">
              <a:buNone/>
            </a:pPr>
            <a:endParaRPr lang="en-US" sz="800" dirty="0">
              <a:latin typeface="Consolas"/>
              <a:ea typeface="+mn-lt"/>
              <a:cs typeface="+mn-lt"/>
            </a:endParaRPr>
          </a:p>
          <a:p>
            <a:pPr marL="914400" lvl="2" indent="0">
              <a:buNone/>
            </a:pPr>
            <a:r>
              <a:rPr lang="en-US" sz="1600" dirty="0">
                <a:latin typeface="Consolas"/>
                <a:ea typeface="+mn-lt"/>
                <a:cs typeface="+mn-lt"/>
              </a:rPr>
              <a:t>assign 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mem_wdata_l</a:t>
            </a:r>
            <a:r>
              <a:rPr lang="en-US" sz="1600" dirty="0">
                <a:latin typeface="Consolas"/>
                <a:ea typeface="+mn-lt"/>
                <a:cs typeface="+mn-lt"/>
              </a:rPr>
              <a:t> = {</a:t>
            </a:r>
            <a:r>
              <a:rPr lang="en-US" sz="1600" b="1" dirty="0">
                <a:solidFill>
                  <a:srgbClr val="D84A27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b="1" dirty="0" err="1">
                <a:solidFill>
                  <a:srgbClr val="D84A27"/>
                </a:solidFill>
                <a:latin typeface="Consolas"/>
                <a:ea typeface="+mn-lt"/>
                <a:cs typeface="+mn-lt"/>
              </a:rPr>
              <a:t>s_word</a:t>
            </a:r>
            <a:r>
              <a:rPr lang="en-US" sz="1600" b="1" dirty="0">
                <a:solidFill>
                  <a:srgbClr val="D84A27"/>
                </a:solidFill>
                <a:latin typeface="Consolas"/>
                <a:ea typeface="+mn-lt"/>
                <a:cs typeface="+mn-lt"/>
              </a:rPr>
              <a:t>/32)</a:t>
            </a:r>
            <a:r>
              <a:rPr lang="en-US" sz="1600" dirty="0">
                <a:latin typeface="Consolas"/>
                <a:ea typeface="+mn-lt"/>
                <a:cs typeface="+mn-lt"/>
              </a:rPr>
              <a:t>{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mem_wdata</a:t>
            </a:r>
            <a:r>
              <a:rPr lang="en-US" sz="1600" dirty="0">
                <a:latin typeface="Consolas"/>
                <a:ea typeface="+mn-lt"/>
                <a:cs typeface="+mn-lt"/>
              </a:rPr>
              <a:t>}};</a:t>
            </a:r>
            <a:endParaRPr lang="en-US" sz="1600" dirty="0">
              <a:latin typeface="Consolas"/>
              <a:cs typeface="Times"/>
            </a:endParaRPr>
          </a:p>
          <a:p>
            <a:pPr marL="914400" lvl="2" indent="0">
              <a:buNone/>
            </a:pPr>
            <a:r>
              <a:rPr lang="en-US" sz="1600" dirty="0">
                <a:latin typeface="Consolas"/>
                <a:ea typeface="+mn-lt"/>
                <a:cs typeface="+mn-lt"/>
              </a:rPr>
              <a:t>assign 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mem_rdata</a:t>
            </a:r>
            <a:r>
              <a:rPr lang="en-US" sz="1600" dirty="0">
                <a:latin typeface="Consolas"/>
                <a:ea typeface="+mn-lt"/>
                <a:cs typeface="+mn-lt"/>
              </a:rPr>
              <a:t> = 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mem_rdata_l</a:t>
            </a:r>
            <a:r>
              <a:rPr lang="en-US" sz="1600" dirty="0">
                <a:latin typeface="Consolas"/>
                <a:ea typeface="+mn-lt"/>
                <a:cs typeface="+mn-lt"/>
              </a:rPr>
              <a:t>[(32*address[</a:t>
            </a:r>
            <a:r>
              <a:rPr lang="en-US" sz="1600" b="1" dirty="0">
                <a:solidFill>
                  <a:srgbClr val="D84A27"/>
                </a:solidFill>
                <a:latin typeface="Consolas"/>
                <a:ea typeface="+mn-lt"/>
                <a:cs typeface="+mn-lt"/>
              </a:rPr>
              <a:t>s_offset-1</a:t>
            </a:r>
            <a:r>
              <a:rPr lang="en-US" sz="1600" dirty="0">
                <a:latin typeface="Consolas"/>
                <a:ea typeface="+mn-lt"/>
                <a:cs typeface="+mn-lt"/>
              </a:rPr>
              <a:t>:2]) +: 32];</a:t>
            </a:r>
            <a:endParaRPr lang="en-US" sz="1600" dirty="0">
              <a:latin typeface="Consolas"/>
              <a:cs typeface="Calibri"/>
            </a:endParaRPr>
          </a:p>
          <a:p>
            <a:pPr marL="914400" lvl="2" indent="0">
              <a:buNone/>
            </a:pPr>
            <a:r>
              <a:rPr lang="en-US" sz="1600" dirty="0">
                <a:latin typeface="Consolas"/>
                <a:ea typeface="+mn-lt"/>
                <a:cs typeface="+mn-lt"/>
              </a:rPr>
              <a:t>assign 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mem_mask_l</a:t>
            </a:r>
            <a:r>
              <a:rPr lang="en-US" sz="1600" dirty="0">
                <a:latin typeface="Consolas"/>
                <a:ea typeface="+mn-lt"/>
                <a:cs typeface="+mn-lt"/>
              </a:rPr>
              <a:t> = {{</a:t>
            </a:r>
            <a:r>
              <a:rPr lang="en-US" sz="1600" b="1" dirty="0">
                <a:solidFill>
                  <a:srgbClr val="D84A27"/>
                </a:solidFill>
                <a:latin typeface="Consolas"/>
                <a:ea typeface="+mn-lt"/>
                <a:cs typeface="+mn-lt"/>
              </a:rPr>
              <a:t>(s_mask-4)</a:t>
            </a:r>
            <a:r>
              <a:rPr lang="en-US" sz="1600" dirty="0">
                <a:latin typeface="Consolas"/>
                <a:ea typeface="+mn-lt"/>
                <a:cs typeface="+mn-lt"/>
              </a:rPr>
              <a:t>{1'b0}}, 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mem_mask</a:t>
            </a:r>
            <a:r>
              <a:rPr lang="en-US" sz="1600" dirty="0">
                <a:latin typeface="Consolas"/>
                <a:ea typeface="+mn-lt"/>
                <a:cs typeface="+mn-lt"/>
              </a:rPr>
              <a:t>} &lt;&lt; (address[</a:t>
            </a:r>
            <a:r>
              <a:rPr lang="en-US" sz="1600" b="1" dirty="0">
                <a:solidFill>
                  <a:srgbClr val="D84A27"/>
                </a:solidFill>
                <a:latin typeface="Consolas"/>
                <a:ea typeface="+mn-lt"/>
                <a:cs typeface="+mn-lt"/>
              </a:rPr>
              <a:t>s_offset-1</a:t>
            </a:r>
            <a:r>
              <a:rPr lang="en-US" sz="1600" dirty="0">
                <a:latin typeface="Consolas"/>
                <a:ea typeface="+mn-lt"/>
                <a:cs typeface="+mn-lt"/>
              </a:rPr>
              <a:t>:2]*4);</a:t>
            </a:r>
            <a:endParaRPr lang="en-US" sz="1600" dirty="0">
              <a:latin typeface="Consolas"/>
              <a:cs typeface="Calibri"/>
            </a:endParaRPr>
          </a:p>
          <a:p>
            <a:pPr marL="914400" lvl="2" indent="0">
              <a:buNone/>
            </a:pPr>
            <a:endParaRPr lang="en-US" sz="800" dirty="0">
              <a:latin typeface="Consolas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"/>
                <a:cs typeface="Times"/>
              </a:rPr>
              <a:t>In </a:t>
            </a:r>
            <a:r>
              <a:rPr lang="en-US" dirty="0" err="1">
                <a:latin typeface="Times"/>
                <a:cs typeface="Times"/>
              </a:rPr>
              <a:t>cacheline</a:t>
            </a:r>
            <a:r>
              <a:rPr lang="en-US" dirty="0">
                <a:latin typeface="Times"/>
                <a:cs typeface="Times"/>
              </a:rPr>
              <a:t> adaptor</a:t>
            </a:r>
          </a:p>
          <a:p>
            <a:pPr lvl="2"/>
            <a:endParaRPr lang="en-US" sz="800" dirty="0">
              <a:latin typeface="Consolas"/>
              <a:cs typeface="Times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cs typeface="Times"/>
              </a:rPr>
              <a:t>READ:</a:t>
            </a:r>
            <a:endParaRPr lang="en-US" dirty="0"/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cs typeface="Times"/>
              </a:rPr>
              <a:t>    if (</a:t>
            </a:r>
            <a:r>
              <a:rPr lang="en-US" sz="1600" b="1" dirty="0">
                <a:solidFill>
                  <a:srgbClr val="D84A27"/>
                </a:solidFill>
                <a:latin typeface="Consolas"/>
                <a:cs typeface="Times"/>
              </a:rPr>
              <a:t>counter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Times"/>
              </a:rPr>
              <a:t>==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Times"/>
              </a:rPr>
              <a:t>n_burst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Times"/>
              </a:rPr>
              <a:t> - 1)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cs typeface="Times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Times"/>
              </a:rPr>
              <a:t>next_state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Times"/>
              </a:rPr>
              <a:t> = DONE;</a:t>
            </a:r>
            <a:endParaRPr lang="en-US" dirty="0">
              <a:cs typeface="Calibri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cs typeface="Times"/>
              </a:rPr>
              <a:t>WRITE:</a:t>
            </a:r>
            <a:endParaRPr lang="en-US" dirty="0"/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cs typeface="Times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Times"/>
              </a:rPr>
              <a:t>burst_o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Time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Times"/>
              </a:rPr>
              <a:t>line_i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Times"/>
              </a:rPr>
              <a:t>[</a:t>
            </a:r>
            <a:r>
              <a:rPr lang="en-US" sz="1600" b="1" dirty="0">
                <a:solidFill>
                  <a:srgbClr val="D84A27"/>
                </a:solidFill>
                <a:latin typeface="Consolas"/>
                <a:cs typeface="Times"/>
              </a:rPr>
              <a:t>counter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Times"/>
              </a:rPr>
              <a:t>*64 +: 64];</a:t>
            </a:r>
            <a:endParaRPr lang="en-US" dirty="0"/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cs typeface="Times"/>
              </a:rPr>
              <a:t>    if (</a:t>
            </a:r>
            <a:r>
              <a:rPr lang="en-US" sz="1600" b="1" dirty="0">
                <a:solidFill>
                  <a:srgbClr val="D84A27"/>
                </a:solidFill>
                <a:latin typeface="Consolas"/>
                <a:cs typeface="Times"/>
              </a:rPr>
              <a:t>counter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Times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Times"/>
              </a:rPr>
              <a:t>n_burst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Times"/>
              </a:rPr>
              <a:t> - 1)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cs typeface="Times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Times"/>
              </a:rPr>
              <a:t>next_state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Times"/>
              </a:rPr>
              <a:t> = DONE;</a:t>
            </a:r>
            <a:endParaRPr lang="en-US" dirty="0">
              <a:cs typeface="Calibri"/>
            </a:endParaRPr>
          </a:p>
          <a:p>
            <a:pPr lvl="2"/>
            <a:endParaRPr lang="en-US" sz="800" dirty="0">
              <a:latin typeface="Consolas"/>
              <a:cs typeface="Times"/>
            </a:endParaRP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8E740-E4B3-E36B-8C36-551A7C04A785}"/>
              </a:ext>
            </a:extLst>
          </p:cNvPr>
          <p:cNvSpPr txBox="1"/>
          <p:nvPr/>
        </p:nvSpPr>
        <p:spPr>
          <a:xfrm>
            <a:off x="6428873" y="4413585"/>
            <a:ext cx="5758714" cy="16070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Consolas"/>
                <a:cs typeface="Segoe UI"/>
              </a:rPr>
              <a:t>if (state == DONE)​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/>
                <a:cs typeface="Segoe UI"/>
              </a:rPr>
              <a:t>     </a:t>
            </a:r>
            <a:r>
              <a:rPr lang="en-US" sz="1600" b="1" dirty="0">
                <a:solidFill>
                  <a:srgbClr val="D84A27"/>
                </a:solidFill>
                <a:latin typeface="Consolas"/>
                <a:cs typeface="Times"/>
              </a:rPr>
              <a:t>counter</a:t>
            </a:r>
            <a:r>
              <a:rPr lang="en-US" sz="1600" dirty="0">
                <a:latin typeface="Consolas"/>
                <a:cs typeface="Segoe UI"/>
              </a:rPr>
              <a:t> &lt;= 0;​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/>
                <a:cs typeface="Segoe UI"/>
              </a:rPr>
              <a:t>else if (</a:t>
            </a:r>
            <a:r>
              <a:rPr lang="en-US" sz="1600" dirty="0" err="1">
                <a:latin typeface="Consolas"/>
                <a:cs typeface="Segoe UI"/>
              </a:rPr>
              <a:t>resp_i</a:t>
            </a:r>
            <a:r>
              <a:rPr lang="en-US" sz="1600" dirty="0">
                <a:latin typeface="Consolas"/>
                <a:cs typeface="Segoe UI"/>
              </a:rPr>
              <a:t>)​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/>
                <a:cs typeface="Segoe UI"/>
              </a:rPr>
              <a:t>     buffer &lt;= {</a:t>
            </a:r>
            <a:r>
              <a:rPr lang="en-US" sz="1600" dirty="0" err="1">
                <a:latin typeface="Consolas"/>
                <a:cs typeface="Segoe UI"/>
              </a:rPr>
              <a:t>burst_i</a:t>
            </a:r>
            <a:r>
              <a:rPr lang="en-US" sz="1600" dirty="0">
                <a:latin typeface="Consolas"/>
                <a:cs typeface="Segoe UI"/>
              </a:rPr>
              <a:t>, buffer[s_word-1:64]};​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/>
                <a:cs typeface="Segoe UI"/>
              </a:rPr>
              <a:t>     </a:t>
            </a:r>
            <a:r>
              <a:rPr lang="en-US" sz="1600" b="1" dirty="0">
                <a:solidFill>
                  <a:srgbClr val="D84A27"/>
                </a:solidFill>
                <a:latin typeface="Consolas"/>
                <a:cs typeface="Times"/>
              </a:rPr>
              <a:t>counter</a:t>
            </a:r>
            <a:r>
              <a:rPr lang="en-US" sz="1600" dirty="0">
                <a:latin typeface="Consolas"/>
                <a:cs typeface="Segoe UI"/>
              </a:rPr>
              <a:t> &lt;= counter + 1;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03A7C-D3B2-B035-8408-B400FE9972B7}"/>
              </a:ext>
            </a:extLst>
          </p:cNvPr>
          <p:cNvSpPr txBox="1"/>
          <p:nvPr/>
        </p:nvSpPr>
        <p:spPr>
          <a:xfrm>
            <a:off x="5328987" y="1127961"/>
            <a:ext cx="68606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i="1" dirty="0">
                <a:solidFill>
                  <a:srgbClr val="00B0F0"/>
                </a:solidFill>
                <a:latin typeface="Times"/>
                <a:cs typeface="Calibri"/>
              </a:rPr>
              <a:t>Don't forget the </a:t>
            </a:r>
            <a:r>
              <a:rPr lang="en-US" sz="3600" i="1" dirty="0" err="1">
                <a:solidFill>
                  <a:srgbClr val="00B0F0"/>
                </a:solidFill>
                <a:latin typeface="Consolas"/>
                <a:cs typeface="Calibri"/>
              </a:rPr>
              <a:t>bmem</a:t>
            </a:r>
            <a:r>
              <a:rPr lang="en-US" sz="3600" i="1" dirty="0">
                <a:solidFill>
                  <a:srgbClr val="00B0F0"/>
                </a:solidFill>
                <a:latin typeface="Times"/>
                <a:cs typeface="Calibri"/>
              </a:rPr>
              <a:t> burst size!</a:t>
            </a:r>
            <a:endParaRPr lang="en-US" sz="3600" i="1" dirty="0">
              <a:solidFill>
                <a:srgbClr val="00B0F0"/>
              </a:solidFill>
              <a:latin typeface="Times"/>
              <a:cs typeface="Times"/>
            </a:endParaRPr>
          </a:p>
          <a:p>
            <a:r>
              <a:rPr lang="en-US" sz="3600" i="1" dirty="0">
                <a:solidFill>
                  <a:srgbClr val="00B0F0"/>
                </a:solidFill>
                <a:latin typeface="Times"/>
                <a:cs typeface="Calibri"/>
              </a:rPr>
              <a:t>But this comes with side effects.</a:t>
            </a:r>
          </a:p>
        </p:txBody>
      </p:sp>
    </p:spTree>
    <p:extLst>
      <p:ext uri="{BB962C8B-B14F-4D97-AF65-F5344CB8AC3E}">
        <p14:creationId xmlns:p14="http://schemas.microsoft.com/office/powerpoint/2010/main" val="1999890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785</Words>
  <Application>Microsoft Office PowerPoint</Application>
  <PresentationFormat>Widescreen</PresentationFormat>
  <Paragraphs>186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Arial,Sans-Serif</vt:lpstr>
      <vt:lpstr>Arial</vt:lpstr>
      <vt:lpstr>Calibri</vt:lpstr>
      <vt:lpstr>Calibri Light</vt:lpstr>
      <vt:lpstr>Consolas</vt:lpstr>
      <vt:lpstr>Courier New</vt:lpstr>
      <vt:lpstr>Times</vt:lpstr>
      <vt:lpstr>office theme</vt:lpstr>
      <vt:lpstr>ECE411 Final Project Efficient Pipelined RISC-V Processor</vt:lpstr>
      <vt:lpstr>PowerPoint Presentation</vt:lpstr>
      <vt:lpstr>PowerPoint Presentation</vt:lpstr>
      <vt:lpstr>Advanced Feature Design</vt:lpstr>
      <vt:lpstr>PowerPoint Presentation</vt:lpstr>
      <vt:lpstr>Branch Predictor &amp; Branch Target Buffer</vt:lpstr>
      <vt:lpstr>Cacheline Prefetcher</vt:lpstr>
      <vt:lpstr>Parameterizable Cache</vt:lpstr>
      <vt:lpstr>Parameterizable Cache</vt:lpstr>
      <vt:lpstr>Unique Challenges We Have Faced</vt:lpstr>
      <vt:lpstr>Statistics</vt:lpstr>
      <vt:lpstr>Statistics</vt:lpstr>
      <vt:lpstr>PowerPoint Presentation</vt:lpstr>
      <vt:lpstr>Looking Back, We Would Rather……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Chen, Ziyuan</cp:lastModifiedBy>
  <cp:revision>2</cp:revision>
  <dcterms:created xsi:type="dcterms:W3CDTF">2023-12-03T12:50:25Z</dcterms:created>
  <dcterms:modified xsi:type="dcterms:W3CDTF">2023-12-06T15:59:21Z</dcterms:modified>
</cp:coreProperties>
</file>