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A9FB9-0665-4978-950F-259967D16BB5}">
  <a:tblStyle styleId="{906A9FB9-0665-4978-950F-259967D16BB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O distribuidor tem o papel de aceitar a entrada de novos servidores e novos clientes na rede a qualquer momento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O único IP conhecido pelas outras máquinas é o IP do Host distribuidor.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Quando um servidor conecta-se ao distribuidor a tabela contendo a informação da linha do livro e do servidor que possui o semáforo dela é re-organizada e distribuida novamente para todos os servidores conectados. Isso vale também para quando um servidor for desconectado.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Redirecionamento balanceado do </a:t>
            </a:r>
            <a:r>
              <a:rPr b="1" lang="pt-BR" sz="1800">
                <a:solidFill>
                  <a:schemeClr val="dk2"/>
                </a:solidFill>
              </a:rPr>
              <a:t>cliente </a:t>
            </a:r>
            <a:r>
              <a:rPr lang="pt-BR" sz="1800">
                <a:solidFill>
                  <a:schemeClr val="dk2"/>
                </a:solidFill>
              </a:rPr>
              <a:t>quando o mesmo conectar-se ao </a:t>
            </a:r>
            <a:r>
              <a:rPr b="1" lang="pt-BR" sz="1800">
                <a:solidFill>
                  <a:schemeClr val="dk2"/>
                </a:solidFill>
              </a:rPr>
              <a:t>distribuidor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27272"/>
            </a:pPr>
            <a:r>
              <a:rPr lang="pt-BR">
                <a:solidFill>
                  <a:schemeClr val="dk1"/>
                </a:solidFill>
              </a:rPr>
              <a:t>Quando um cliente conecta-se ao distribuidor ele é redirecionado através do algoritmo de balanceamento para um dos servidores, neste caso, o distribuidor informa o IP do servidor ao cliente, para que estes estabeleçam uma nova conexão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O distribuidor tem ainda o papel de backup já que o mesmo será atualizado assim como os outros servidores.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A peso da aplicação não estará concentrado no distribuidor pois o mesmo não necessita fazer uma atualização constante dos semáforos em cada linha do arquivo.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A cada nova conexão de </a:t>
            </a:r>
            <a:r>
              <a:rPr b="1" lang="pt-BR" sz="1800">
                <a:solidFill>
                  <a:schemeClr val="dk2"/>
                </a:solidFill>
              </a:rPr>
              <a:t>Servidor</a:t>
            </a:r>
            <a:r>
              <a:rPr lang="pt-BR" sz="1800">
                <a:solidFill>
                  <a:schemeClr val="dk2"/>
                </a:solidFill>
              </a:rPr>
              <a:t> com o </a:t>
            </a:r>
            <a:r>
              <a:rPr b="1" lang="pt-BR" sz="1800">
                <a:solidFill>
                  <a:schemeClr val="dk2"/>
                </a:solidFill>
              </a:rPr>
              <a:t>Distribuidor</a:t>
            </a:r>
            <a:r>
              <a:rPr lang="pt-BR" sz="1800">
                <a:solidFill>
                  <a:schemeClr val="dk2"/>
                </a:solidFill>
              </a:rPr>
              <a:t>, a rede é reorganizada de forma a todos os servidores efetuarem conexões multicast com todos os outros servidores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Esquema simples de semáforo no qual a cada tentativa de acessar a memória compartilhada o valor do semáforo é verificado e bloqueia ou não o processo. Decrementando o semáforo caso consiga acessar a área de memória em questão, e incrementando novamente quando o processo sair dessa área.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Se um cliente conectado ao servidor solicitar uma operação de escrita na tabela (Atualização do valor de quantidade de livros) o servidor segue os seguintes passos: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Verifica se o servidor possui o semáforo da linha que o usuário deseja alterar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Se sim, altera o valor do semáforo, faz a operação em seu arquivo, envia a operação para os outros servidores para que estes alterarem os seus arquivos, altera o valor do semáforo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Se não, acessa o servidor que possui o semáforo da linha, altera o valor do semáforo (Se possível) ou entra no estado de bloqueado, altera o seu próprio arquivo, e envia a mensagem para que os outros servidores também alterem seus arquivos, altera o valor do semáforo.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A todo momento o </a:t>
            </a:r>
            <a:r>
              <a:rPr b="1" lang="pt-BR" sz="1800">
                <a:solidFill>
                  <a:schemeClr val="dk2"/>
                </a:solidFill>
              </a:rPr>
              <a:t>Distribuidor </a:t>
            </a:r>
            <a:r>
              <a:rPr lang="pt-BR" sz="1800">
                <a:solidFill>
                  <a:schemeClr val="dk2"/>
                </a:solidFill>
              </a:rPr>
              <a:t>verifica o “status” dos servidores conectados, caso encontre algum servidor desconectado, é feita uma exclusão deste servidor da lista de servidores e a tabela de semáforos é reorganizada considerando apenas os servidores ainda operantes.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A cada reorganização da tabela, o distribuidor deve reenviar aos servidores os seus novos números de servidores para estes saberem quais linhas da tabela os mesmos possuem os semáforos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Caso tenha uma queda de um dos servidores, os clientes conectam-se novamente com o </a:t>
            </a:r>
            <a:r>
              <a:rPr b="1" lang="pt-BR" sz="1800">
                <a:solidFill>
                  <a:schemeClr val="dk2"/>
                </a:solidFill>
              </a:rPr>
              <a:t>Distribuidor</a:t>
            </a:r>
            <a:r>
              <a:rPr lang="pt-BR" sz="1800">
                <a:solidFill>
                  <a:schemeClr val="dk2"/>
                </a:solidFill>
              </a:rPr>
              <a:t> para acessarem outro servidor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O </a:t>
            </a:r>
            <a:r>
              <a:rPr b="1" lang="pt-BR" sz="1800">
                <a:solidFill>
                  <a:schemeClr val="dk2"/>
                </a:solidFill>
              </a:rPr>
              <a:t>cliente</a:t>
            </a:r>
            <a:r>
              <a:rPr lang="pt-BR" sz="1800">
                <a:solidFill>
                  <a:schemeClr val="dk2"/>
                </a:solidFill>
              </a:rPr>
              <a:t> conecta-se ao </a:t>
            </a:r>
            <a:r>
              <a:rPr b="1" lang="pt-BR" sz="1800">
                <a:solidFill>
                  <a:schemeClr val="dk2"/>
                </a:solidFill>
              </a:rPr>
              <a:t>distribuidor</a:t>
            </a:r>
            <a:r>
              <a:rPr lang="pt-BR" sz="1800">
                <a:solidFill>
                  <a:schemeClr val="dk2"/>
                </a:solidFill>
              </a:rPr>
              <a:t> e é redirecionado para um dos servidores. Ele fica conectado a este servidor até finalizar a 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O </a:t>
            </a:r>
            <a:r>
              <a:rPr b="1" lang="pt-BR" sz="1800">
                <a:solidFill>
                  <a:schemeClr val="dk2"/>
                </a:solidFill>
              </a:rPr>
              <a:t>cliente </a:t>
            </a:r>
            <a:r>
              <a:rPr lang="pt-BR" sz="1800">
                <a:solidFill>
                  <a:schemeClr val="dk2"/>
                </a:solidFill>
              </a:rPr>
              <a:t>faz a requisição da operação que deseja no servidor que estiver conectado, e o </a:t>
            </a:r>
            <a:r>
              <a:rPr b="1" lang="pt-BR" sz="1800">
                <a:solidFill>
                  <a:schemeClr val="dk2"/>
                </a:solidFill>
              </a:rPr>
              <a:t>servidor</a:t>
            </a:r>
            <a:r>
              <a:rPr lang="pt-BR" sz="1800">
                <a:solidFill>
                  <a:schemeClr val="dk2"/>
                </a:solidFill>
              </a:rPr>
              <a:t> por sua vez, tem que identificar qual dos </a:t>
            </a:r>
            <a:r>
              <a:rPr b="1" lang="pt-BR" sz="1800">
                <a:solidFill>
                  <a:schemeClr val="dk2"/>
                </a:solidFill>
              </a:rPr>
              <a:t>servidores</a:t>
            </a:r>
            <a:r>
              <a:rPr lang="pt-BR" sz="1800">
                <a:solidFill>
                  <a:schemeClr val="dk2"/>
                </a:solidFill>
              </a:rPr>
              <a:t> controlam o acesso a linha de arquivo que o </a:t>
            </a:r>
            <a:r>
              <a:rPr b="1" lang="pt-BR" sz="1800">
                <a:solidFill>
                  <a:schemeClr val="dk2"/>
                </a:solidFill>
              </a:rPr>
              <a:t>cliente </a:t>
            </a:r>
            <a:r>
              <a:rPr lang="pt-BR" sz="1800">
                <a:solidFill>
                  <a:schemeClr val="dk2"/>
                </a:solidFill>
              </a:rPr>
              <a:t>deseja modificar.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É possível fazer a melhoria do sistema Maranhon com a adição de um ponto central que aceite uma quantidade maior de requisições (distribuidor)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Proposta de Solução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Problema 3: Maranhon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Cássio Santos, Allen Hichard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Diagrama de comunicação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75" y="136872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76125" y="1152475"/>
            <a:ext cx="1338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Distribuidor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25" y="245585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5448937" y="2244900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0</a:t>
            </a:r>
          </a:p>
        </p:txBody>
      </p:sp>
      <p:cxnSp>
        <p:nvCxnSpPr>
          <p:cNvPr id="166" name="Shape 166"/>
          <p:cNvCxnSpPr>
            <a:stCxn id="164" idx="1"/>
            <a:endCxn id="162" idx="2"/>
          </p:cNvCxnSpPr>
          <p:nvPr/>
        </p:nvCxnSpPr>
        <p:spPr>
          <a:xfrm rot="10800000">
            <a:off x="4141525" y="2245037"/>
            <a:ext cx="13695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137" y="279485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3596050" y="2583900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1</a:t>
            </a:r>
          </a:p>
        </p:txBody>
      </p:sp>
      <p:cxnSp>
        <p:nvCxnSpPr>
          <p:cNvPr id="169" name="Shape 169"/>
          <p:cNvCxnSpPr>
            <a:stCxn id="168" idx="2"/>
            <a:endCxn id="162" idx="2"/>
          </p:cNvCxnSpPr>
          <p:nvPr/>
        </p:nvCxnSpPr>
        <p:spPr>
          <a:xfrm rot="10800000">
            <a:off x="4141450" y="2244900"/>
            <a:ext cx="0" cy="6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170" name="Shape 170"/>
          <p:cNvCxnSpPr>
            <a:stCxn id="167" idx="3"/>
            <a:endCxn id="164" idx="1"/>
          </p:cNvCxnSpPr>
          <p:nvPr/>
        </p:nvCxnSpPr>
        <p:spPr>
          <a:xfrm flipH="1" rot="10800000">
            <a:off x="4534312" y="2893937"/>
            <a:ext cx="9768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Diagrama de comunicação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75" y="136872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576125" y="1152475"/>
            <a:ext cx="1338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Distribuidor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25" y="245585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5448937" y="2244900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0</a:t>
            </a:r>
          </a:p>
        </p:txBody>
      </p:sp>
      <p:cxnSp>
        <p:nvCxnSpPr>
          <p:cNvPr id="181" name="Shape 181"/>
          <p:cNvCxnSpPr>
            <a:stCxn id="179" idx="1"/>
            <a:endCxn id="177" idx="2"/>
          </p:cNvCxnSpPr>
          <p:nvPr/>
        </p:nvCxnSpPr>
        <p:spPr>
          <a:xfrm rot="10800000">
            <a:off x="4141525" y="2245037"/>
            <a:ext cx="13695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137" y="279485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596050" y="2583900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1</a:t>
            </a:r>
          </a:p>
        </p:txBody>
      </p:sp>
      <p:cxnSp>
        <p:nvCxnSpPr>
          <p:cNvPr id="184" name="Shape 184"/>
          <p:cNvCxnSpPr>
            <a:stCxn id="183" idx="2"/>
            <a:endCxn id="177" idx="2"/>
          </p:cNvCxnSpPr>
          <p:nvPr/>
        </p:nvCxnSpPr>
        <p:spPr>
          <a:xfrm rot="10800000">
            <a:off x="4141450" y="2244900"/>
            <a:ext cx="0" cy="6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425" y="3353575"/>
            <a:ext cx="876174" cy="876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Shape 186"/>
          <p:cNvCxnSpPr>
            <a:stCxn id="185" idx="3"/>
            <a:endCxn id="187" idx="1"/>
          </p:cNvCxnSpPr>
          <p:nvPr/>
        </p:nvCxnSpPr>
        <p:spPr>
          <a:xfrm flipH="1" rot="10800000">
            <a:off x="2317599" y="1806862"/>
            <a:ext cx="1385700" cy="19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 rot="-2985885">
            <a:off x="2461127" y="2523817"/>
            <a:ext cx="916821" cy="40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C.O = 1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379337" y="3142625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Maquina 3</a:t>
            </a:r>
          </a:p>
        </p:txBody>
      </p:sp>
      <p:cxnSp>
        <p:nvCxnSpPr>
          <p:cNvPr id="190" name="Shape 190"/>
          <p:cNvCxnSpPr>
            <a:stCxn id="191" idx="3"/>
            <a:endCxn id="192" idx="1"/>
          </p:cNvCxnSpPr>
          <p:nvPr/>
        </p:nvCxnSpPr>
        <p:spPr>
          <a:xfrm flipH="1" rot="10800000">
            <a:off x="4534312" y="2893937"/>
            <a:ext cx="9768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Diagrama de comunicação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75" y="136872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3576125" y="1152475"/>
            <a:ext cx="1338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Distribuidor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25" y="245585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448937" y="2244900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0</a:t>
            </a:r>
          </a:p>
        </p:txBody>
      </p:sp>
      <p:cxnSp>
        <p:nvCxnSpPr>
          <p:cNvPr id="203" name="Shape 203"/>
          <p:cNvCxnSpPr>
            <a:stCxn id="201" idx="1"/>
            <a:endCxn id="199" idx="2"/>
          </p:cNvCxnSpPr>
          <p:nvPr/>
        </p:nvCxnSpPr>
        <p:spPr>
          <a:xfrm rot="10800000">
            <a:off x="4141525" y="2245037"/>
            <a:ext cx="13695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137" y="279485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596050" y="2583900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1</a:t>
            </a:r>
          </a:p>
        </p:txBody>
      </p:sp>
      <p:cxnSp>
        <p:nvCxnSpPr>
          <p:cNvPr id="206" name="Shape 206"/>
          <p:cNvCxnSpPr>
            <a:stCxn id="205" idx="2"/>
            <a:endCxn id="199" idx="2"/>
          </p:cNvCxnSpPr>
          <p:nvPr/>
        </p:nvCxnSpPr>
        <p:spPr>
          <a:xfrm rot="10800000">
            <a:off x="4141450" y="2244900"/>
            <a:ext cx="0" cy="6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425" y="3353575"/>
            <a:ext cx="876174" cy="876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>
            <a:stCxn id="207" idx="3"/>
            <a:endCxn id="204" idx="1"/>
          </p:cNvCxnSpPr>
          <p:nvPr/>
        </p:nvCxnSpPr>
        <p:spPr>
          <a:xfrm flipH="1" rot="10800000">
            <a:off x="2317599" y="3233062"/>
            <a:ext cx="13404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x="1379337" y="3142625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Cliente 0</a:t>
            </a:r>
          </a:p>
        </p:txBody>
      </p:sp>
      <p:cxnSp>
        <p:nvCxnSpPr>
          <p:cNvPr id="210" name="Shape 210"/>
          <p:cNvCxnSpPr>
            <a:stCxn id="211" idx="3"/>
            <a:endCxn id="212" idx="1"/>
          </p:cNvCxnSpPr>
          <p:nvPr/>
        </p:nvCxnSpPr>
        <p:spPr>
          <a:xfrm flipH="1" rot="10800000">
            <a:off x="4534312" y="2893937"/>
            <a:ext cx="9768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Distribuidor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58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Distribuidor</a:t>
            </a:r>
            <a:r>
              <a:rPr lang="pt-BR"/>
              <a:t> como ponto de acesso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IP único para acesso externo.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Reorganização da tabela de semáforos quando um </a:t>
            </a:r>
            <a:r>
              <a:rPr b="1" lang="pt-BR"/>
              <a:t>servidor </a:t>
            </a:r>
            <a:r>
              <a:rPr lang="pt-BR"/>
              <a:t>conecta ou desconecta do </a:t>
            </a:r>
            <a:r>
              <a:rPr b="1" lang="pt-BR"/>
              <a:t>distribuidor.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Distribuidor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Redirecionamento balanceado do </a:t>
            </a:r>
            <a:r>
              <a:rPr b="1" lang="pt-BR"/>
              <a:t>cliente </a:t>
            </a:r>
            <a:r>
              <a:rPr lang="pt-BR"/>
              <a:t>quando o mesmo conectar-se ao </a:t>
            </a:r>
            <a:r>
              <a:rPr b="1" lang="pt-BR"/>
              <a:t>distribuidor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distribuidor tem o papel de backup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 peso da aplicação não estará concentrado no distribuidor;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Algoritmo de balanceamento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Verificar a quantidade de clientes conectados em cada servidor para balancear o novo cliente inserido no servidor com menos clientes.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Enquanto os servidores tiverem a mesma quantidade de clientes conectados, o algoritmo utilizado será o Round Robin.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pt-BR"/>
              <a:t> 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562" y="3177400"/>
            <a:ext cx="876174" cy="87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862" y="313047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5659775" y="2919525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2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62" y="317740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1835075" y="2966450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0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778475" y="2966450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1</a:t>
            </a:r>
          </a:p>
        </p:txBody>
      </p:sp>
      <p:graphicFrame>
        <p:nvGraphicFramePr>
          <p:cNvPr id="237" name="Shape 237"/>
          <p:cNvGraphicFramePr/>
          <p:nvPr/>
        </p:nvGraphicFramePr>
        <p:xfrm>
          <a:off x="1569550" y="416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{906A9FB9-0665-4978-950F-259967D16BB5}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406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Shape 238"/>
          <p:cNvGraphicFramePr/>
          <p:nvPr/>
        </p:nvGraphicFramePr>
        <p:xfrm>
          <a:off x="3512950" y="416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{906A9FB9-0665-4978-950F-259967D16BB5}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406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Shape 239"/>
          <p:cNvGraphicFramePr/>
          <p:nvPr/>
        </p:nvGraphicFramePr>
        <p:xfrm>
          <a:off x="5394250" y="416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{906A9FB9-0665-4978-950F-259967D16BB5}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406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40" name="Shape 240"/>
          <p:cNvCxnSpPr/>
          <p:nvPr/>
        </p:nvCxnSpPr>
        <p:spPr>
          <a:xfrm flipH="1" rot="10800000">
            <a:off x="5583800" y="4442925"/>
            <a:ext cx="3702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rot="245197">
            <a:off x="1228623" y="2075099"/>
            <a:ext cx="7031830" cy="3033989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Conexão entre Servidores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A cada nova conexão de </a:t>
            </a:r>
            <a:r>
              <a:rPr b="1" lang="pt-BR"/>
              <a:t>Servidor</a:t>
            </a:r>
            <a:r>
              <a:rPr lang="pt-BR"/>
              <a:t> com o </a:t>
            </a:r>
            <a:r>
              <a:rPr b="1" lang="pt-BR"/>
              <a:t>Distribuidor</a:t>
            </a:r>
            <a:r>
              <a:rPr lang="pt-BR"/>
              <a:t>, o mesmo é inserido a um grupo multicasting, e todos os </a:t>
            </a:r>
            <a:r>
              <a:rPr b="1" lang="pt-BR"/>
              <a:t>servidores</a:t>
            </a:r>
            <a:r>
              <a:rPr lang="pt-BR"/>
              <a:t> recebem os Ip’s dos outros para efetuarem conexões unicast.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50" y="253005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3206050" y="2315112"/>
            <a:ext cx="1614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ServidorA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100" y="396447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5611100" y="3749537"/>
            <a:ext cx="1614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ServidorC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25" y="385700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1707025" y="3642062"/>
            <a:ext cx="1614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ServidorB</a:t>
            </a:r>
          </a:p>
        </p:txBody>
      </p:sp>
      <p:cxnSp>
        <p:nvCxnSpPr>
          <p:cNvPr id="254" name="Shape 254"/>
          <p:cNvCxnSpPr>
            <a:endCxn id="248" idx="1"/>
          </p:cNvCxnSpPr>
          <p:nvPr/>
        </p:nvCxnSpPr>
        <p:spPr>
          <a:xfrm flipH="1" rot="10800000">
            <a:off x="2207350" y="2968137"/>
            <a:ext cx="998700" cy="91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" name="Shape 255"/>
          <p:cNvCxnSpPr>
            <a:stCxn id="252" idx="3"/>
            <a:endCxn id="250" idx="2"/>
          </p:cNvCxnSpPr>
          <p:nvPr/>
        </p:nvCxnSpPr>
        <p:spPr>
          <a:xfrm>
            <a:off x="2583199" y="4295087"/>
            <a:ext cx="3465900" cy="545700"/>
          </a:xfrm>
          <a:prstGeom prst="curvedConnector4">
            <a:avLst>
              <a:gd fmla="val 54803" name="adj1"/>
              <a:gd fmla="val 8701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050" y="236805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5555050" y="2153112"/>
            <a:ext cx="1614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ServidorD</a:t>
            </a:r>
          </a:p>
        </p:txBody>
      </p:sp>
      <p:cxnSp>
        <p:nvCxnSpPr>
          <p:cNvPr id="258" name="Shape 258"/>
          <p:cNvCxnSpPr>
            <a:stCxn id="248" idx="2"/>
            <a:endCxn id="250" idx="1"/>
          </p:cNvCxnSpPr>
          <p:nvPr/>
        </p:nvCxnSpPr>
        <p:spPr>
          <a:xfrm flipH="1" rot="-5400000">
            <a:off x="4129537" y="2920824"/>
            <a:ext cx="996300" cy="1967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>
            <a:stCxn id="248" idx="3"/>
            <a:endCxn id="256" idx="1"/>
          </p:cNvCxnSpPr>
          <p:nvPr/>
        </p:nvCxnSpPr>
        <p:spPr>
          <a:xfrm flipH="1" rot="10800000">
            <a:off x="4082224" y="2806137"/>
            <a:ext cx="1472700" cy="1620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" name="Shape 260"/>
          <p:cNvCxnSpPr>
            <a:stCxn id="256" idx="2"/>
            <a:endCxn id="250" idx="3"/>
          </p:cNvCxnSpPr>
          <p:nvPr/>
        </p:nvCxnSpPr>
        <p:spPr>
          <a:xfrm flipH="1" rot="-5400000">
            <a:off x="5661037" y="3576324"/>
            <a:ext cx="1158299" cy="494100"/>
          </a:xfrm>
          <a:prstGeom prst="curvedConnector4">
            <a:avLst>
              <a:gd fmla="val 31091" name="adj1"/>
              <a:gd fmla="val 14820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>
            <a:stCxn id="256" idx="2"/>
            <a:endCxn id="252" idx="3"/>
          </p:cNvCxnSpPr>
          <p:nvPr/>
        </p:nvCxnSpPr>
        <p:spPr>
          <a:xfrm rot="5400000">
            <a:off x="3762787" y="2064774"/>
            <a:ext cx="1050899" cy="3409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Tratamento de acesso a arquivos compartilhados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Uso de semáforos nos servidores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Cada servidor armazena os semáforos de certas linhas do arquivo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3283796" y="3872625"/>
            <a:ext cx="25764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rgbClr val="434343"/>
                </a:solidFill>
              </a:rPr>
              <a:t>Semáforo = 0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311988" y="3032025"/>
            <a:ext cx="25200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rgbClr val="434343"/>
                </a:solidFill>
              </a:rPr>
              <a:t>Semáforo = 1</a:t>
            </a:r>
          </a:p>
        </p:txBody>
      </p:sp>
      <p:cxnSp>
        <p:nvCxnSpPr>
          <p:cNvPr id="270" name="Shape 270"/>
          <p:cNvCxnSpPr>
            <a:stCxn id="268" idx="1"/>
            <a:endCxn id="269" idx="1"/>
          </p:cNvCxnSpPr>
          <p:nvPr/>
        </p:nvCxnSpPr>
        <p:spPr>
          <a:xfrm flipH="1" rot="10800000">
            <a:off x="3283796" y="3452475"/>
            <a:ext cx="28200" cy="770400"/>
          </a:xfrm>
          <a:prstGeom prst="curvedConnector3">
            <a:avLst>
              <a:gd fmla="val -8444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71" name="Shape 271"/>
          <p:cNvCxnSpPr>
            <a:stCxn id="268" idx="3"/>
            <a:endCxn id="269" idx="3"/>
          </p:cNvCxnSpPr>
          <p:nvPr/>
        </p:nvCxnSpPr>
        <p:spPr>
          <a:xfrm rot="10800000">
            <a:off x="5831996" y="3452475"/>
            <a:ext cx="28200" cy="770400"/>
          </a:xfrm>
          <a:prstGeom prst="curvedConnector3">
            <a:avLst>
              <a:gd fmla="val -8444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1390925" y="365247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Acessando a linha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098400" y="365247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Liberando acesso a linha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Tabela de livros em cada um dos servidores e distribuidor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com 3 servidores conectados, 6 livros na lista e na visão do servidor 2:</a:t>
            </a:r>
          </a:p>
        </p:txBody>
      </p:sp>
      <p:graphicFrame>
        <p:nvGraphicFramePr>
          <p:cNvPr id="280" name="Shape 28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{906A9FB9-0665-4978-950F-259967D16BB5}</a:tableStyleId>
              </a:tblPr>
              <a:tblGrid>
                <a:gridCol w="416750"/>
                <a:gridCol w="199625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Nome do livro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Preço do livro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Quantidade disponível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Servidor com o Semáforo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Valor do semáforo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50 tons de cinza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R$ 50,00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Server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código da Vince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R$ 15,00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Server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Praticamente Inof.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R$ 7,00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35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Server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A culpa é das estr.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R$ 20,00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Server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Sistemas Operac.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R$ 120,00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Server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Crepúsculo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R$ 50,00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Server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1" name="Shape 281"/>
          <p:cNvSpPr txBox="1"/>
          <p:nvPr/>
        </p:nvSpPr>
        <p:spPr>
          <a:xfrm>
            <a:off x="6500350" y="4718400"/>
            <a:ext cx="24177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/>
              <a:t>Créditos: Joel e Heitor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Queda de servidores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Distribuidor verifica constantemente os servidores operantes;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Servidores inoperantes são retirados da lista;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 tabela de semáforos é reorganizada considerando apenas os servidores ainda operantes.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Caso o servidor caia os cliente pertencentes ao mesmo serão redistribuídos.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613050" y="2244775"/>
            <a:ext cx="5106900" cy="1548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Arquitetura do Sistema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75" y="136872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3576125" y="1152475"/>
            <a:ext cx="1338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Distribuidor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00" y="266680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5290900" y="2455850"/>
            <a:ext cx="1142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0</a:t>
            </a:r>
          </a:p>
        </p:txBody>
      </p:sp>
      <p:cxnSp>
        <p:nvCxnSpPr>
          <p:cNvPr id="67" name="Shape 67"/>
          <p:cNvCxnSpPr>
            <a:endCxn id="63" idx="2"/>
          </p:cNvCxnSpPr>
          <p:nvPr/>
        </p:nvCxnSpPr>
        <p:spPr>
          <a:xfrm rot="10800000">
            <a:off x="4141462" y="2244899"/>
            <a:ext cx="1167300" cy="5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150" y="266680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3607112" y="2469596"/>
            <a:ext cx="10272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1</a:t>
            </a:r>
          </a:p>
        </p:txBody>
      </p:sp>
      <p:cxnSp>
        <p:nvCxnSpPr>
          <p:cNvPr id="70" name="Shape 70"/>
          <p:cNvCxnSpPr>
            <a:stCxn id="69" idx="2"/>
            <a:endCxn id="63" idx="2"/>
          </p:cNvCxnSpPr>
          <p:nvPr/>
        </p:nvCxnSpPr>
        <p:spPr>
          <a:xfrm flipH="1" rot="10800000">
            <a:off x="4120712" y="2244896"/>
            <a:ext cx="20700" cy="4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00" y="256132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2139324" y="2350375"/>
            <a:ext cx="1027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2</a:t>
            </a:r>
          </a:p>
        </p:txBody>
      </p:sp>
      <p:cxnSp>
        <p:nvCxnSpPr>
          <p:cNvPr id="73" name="Shape 73"/>
          <p:cNvCxnSpPr>
            <a:endCxn id="63" idx="2"/>
          </p:cNvCxnSpPr>
          <p:nvPr/>
        </p:nvCxnSpPr>
        <p:spPr>
          <a:xfrm flipH="1" rot="10800000">
            <a:off x="3119062" y="2244899"/>
            <a:ext cx="10224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62" y="3995162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787" y="3995162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262" y="3995162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1693625" y="3693700"/>
            <a:ext cx="445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C1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922275" y="3693698"/>
            <a:ext cx="445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C2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147250" y="3693700"/>
            <a:ext cx="5727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C3</a:t>
            </a:r>
          </a:p>
        </p:txBody>
      </p:sp>
      <p:cxnSp>
        <p:nvCxnSpPr>
          <p:cNvPr id="80" name="Shape 80"/>
          <p:cNvCxnSpPr>
            <a:endCxn id="71" idx="2"/>
          </p:cNvCxnSpPr>
          <p:nvPr/>
        </p:nvCxnSpPr>
        <p:spPr>
          <a:xfrm flipH="1" rot="10800000">
            <a:off x="2181687" y="3437499"/>
            <a:ext cx="4578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>
            <a:stCxn id="78" idx="2"/>
            <a:endCxn id="68" idx="2"/>
          </p:cNvCxnSpPr>
          <p:nvPr/>
        </p:nvCxnSpPr>
        <p:spPr>
          <a:xfrm rot="10800000">
            <a:off x="4096275" y="3543098"/>
            <a:ext cx="489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79" idx="2"/>
            <a:endCxn id="65" idx="2"/>
          </p:cNvCxnSpPr>
          <p:nvPr/>
        </p:nvCxnSpPr>
        <p:spPr>
          <a:xfrm rot="10800000">
            <a:off x="5791000" y="3543100"/>
            <a:ext cx="6426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Cliente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Conecta-se ao distribuidor para ter acesso a servidores operantes para atender solicitações.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Ao efetuar uma requisição da operação, o servidor ao qual pertence, analisa se é possível a modificação.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Melhoria do sistema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Sistema eficiente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Sincronização de arquivo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Balanceamento de clientes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Sistema facilmente escalonavel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Diagrama de Sequência - Cliente / Distribuidor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974" y="1062050"/>
            <a:ext cx="3879050" cy="35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Diagrama de Sequência - Servidor / Distribuidor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924" y="1093000"/>
            <a:ext cx="4061224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Diagrama de Sequência - Cliente/ Servidor/ Arquivo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400" y="1079825"/>
            <a:ext cx="4050500" cy="406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Conexão Inicial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Os clientes e os servidores conectam-se à mesma máquina (</a:t>
            </a:r>
            <a:r>
              <a:rPr b="1" lang="pt-BR"/>
              <a:t>distribuidor</a:t>
            </a:r>
            <a:r>
              <a:rPr lang="pt-BR"/>
              <a:t>) 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Um </a:t>
            </a:r>
            <a:r>
              <a:rPr i="1" lang="pt-BR"/>
              <a:t>código de operação</a:t>
            </a:r>
            <a:r>
              <a:rPr lang="pt-BR"/>
              <a:t> deve ser enviado para identificar se trata-se de um cliente ou servidor: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025" y="2578950"/>
            <a:ext cx="876174" cy="87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025" y="369270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522600" y="2344650"/>
            <a:ext cx="1213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Cliente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464025" y="3477762"/>
            <a:ext cx="1614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Servidor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925" y="309107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6232675" y="2874825"/>
            <a:ext cx="1338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Distribuidor</a:t>
            </a:r>
          </a:p>
        </p:txBody>
      </p:sp>
      <p:cxnSp>
        <p:nvCxnSpPr>
          <p:cNvPr id="113" name="Shape 113"/>
          <p:cNvCxnSpPr>
            <a:stCxn id="107" idx="3"/>
            <a:endCxn id="111" idx="1"/>
          </p:cNvCxnSpPr>
          <p:nvPr/>
        </p:nvCxnSpPr>
        <p:spPr>
          <a:xfrm>
            <a:off x="2340199" y="3017037"/>
            <a:ext cx="40197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>
            <a:stCxn id="108" idx="3"/>
            <a:endCxn id="111" idx="1"/>
          </p:cNvCxnSpPr>
          <p:nvPr/>
        </p:nvCxnSpPr>
        <p:spPr>
          <a:xfrm flipH="1" rot="10800000">
            <a:off x="2340199" y="3529287"/>
            <a:ext cx="40197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" name="Shape 115"/>
          <p:cNvSpPr txBox="1"/>
          <p:nvPr/>
        </p:nvSpPr>
        <p:spPr>
          <a:xfrm rot="-532953">
            <a:off x="3463093" y="3580811"/>
            <a:ext cx="843212" cy="562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C.O = 0</a:t>
            </a:r>
          </a:p>
        </p:txBody>
      </p:sp>
      <p:sp>
        <p:nvSpPr>
          <p:cNvPr id="116" name="Shape 116"/>
          <p:cNvSpPr txBox="1"/>
          <p:nvPr/>
        </p:nvSpPr>
        <p:spPr>
          <a:xfrm rot="489634">
            <a:off x="3640153" y="2939928"/>
            <a:ext cx="957394" cy="562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C.O = 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Diagrama de comunicação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75" y="136872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3576125" y="1152475"/>
            <a:ext cx="1338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Distribuidor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425" y="335357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379337" y="3142625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Maquina 0</a:t>
            </a:r>
          </a:p>
        </p:txBody>
      </p:sp>
      <p:cxnSp>
        <p:nvCxnSpPr>
          <p:cNvPr id="127" name="Shape 127"/>
          <p:cNvCxnSpPr>
            <a:stCxn id="125" idx="3"/>
            <a:endCxn id="123" idx="1"/>
          </p:cNvCxnSpPr>
          <p:nvPr/>
        </p:nvCxnSpPr>
        <p:spPr>
          <a:xfrm flipH="1" rot="10800000">
            <a:off x="2317599" y="1806862"/>
            <a:ext cx="1385700" cy="19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 txBox="1"/>
          <p:nvPr/>
        </p:nvSpPr>
        <p:spPr>
          <a:xfrm rot="-2985885">
            <a:off x="2461127" y="2523817"/>
            <a:ext cx="916821" cy="40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C.O = 0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Diagrama de comunicação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75" y="136872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576125" y="1152475"/>
            <a:ext cx="1338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Distribuidor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25" y="245585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5448937" y="2244900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0</a:t>
            </a:r>
          </a:p>
        </p:txBody>
      </p:sp>
      <p:cxnSp>
        <p:nvCxnSpPr>
          <p:cNvPr id="139" name="Shape 139"/>
          <p:cNvCxnSpPr>
            <a:stCxn id="137" idx="1"/>
            <a:endCxn id="135" idx="2"/>
          </p:cNvCxnSpPr>
          <p:nvPr/>
        </p:nvCxnSpPr>
        <p:spPr>
          <a:xfrm rot="10800000">
            <a:off x="4141525" y="2245037"/>
            <a:ext cx="13695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Diagrama de comunicação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75" y="136872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576125" y="1152475"/>
            <a:ext cx="1338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Distribuidor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25" y="2455850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448937" y="2244900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Servidor 0</a:t>
            </a:r>
          </a:p>
        </p:txBody>
      </p:sp>
      <p:cxnSp>
        <p:nvCxnSpPr>
          <p:cNvPr id="150" name="Shape 150"/>
          <p:cNvCxnSpPr>
            <a:stCxn id="148" idx="1"/>
            <a:endCxn id="146" idx="2"/>
          </p:cNvCxnSpPr>
          <p:nvPr/>
        </p:nvCxnSpPr>
        <p:spPr>
          <a:xfrm rot="10800000">
            <a:off x="4141525" y="2245037"/>
            <a:ext cx="13695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425" y="3353575"/>
            <a:ext cx="876174" cy="8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379337" y="3142625"/>
            <a:ext cx="10908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Maquina 1</a:t>
            </a:r>
          </a:p>
        </p:txBody>
      </p:sp>
      <p:cxnSp>
        <p:nvCxnSpPr>
          <p:cNvPr id="153" name="Shape 153"/>
          <p:cNvCxnSpPr>
            <a:stCxn id="151" idx="3"/>
            <a:endCxn id="154" idx="1"/>
          </p:cNvCxnSpPr>
          <p:nvPr/>
        </p:nvCxnSpPr>
        <p:spPr>
          <a:xfrm flipH="1" rot="10800000">
            <a:off x="2317599" y="1806862"/>
            <a:ext cx="1385700" cy="19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" name="Shape 155"/>
          <p:cNvSpPr txBox="1"/>
          <p:nvPr/>
        </p:nvSpPr>
        <p:spPr>
          <a:xfrm rot="-2985885">
            <a:off x="2461127" y="2523817"/>
            <a:ext cx="916821" cy="40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C.O = 0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