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" strictFirstAndLastChars="0" saveSubsetFonts="1">
  <p:sldMasterIdLst>
    <p:sldMasterId id="2147484034" r:id="rId1"/>
  </p:sldMasterIdLst>
  <p:notesMasterIdLst>
    <p:notesMasterId r:id="rId25"/>
  </p:notesMasterIdLst>
  <p:handoutMasterIdLst>
    <p:handoutMasterId r:id="rId26"/>
  </p:handoutMasterIdLst>
  <p:sldIdLst>
    <p:sldId id="309" r:id="rId2"/>
    <p:sldId id="289" r:id="rId3"/>
    <p:sldId id="325" r:id="rId4"/>
    <p:sldId id="290" r:id="rId5"/>
    <p:sldId id="291" r:id="rId6"/>
    <p:sldId id="323" r:id="rId7"/>
    <p:sldId id="324" r:id="rId8"/>
    <p:sldId id="294" r:id="rId9"/>
    <p:sldId id="295" r:id="rId10"/>
    <p:sldId id="296" r:id="rId11"/>
    <p:sldId id="297" r:id="rId12"/>
    <p:sldId id="298" r:id="rId13"/>
    <p:sldId id="299" r:id="rId14"/>
    <p:sldId id="327" r:id="rId15"/>
    <p:sldId id="300" r:id="rId16"/>
    <p:sldId id="326" r:id="rId17"/>
    <p:sldId id="275" r:id="rId18"/>
    <p:sldId id="276" r:id="rId19"/>
    <p:sldId id="277" r:id="rId20"/>
    <p:sldId id="288" r:id="rId21"/>
    <p:sldId id="284" r:id="rId22"/>
    <p:sldId id="285" r:id="rId23"/>
    <p:sldId id="32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Osaka" charset="0"/>
        <a:cs typeface="Osaka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Osaka" charset="0"/>
        <a:cs typeface="Osaka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Osaka" charset="0"/>
        <a:cs typeface="Osaka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Osaka" charset="0"/>
        <a:cs typeface="Osaka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Osaka" charset="0"/>
        <a:cs typeface="Osaka" charset="0"/>
      </a:defRPr>
    </a:lvl5pPr>
    <a:lvl6pPr marL="2286000" algn="l" defTabSz="457200" rtl="0" eaLnBrk="1" latinLnBrk="0" hangingPunct="1">
      <a:defRPr sz="1200" kern="1200">
        <a:solidFill>
          <a:srgbClr val="000000"/>
        </a:solidFill>
        <a:latin typeface="Arial" charset="0"/>
        <a:ea typeface="Osaka" charset="0"/>
        <a:cs typeface="Osaka" charset="0"/>
      </a:defRPr>
    </a:lvl6pPr>
    <a:lvl7pPr marL="2743200" algn="l" defTabSz="457200" rtl="0" eaLnBrk="1" latinLnBrk="0" hangingPunct="1">
      <a:defRPr sz="1200" kern="1200">
        <a:solidFill>
          <a:srgbClr val="000000"/>
        </a:solidFill>
        <a:latin typeface="Arial" charset="0"/>
        <a:ea typeface="Osaka" charset="0"/>
        <a:cs typeface="Osaka" charset="0"/>
      </a:defRPr>
    </a:lvl7pPr>
    <a:lvl8pPr marL="3200400" algn="l" defTabSz="457200" rtl="0" eaLnBrk="1" latinLnBrk="0" hangingPunct="1">
      <a:defRPr sz="1200" kern="1200">
        <a:solidFill>
          <a:srgbClr val="000000"/>
        </a:solidFill>
        <a:latin typeface="Arial" charset="0"/>
        <a:ea typeface="Osaka" charset="0"/>
        <a:cs typeface="Osaka" charset="0"/>
      </a:defRPr>
    </a:lvl8pPr>
    <a:lvl9pPr marL="3657600" algn="l" defTabSz="457200" rtl="0" eaLnBrk="1" latinLnBrk="0" hangingPunct="1">
      <a:defRPr sz="1200" kern="1200">
        <a:solidFill>
          <a:srgbClr val="000000"/>
        </a:solidFill>
        <a:latin typeface="Arial" charset="0"/>
        <a:ea typeface="Osaka" charset="0"/>
        <a:cs typeface="Osak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36500"/>
    <a:srgbClr val="C6C6EA"/>
    <a:srgbClr val="B77373"/>
    <a:srgbClr val="F7F7F7"/>
    <a:srgbClr val="CE2B4F"/>
    <a:srgbClr val="E81F11"/>
    <a:srgbClr val="4BCC00"/>
    <a:srgbClr val="F7B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6E6F00E-0D45-8547-8D74-B2EE15F8826D}" type="datetime1">
              <a:rPr lang="en-US"/>
              <a:pPr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940DD0A-0199-E849-A2A8-D218A18828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6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2F01D86-FBE5-A844-942D-4A477A359B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47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fld id="{A82C8AE7-264A-7848-8555-AAFCD514231D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10957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hangingPunct="0"/>
            <a:r>
              <a:rPr lang="en-US" sz="1000" i="1">
                <a:solidFill>
                  <a:schemeClr val="tx1"/>
                </a:solidFill>
                <a:latin typeface="Times New Roman" charset="0"/>
              </a:rPr>
              <a:t>22</a:t>
            </a:r>
          </a:p>
        </p:txBody>
      </p:sp>
      <p:sp>
        <p:nvSpPr>
          <p:cNvPr id="10957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0957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62" tIns="46031" rIns="92062" bIns="4603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5566"/>
            <a:ext cx="5257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4000"/>
            <a:ext cx="4572000" cy="1397000"/>
          </a:xfrm>
        </p:spPr>
        <p:txBody>
          <a:bodyPr anchor="b" anchorCtr="0"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423FE58-F8B8-904C-A41A-2BFD6F4244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9D89B-8CC2-C24C-88F5-2A0DE97CE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3AA03-DA46-8047-B992-2AA2397B2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C33F2-BB54-9441-AF47-58FC5142BA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A116D-3675-8D4E-91D3-F1DC61AC09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83273-09EE-9740-AA25-E796D50C88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95D01-85AB-E14C-A4A4-A88C9E474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FC364-32D3-6149-80BF-2A4B3CA17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285C3B-0530-9A48-AD12-F37D1327A5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31DCD-9D73-1E42-821C-A62DBAC75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79F2C-BA5F-964D-9DDE-BE9EA4110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87FAB-7405-CB47-B92C-D9E8235B6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867" y="0"/>
            <a:ext cx="77703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</a:defRPr>
            </a:lvl1pPr>
          </a:lstStyle>
          <a:p>
            <a:fld id="{70181FD6-4EBB-2E46-AF29-A78FFEBEB0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9" name="Picture 9" descr="skitched-3-4-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87" y="31009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Helvetica Neue Light"/>
          <a:ea typeface="+mj-ea"/>
          <a:cs typeface="Osaka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  <a:cs typeface="Osaka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ahoma" pitchFamily="1" charset="0"/>
          <a:ea typeface="Osaka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84848"/>
          </a:solidFill>
          <a:latin typeface="Helvetica Neue"/>
          <a:ea typeface="+mn-ea"/>
          <a:cs typeface="Osaka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84848"/>
          </a:solidFill>
          <a:latin typeface="Helvetica Neue"/>
          <a:ea typeface="+mn-ea"/>
          <a:cs typeface="Osaka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84848"/>
          </a:solidFill>
          <a:latin typeface="Helvetica Neue"/>
          <a:ea typeface="+mn-ea"/>
          <a:cs typeface="Osaka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84848"/>
          </a:solidFill>
          <a:latin typeface="Helvetica Neue"/>
          <a:ea typeface="+mn-ea"/>
          <a:cs typeface="Osaka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84848"/>
          </a:solidFill>
          <a:latin typeface="Helvetica Neue"/>
          <a:ea typeface="+mn-ea"/>
          <a:cs typeface="Osaka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Single-Table Queries</a:t>
            </a:r>
            <a:endParaRPr lang="en-US" dirty="0"/>
          </a:p>
        </p:txBody>
      </p:sp>
      <p:sp>
        <p:nvSpPr>
          <p:cNvPr id="1638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R&amp;G Chapters:</a:t>
            </a:r>
            <a:br>
              <a:rPr lang="en-US" dirty="0" smtClean="0"/>
            </a:br>
            <a:r>
              <a:rPr lang="en-US" dirty="0" smtClean="0"/>
              <a:t>5.1, 5.2</a:t>
            </a:r>
            <a:r>
              <a:rPr lang="en-US" smtClean="0"/>
              <a:t>, 12.4.3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Aggregates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[DISTINCT]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AVG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)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'CS'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18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1800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18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Before producing output, compute a summary (a.k.a. an </a:t>
            </a:r>
            <a:r>
              <a:rPr lang="en-US" sz="1800" i="1" dirty="0">
                <a:latin typeface="Tahoma" charset="0"/>
                <a:ea typeface="Osaka" charset="0"/>
                <a:cs typeface="Osaka" charset="0"/>
              </a:rPr>
              <a:t>aggregate</a:t>
            </a: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) of some arithmetic expression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Produces 1 row of output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with one column in this case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Other aggregates: SUM, COUNT, MAX, MIN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Note: can use DISTINCT </a:t>
            </a:r>
            <a:r>
              <a:rPr lang="en-US" sz="1800" i="1" dirty="0">
                <a:latin typeface="Tahoma" charset="0"/>
                <a:ea typeface="Osaka" charset="0"/>
                <a:cs typeface="Osaka" charset="0"/>
              </a:rPr>
              <a:t>inside</a:t>
            </a: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 the </a:t>
            </a:r>
            <a:r>
              <a:rPr lang="en-US" sz="1800" dirty="0" err="1">
                <a:latin typeface="Tahoma" charset="0"/>
                <a:ea typeface="Osaka" charset="0"/>
                <a:cs typeface="Osaka" charset="0"/>
              </a:rPr>
              <a:t>agg</a:t>
            </a: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 function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SELECT COUNT(DISTINCT </a:t>
            </a:r>
            <a:r>
              <a:rPr lang="en-US" sz="1800" dirty="0" err="1">
                <a:latin typeface="Tahoma" charset="0"/>
                <a:ea typeface="Osaka" charset="0"/>
                <a:cs typeface="Osaka" charset="0"/>
              </a:rPr>
              <a:t>S.name</a:t>
            </a: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) FROM Students 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vs. SELECT DISTINCT COUNT (</a:t>
            </a:r>
            <a:r>
              <a:rPr lang="en-US" sz="1800" dirty="0" err="1">
                <a:latin typeface="Tahoma" charset="0"/>
                <a:ea typeface="Osaka" charset="0"/>
                <a:cs typeface="Osaka" charset="0"/>
              </a:rPr>
              <a:t>S.name</a:t>
            </a: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) FROM Students S;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GROUP BY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[DISTINCT]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AVG</a:t>
            </a:r>
            <a:r>
              <a:rPr lang="en-US" sz="1800" dirty="0" smtClean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18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), </a:t>
            </a:r>
            <a:r>
              <a:rPr lang="en-US" sz="18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18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[WHERE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18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</a:t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18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1800" dirty="0" smtClean="0">
                <a:solidFill>
                  <a:schemeClr val="tx1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1800" dirty="0">
              <a:solidFill>
                <a:schemeClr val="tx1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Partition table into groups with same GROUP BY column values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Can group by a list of columns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Produce an aggregate result per group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Cardinality of output = # of distinct group values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Note: can put grouping columns in SELECT list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For aggregate queries, SELECT list can contain 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aggs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and GROUP BY columns only!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What would it mean if we said SELECT 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S.name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, </a:t>
            </a:r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AVG(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) above??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HAVING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[DISTINCT]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AVG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),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[WHERE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18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HAVING COUNT</a:t>
            </a:r>
            <a:r>
              <a:rPr lang="en-US" sz="1800" dirty="0">
                <a:latin typeface="Lucida Sans Typewriter" charset="0"/>
                <a:ea typeface="Osaka" charset="0"/>
                <a:cs typeface="Osaka" charset="0"/>
              </a:rPr>
              <a:t>(*) &gt; 5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18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18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1800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1800" dirty="0">
              <a:solidFill>
                <a:srgbClr val="000000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bg2"/>
              </a:solidFill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The HAVING predicate is applied </a:t>
            </a:r>
            <a:r>
              <a:rPr lang="en-US" sz="2000" i="1" dirty="0">
                <a:latin typeface="Tahoma" charset="0"/>
                <a:ea typeface="Osaka" charset="0"/>
                <a:cs typeface="Osaka" charset="0"/>
              </a:rPr>
              <a:t>after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grouping and aggregation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Hence can contain anything that could go in the SELECT list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I.e. 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aggs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or GROUP BY columns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HAVING can only be used in aggregate queries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It’s 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an optional </a:t>
            </a:r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clause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Putting it all together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AVG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(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),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COUNT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(*)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S.gender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’F’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HAVING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COUNT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(*) &gt; 5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endParaRPr lang="en-US" sz="2800" dirty="0">
              <a:latin typeface="Tahoma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1122386"/>
            <a:ext cx="9144000" cy="5735614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4296"/>
            <a:ext cx="7772400" cy="582370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vagrant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@precise64:~$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sudo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su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-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postgres</a:t>
            </a:r>
            <a:endParaRPr lang="en-US" sz="1400" dirty="0">
              <a:solidFill>
                <a:srgbClr val="F6D165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postgres@precise64:~$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createdb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testdb</a:t>
            </a:r>
            <a:endParaRPr lang="en-US" sz="1400" dirty="0">
              <a:solidFill>
                <a:srgbClr val="F6D165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postgres@precise64:~$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psql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testdb</a:t>
            </a:r>
            <a:endParaRPr lang="en-US" sz="1400" dirty="0">
              <a:solidFill>
                <a:srgbClr val="F6D165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psql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(9.3.5)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Type "help" for help</a:t>
            </a: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.</a:t>
            </a:r>
            <a:endParaRPr lang="en-US" sz="1400" dirty="0">
              <a:solidFill>
                <a:srgbClr val="F6D165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testdb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=# create table students(name text,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gpa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float, age integer,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dept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text, gender char);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CREATE TABLE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testdb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=# insert into students values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'Sergey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Brin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4.0, 40, </a:t>
            </a: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'CS'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, 'M'),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('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Danah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Boyd', 4.0, 35, </a:t>
            </a: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’CS'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, 'F'),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('Bill Gates', 1.0, 60, '</a:t>
            </a: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CS'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, 'M'),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('Hillary Mason', 4.0, 35, 'DATASCI', 'F'),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'Mike Olson', 4.0, 50, '</a:t>
            </a: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CS'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, 'M'),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'Mark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Zuckerberg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4.0, 30, '</a:t>
            </a: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CS'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, 'M'),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'Cheryl Sandberg', 4.0, 47, 'BUSINESS', 'F'),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'Susan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Wojcicki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4.0, 46, 'BUSINESS', 'F'),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(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'Marissa Meyer', 4.0, 45, 'BUSINESS', 'F');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INSERT 0 9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testdb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=# SELECT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S.name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S.gpa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 FROM students S WHERE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S.dept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= 'CS';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name | </a:t>
            </a:r>
            <a:r>
              <a:rPr lang="en-US" sz="1400" dirty="0" err="1">
                <a:solidFill>
                  <a:srgbClr val="F6D165"/>
                </a:solidFill>
                <a:latin typeface="Monaco"/>
                <a:ea typeface="Monaco"/>
                <a:cs typeface="Monaco"/>
              </a:rPr>
              <a:t>gpa</a:t>
            </a: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------+----</a:t>
            </a:r>
            <a:r>
              <a:rPr lang="en-US" sz="14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-</a:t>
            </a:r>
            <a:endParaRPr lang="en-US" sz="1400" dirty="0">
              <a:solidFill>
                <a:srgbClr val="F6D165"/>
              </a:solidFill>
              <a:latin typeface="Monaco"/>
              <a:ea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5447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</a:t>
            </a:r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looked at SQL</a:t>
            </a:r>
          </a:p>
          <a:p>
            <a:r>
              <a:rPr lang="en-US" dirty="0" smtClean="0"/>
              <a:t>Now shift gears and look at SW architecture for DBMS query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362200" y="6629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DBMS architecture</a:t>
            </a:r>
            <a:endParaRPr lang="en-US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127125" y="5565775"/>
            <a:ext cx="4656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1676400" y="2057400"/>
            <a:ext cx="3298825" cy="4017963"/>
            <a:chOff x="2880" y="1339"/>
            <a:chExt cx="2078" cy="2531"/>
          </a:xfrm>
        </p:grpSpPr>
        <p:sp>
          <p:nvSpPr>
            <p:cNvPr id="108555" name="Rectangle 7"/>
            <p:cNvSpPr>
              <a:spLocks noChangeArrowheads="1"/>
            </p:cNvSpPr>
            <p:nvPr/>
          </p:nvSpPr>
          <p:spPr bwMode="auto">
            <a:xfrm>
              <a:off x="3169" y="1339"/>
              <a:ext cx="148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Query Optimization</a:t>
              </a:r>
            </a:p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and Execution</a:t>
              </a:r>
            </a:p>
          </p:txBody>
        </p:sp>
        <p:sp>
          <p:nvSpPr>
            <p:cNvPr id="108556" name="Rectangle 8"/>
            <p:cNvSpPr>
              <a:spLocks noChangeArrowheads="1"/>
            </p:cNvSpPr>
            <p:nvPr/>
          </p:nvSpPr>
          <p:spPr bwMode="auto">
            <a:xfrm>
              <a:off x="3120" y="1862"/>
              <a:ext cx="15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Relational Operators</a:t>
              </a:r>
            </a:p>
          </p:txBody>
        </p:sp>
        <p:sp>
          <p:nvSpPr>
            <p:cNvPr id="108557" name="Rectangle 9"/>
            <p:cNvSpPr>
              <a:spLocks noChangeArrowheads="1"/>
            </p:cNvSpPr>
            <p:nvPr/>
          </p:nvSpPr>
          <p:spPr bwMode="auto">
            <a:xfrm>
              <a:off x="2974" y="2183"/>
              <a:ext cx="19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Files and Access Methods</a:t>
              </a:r>
            </a:p>
          </p:txBody>
        </p: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3152" y="2550"/>
              <a:ext cx="15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Buffer Management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2960" y="2881"/>
              <a:ext cx="19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tx2"/>
                  </a:solidFill>
                </a:rPr>
                <a:t>Disk Space Management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896" y="1343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1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2" name="Line 14"/>
            <p:cNvSpPr>
              <a:spLocks noChangeShapeType="1"/>
            </p:cNvSpPr>
            <p:nvPr/>
          </p:nvSpPr>
          <p:spPr bwMode="auto">
            <a:xfrm>
              <a:off x="2880" y="216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3" name="Line 15"/>
            <p:cNvSpPr>
              <a:spLocks noChangeShapeType="1"/>
            </p:cNvSpPr>
            <p:nvPr/>
          </p:nvSpPr>
          <p:spPr bwMode="auto">
            <a:xfrm>
              <a:off x="2880" y="2448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Line 16"/>
            <p:cNvSpPr>
              <a:spLocks noChangeShapeType="1"/>
            </p:cNvSpPr>
            <p:nvPr/>
          </p:nvSpPr>
          <p:spPr bwMode="auto">
            <a:xfrm>
              <a:off x="2880" y="2832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5" name="Oval 17"/>
            <p:cNvSpPr>
              <a:spLocks noChangeArrowheads="1"/>
            </p:cNvSpPr>
            <p:nvPr/>
          </p:nvSpPr>
          <p:spPr bwMode="auto">
            <a:xfrm>
              <a:off x="3560" y="3464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6" name="Line 18"/>
            <p:cNvSpPr>
              <a:spLocks noChangeShapeType="1"/>
            </p:cNvSpPr>
            <p:nvPr/>
          </p:nvSpPr>
          <p:spPr bwMode="auto">
            <a:xfrm>
              <a:off x="3550" y="3497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7" name="Line 19"/>
            <p:cNvSpPr>
              <a:spLocks noChangeShapeType="1"/>
            </p:cNvSpPr>
            <p:nvPr/>
          </p:nvSpPr>
          <p:spPr bwMode="auto">
            <a:xfrm>
              <a:off x="4224" y="3514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8" name="Oval 20"/>
            <p:cNvSpPr>
              <a:spLocks noChangeArrowheads="1"/>
            </p:cNvSpPr>
            <p:nvPr/>
          </p:nvSpPr>
          <p:spPr bwMode="auto">
            <a:xfrm>
              <a:off x="3560" y="3800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9" name="Rectangle 21"/>
            <p:cNvSpPr>
              <a:spLocks noChangeArrowheads="1"/>
            </p:cNvSpPr>
            <p:nvPr/>
          </p:nvSpPr>
          <p:spPr bwMode="auto">
            <a:xfrm>
              <a:off x="3733" y="358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280049"/>
                  </a:solidFill>
                </a:rPr>
                <a:t>DB</a:t>
              </a:r>
            </a:p>
          </p:txBody>
        </p:sp>
        <p:sp>
          <p:nvSpPr>
            <p:cNvPr id="108570" name="Line 22"/>
            <p:cNvSpPr>
              <a:spLocks noChangeShapeType="1"/>
            </p:cNvSpPr>
            <p:nvPr/>
          </p:nvSpPr>
          <p:spPr bwMode="auto">
            <a:xfrm>
              <a:off x="3840" y="3168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51" name="Line 23"/>
          <p:cNvSpPr>
            <a:spLocks noChangeShapeType="1"/>
          </p:cNvSpPr>
          <p:nvPr/>
        </p:nvSpPr>
        <p:spPr bwMode="auto">
          <a:xfrm>
            <a:off x="5029200" y="3360738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Line 24"/>
          <p:cNvSpPr>
            <a:spLocks noChangeShapeType="1"/>
          </p:cNvSpPr>
          <p:nvPr/>
        </p:nvSpPr>
        <p:spPr bwMode="auto">
          <a:xfrm>
            <a:off x="5257800" y="3360738"/>
            <a:ext cx="0" cy="1600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3" name="Line 25"/>
          <p:cNvSpPr>
            <a:spLocks noChangeShapeType="1"/>
          </p:cNvSpPr>
          <p:nvPr/>
        </p:nvSpPr>
        <p:spPr bwMode="auto">
          <a:xfrm>
            <a:off x="5029200" y="4960938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4" name="Rectangle 26"/>
          <p:cNvSpPr>
            <a:spLocks noChangeArrowheads="1"/>
          </p:cNvSpPr>
          <p:nvPr/>
        </p:nvSpPr>
        <p:spPr bwMode="auto">
          <a:xfrm>
            <a:off x="5410200" y="3665538"/>
            <a:ext cx="2706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  <a:latin typeface="Times New Roman" charset="0"/>
              </a:rPr>
              <a:t>concurrency control,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  <a:latin typeface="Times New Roman" charset="0"/>
              </a:rPr>
              <a:t>logging &amp; recovery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2097314" y="1367518"/>
            <a:ext cx="132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/>
            <a:r>
              <a:rPr lang="en-US" sz="1800" dirty="0"/>
              <a:t>SQL Query</a:t>
            </a:r>
          </a:p>
        </p:txBody>
      </p:sp>
      <p:cxnSp>
        <p:nvCxnSpPr>
          <p:cNvPr id="6" name="Curved Connector 5"/>
          <p:cNvCxnSpPr>
            <a:stCxn id="30" idx="3"/>
            <a:endCxn id="108560" idx="0"/>
          </p:cNvCxnSpPr>
          <p:nvPr/>
        </p:nvCxnSpPr>
        <p:spPr bwMode="auto">
          <a:xfrm flipH="1">
            <a:off x="3313113" y="1551668"/>
            <a:ext cx="109764" cy="512082"/>
          </a:xfrm>
          <a:prstGeom prst="curvedConnector4">
            <a:avLst>
              <a:gd name="adj1" fmla="val -208265"/>
              <a:gd name="adj2" fmla="val 67981"/>
            </a:avLst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07963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Query Processing Overview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ea typeface="Osaka" charset="0"/>
                <a:cs typeface="Osaka" charset="0"/>
              </a:rPr>
              <a:t>The</a:t>
            </a:r>
            <a:r>
              <a:rPr lang="en-US" sz="1800" i="1"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1800" i="1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query optimizer</a:t>
            </a:r>
            <a:r>
              <a:rPr lang="en-US" sz="180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 </a:t>
            </a:r>
            <a:r>
              <a:rPr lang="en-US" sz="1800">
                <a:latin typeface="Tahoma" charset="0"/>
                <a:ea typeface="Osaka" charset="0"/>
                <a:cs typeface="Osaka" charset="0"/>
              </a:rPr>
              <a:t>translates SQL to a special internal </a:t>
            </a:r>
            <a:r>
              <a:rPr lang="ja-JP" altLang="en-US" sz="180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sz="1800">
                <a:latin typeface="Tahoma" charset="0"/>
                <a:ea typeface="Osaka" charset="0"/>
                <a:cs typeface="Osaka" charset="0"/>
              </a:rPr>
              <a:t>language</a:t>
            </a:r>
            <a:r>
              <a:rPr lang="ja-JP" altLang="en-US" sz="1800">
                <a:latin typeface="Tahoma" charset="0"/>
                <a:ea typeface="Osaka" charset="0"/>
                <a:cs typeface="Osaka" charset="0"/>
              </a:rPr>
              <a:t>”</a:t>
            </a:r>
            <a:endParaRPr lang="en-US" sz="1800">
              <a:latin typeface="Tahoma" charset="0"/>
              <a:ea typeface="Osaka" charset="0"/>
              <a:cs typeface="Osaka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Query Plans</a:t>
            </a:r>
            <a:endParaRPr lang="en-US" sz="180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ea typeface="Osaka" charset="0"/>
                <a:cs typeface="Osaka" charset="0"/>
              </a:rPr>
              <a:t>The </a:t>
            </a:r>
            <a:r>
              <a:rPr lang="en-US" sz="1800" i="1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query executor</a:t>
            </a:r>
            <a:r>
              <a:rPr lang="en-US" sz="1800">
                <a:latin typeface="Tahoma" charset="0"/>
                <a:ea typeface="Osaka" charset="0"/>
                <a:cs typeface="Osaka" charset="0"/>
              </a:rPr>
              <a:t> is an </a:t>
            </a:r>
            <a:r>
              <a:rPr lang="en-US" sz="1800" i="1">
                <a:latin typeface="Tahoma" charset="0"/>
                <a:ea typeface="Osaka" charset="0"/>
                <a:cs typeface="Osaka" charset="0"/>
              </a:rPr>
              <a:t>interpreter</a:t>
            </a:r>
            <a:r>
              <a:rPr lang="en-US" sz="1800">
                <a:latin typeface="Tahoma" charset="0"/>
                <a:ea typeface="Osaka" charset="0"/>
                <a:cs typeface="Osaka" charset="0"/>
              </a:rPr>
              <a:t> for query plans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Tahoma" charset="0"/>
                <a:ea typeface="Osaka" charset="0"/>
                <a:cs typeface="Osaka" charset="0"/>
              </a:rPr>
              <a:t>Think of query plans as </a:t>
            </a:r>
            <a:r>
              <a:rPr lang="ja-JP" altLang="en-US" sz="180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sz="1800">
                <a:latin typeface="Tahoma" charset="0"/>
                <a:ea typeface="Osaka" charset="0"/>
                <a:cs typeface="Osaka" charset="0"/>
              </a:rPr>
              <a:t>blobs-and-arrows</a:t>
            </a:r>
            <a:r>
              <a:rPr lang="ja-JP" altLang="en-US" sz="1800">
                <a:latin typeface="Tahoma" charset="0"/>
                <a:ea typeface="Osaka" charset="0"/>
                <a:cs typeface="Osaka" charset="0"/>
              </a:rPr>
              <a:t>”</a:t>
            </a:r>
            <a:r>
              <a:rPr lang="en-US" sz="1800">
                <a:latin typeface="Tahoma" charset="0"/>
                <a:ea typeface="Osaka" charset="0"/>
                <a:cs typeface="Osaka" charset="0"/>
              </a:rPr>
              <a:t/>
            </a:r>
            <a:br>
              <a:rPr lang="en-US" sz="1800">
                <a:latin typeface="Tahoma" charset="0"/>
                <a:ea typeface="Osaka" charset="0"/>
                <a:cs typeface="Osaka" charset="0"/>
              </a:rPr>
            </a:br>
            <a:r>
              <a:rPr lang="en-US" sz="1800" i="1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dataflow</a:t>
            </a:r>
            <a:r>
              <a:rPr lang="en-US" sz="1800">
                <a:latin typeface="Tahoma" charset="0"/>
                <a:ea typeface="Osaka" charset="0"/>
                <a:cs typeface="Osaka" charset="0"/>
              </a:rPr>
              <a:t> diagrams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Tahoma" charset="0"/>
                <a:ea typeface="Osaka" charset="0"/>
                <a:cs typeface="Osaka" charset="0"/>
              </a:rPr>
              <a:t>Each blob implements a </a:t>
            </a:r>
            <a:r>
              <a:rPr lang="en-US" sz="1800" i="1">
                <a:latin typeface="Tahoma" charset="0"/>
                <a:ea typeface="Osaka" charset="0"/>
                <a:cs typeface="Osaka" charset="0"/>
              </a:rPr>
              <a:t>relational operator</a:t>
            </a:r>
            <a:endParaRPr lang="en-US" sz="1800">
              <a:latin typeface="Tahoma" charset="0"/>
              <a:ea typeface="Osaka" charset="0"/>
              <a:cs typeface="Osaka" charset="0"/>
            </a:endParaRPr>
          </a:p>
          <a:p>
            <a:pPr lvl="1">
              <a:lnSpc>
                <a:spcPct val="90000"/>
              </a:lnSpc>
            </a:pPr>
            <a:r>
              <a:rPr lang="en-US" sz="1800">
                <a:latin typeface="Tahoma" charset="0"/>
                <a:ea typeface="Osaka" charset="0"/>
                <a:cs typeface="Osaka" charset="0"/>
              </a:rPr>
              <a:t>Edges represent a flow of tuples (columns as specified)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Tahoma" charset="0"/>
                <a:ea typeface="Osaka" charset="0"/>
                <a:cs typeface="Osaka" charset="0"/>
              </a:rPr>
              <a:t>For single-table queries, these diagrams are</a:t>
            </a:r>
            <a:br>
              <a:rPr lang="en-US" sz="1800">
                <a:latin typeface="Tahoma" charset="0"/>
                <a:ea typeface="Osaka" charset="0"/>
                <a:cs typeface="Osaka" charset="0"/>
              </a:rPr>
            </a:br>
            <a:r>
              <a:rPr lang="en-US" sz="1800">
                <a:latin typeface="Tahoma" charset="0"/>
                <a:ea typeface="Osaka" charset="0"/>
                <a:cs typeface="Osaka" charset="0"/>
              </a:rPr>
              <a:t>straight-line graphs</a:t>
            </a:r>
          </a:p>
          <a:p>
            <a:pPr>
              <a:lnSpc>
                <a:spcPct val="90000"/>
              </a:lnSpc>
            </a:pPr>
            <a:endParaRPr lang="en-US" sz="180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sz="180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Lucida Sans Typewriter" charset="0"/>
                <a:ea typeface="Osaka" charset="0"/>
                <a:cs typeface="Osaka" charset="0"/>
              </a:rPr>
              <a:t>SELECT DISTINCT name, gpa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latin typeface="Lucida Sans Typewriter" charset="0"/>
                <a:ea typeface="Osaka" charset="0"/>
                <a:cs typeface="Osaka" charset="0"/>
              </a:rPr>
              <a:t>  FROM Students</a:t>
            </a:r>
            <a:endParaRPr lang="en-US" sz="1800">
              <a:latin typeface="Tahoma" charset="0"/>
              <a:ea typeface="Osaka" charset="0"/>
              <a:cs typeface="Osaka" charset="0"/>
            </a:endParaRPr>
          </a:p>
          <a:p>
            <a:pPr lvl="1">
              <a:lnSpc>
                <a:spcPct val="90000"/>
              </a:lnSpc>
            </a:pPr>
            <a:endParaRPr lang="en-US" sz="1800">
              <a:latin typeface="Tahoma" charset="0"/>
              <a:ea typeface="Osaka" charset="0"/>
              <a:cs typeface="Osaka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086600" y="4230688"/>
            <a:ext cx="1981200" cy="2551112"/>
            <a:chOff x="4464" y="2665"/>
            <a:chExt cx="1248" cy="1607"/>
          </a:xfrm>
        </p:grpSpPr>
        <p:sp>
          <p:nvSpPr>
            <p:cNvPr id="29705" name="Oval 25"/>
            <p:cNvSpPr>
              <a:spLocks noChangeArrowheads="1"/>
            </p:cNvSpPr>
            <p:nvPr/>
          </p:nvSpPr>
          <p:spPr bwMode="auto">
            <a:xfrm>
              <a:off x="4608" y="3924"/>
              <a:ext cx="864" cy="3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 dirty="0" err="1" smtClean="0"/>
                <a:t>FileScan</a:t>
              </a:r>
              <a:endParaRPr lang="en-US" sz="1800" dirty="0"/>
            </a:p>
          </p:txBody>
        </p:sp>
        <p:sp>
          <p:nvSpPr>
            <p:cNvPr id="29706" name="Oval 26"/>
            <p:cNvSpPr>
              <a:spLocks noChangeArrowheads="1"/>
            </p:cNvSpPr>
            <p:nvPr/>
          </p:nvSpPr>
          <p:spPr bwMode="auto">
            <a:xfrm>
              <a:off x="4608" y="3402"/>
              <a:ext cx="864" cy="3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Sort</a:t>
              </a:r>
            </a:p>
          </p:txBody>
        </p:sp>
        <p:sp>
          <p:nvSpPr>
            <p:cNvPr id="29707" name="Oval 27"/>
            <p:cNvSpPr>
              <a:spLocks noChangeArrowheads="1"/>
            </p:cNvSpPr>
            <p:nvPr/>
          </p:nvSpPr>
          <p:spPr bwMode="auto">
            <a:xfrm>
              <a:off x="4608" y="2880"/>
              <a:ext cx="864" cy="3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Distinct</a:t>
              </a:r>
            </a:p>
          </p:txBody>
        </p:sp>
        <p:cxnSp>
          <p:nvCxnSpPr>
            <p:cNvPr id="29708" name="AutoShape 32"/>
            <p:cNvCxnSpPr>
              <a:cxnSpLocks noChangeShapeType="1"/>
              <a:stCxn id="29705" idx="0"/>
              <a:endCxn id="29706" idx="4"/>
            </p:cNvCxnSpPr>
            <p:nvPr/>
          </p:nvCxnSpPr>
          <p:spPr bwMode="auto">
            <a:xfrm flipV="1">
              <a:off x="5040" y="3750"/>
              <a:ext cx="0" cy="1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9" name="AutoShape 33"/>
            <p:cNvCxnSpPr>
              <a:cxnSpLocks noChangeShapeType="1"/>
              <a:stCxn id="29706" idx="0"/>
              <a:endCxn id="29707" idx="4"/>
            </p:cNvCxnSpPr>
            <p:nvPr/>
          </p:nvCxnSpPr>
          <p:spPr bwMode="auto">
            <a:xfrm flipV="1">
              <a:off x="5040" y="3228"/>
              <a:ext cx="0" cy="1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AutoShape 34"/>
            <p:cNvCxnSpPr>
              <a:cxnSpLocks noChangeShapeType="1"/>
              <a:stCxn id="29707" idx="0"/>
            </p:cNvCxnSpPr>
            <p:nvPr/>
          </p:nvCxnSpPr>
          <p:spPr bwMode="auto">
            <a:xfrm flipV="1">
              <a:off x="5040" y="2706"/>
              <a:ext cx="1" cy="1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Text Box 35"/>
            <p:cNvSpPr txBox="1">
              <a:spLocks noChangeArrowheads="1"/>
            </p:cNvSpPr>
            <p:nvPr/>
          </p:nvSpPr>
          <p:spPr bwMode="auto">
            <a:xfrm>
              <a:off x="4464" y="3744"/>
              <a:ext cx="1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37931725" indent="-37474525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12" name="Text Box 36"/>
            <p:cNvSpPr txBox="1">
              <a:spLocks noChangeArrowheads="1"/>
            </p:cNvSpPr>
            <p:nvPr/>
          </p:nvSpPr>
          <p:spPr bwMode="auto">
            <a:xfrm>
              <a:off x="5070" y="3739"/>
              <a:ext cx="64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37931725" indent="-37474525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eaLnBrk="1" hangingPunct="1"/>
              <a:r>
                <a:rPr lang="en-US" sz="1400">
                  <a:latin typeface="Tahoma" charset="0"/>
                </a:rPr>
                <a:t>name, gpa</a:t>
              </a:r>
            </a:p>
          </p:txBody>
        </p:sp>
        <p:sp>
          <p:nvSpPr>
            <p:cNvPr id="29713" name="Text Box 37"/>
            <p:cNvSpPr txBox="1">
              <a:spLocks noChangeArrowheads="1"/>
            </p:cNvSpPr>
            <p:nvPr/>
          </p:nvSpPr>
          <p:spPr bwMode="auto">
            <a:xfrm>
              <a:off x="5052" y="3193"/>
              <a:ext cx="64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37931725" indent="-37474525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eaLnBrk="1" hangingPunct="1"/>
              <a:r>
                <a:rPr lang="en-US" sz="1400">
                  <a:latin typeface="Tahoma" charset="0"/>
                </a:rPr>
                <a:t>name, gpa</a:t>
              </a:r>
            </a:p>
          </p:txBody>
        </p:sp>
        <p:sp>
          <p:nvSpPr>
            <p:cNvPr id="29714" name="Text Box 38"/>
            <p:cNvSpPr txBox="1">
              <a:spLocks noChangeArrowheads="1"/>
            </p:cNvSpPr>
            <p:nvPr/>
          </p:nvSpPr>
          <p:spPr bwMode="auto">
            <a:xfrm>
              <a:off x="5052" y="2665"/>
              <a:ext cx="64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37931725" indent="-37474525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eaLnBrk="1" hangingPunct="1"/>
              <a:r>
                <a:rPr lang="en-US" sz="1400">
                  <a:latin typeface="Tahoma" charset="0"/>
                </a:rPr>
                <a:t>name, gpa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648200" y="5129213"/>
            <a:ext cx="2362200" cy="661987"/>
            <a:chOff x="2928" y="2943"/>
            <a:chExt cx="1488" cy="417"/>
          </a:xfrm>
        </p:grpSpPr>
        <p:sp>
          <p:nvSpPr>
            <p:cNvPr id="29703" name="AutoShape 39"/>
            <p:cNvSpPr>
              <a:spLocks noChangeArrowheads="1"/>
            </p:cNvSpPr>
            <p:nvPr/>
          </p:nvSpPr>
          <p:spPr bwMode="auto">
            <a:xfrm>
              <a:off x="2928" y="3168"/>
              <a:ext cx="1488" cy="192"/>
            </a:xfrm>
            <a:prstGeom prst="rightArrow">
              <a:avLst>
                <a:gd name="adj1" fmla="val 50000"/>
                <a:gd name="adj2" fmla="val 19375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Text Box 40"/>
            <p:cNvSpPr txBox="1">
              <a:spLocks noChangeArrowheads="1"/>
            </p:cNvSpPr>
            <p:nvPr/>
          </p:nvSpPr>
          <p:spPr bwMode="auto">
            <a:xfrm>
              <a:off x="3110" y="2943"/>
              <a:ext cx="84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1pPr>
              <a:lvl2pPr marL="37931725" indent="-37474525"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2pPr>
              <a:lvl3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3pPr>
              <a:lvl4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4pPr>
              <a:lvl5pPr eaLnBrk="0" hangingPunct="0"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Arial" charset="0"/>
                  <a:ea typeface="Osaka" charset="0"/>
                  <a:cs typeface="Osaka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accent1"/>
                  </a:solidFill>
                </a:rPr>
                <a:t>Optimizer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328931" y="0"/>
            <a:ext cx="1815069" cy="121843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72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Iterators</a:t>
            </a:r>
          </a:p>
        </p:txBody>
      </p:sp>
      <p:sp>
        <p:nvSpPr>
          <p:cNvPr id="30725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>The relational operators are all subclasses of the class </a:t>
            </a:r>
            <a:r>
              <a:rPr lang="en-US" sz="2000">
                <a:latin typeface="Lucida Sans Typewriter" charset="0"/>
                <a:ea typeface="Osaka" charset="0"/>
                <a:cs typeface="Osaka" charset="0"/>
              </a:rPr>
              <a:t>iterator</a:t>
            </a:r>
            <a:r>
              <a:rPr lang="en-US" sz="2000">
                <a:latin typeface="Tahoma" charset="0"/>
                <a:ea typeface="Osaka" charset="0"/>
                <a:cs typeface="Osaka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/>
            </a:r>
            <a:br>
              <a:rPr lang="en-US" sz="2000">
                <a:latin typeface="Tahoma" charset="0"/>
                <a:ea typeface="Osaka" charset="0"/>
                <a:cs typeface="Osaka" charset="0"/>
              </a:rPr>
            </a:br>
            <a:r>
              <a:rPr lang="en-US" sz="2000">
                <a:latin typeface="Lucida Sans Typewriter" charset="0"/>
                <a:ea typeface="Osaka" charset="0"/>
                <a:cs typeface="Osaka" charset="0"/>
              </a:rPr>
              <a:t>class iterator {</a:t>
            </a:r>
            <a:br>
              <a:rPr lang="en-US" sz="200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>
                <a:latin typeface="Lucida Sans Typewriter" charset="0"/>
                <a:ea typeface="Osaka" charset="0"/>
                <a:cs typeface="Osaka" charset="0"/>
              </a:rPr>
              <a:t>   void init();</a:t>
            </a:r>
            <a:br>
              <a:rPr lang="en-US" sz="200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>
                <a:latin typeface="Lucida Sans Typewriter" charset="0"/>
                <a:ea typeface="Osaka" charset="0"/>
                <a:cs typeface="Osaka" charset="0"/>
              </a:rPr>
              <a:t>   tuple next();</a:t>
            </a:r>
            <a:br>
              <a:rPr lang="en-US" sz="200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>
                <a:latin typeface="Lucida Sans Typewriter" charset="0"/>
                <a:ea typeface="Osaka" charset="0"/>
                <a:cs typeface="Osaka" charset="0"/>
              </a:rPr>
              <a:t>   void close();</a:t>
            </a:r>
            <a:br>
              <a:rPr lang="en-US" sz="200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>
                <a:latin typeface="Lucida Sans Typewriter" charset="0"/>
                <a:ea typeface="Osaka" charset="0"/>
                <a:cs typeface="Osaka" charset="0"/>
              </a:rPr>
              <a:t>   iterator &amp;inputs[];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Lucida Sans Typewriter" charset="0"/>
                <a:ea typeface="Osaka" charset="0"/>
                <a:cs typeface="Osaka" charset="0"/>
              </a:rPr>
              <a:t>     // additional state goes here</a:t>
            </a:r>
            <a:br>
              <a:rPr lang="en-US" sz="200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>
                <a:latin typeface="Lucida Sans Typewriter" charset="0"/>
                <a:ea typeface="Osaka" charset="0"/>
                <a:cs typeface="Osaka" charset="0"/>
              </a:rPr>
              <a:t>}</a:t>
            </a:r>
            <a:br>
              <a:rPr lang="en-US" sz="2000">
                <a:latin typeface="Lucida Sans Typewriter" charset="0"/>
                <a:ea typeface="Osaka" charset="0"/>
                <a:cs typeface="Osaka" charset="0"/>
              </a:rPr>
            </a:br>
            <a:endParaRPr lang="en-US" sz="2000"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>Note: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>Edges in the graph are specified by inputs (max 2, usually)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>Encapsulation: any iterator can be input to any other!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ahoma" charset="0"/>
                <a:ea typeface="Osaka" charset="0"/>
                <a:cs typeface="Osaka" charset="0"/>
              </a:rPr>
              <a:t>When subclassing, different iterators will keep different kinds of state information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0723" name="Oval 7"/>
          <p:cNvSpPr>
            <a:spLocks noChangeArrowheads="1"/>
          </p:cNvSpPr>
          <p:nvPr/>
        </p:nvSpPr>
        <p:spPr bwMode="auto">
          <a:xfrm>
            <a:off x="7162800" y="493713"/>
            <a:ext cx="1371600" cy="5524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iterator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328931" y="0"/>
            <a:ext cx="1815069" cy="121843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Osaka" charset="0"/>
                <a:cs typeface="Helvetica Neue"/>
              </a:rPr>
              <a:t>Example: Sort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init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()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generate the sorted runs on disk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Allocate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runs[]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array and fill in with disk pointers.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Initialize 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numberOfRuns</a:t>
            </a:r>
            <a:endParaRPr lang="en-US" sz="2000" dirty="0">
              <a:latin typeface="Tahoma" charset="0"/>
              <a:ea typeface="Osaka" charset="0"/>
              <a:cs typeface="Osaka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Allocate 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nextRID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array and initialize to NULLs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next():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nextRID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array tells us where </a:t>
            </a:r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we’re </a:t>
            </a:r>
            <a:r>
              <a:rPr lang="ja-JP" altLang="en-US" sz="2000" dirty="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up to</a:t>
            </a:r>
            <a:r>
              <a:rPr lang="ja-JP" altLang="en-US" sz="2000" dirty="0">
                <a:latin typeface="Tahoma" charset="0"/>
                <a:ea typeface="Osaka" charset="0"/>
                <a:cs typeface="Osaka" charset="0"/>
              </a:rPr>
              <a:t>”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in each run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find the next tuple to return based on 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nextRID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array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advance the corresponding 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nextRID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entry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return tuple (or EOF -- </a:t>
            </a:r>
            <a:r>
              <a:rPr lang="ja-JP" altLang="en-US" sz="2000" dirty="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End of Fun</a:t>
            </a:r>
            <a:r>
              <a:rPr lang="ja-JP" altLang="en-US" sz="2000" dirty="0">
                <a:latin typeface="Tahoma" charset="0"/>
                <a:ea typeface="Osaka" charset="0"/>
                <a:cs typeface="Osaka" charset="0"/>
              </a:rPr>
              <a:t>”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-- if no tuples remain)</a:t>
            </a:r>
            <a:endParaRPr lang="en-US" sz="2000" dirty="0"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close()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deallocate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the runs and 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nextRID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arrays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Tahoma" charset="0"/>
              <a:ea typeface="Osaka" charset="0"/>
              <a:cs typeface="Osaka" charset="0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algn="r"/>
            <a:endParaRPr lang="en-US" sz="1400">
              <a:solidFill>
                <a:schemeClr val="tx1"/>
              </a:solidFill>
            </a:endParaRPr>
          </a:p>
          <a:p>
            <a:pPr algn="r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800600" y="152400"/>
            <a:ext cx="418941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tx1"/>
                </a:solidFill>
                <a:latin typeface="Lucida Sans Typewriter" charset="0"/>
              </a:rPr>
              <a:t>class Sort extends iterator {</a:t>
            </a:r>
            <a:br>
              <a:rPr lang="en-US" sz="1800">
                <a:solidFill>
                  <a:schemeClr val="tx1"/>
                </a:solidFill>
                <a:latin typeface="Lucida Sans Typewriter" charset="0"/>
              </a:rPr>
            </a:br>
            <a:r>
              <a:rPr lang="en-US" sz="1800">
                <a:solidFill>
                  <a:schemeClr val="tx1"/>
                </a:solidFill>
                <a:latin typeface="Lucida Sans Typewriter" charset="0"/>
              </a:rPr>
              <a:t>   void init();</a:t>
            </a:r>
            <a:br>
              <a:rPr lang="en-US" sz="1800">
                <a:solidFill>
                  <a:schemeClr val="tx1"/>
                </a:solidFill>
                <a:latin typeface="Lucida Sans Typewriter" charset="0"/>
              </a:rPr>
            </a:br>
            <a:r>
              <a:rPr lang="en-US" sz="1800">
                <a:solidFill>
                  <a:schemeClr val="tx1"/>
                </a:solidFill>
                <a:latin typeface="Lucida Sans Typewriter" charset="0"/>
              </a:rPr>
              <a:t>   tuple next();</a:t>
            </a:r>
            <a:br>
              <a:rPr lang="en-US" sz="1800">
                <a:solidFill>
                  <a:schemeClr val="tx1"/>
                </a:solidFill>
                <a:latin typeface="Lucida Sans Typewriter" charset="0"/>
              </a:rPr>
            </a:br>
            <a:r>
              <a:rPr lang="en-US" sz="1800">
                <a:solidFill>
                  <a:schemeClr val="tx1"/>
                </a:solidFill>
                <a:latin typeface="Lucida Sans Typewriter" charset="0"/>
              </a:rPr>
              <a:t>   void close();</a:t>
            </a:r>
            <a:br>
              <a:rPr lang="en-US" sz="1800">
                <a:solidFill>
                  <a:schemeClr val="tx1"/>
                </a:solidFill>
                <a:latin typeface="Lucida Sans Typewriter" charset="0"/>
              </a:rPr>
            </a:br>
            <a:r>
              <a:rPr lang="en-US" sz="1800">
                <a:solidFill>
                  <a:schemeClr val="tx1"/>
                </a:solidFill>
                <a:latin typeface="Lucida Sans Typewriter" charset="0"/>
              </a:rPr>
              <a:t>   iterator &amp;inputs[1];</a:t>
            </a:r>
            <a:br>
              <a:rPr lang="en-US" sz="1800">
                <a:solidFill>
                  <a:schemeClr val="tx1"/>
                </a:solidFill>
                <a:latin typeface="Lucida Sans Typewriter" charset="0"/>
              </a:rPr>
            </a:br>
            <a:r>
              <a:rPr lang="en-US" sz="1800">
                <a:solidFill>
                  <a:schemeClr val="tx1"/>
                </a:solidFill>
                <a:latin typeface="Lucida Sans Typewriter" charset="0"/>
              </a:rPr>
              <a:t>   int numberOfRuns;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tx1"/>
                </a:solidFill>
                <a:latin typeface="Lucida Sans Typewriter" charset="0"/>
              </a:rPr>
              <a:t>   DiskBlock runs[];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tx1"/>
                </a:solidFill>
                <a:latin typeface="Lucida Sans Typewriter" charset="0"/>
              </a:rPr>
              <a:t>   RID nextRID[];</a:t>
            </a:r>
            <a:br>
              <a:rPr lang="en-US" sz="1800">
                <a:solidFill>
                  <a:schemeClr val="tx1"/>
                </a:solidFill>
                <a:latin typeface="Lucida Sans Typewriter" charset="0"/>
              </a:rPr>
            </a:br>
            <a:r>
              <a:rPr lang="en-US" sz="1800">
                <a:solidFill>
                  <a:schemeClr val="tx1"/>
                </a:solidFill>
                <a:latin typeface="Lucida Sans Typewriter" charset="0"/>
              </a:rPr>
              <a:t>}</a:t>
            </a:r>
            <a:br>
              <a:rPr lang="en-US" sz="1800">
                <a:solidFill>
                  <a:schemeClr val="tx1"/>
                </a:solidFill>
                <a:latin typeface="Lucida Sans Typewriter" charset="0"/>
              </a:rPr>
            </a:br>
            <a:endParaRPr lang="en-US" sz="1800" b="1">
              <a:solidFill>
                <a:schemeClr val="tx1"/>
              </a:solidFill>
              <a:latin typeface="Lucida Sans Typewriter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and Query Processing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single-table queries</a:t>
            </a:r>
          </a:p>
          <a:p>
            <a:pPr lvl="1"/>
            <a:r>
              <a:rPr lang="en-US" dirty="0" smtClean="0"/>
              <a:t>Basic SQL </a:t>
            </a:r>
          </a:p>
          <a:p>
            <a:pPr lvl="1"/>
            <a:r>
              <a:rPr lang="en-US" dirty="0" smtClean="0"/>
              <a:t>Query Executor Architecture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7328931" y="0"/>
            <a:ext cx="1815069" cy="121843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Sort GROUP BY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7772400" cy="5181600"/>
          </a:xfrm>
        </p:spPr>
        <p:txBody>
          <a:bodyPr/>
          <a:lstStyle/>
          <a:p>
            <a:pPr marL="381000" indent="-381000">
              <a:defRPr/>
            </a:pPr>
            <a:r>
              <a:rPr lang="en-US" sz="2000" dirty="0"/>
              <a:t>The Sort </a:t>
            </a:r>
            <a:r>
              <a:rPr lang="en-US" sz="2000" dirty="0" err="1"/>
              <a:t>iterator</a:t>
            </a:r>
            <a:r>
              <a:rPr lang="en-US" sz="2000" dirty="0" smtClean="0"/>
              <a:t> ensures </a:t>
            </a:r>
            <a:r>
              <a:rPr lang="en-US" sz="2000" dirty="0"/>
              <a:t>all</a:t>
            </a:r>
            <a:r>
              <a:rPr lang="en-US" sz="2000" dirty="0" smtClean="0"/>
              <a:t> its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</a:t>
            </a:r>
            <a:r>
              <a:rPr lang="en-US" sz="2000" dirty="0"/>
              <a:t>are output in sequence</a:t>
            </a:r>
          </a:p>
          <a:p>
            <a:pPr marL="381000" indent="-381000">
              <a:defRPr/>
            </a:pPr>
            <a:r>
              <a:rPr lang="en-US" sz="2000" dirty="0"/>
              <a:t>The Aggregate </a:t>
            </a:r>
            <a:r>
              <a:rPr lang="en-US" sz="2000" dirty="0" err="1"/>
              <a:t>iterator</a:t>
            </a:r>
            <a:r>
              <a:rPr lang="en-US" sz="2000" dirty="0"/>
              <a:t> keeps running info (“transition values”) on </a:t>
            </a:r>
            <a:r>
              <a:rPr lang="en-US" sz="2000" dirty="0" err="1"/>
              <a:t>agg</a:t>
            </a:r>
            <a:r>
              <a:rPr lang="en-US" sz="2000" dirty="0"/>
              <a:t> functions in the SELECT list, per group</a:t>
            </a:r>
          </a:p>
          <a:p>
            <a:pPr marL="838200" lvl="1" indent="-381000">
              <a:defRPr/>
            </a:pPr>
            <a:r>
              <a:rPr lang="en-US" sz="2000" dirty="0"/>
              <a:t>E.g., for COUNT, it keeps </a:t>
            </a:r>
            <a:r>
              <a:rPr lang="en-US" sz="2000" dirty="0">
                <a:latin typeface="Lucida Sans Typewriter" charset="0"/>
              </a:rPr>
              <a:t>count-so-far</a:t>
            </a:r>
            <a:endParaRPr lang="en-US" sz="2000" dirty="0"/>
          </a:p>
          <a:p>
            <a:pPr marL="838200" lvl="1" indent="-381000">
              <a:defRPr/>
            </a:pPr>
            <a:r>
              <a:rPr lang="en-US" sz="2000" dirty="0"/>
              <a:t>For SUM, it keeps </a:t>
            </a:r>
            <a:r>
              <a:rPr lang="en-US" sz="2000" dirty="0">
                <a:latin typeface="Lucida Sans Typewriter" charset="0"/>
              </a:rPr>
              <a:t>sum-so-far</a:t>
            </a:r>
            <a:endParaRPr lang="en-US" sz="2000" dirty="0"/>
          </a:p>
          <a:p>
            <a:pPr marL="838200" lvl="1" indent="-381000">
              <a:defRPr/>
            </a:pPr>
            <a:r>
              <a:rPr lang="en-US" sz="2000" dirty="0"/>
              <a:t>For </a:t>
            </a:r>
            <a:r>
              <a:rPr lang="en-US" sz="2000" dirty="0" smtClean="0"/>
              <a:t>AVG </a:t>
            </a:r>
            <a:r>
              <a:rPr lang="en-US" sz="2000" dirty="0"/>
              <a:t>it keeps </a:t>
            </a:r>
            <a:r>
              <a:rPr lang="en-US" sz="2000" dirty="0">
                <a:latin typeface="Lucida Sans Typewriter" charset="0"/>
              </a:rPr>
              <a:t>sum-so-far </a:t>
            </a:r>
            <a:r>
              <a:rPr lang="en-US" sz="2000" i="1" dirty="0"/>
              <a:t>and</a:t>
            </a:r>
            <a:r>
              <a:rPr lang="en-US" sz="2000" dirty="0"/>
              <a:t> </a:t>
            </a:r>
            <a:r>
              <a:rPr lang="en-US" sz="2000" dirty="0">
                <a:latin typeface="Lucida Sans Typewriter" charset="0"/>
              </a:rPr>
              <a:t>count-so-far</a:t>
            </a:r>
            <a:endParaRPr lang="en-US" sz="2000" dirty="0"/>
          </a:p>
          <a:p>
            <a:pPr marL="381000" indent="-381000">
              <a:defRPr/>
            </a:pPr>
            <a:r>
              <a:rPr lang="en-US" sz="2000" dirty="0"/>
              <a:t>As soon as the Aggregate </a:t>
            </a:r>
            <a:r>
              <a:rPr lang="en-US" sz="2000" dirty="0" err="1"/>
              <a:t>iterator</a:t>
            </a:r>
            <a:r>
              <a:rPr lang="en-US" sz="2000" dirty="0"/>
              <a:t> sees a </a:t>
            </a:r>
            <a:r>
              <a:rPr lang="en-US" sz="2000" dirty="0" err="1"/>
              <a:t>tuple</a:t>
            </a:r>
            <a:r>
              <a:rPr lang="en-US" sz="2000" dirty="0"/>
              <a:t> from a new group:</a:t>
            </a:r>
          </a:p>
          <a:p>
            <a:pPr marL="838200" lvl="1" indent="-381000">
              <a:buFontTx/>
              <a:buAutoNum type="arabicPeriod"/>
              <a:defRPr/>
            </a:pPr>
            <a:r>
              <a:rPr lang="en-US" sz="2000" dirty="0"/>
              <a:t>It produces</a:t>
            </a:r>
            <a:r>
              <a:rPr lang="en-US" sz="2000" dirty="0" smtClean="0"/>
              <a:t> output </a:t>
            </a:r>
            <a:r>
              <a:rPr lang="en-US" sz="2000" dirty="0"/>
              <a:t>for the old group based on</a:t>
            </a:r>
            <a:r>
              <a:rPr lang="en-US" sz="2000" dirty="0" smtClean="0"/>
              <a:t> </a:t>
            </a:r>
            <a:r>
              <a:rPr lang="en-US" sz="2000" dirty="0" err="1" smtClean="0"/>
              <a:t>agg</a:t>
            </a:r>
            <a:r>
              <a:rPr lang="en-US" sz="2000" dirty="0" smtClean="0"/>
              <a:t> </a:t>
            </a:r>
            <a:r>
              <a:rPr lang="en-US" sz="2000" dirty="0"/>
              <a:t>function</a:t>
            </a:r>
          </a:p>
          <a:p>
            <a:pPr marL="1257300" lvl="2" indent="-342900">
              <a:buFontTx/>
              <a:buNone/>
              <a:defRPr/>
            </a:pPr>
            <a:r>
              <a:rPr lang="en-US" sz="1800" dirty="0"/>
              <a:t>E.g. for </a:t>
            </a:r>
            <a:r>
              <a:rPr lang="en-US" sz="1800" dirty="0" smtClean="0"/>
              <a:t>AVG </a:t>
            </a:r>
            <a:r>
              <a:rPr lang="en-US" sz="1800" dirty="0"/>
              <a:t>it returns (</a:t>
            </a:r>
            <a:r>
              <a:rPr lang="en-US" sz="1800" dirty="0">
                <a:latin typeface="Lucida Sans Typewriter" charset="0"/>
              </a:rPr>
              <a:t>sum-so-far/count-so-far</a:t>
            </a:r>
            <a:r>
              <a:rPr lang="en-US" sz="1800" dirty="0"/>
              <a:t>)</a:t>
            </a:r>
          </a:p>
          <a:p>
            <a:pPr marL="838200" lvl="1" indent="-381000">
              <a:buFontTx/>
              <a:buAutoNum type="arabicPeriod"/>
              <a:defRPr/>
            </a:pPr>
            <a:r>
              <a:rPr lang="en-US" sz="2000" dirty="0"/>
              <a:t>It resets its running info.</a:t>
            </a:r>
          </a:p>
          <a:p>
            <a:pPr marL="838200" lvl="1" indent="-381000">
              <a:buFontTx/>
              <a:buAutoNum type="arabicPeriod"/>
              <a:defRPr/>
            </a:pPr>
            <a:r>
              <a:rPr lang="en-US" sz="2000" dirty="0"/>
              <a:t>It updates the running info with the new tuple’s </a:t>
            </a:r>
            <a:r>
              <a:rPr lang="en-US" sz="2000" dirty="0" smtClean="0"/>
              <a:t>info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7696200" y="1352550"/>
            <a:ext cx="1371600" cy="5524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Sort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7696200" y="438150"/>
            <a:ext cx="1371600" cy="5524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Aggregate</a:t>
            </a:r>
          </a:p>
        </p:txBody>
      </p:sp>
      <p:cxnSp>
        <p:nvCxnSpPr>
          <p:cNvPr id="33798" name="AutoShape 6"/>
          <p:cNvCxnSpPr>
            <a:cxnSpLocks noChangeShapeType="1"/>
            <a:stCxn id="33796" idx="0"/>
            <a:endCxn id="33797" idx="4"/>
          </p:cNvCxnSpPr>
          <p:nvPr/>
        </p:nvCxnSpPr>
        <p:spPr bwMode="auto">
          <a:xfrm flipV="1">
            <a:off x="8382000" y="990600"/>
            <a:ext cx="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9" name="AutoShape 7"/>
          <p:cNvCxnSpPr>
            <a:cxnSpLocks noChangeShapeType="1"/>
            <a:endCxn id="33796" idx="4"/>
          </p:cNvCxnSpPr>
          <p:nvPr/>
        </p:nvCxnSpPr>
        <p:spPr bwMode="auto">
          <a:xfrm flipV="1">
            <a:off x="8382000" y="1905000"/>
            <a:ext cx="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0" name="AutoShape 8"/>
          <p:cNvCxnSpPr>
            <a:cxnSpLocks noChangeShapeType="1"/>
            <a:stCxn id="33797" idx="0"/>
          </p:cNvCxnSpPr>
          <p:nvPr/>
        </p:nvCxnSpPr>
        <p:spPr bwMode="auto">
          <a:xfrm flipV="1">
            <a:off x="8382000" y="76200"/>
            <a:ext cx="1588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7328931" y="0"/>
            <a:ext cx="1815069" cy="121843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4818" name="Oval 4"/>
          <p:cNvSpPr>
            <a:spLocks noChangeArrowheads="1"/>
          </p:cNvSpPr>
          <p:nvPr/>
        </p:nvSpPr>
        <p:spPr bwMode="auto">
          <a:xfrm>
            <a:off x="7696200" y="1352550"/>
            <a:ext cx="1371600" cy="5524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Hash</a:t>
            </a:r>
          </a:p>
        </p:txBody>
      </p:sp>
      <p:sp>
        <p:nvSpPr>
          <p:cNvPr id="34819" name="Oval 7"/>
          <p:cNvSpPr>
            <a:spLocks noChangeArrowheads="1"/>
          </p:cNvSpPr>
          <p:nvPr/>
        </p:nvSpPr>
        <p:spPr bwMode="auto">
          <a:xfrm>
            <a:off x="7696200" y="438150"/>
            <a:ext cx="1371600" cy="5524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Aggregate</a:t>
            </a:r>
          </a:p>
        </p:txBody>
      </p:sp>
      <p:cxnSp>
        <p:nvCxnSpPr>
          <p:cNvPr id="34820" name="AutoShape 8"/>
          <p:cNvCxnSpPr>
            <a:cxnSpLocks noChangeShapeType="1"/>
            <a:stCxn id="34818" idx="0"/>
            <a:endCxn id="34819" idx="4"/>
          </p:cNvCxnSpPr>
          <p:nvPr/>
        </p:nvCxnSpPr>
        <p:spPr bwMode="auto">
          <a:xfrm flipV="1">
            <a:off x="8382000" y="990600"/>
            <a:ext cx="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1" name="AutoShape 9"/>
          <p:cNvCxnSpPr>
            <a:cxnSpLocks noChangeShapeType="1"/>
            <a:endCxn id="34818" idx="4"/>
          </p:cNvCxnSpPr>
          <p:nvPr/>
        </p:nvCxnSpPr>
        <p:spPr bwMode="auto">
          <a:xfrm flipV="1">
            <a:off x="8382000" y="1905000"/>
            <a:ext cx="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2" name="AutoShape 10"/>
          <p:cNvCxnSpPr>
            <a:cxnSpLocks noChangeShapeType="1"/>
            <a:stCxn id="34819" idx="0"/>
          </p:cNvCxnSpPr>
          <p:nvPr/>
        </p:nvCxnSpPr>
        <p:spPr bwMode="auto">
          <a:xfrm flipV="1">
            <a:off x="8382000" y="76200"/>
            <a:ext cx="1588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81000" indent="-3810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1pPr>
            <a:lvl2pPr marL="838200" indent="-3810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2pPr>
            <a:lvl3pPr marL="1257300" indent="-342900"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0"/>
                <a:cs typeface="Osaka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Tahoma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Hash</a:t>
            </a:r>
            <a:r>
              <a:rPr lang="en-US" sz="2000" dirty="0">
                <a:solidFill>
                  <a:schemeClr val="tx1"/>
                </a:solidFill>
                <a:latin typeface="Tahoma" charset="0"/>
              </a:rPr>
              <a:t> iterator ensures all its tuples are output in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batches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Tahoma" charset="0"/>
              </a:rPr>
              <a:t>The Aggregate iterator keeps running info (</a:t>
            </a:r>
            <a:r>
              <a:rPr lang="ja-JP" altLang="en-US" sz="2000" dirty="0">
                <a:solidFill>
                  <a:schemeClr val="tx1"/>
                </a:solidFill>
                <a:latin typeface="Tahoma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Tahoma" charset="0"/>
              </a:rPr>
              <a:t>transition values</a:t>
            </a:r>
            <a:r>
              <a:rPr lang="ja-JP" altLang="en-US" sz="2000" dirty="0">
                <a:solidFill>
                  <a:schemeClr val="tx1"/>
                </a:solidFill>
                <a:latin typeface="Tahoma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Tahoma" charset="0"/>
              </a:rPr>
              <a:t>) on </a:t>
            </a:r>
            <a:r>
              <a:rPr lang="en-US" sz="2000" dirty="0" err="1">
                <a:solidFill>
                  <a:schemeClr val="tx1"/>
                </a:solidFill>
                <a:latin typeface="Tahoma" charset="0"/>
              </a:rPr>
              <a:t>agg</a:t>
            </a:r>
            <a:r>
              <a:rPr lang="en-US" sz="2000" dirty="0">
                <a:solidFill>
                  <a:schemeClr val="tx1"/>
                </a:solidFill>
                <a:latin typeface="Tahoma" charset="0"/>
              </a:rPr>
              <a:t> functions in the SELECT list, per group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tx1"/>
                </a:solidFill>
                <a:latin typeface="Tahoma" charset="0"/>
              </a:rPr>
              <a:t>E.g., for COUNT, it keeps </a:t>
            </a:r>
            <a:r>
              <a:rPr lang="en-US" sz="2000" dirty="0">
                <a:solidFill>
                  <a:schemeClr val="tx1"/>
                </a:solidFill>
                <a:latin typeface="Lucida Sans Typewriter" charset="0"/>
              </a:rPr>
              <a:t>count-so-far</a:t>
            </a:r>
            <a:endParaRPr lang="en-US" sz="2000" dirty="0">
              <a:solidFill>
                <a:schemeClr val="tx1"/>
              </a:solidFill>
              <a:latin typeface="Tahoma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tx1"/>
                </a:solidFill>
                <a:latin typeface="Tahoma" charset="0"/>
              </a:rPr>
              <a:t>For SUM, it keeps </a:t>
            </a:r>
            <a:r>
              <a:rPr lang="en-US" sz="2000" dirty="0">
                <a:solidFill>
                  <a:schemeClr val="tx1"/>
                </a:solidFill>
                <a:latin typeface="Lucida Sans Typewriter" charset="0"/>
              </a:rPr>
              <a:t>sum-so-far</a:t>
            </a:r>
            <a:endParaRPr lang="en-US" sz="2000" dirty="0">
              <a:solidFill>
                <a:schemeClr val="tx1"/>
              </a:solidFill>
              <a:latin typeface="Tahoma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tx1"/>
                </a:solidFill>
                <a:latin typeface="Tahoma" charset="0"/>
              </a:rPr>
              <a:t>For </a:t>
            </a:r>
            <a:r>
              <a:rPr lang="en-US" sz="2000" dirty="0" smtClean="0">
                <a:solidFill>
                  <a:schemeClr val="tx1"/>
                </a:solidFill>
                <a:latin typeface="Tahoma" charset="0"/>
              </a:rPr>
              <a:t>AVG </a:t>
            </a:r>
            <a:r>
              <a:rPr lang="en-US" sz="2000" dirty="0">
                <a:solidFill>
                  <a:schemeClr val="tx1"/>
                </a:solidFill>
                <a:latin typeface="Tahoma" charset="0"/>
              </a:rPr>
              <a:t>it keeps </a:t>
            </a:r>
            <a:r>
              <a:rPr lang="en-US" sz="2000" dirty="0">
                <a:solidFill>
                  <a:schemeClr val="tx1"/>
                </a:solidFill>
                <a:latin typeface="Lucida Sans Typewriter" charset="0"/>
              </a:rPr>
              <a:t>sum-so-far </a:t>
            </a:r>
            <a:r>
              <a:rPr lang="en-US" sz="2000" i="1" dirty="0">
                <a:solidFill>
                  <a:schemeClr val="tx1"/>
                </a:solidFill>
                <a:latin typeface="Tahoma" charset="0"/>
              </a:rPr>
              <a:t>and</a:t>
            </a:r>
            <a:r>
              <a:rPr lang="en-US" sz="2000" dirty="0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Lucida Sans Typewriter" charset="0"/>
              </a:rPr>
              <a:t>count-so-far</a:t>
            </a:r>
            <a:endParaRPr lang="en-US" sz="200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Tahoma" charset="0"/>
              </a:rPr>
              <a:t>As soon as the Aggregate iterator sees a tuple from a new group: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charset="0"/>
              </a:rPr>
              <a:t>It produces output for the old group based on </a:t>
            </a:r>
            <a:r>
              <a:rPr lang="en-US" sz="2000" dirty="0" err="1">
                <a:solidFill>
                  <a:schemeClr val="tx1"/>
                </a:solidFill>
                <a:latin typeface="Tahoma" charset="0"/>
              </a:rPr>
              <a:t>agg</a:t>
            </a:r>
            <a:r>
              <a:rPr lang="en-US" sz="2000" dirty="0">
                <a:solidFill>
                  <a:schemeClr val="tx1"/>
                </a:solidFill>
                <a:latin typeface="Tahoma" charset="0"/>
              </a:rPr>
              <a:t> function</a:t>
            </a:r>
          </a:p>
          <a:p>
            <a:pPr lvl="2">
              <a:spcBef>
                <a:spcPct val="20000"/>
              </a:spcBef>
            </a:pPr>
            <a:r>
              <a:rPr lang="en-US" sz="1800" dirty="0">
                <a:solidFill>
                  <a:schemeClr val="tx1"/>
                </a:solidFill>
                <a:latin typeface="Tahoma" charset="0"/>
              </a:rPr>
              <a:t>E.g. for </a:t>
            </a:r>
            <a:r>
              <a:rPr lang="en-US" sz="1800" dirty="0" smtClean="0">
                <a:solidFill>
                  <a:schemeClr val="tx1"/>
                </a:solidFill>
                <a:latin typeface="Tahoma" charset="0"/>
              </a:rPr>
              <a:t>AVG </a:t>
            </a:r>
            <a:r>
              <a:rPr lang="en-US" sz="1800" dirty="0">
                <a:solidFill>
                  <a:schemeClr val="tx1"/>
                </a:solidFill>
                <a:latin typeface="Tahoma" charset="0"/>
              </a:rPr>
              <a:t>it returns (</a:t>
            </a:r>
            <a:r>
              <a:rPr lang="en-US" sz="1800" dirty="0">
                <a:solidFill>
                  <a:schemeClr val="tx1"/>
                </a:solidFill>
                <a:latin typeface="Lucida Sans Typewriter" charset="0"/>
              </a:rPr>
              <a:t>sum-so-far/count-so-far</a:t>
            </a:r>
            <a:r>
              <a:rPr lang="en-US" sz="1800" dirty="0">
                <a:solidFill>
                  <a:schemeClr val="tx1"/>
                </a:solidFill>
                <a:latin typeface="Tahoma" charset="0"/>
              </a:rPr>
              <a:t>)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charset="0"/>
              </a:rPr>
              <a:t>It resets its running info.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ahoma" charset="0"/>
              </a:rPr>
              <a:t>It updates the running info with the new tuple</a:t>
            </a:r>
            <a:r>
              <a:rPr lang="ja-JP" altLang="en-US" sz="2000" dirty="0">
                <a:solidFill>
                  <a:schemeClr val="tx1"/>
                </a:solidFill>
                <a:latin typeface="Tahoma" charset="0"/>
              </a:rPr>
              <a:t>’</a:t>
            </a:r>
            <a:r>
              <a:rPr lang="en-US" sz="2000" dirty="0">
                <a:solidFill>
                  <a:schemeClr val="tx1"/>
                </a:solidFill>
                <a:latin typeface="Tahoma" charset="0"/>
              </a:rPr>
              <a:t>s info</a:t>
            </a:r>
          </a:p>
          <a:p>
            <a:pPr>
              <a:spcBef>
                <a:spcPct val="20000"/>
              </a:spcBef>
            </a:pPr>
            <a:endParaRPr lang="en-US" sz="2400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4824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a typeface="Osaka" charset="0"/>
                <a:cs typeface="Helvetica Neue Light"/>
              </a:rPr>
              <a:t>Hash </a:t>
            </a:r>
            <a:r>
              <a:rPr lang="en-US" dirty="0">
                <a:ea typeface="Osaka" charset="0"/>
                <a:cs typeface="Helvetica Neue Light"/>
              </a:rPr>
              <a:t>GROUP BY </a:t>
            </a:r>
            <a:r>
              <a:rPr lang="en-US" dirty="0">
                <a:solidFill>
                  <a:srgbClr val="FF0000"/>
                </a:solidFill>
                <a:ea typeface="Osaka" charset="0"/>
                <a:cs typeface="Helvetica Neue Light"/>
              </a:rPr>
              <a:t>(naïve)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7328931" y="0"/>
            <a:ext cx="1815069" cy="121843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We Can Do Better!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Combine the summarization into the hashing process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During the 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ReHash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phase, don</a:t>
            </a:r>
            <a:r>
              <a:rPr lang="ja-JP" altLang="en-US" sz="2000" dirty="0">
                <a:latin typeface="Tahoma" charset="0"/>
                <a:ea typeface="Osaka" charset="0"/>
                <a:cs typeface="Osaka" charset="0"/>
              </a:rPr>
              <a:t>’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t store tuples, store pairs of the form </a:t>
            </a:r>
            <a:r>
              <a:rPr lang="en-US" sz="2000" dirty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&lt;</a:t>
            </a:r>
            <a:r>
              <a:rPr lang="en-US" sz="2000" dirty="0" err="1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GroupVals</a:t>
            </a:r>
            <a:r>
              <a:rPr lang="en-US" sz="2000" dirty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TransVals</a:t>
            </a:r>
            <a:r>
              <a:rPr lang="en-US" sz="2000" dirty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&gt;</a:t>
            </a:r>
            <a:endParaRPr lang="en-US" sz="2000" dirty="0">
              <a:latin typeface="Tahoma" charset="0"/>
              <a:ea typeface="Osaka" charset="0"/>
              <a:cs typeface="Osaka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When we want to insert a new tuple into the hash table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If we find a matching </a:t>
            </a:r>
            <a:r>
              <a:rPr lang="en-US" sz="1800" dirty="0" err="1">
                <a:latin typeface="Tahoma" charset="0"/>
                <a:ea typeface="Osaka" charset="0"/>
                <a:cs typeface="Osaka" charset="0"/>
              </a:rPr>
              <a:t>GroupVals</a:t>
            </a: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, just update the </a:t>
            </a:r>
            <a:r>
              <a:rPr lang="en-US" sz="1800" dirty="0" err="1">
                <a:latin typeface="Tahoma" charset="0"/>
                <a:ea typeface="Osaka" charset="0"/>
                <a:cs typeface="Osaka" charset="0"/>
              </a:rPr>
              <a:t>TransVals</a:t>
            </a: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 appropriately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Else insert a new &lt;</a:t>
            </a:r>
            <a:r>
              <a:rPr lang="en-US" sz="1800" dirty="0" err="1">
                <a:latin typeface="Tahoma" charset="0"/>
                <a:ea typeface="Osaka" charset="0"/>
                <a:cs typeface="Osaka" charset="0"/>
              </a:rPr>
              <a:t>GroupVals,TransVals</a:t>
            </a: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&gt; pair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What</a:t>
            </a:r>
            <a:r>
              <a:rPr lang="ja-JP" altLang="en-US" sz="2000" dirty="0">
                <a:latin typeface="Tahoma" charset="0"/>
                <a:ea typeface="Osaka" charset="0"/>
                <a:cs typeface="Osaka" charset="0"/>
              </a:rPr>
              <a:t>’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s the benefit?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Q: How many pairs will we have to hash?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A: Number of </a:t>
            </a:r>
            <a:r>
              <a:rPr lang="en-US" sz="2000" dirty="0">
                <a:solidFill>
                  <a:schemeClr val="folHlink"/>
                </a:solidFill>
                <a:latin typeface="Tahoma" charset="0"/>
                <a:ea typeface="Osaka" charset="0"/>
                <a:cs typeface="Osaka" charset="0"/>
              </a:rPr>
              <a:t>distinct values 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of </a:t>
            </a:r>
            <a:r>
              <a:rPr lang="en-US" sz="2000" dirty="0" err="1">
                <a:latin typeface="Tahoma" charset="0"/>
                <a:ea typeface="Osaka" charset="0"/>
                <a:cs typeface="Osaka" charset="0"/>
              </a:rPr>
              <a:t>GroupVals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columns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Osaka" charset="0"/>
                <a:cs typeface="Osaka" charset="0"/>
              </a:rPr>
              <a:t>Not the number of tuples!!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Also probably </a:t>
            </a:r>
            <a:r>
              <a:rPr lang="ja-JP" altLang="en-US" sz="2000" dirty="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narrower</a:t>
            </a:r>
            <a:r>
              <a:rPr lang="ja-JP" altLang="en-US" sz="2000" dirty="0">
                <a:latin typeface="Tahoma" charset="0"/>
                <a:ea typeface="Osaka" charset="0"/>
                <a:cs typeface="Osaka" charset="0"/>
              </a:rPr>
              <a:t>”</a:t>
            </a:r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 than the tuples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7467600" y="762000"/>
            <a:ext cx="1371600" cy="5524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/>
              <a:t>HashAgg</a:t>
            </a:r>
          </a:p>
        </p:txBody>
      </p:sp>
      <p:cxnSp>
        <p:nvCxnSpPr>
          <p:cNvPr id="35845" name="AutoShape 5"/>
          <p:cNvCxnSpPr>
            <a:cxnSpLocks noChangeShapeType="1"/>
            <a:endCxn id="35844" idx="4"/>
          </p:cNvCxnSpPr>
          <p:nvPr/>
        </p:nvCxnSpPr>
        <p:spPr bwMode="auto">
          <a:xfrm flipV="1">
            <a:off x="8153400" y="1314450"/>
            <a:ext cx="0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AutoShape 6"/>
          <p:cNvCxnSpPr>
            <a:cxnSpLocks noChangeShapeType="1"/>
            <a:stCxn id="35844" idx="0"/>
          </p:cNvCxnSpPr>
          <p:nvPr/>
        </p:nvCxnSpPr>
        <p:spPr bwMode="auto">
          <a:xfrm flipV="1">
            <a:off x="8153400" y="400050"/>
            <a:ext cx="1588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7" name="AutoShape 23"/>
          <p:cNvSpPr>
            <a:spLocks noChangeArrowheads="1"/>
          </p:cNvSpPr>
          <p:nvPr/>
        </p:nvSpPr>
        <p:spPr bwMode="auto">
          <a:xfrm>
            <a:off x="3302000" y="5375275"/>
            <a:ext cx="795338" cy="1463675"/>
          </a:xfrm>
          <a:prstGeom prst="can">
            <a:avLst>
              <a:gd name="adj" fmla="val 4600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AutoShape 22"/>
          <p:cNvSpPr>
            <a:spLocks noChangeArrowheads="1"/>
          </p:cNvSpPr>
          <p:nvPr/>
        </p:nvSpPr>
        <p:spPr bwMode="auto">
          <a:xfrm>
            <a:off x="8145463" y="5394325"/>
            <a:ext cx="795337" cy="1463675"/>
          </a:xfrm>
          <a:prstGeom prst="can">
            <a:avLst>
              <a:gd name="adj" fmla="val 4600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AutoShape 5"/>
          <p:cNvSpPr>
            <a:spLocks noChangeArrowheads="1"/>
          </p:cNvSpPr>
          <p:nvPr/>
        </p:nvSpPr>
        <p:spPr bwMode="auto">
          <a:xfrm>
            <a:off x="5726113" y="5345113"/>
            <a:ext cx="795337" cy="1463675"/>
          </a:xfrm>
          <a:prstGeom prst="can">
            <a:avLst>
              <a:gd name="adj" fmla="val 4600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4371975" y="5643563"/>
            <a:ext cx="1100138" cy="1077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8"/>
          <p:cNvSpPr>
            <a:spLocks noChangeArrowheads="1"/>
          </p:cNvSpPr>
          <p:nvPr/>
        </p:nvSpPr>
        <p:spPr bwMode="auto">
          <a:xfrm>
            <a:off x="6753225" y="5662613"/>
            <a:ext cx="1100138" cy="10779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Rectangle 9"/>
          <p:cNvSpPr>
            <a:spLocks noChangeArrowheads="1"/>
          </p:cNvSpPr>
          <p:nvPr/>
        </p:nvSpPr>
        <p:spPr bwMode="auto">
          <a:xfrm>
            <a:off x="4489450" y="6089650"/>
            <a:ext cx="200025" cy="185738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0"/>
          <p:cNvSpPr>
            <a:spLocks noChangeArrowheads="1"/>
          </p:cNvSpPr>
          <p:nvPr/>
        </p:nvSpPr>
        <p:spPr bwMode="auto">
          <a:xfrm>
            <a:off x="5102225" y="5788025"/>
            <a:ext cx="200025" cy="18732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11"/>
          <p:cNvSpPr>
            <a:spLocks noChangeArrowheads="1"/>
          </p:cNvSpPr>
          <p:nvPr/>
        </p:nvSpPr>
        <p:spPr bwMode="auto">
          <a:xfrm>
            <a:off x="5097463" y="6080125"/>
            <a:ext cx="201612" cy="18732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2"/>
          <p:cNvSpPr>
            <a:spLocks noChangeArrowheads="1"/>
          </p:cNvSpPr>
          <p:nvPr/>
        </p:nvSpPr>
        <p:spPr bwMode="auto">
          <a:xfrm>
            <a:off x="5100638" y="6388100"/>
            <a:ext cx="201612" cy="187325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3"/>
          <p:cNvSpPr>
            <a:spLocks noChangeArrowheads="1"/>
          </p:cNvSpPr>
          <p:nvPr/>
        </p:nvSpPr>
        <p:spPr bwMode="auto">
          <a:xfrm>
            <a:off x="6873875" y="5775325"/>
            <a:ext cx="884238" cy="839788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4"/>
          <p:cNvSpPr>
            <a:spLocks noChangeShapeType="1"/>
          </p:cNvSpPr>
          <p:nvPr/>
        </p:nvSpPr>
        <p:spPr bwMode="auto">
          <a:xfrm>
            <a:off x="3865563" y="6180138"/>
            <a:ext cx="625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5"/>
          <p:cNvSpPr>
            <a:spLocks noChangeShapeType="1"/>
          </p:cNvSpPr>
          <p:nvPr/>
        </p:nvSpPr>
        <p:spPr bwMode="auto">
          <a:xfrm flipH="1" flipV="1">
            <a:off x="4692650" y="6176963"/>
            <a:ext cx="422275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16"/>
          <p:cNvSpPr>
            <a:spLocks noChangeShapeType="1"/>
          </p:cNvSpPr>
          <p:nvPr/>
        </p:nvSpPr>
        <p:spPr bwMode="auto">
          <a:xfrm flipH="1">
            <a:off x="4687888" y="5883275"/>
            <a:ext cx="401637" cy="290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17"/>
          <p:cNvSpPr>
            <a:spLocks noChangeShapeType="1"/>
          </p:cNvSpPr>
          <p:nvPr/>
        </p:nvSpPr>
        <p:spPr bwMode="auto">
          <a:xfrm flipH="1" flipV="1">
            <a:off x="4691063" y="6176963"/>
            <a:ext cx="409575" cy="28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18"/>
          <p:cNvSpPr>
            <a:spLocks noChangeShapeType="1"/>
          </p:cNvSpPr>
          <p:nvPr/>
        </p:nvSpPr>
        <p:spPr bwMode="auto">
          <a:xfrm flipH="1">
            <a:off x="7761288" y="6103938"/>
            <a:ext cx="488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19"/>
          <p:cNvSpPr>
            <a:spLocks noChangeArrowheads="1"/>
          </p:cNvSpPr>
          <p:nvPr/>
        </p:nvSpPr>
        <p:spPr bwMode="auto">
          <a:xfrm>
            <a:off x="5837238" y="5783263"/>
            <a:ext cx="549275" cy="185737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0"/>
          <p:cNvSpPr>
            <a:spLocks noChangeArrowheads="1"/>
          </p:cNvSpPr>
          <p:nvPr/>
        </p:nvSpPr>
        <p:spPr bwMode="auto">
          <a:xfrm>
            <a:off x="5834063" y="6080125"/>
            <a:ext cx="550862" cy="185738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Rectangle 21"/>
          <p:cNvSpPr>
            <a:spLocks noChangeArrowheads="1"/>
          </p:cNvSpPr>
          <p:nvPr/>
        </p:nvSpPr>
        <p:spPr bwMode="auto">
          <a:xfrm>
            <a:off x="5832475" y="6405563"/>
            <a:ext cx="550863" cy="185737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>
            <a:off x="5303838" y="5884863"/>
            <a:ext cx="527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5"/>
          <p:cNvSpPr>
            <a:spLocks noChangeShapeType="1"/>
          </p:cNvSpPr>
          <p:nvPr/>
        </p:nvSpPr>
        <p:spPr bwMode="auto">
          <a:xfrm>
            <a:off x="5300663" y="6178550"/>
            <a:ext cx="527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6"/>
          <p:cNvSpPr>
            <a:spLocks noChangeShapeType="1"/>
          </p:cNvSpPr>
          <p:nvPr/>
        </p:nvSpPr>
        <p:spPr bwMode="auto">
          <a:xfrm>
            <a:off x="5302250" y="6494463"/>
            <a:ext cx="528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27"/>
          <p:cNvSpPr>
            <a:spLocks noChangeShapeType="1"/>
          </p:cNvSpPr>
          <p:nvPr/>
        </p:nvSpPr>
        <p:spPr bwMode="auto">
          <a:xfrm>
            <a:off x="6384925" y="5880100"/>
            <a:ext cx="496888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6802438" y="5932488"/>
            <a:ext cx="1033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&lt;GroupVals,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TransVals&gt;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Osaka" charset="0"/>
                <a:cs typeface="Osaka" charset="0"/>
              </a:rPr>
              <a:t>Intro to SQL aggregation, etc.</a:t>
            </a:r>
          </a:p>
          <a:p>
            <a:r>
              <a:rPr lang="en-US" sz="2800" dirty="0">
                <a:latin typeface="Tahoma" charset="0"/>
                <a:ea typeface="Osaka" charset="0"/>
                <a:cs typeface="Osaka" charset="0"/>
              </a:rPr>
              <a:t>Iterator architecture of a query executor</a:t>
            </a:r>
          </a:p>
          <a:p>
            <a:pPr lvl="1"/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Streams data through operators by </a:t>
            </a:r>
            <a:r>
              <a:rPr lang="ja-JP" altLang="en-US" sz="2400" dirty="0">
                <a:latin typeface="Tahoma" charset="0"/>
                <a:ea typeface="Osaka" charset="0"/>
                <a:cs typeface="Osaka" charset="0"/>
              </a:rPr>
              <a:t>“</a:t>
            </a:r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pulling</a:t>
            </a:r>
            <a:r>
              <a:rPr lang="ja-JP" altLang="en-US" sz="2400" dirty="0">
                <a:latin typeface="Tahoma" charset="0"/>
                <a:ea typeface="Osaka" charset="0"/>
                <a:cs typeface="Osaka" charset="0"/>
              </a:rPr>
              <a:t>”</a:t>
            </a:r>
            <a:endParaRPr lang="en-US" sz="2400" dirty="0">
              <a:latin typeface="Tahoma" charset="0"/>
              <a:ea typeface="Osaka" charset="0"/>
              <a:cs typeface="Osaka" charset="0"/>
            </a:endParaRPr>
          </a:p>
          <a:p>
            <a:pPr lvl="2"/>
            <a:r>
              <a:rPr lang="en-US" sz="2000" dirty="0">
                <a:latin typeface="Tahoma" charset="0"/>
                <a:ea typeface="Osaka" charset="0"/>
                <a:cs typeface="Osaka" charset="0"/>
              </a:rPr>
              <a:t>Lazy evaluation</a:t>
            </a:r>
          </a:p>
          <a:p>
            <a:pPr lvl="1"/>
            <a:r>
              <a:rPr lang="en-US" sz="2400" dirty="0">
                <a:latin typeface="Tahoma" charset="0"/>
                <a:ea typeface="Osaka" charset="0"/>
                <a:cs typeface="Osaka" charset="0"/>
              </a:rPr>
              <a:t>Encapsulates operator logic</a:t>
            </a:r>
          </a:p>
          <a:p>
            <a:pPr lvl="2"/>
            <a:r>
              <a:rPr lang="en-US" sz="2000" dirty="0" smtClean="0">
                <a:latin typeface="Tahoma" charset="0"/>
                <a:ea typeface="Osaka" charset="0"/>
                <a:cs typeface="Osaka" charset="0"/>
              </a:rPr>
              <a:t>Arbitrary dataflow composition</a:t>
            </a:r>
            <a:endParaRPr lang="en-US" sz="2000" dirty="0">
              <a:latin typeface="Tahoma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Schema </a:t>
            </a:r>
            <a:r>
              <a:rPr lang="en-US" dirty="0" smtClean="0"/>
              <a:t>is fixed: </a:t>
            </a:r>
          </a:p>
          <a:p>
            <a:pPr lvl="1"/>
            <a:r>
              <a:rPr lang="en-US" dirty="0" smtClean="0"/>
              <a:t>attribute names, </a:t>
            </a:r>
            <a:r>
              <a:rPr lang="en-US" i="1" dirty="0" smtClean="0"/>
              <a:t>atomic</a:t>
            </a:r>
            <a:r>
              <a:rPr lang="en-US" dirty="0" smtClean="0"/>
              <a:t> types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students(name text, </a:t>
            </a:r>
            <a:r>
              <a:rPr lang="en-US" sz="2000" dirty="0" err="1" smtClean="0">
                <a:latin typeface="Courier"/>
                <a:cs typeface="Courier"/>
              </a:rPr>
              <a:t>gpa</a:t>
            </a:r>
            <a:r>
              <a:rPr lang="en-US" sz="2000" dirty="0" smtClean="0">
                <a:latin typeface="Courier"/>
                <a:cs typeface="Courier"/>
              </a:rPr>
              <a:t> float, </a:t>
            </a:r>
            <a:r>
              <a:rPr lang="en-US" sz="2000" dirty="0" err="1" smtClean="0">
                <a:latin typeface="Courier"/>
                <a:cs typeface="Courier"/>
              </a:rPr>
              <a:t>dept</a:t>
            </a:r>
            <a:r>
              <a:rPr lang="en-US" sz="2000" dirty="0" smtClean="0">
                <a:latin typeface="Courier"/>
                <a:cs typeface="Courier"/>
              </a:rPr>
              <a:t> text)</a:t>
            </a:r>
          </a:p>
          <a:p>
            <a:r>
              <a:rPr lang="en-US" i="1" dirty="0" smtClean="0"/>
              <a:t>Instance</a:t>
            </a:r>
            <a:r>
              <a:rPr lang="en-US" dirty="0" smtClean="0"/>
              <a:t> can change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multi</a:t>
            </a:r>
            <a:r>
              <a:rPr lang="en-US" dirty="0" err="1" smtClean="0"/>
              <a:t>set</a:t>
            </a:r>
            <a:r>
              <a:rPr lang="en-US" dirty="0" smtClean="0"/>
              <a:t> of “rows” (“tuples”) </a:t>
            </a:r>
          </a:p>
          <a:p>
            <a:pPr lvl="2"/>
            <a:r>
              <a:rPr lang="en-US" sz="2000" dirty="0" smtClean="0">
                <a:latin typeface="Courier"/>
                <a:cs typeface="Courier"/>
              </a:rPr>
              <a:t>{(‘Bob Snob’, 3.3,’CS’),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 (‘Bob Snob’, 3.3,’CS</a:t>
            </a:r>
            <a:r>
              <a:rPr lang="en-US" sz="2000" dirty="0" smtClean="0">
                <a:latin typeface="Courier"/>
                <a:cs typeface="Courier"/>
              </a:rPr>
              <a:t>’),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 (‘Mary Contrary’, 3.8, ‘CS’)}</a:t>
            </a:r>
          </a:p>
        </p:txBody>
      </p:sp>
    </p:spTree>
    <p:extLst>
      <p:ext uri="{BB962C8B-B14F-4D97-AF65-F5344CB8AC3E}">
        <p14:creationId xmlns:p14="http://schemas.microsoft.com/office/powerpoint/2010/main" val="263435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Osaka" charset="0"/>
                <a:cs typeface="Helvetica Neue Light"/>
              </a:rPr>
              <a:t>Basic Single-Table Queries</a:t>
            </a:r>
            <a:endParaRPr lang="en-US" dirty="0">
              <a:ea typeface="Osaka" charset="0"/>
              <a:cs typeface="Helvetica Neue Ligh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]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&lt;column expression list&gt;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[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HAVING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i="1" dirty="0" smtClean="0"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</a:p>
          <a:p>
            <a:endParaRPr lang="en-US" dirty="0">
              <a:latin typeface="Tahoma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Basic Single-Table Queries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&lt;column expression list&gt;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&lt;single table&gt;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]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endParaRPr lang="en-US" sz="2000" dirty="0">
              <a:latin typeface="Tahoma" charset="0"/>
              <a:ea typeface="Osaka" charset="0"/>
              <a:cs typeface="Osaka" charset="0"/>
            </a:endParaRPr>
          </a:p>
          <a:p>
            <a:r>
              <a:rPr lang="en-US" sz="2000" dirty="0">
                <a:ea typeface="Osaka" charset="0"/>
                <a:cs typeface="Helvetica Neue"/>
              </a:rPr>
              <a:t>Simplest version is straightforward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Produce all tuples in the table that satisfy the predicate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Output the expressions in the SELECT </a:t>
            </a:r>
            <a:r>
              <a:rPr lang="en-US" sz="2000" dirty="0" smtClean="0">
                <a:ea typeface="Osaka" charset="0"/>
                <a:cs typeface="Helvetica Neue"/>
              </a:rPr>
              <a:t>list</a:t>
            </a:r>
            <a:r>
              <a:rPr lang="en-US" dirty="0" smtClean="0">
                <a:solidFill>
                  <a:schemeClr val="bg2"/>
                </a:solidFill>
                <a:ea typeface="Osaka" charset="0"/>
                <a:cs typeface="Helvetica Neue"/>
              </a:rPr>
              <a:t> 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Expression can be a column reference, or an arithmetic expression over column refs</a:t>
            </a:r>
          </a:p>
          <a:p>
            <a:pPr lvl="1"/>
            <a:endParaRPr lang="en-US" sz="2000" dirty="0" smtClean="0">
              <a:ea typeface="Osaka" charset="0"/>
              <a:cs typeface="Helvetica Neue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Basic Single-Table Queries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      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students S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'CS'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endParaRPr lang="en-US" sz="2000" dirty="0">
              <a:latin typeface="Tahoma" charset="0"/>
              <a:ea typeface="Osaka" charset="0"/>
              <a:cs typeface="Osaka" charset="0"/>
            </a:endParaRPr>
          </a:p>
          <a:p>
            <a:r>
              <a:rPr lang="en-US" sz="2000" dirty="0">
                <a:ea typeface="Osaka" charset="0"/>
                <a:cs typeface="Helvetica Neue"/>
              </a:rPr>
              <a:t>Simplest version is straightforward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Produce all tuples in the table that satisfy the predicate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Output the expressions in the SELECT </a:t>
            </a:r>
            <a:r>
              <a:rPr lang="en-US" sz="2000" dirty="0" smtClean="0">
                <a:ea typeface="Osaka" charset="0"/>
                <a:cs typeface="Helvetica Neue"/>
              </a:rPr>
              <a:t>list</a:t>
            </a:r>
            <a:r>
              <a:rPr lang="en-US" dirty="0" smtClean="0">
                <a:solidFill>
                  <a:schemeClr val="bg2"/>
                </a:solidFill>
                <a:ea typeface="Osaka" charset="0"/>
                <a:cs typeface="Helvetica Neue"/>
              </a:rPr>
              <a:t> </a:t>
            </a:r>
          </a:p>
          <a:p>
            <a:pPr lvl="1"/>
            <a:r>
              <a:rPr lang="en-US" sz="2000" dirty="0">
                <a:ea typeface="Osaka" charset="0"/>
                <a:cs typeface="Helvetica Neue"/>
              </a:rPr>
              <a:t>Expression can be a column reference, or an arithmetic expression over column refs</a:t>
            </a:r>
          </a:p>
          <a:p>
            <a:pPr lvl="1"/>
            <a:endParaRPr lang="en-US" sz="2000" dirty="0" smtClean="0">
              <a:ea typeface="Osaka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7454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Osaka" charset="0"/>
                <a:cs typeface="Helvetica Neue Light"/>
              </a:rPr>
              <a:t>SELECT DISTINCT</a:t>
            </a:r>
            <a:endParaRPr lang="en-US" dirty="0">
              <a:ea typeface="Osaka" charset="0"/>
              <a:cs typeface="Helvetica Neue Ligh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DISTINCT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students S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 smtClean="0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 = 'CS'</a:t>
            </a:r>
            <a:b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[ORDER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 smtClean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endParaRPr lang="en-US" sz="2000" dirty="0">
              <a:latin typeface="Tahoma" charset="0"/>
              <a:ea typeface="Osaka" charset="0"/>
              <a:cs typeface="Osaka" charset="0"/>
            </a:endParaRPr>
          </a:p>
          <a:p>
            <a:r>
              <a:rPr lang="en-US" sz="2000" dirty="0">
                <a:ea typeface="Osaka" charset="0"/>
                <a:cs typeface="Helvetica Neue"/>
              </a:rPr>
              <a:t>DISTINCT flag specifies removal of duplicates before </a:t>
            </a:r>
            <a:r>
              <a:rPr lang="en-US" sz="2000" dirty="0" smtClean="0">
                <a:ea typeface="Osaka" charset="0"/>
                <a:cs typeface="Helvetica Neue"/>
              </a:rPr>
              <a:t>output</a:t>
            </a:r>
            <a:endParaRPr lang="en-US" sz="2000" dirty="0">
              <a:ea typeface="Osaka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776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ORDER BY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  DISTINCT 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S.age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*2 AS a2</a:t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'CS'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a2</a:t>
            </a:r>
            <a:r>
              <a:rPr lang="en-US" sz="2000" dirty="0" smtClean="0">
                <a:solidFill>
                  <a:srgbClr val="000000"/>
                </a:solidFill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rgbClr val="FF0000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Osaka" charset="0"/>
                <a:cs typeface="Helvetica Neue"/>
              </a:rPr>
              <a:t>ORDER BY clause specifies output to be sorted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ea typeface="Osaka" charset="0"/>
                <a:cs typeface="Helvetica Neue"/>
              </a:rPr>
              <a:t>Lexicographic</a:t>
            </a:r>
            <a:r>
              <a:rPr lang="en-US" sz="2000" dirty="0">
                <a:ea typeface="Osaka" charset="0"/>
                <a:cs typeface="Helvetica Neue"/>
              </a:rPr>
              <a:t> </a:t>
            </a:r>
            <a:r>
              <a:rPr lang="en-US" sz="2000" dirty="0" smtClean="0">
                <a:ea typeface="Osaka" charset="0"/>
                <a:cs typeface="Helvetica Neue"/>
              </a:rPr>
              <a:t>ordering</a:t>
            </a:r>
            <a:endParaRPr lang="en-US" sz="2000" dirty="0">
              <a:ea typeface="Osaka" charset="0"/>
              <a:cs typeface="Helvetica Neue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Osaka" charset="0"/>
                <a:cs typeface="Helvetica Neue"/>
              </a:rPr>
              <a:t>Obviously must refer to columns in the output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Osaka" charset="0"/>
                <a:cs typeface="Helvetica Neue"/>
              </a:rPr>
              <a:t>Note the AS clause for naming output columns!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saka" charset="0"/>
                <a:cs typeface="Helvetica Neue Light"/>
              </a:rPr>
              <a:t>ORDER BY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SELECT  DISTINCT 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FROM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Students S</a:t>
            </a:r>
            <a:r>
              <a:rPr lang="en-US" sz="2000" i="1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i="1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WHERE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S.dept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= </a:t>
            </a:r>
            <a:r>
              <a:rPr lang="en-US" sz="2000" dirty="0" smtClean="0">
                <a:latin typeface="Lucida Sans Typewriter" charset="0"/>
                <a:ea typeface="Osaka" charset="0"/>
                <a:cs typeface="Osaka" charset="0"/>
              </a:rPr>
              <a:t>'CS'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[GROUP BY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&lt;column list&gt;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[HAVING </a:t>
            </a:r>
            <a:r>
              <a:rPr lang="en-US" sz="2000" i="1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&lt;predicate&gt;</a:t>
            </a: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] ]</a:t>
            </a:r>
            <a: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/>
            </a:r>
            <a:br>
              <a:rPr lang="en-US" sz="18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</a:br>
            <a:r>
              <a:rPr lang="en-US" sz="2000" dirty="0">
                <a:solidFill>
                  <a:schemeClr val="bg2"/>
                </a:solidFill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ORDER BY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S.gpa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DESC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, </a:t>
            </a:r>
            <a:r>
              <a:rPr lang="en-US" sz="2000" dirty="0" err="1">
                <a:latin typeface="Lucida Sans Typewriter" charset="0"/>
                <a:ea typeface="Osaka" charset="0"/>
                <a:cs typeface="Osaka" charset="0"/>
              </a:rPr>
              <a:t>S.name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Sans Typewriter" charset="0"/>
                <a:ea typeface="Osaka" charset="0"/>
                <a:cs typeface="Osaka" charset="0"/>
              </a:rPr>
              <a:t>ASC</a:t>
            </a:r>
            <a:r>
              <a:rPr lang="en-US" sz="2000" dirty="0">
                <a:latin typeface="Lucida Sans Typewriter" charset="0"/>
                <a:ea typeface="Osaka" charset="0"/>
                <a:cs typeface="Osaka" charset="0"/>
              </a:rPr>
              <a:t>;</a:t>
            </a:r>
            <a:endParaRPr lang="en-US" sz="2000" dirty="0">
              <a:solidFill>
                <a:schemeClr val="bg2"/>
              </a:solidFill>
              <a:latin typeface="Lucida Sans Typewriter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Osaka" charset="0"/>
                <a:cs typeface="Osaka" charset="0"/>
              </a:rPr>
              <a:t>Ascending order by default, but can be </a:t>
            </a:r>
            <a:r>
              <a:rPr lang="en-US" dirty="0" err="1">
                <a:latin typeface="Tahoma" charset="0"/>
                <a:ea typeface="Osaka" charset="0"/>
                <a:cs typeface="Osaka" charset="0"/>
              </a:rPr>
              <a:t>overriden</a:t>
            </a:r>
            <a:endParaRPr lang="en-US" dirty="0">
              <a:latin typeface="Tahoma" charset="0"/>
              <a:ea typeface="Osaka" charset="0"/>
              <a:cs typeface="Osaka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  <a:ea typeface="Osaka" charset="0"/>
                <a:cs typeface="Osaka" charset="0"/>
              </a:rPr>
              <a:t>DESC flag for descending, ASC for ascending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  <a:ea typeface="Osaka" charset="0"/>
                <a:cs typeface="Osaka" charset="0"/>
              </a:rPr>
              <a:t>Can mix and match, lexicographically</a:t>
            </a:r>
          </a:p>
          <a:p>
            <a:pPr>
              <a:lnSpc>
                <a:spcPct val="90000"/>
              </a:lnSpc>
            </a:pPr>
            <a:endParaRPr lang="en-US" dirty="0">
              <a:latin typeface="Tahoma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21E8"/>
      </a:accent1>
      <a:accent2>
        <a:srgbClr val="FF9966"/>
      </a:accent2>
      <a:accent3>
        <a:srgbClr val="FFFFFF"/>
      </a:accent3>
      <a:accent4>
        <a:srgbClr val="000000"/>
      </a:accent4>
      <a:accent5>
        <a:srgbClr val="AAABF2"/>
      </a:accent5>
      <a:accent6>
        <a:srgbClr val="E78A5C"/>
      </a:accent6>
      <a:hlink>
        <a:srgbClr val="CC3300"/>
      </a:hlink>
      <a:folHlink>
        <a:srgbClr val="996600"/>
      </a:folHlink>
    </a:clrScheme>
    <a:fontScheme name="lecture1.key">
      <a:majorFont>
        <a:latin typeface="Tahoma"/>
        <a:ea typeface="Osaka"/>
        <a:cs typeface=""/>
      </a:majorFont>
      <a:minorFont>
        <a:latin typeface="Tahoma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CS186.potx</Template>
  <TotalTime>10421</TotalTime>
  <Pages>0</Pages>
  <Words>1097</Words>
  <Characters>0</Characters>
  <Application>Microsoft Macintosh PowerPoint</Application>
  <PresentationFormat>On-screen Show (4:3)</PresentationFormat>
  <Lines>0</Lines>
  <Paragraphs>207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template</vt:lpstr>
      <vt:lpstr>Single-Table Queries</vt:lpstr>
      <vt:lpstr>SQL and Query Processing</vt:lpstr>
      <vt:lpstr>Relational Tables</vt:lpstr>
      <vt:lpstr>Basic Single-Table Queries</vt:lpstr>
      <vt:lpstr>Basic Single-Table Queries</vt:lpstr>
      <vt:lpstr>Basic Single-Table Queries</vt:lpstr>
      <vt:lpstr>SELECT DISTINCT</vt:lpstr>
      <vt:lpstr>ORDER BY</vt:lpstr>
      <vt:lpstr>ORDER BY</vt:lpstr>
      <vt:lpstr>Aggregates</vt:lpstr>
      <vt:lpstr>GROUP BY</vt:lpstr>
      <vt:lpstr>HAVING</vt:lpstr>
      <vt:lpstr>Putting it all together</vt:lpstr>
      <vt:lpstr>Try It Yourself</vt:lpstr>
      <vt:lpstr>Context</vt:lpstr>
      <vt:lpstr>Typical DBMS architecture</vt:lpstr>
      <vt:lpstr>Query Processing Overview</vt:lpstr>
      <vt:lpstr>Iterators</vt:lpstr>
      <vt:lpstr>Example: Sort</vt:lpstr>
      <vt:lpstr>Sort GROUP BY</vt:lpstr>
      <vt:lpstr>Hash GROUP BY (naïve)</vt:lpstr>
      <vt:lpstr>We Can Do Better!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CS186: Introduction to Database Systems</dc:title>
  <dc:subject/>
  <dc:creator/>
  <cp:keywords/>
  <dc:description/>
  <cp:lastModifiedBy>Joe Hellerstein</cp:lastModifiedBy>
  <cp:revision>134</cp:revision>
  <cp:lastPrinted>2009-01-29T11:26:09Z</cp:lastPrinted>
  <dcterms:created xsi:type="dcterms:W3CDTF">2010-02-18T05:27:59Z</dcterms:created>
  <dcterms:modified xsi:type="dcterms:W3CDTF">2015-01-28T09:14:12Z</dcterms:modified>
</cp:coreProperties>
</file>