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ff134cf6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ff134cf6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ff134cf6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ff134cf6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ff134cf6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ff134cf6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f134cf6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ff134cf6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f134cf6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f134cf6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ff134cf6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ff134cf6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f134cf6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ff134cf6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ff134cf6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ff134cf6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ff134cf6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ff134cf6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ff134cf6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ff134cf6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ff134cf6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ff134cf6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f134cf6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f134cf6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ff134cf6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ff134cf6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f8f6bb9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f8f6bb9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f8f6bb9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f8f6bb9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8f6bb9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f8f6bb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f8f6bb9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f8f6bb9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f8f6bb9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f8f6bb9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f8f6bb96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f8f6bb96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f8f6bb9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f8f6bb9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f8f6bb9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f8f6bb9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f134cf6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ff134cf6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f8f6bb96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f8f6bb96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f8f6bb96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f8f6bb96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f8f6bb96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f8f6bb96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f8f6bb96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f8f6bb96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ff134cf6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ff134cf6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ff134cf6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ff134cf6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ff134cf6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ff134cf6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ff134cf6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ff134cf6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ff134cf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ff134cf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ff134cf6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ff134cf6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34899" y="854875"/>
            <a:ext cx="6874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lang="en"/>
              <a:t>rogramming </a:t>
            </a:r>
            <a:r>
              <a:rPr b="1" lang="en"/>
              <a:t>L</a:t>
            </a:r>
            <a:r>
              <a:rPr lang="en"/>
              <a:t>anguages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938" y="2114024"/>
            <a:ext cx="4216125" cy="17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 are Compilers????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488200"/>
            <a:ext cx="4329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 can use an interpreter as a compiler pretty easily!!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Just send the entire interpreter with the code, now you have an</a:t>
            </a:r>
            <a:r>
              <a:rPr lang="en" sz="1700"/>
              <a:t> “executable”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is one of the </a:t>
            </a:r>
            <a:r>
              <a:rPr lang="en" sz="1700"/>
              <a:t>Futamura</a:t>
            </a:r>
            <a:r>
              <a:rPr lang="en" sz="1700"/>
              <a:t> Projections</a:t>
            </a:r>
            <a:endParaRPr sz="1700"/>
          </a:p>
        </p:txBody>
      </p:sp>
      <p:grpSp>
        <p:nvGrpSpPr>
          <p:cNvPr id="194" name="Google Shape;194;p22"/>
          <p:cNvGrpSpPr/>
          <p:nvPr/>
        </p:nvGrpSpPr>
        <p:grpSpPr>
          <a:xfrm>
            <a:off x="5222050" y="1600550"/>
            <a:ext cx="3381600" cy="1828800"/>
            <a:chOff x="5384225" y="1299350"/>
            <a:chExt cx="3381600" cy="1828800"/>
          </a:xfrm>
        </p:grpSpPr>
        <p:sp>
          <p:nvSpPr>
            <p:cNvPr id="195" name="Google Shape;195;p22"/>
            <p:cNvSpPr/>
            <p:nvPr/>
          </p:nvSpPr>
          <p:spPr>
            <a:xfrm>
              <a:off x="5384225" y="1299350"/>
              <a:ext cx="3381600" cy="1828800"/>
            </a:xfrm>
            <a:prstGeom prst="wedgeRoundRectCallout">
              <a:avLst>
                <a:gd fmla="val -62143" name="adj1"/>
                <a:gd fmla="val 74474" name="adj2"/>
                <a:gd fmla="val 0" name="adj3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6" name="Google Shape;196;p22"/>
            <p:cNvPicPr preferRelativeResize="0"/>
            <p:nvPr/>
          </p:nvPicPr>
          <p:blipFill rotWithShape="1">
            <a:blip r:embed="rId3">
              <a:alphaModFix/>
            </a:blip>
            <a:srcRect b="0" l="61081" r="0" t="0"/>
            <a:stretch/>
          </p:blipFill>
          <p:spPr>
            <a:xfrm>
              <a:off x="5793088" y="1405925"/>
              <a:ext cx="813221" cy="1585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g&quot; Meme Templates - Imgflip" id="197" name="Google Shape;197;p22"/>
            <p:cNvPicPr preferRelativeResize="0"/>
            <p:nvPr/>
          </p:nvPicPr>
          <p:blipFill rotWithShape="1">
            <a:blip r:embed="rId4">
              <a:alphaModFix/>
            </a:blip>
            <a:srcRect b="0" l="0" r="50619" t="0"/>
            <a:stretch/>
          </p:blipFill>
          <p:spPr>
            <a:xfrm>
              <a:off x="7325108" y="1436201"/>
              <a:ext cx="1031855" cy="1585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2"/>
            <p:cNvSpPr txBox="1"/>
            <p:nvPr/>
          </p:nvSpPr>
          <p:spPr>
            <a:xfrm>
              <a:off x="6741929" y="1825018"/>
              <a:ext cx="10320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latin typeface="Calibri"/>
                  <a:ea typeface="Calibri"/>
                  <a:cs typeface="Calibri"/>
                  <a:sym typeface="Calibri"/>
                </a:rPr>
                <a:t>==</a:t>
              </a:r>
              <a:endParaRPr sz="31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ofessor Yoshihiko Futamura" id="199" name="Google Shape;1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1025" y="3232100"/>
            <a:ext cx="14287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Python Work?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interpreted!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629800" y="1527600"/>
            <a:ext cx="3872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`</a:t>
            </a:r>
            <a:r>
              <a:rPr lang="en" sz="1600"/>
              <a:t>p</a:t>
            </a:r>
            <a:r>
              <a:rPr lang="en" sz="1600"/>
              <a:t>ython3` is an interpreter written in the programming language </a:t>
            </a:r>
            <a:r>
              <a:rPr lang="en" sz="1600"/>
              <a:t>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 is a compiled language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 frames are allocated as objects in 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is handled like a dictionary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</a:t>
            </a:r>
            <a:r>
              <a:rPr lang="en" sz="1600"/>
              <a:t>here is a python_eval function written in C →</a:t>
            </a:r>
            <a:r>
              <a:rPr lang="en" sz="1600"/>
              <a:t> </a:t>
            </a:r>
            <a:endParaRPr sz="1600"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4571" t="0"/>
          <a:stretch/>
        </p:blipFill>
        <p:spPr>
          <a:xfrm>
            <a:off x="4822850" y="762750"/>
            <a:ext cx="3955775" cy="31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/>
              <a:t> work?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19150" y="154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 has an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800"/>
              <a:t> operator, confusingly called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Thus Python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800"/>
              <a:t> can be directly implemented in terms of C’s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work?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819150" y="1488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 an operator called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it’s bad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1073741824 + 1073741824 == -2147483648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integer “overflows” so values that are too big become negative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 Python’s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/>
              <a:t> is implemented as a </a:t>
            </a:r>
            <a:r>
              <a:rPr i="1" lang="en" sz="1800"/>
              <a:t>function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Basically it does the addition algorithm you learned in elementary school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work?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19150" y="1557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terms of C’s if!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819150" y="1573950"/>
            <a:ext cx="71895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or less all languages have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not all do!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</a:t>
            </a:r>
            <a:r>
              <a:rPr lang="en" sz="1800"/>
              <a:t>MIPS</a:t>
            </a:r>
            <a:r>
              <a:rPr lang="en" sz="1800"/>
              <a:t> here’s how to write the squared_distance function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MIPS is an assembler language, very close to what the machine reads</a:t>
            </a:r>
            <a:endParaRPr sz="1500"/>
          </a:p>
        </p:txBody>
      </p:sp>
      <p:sp>
        <p:nvSpPr>
          <p:cNvPr id="241" name="Google Shape;241;p29"/>
          <p:cNvSpPr txBox="1"/>
          <p:nvPr/>
        </p:nvSpPr>
        <p:spPr>
          <a:xfrm>
            <a:off x="1413150" y="3222800"/>
            <a:ext cx="65955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squared_dist:</a:t>
            </a:r>
            <a:b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mul $t0 $a0 $a0         # $t0 = first argument ** 2</a:t>
            </a:r>
            <a:b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mul $t1 $a1 $a1         # $t1 = second argument ** 2</a:t>
            </a:r>
            <a:b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add $v0 $t0 $t1         # set return value to $t1 + $t2</a:t>
            </a:r>
            <a:b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jr $ra                  # return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819150" y="1662650"/>
            <a:ext cx="80034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all languages have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are really a convenience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Technically you can write anything in python without any functions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819150" y="1652825"/>
            <a:ext cx="80034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Technically, you can have functions without recursion!!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(This hasn’t been a thing since the 70s)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original FORTRAN always reuses function frames, so it cannot handle recursion at all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concept of multiple frames of the same function being open at the same time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 and Compilers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819150" y="1647800"/>
            <a:ext cx="46146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and Scheme both have what is known as “</a:t>
            </a:r>
            <a:r>
              <a:rPr lang="en" sz="1800"/>
              <a:t>memory management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on the right doesn’t “</a:t>
            </a:r>
            <a:r>
              <a:rPr lang="en" sz="1800"/>
              <a:t>leak memory</a:t>
            </a:r>
            <a:r>
              <a:rPr lang="en" sz="1800"/>
              <a:t>”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the hailstone_sum frame closes elements can be </a:t>
            </a:r>
            <a:r>
              <a:rPr lang="en" sz="1500"/>
              <a:t>deallocated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They can be removed from memory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languages like C you would have to do that manually</a:t>
            </a:r>
            <a:endParaRPr sz="1800"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825" y="1317250"/>
            <a:ext cx="3031225" cy="25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Safety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819150" y="1606150"/>
            <a:ext cx="72051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and Scheme both have what is known as “type safety”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“2” + 3 gives an 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languages try to do something “reasonable” instead, like “23”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Java/JS do this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C, on the other hand, </a:t>
            </a:r>
            <a:r>
              <a:rPr i="1" lang="en" sz="1800"/>
              <a:t>adds the memory location “2” is at to 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is called </a:t>
            </a:r>
            <a:r>
              <a:rPr i="1" lang="en" sz="1800"/>
              <a:t>type unsafe</a:t>
            </a:r>
            <a:endParaRPr i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819150" y="1625850"/>
            <a:ext cx="57249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 flow that can break the bounds of a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Usually for error handling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uses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819150" y="1623225"/>
            <a:ext cx="69888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Scheme has macros, but as an alternative to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 </a:t>
            </a:r>
            <a:r>
              <a:rPr lang="en" sz="1800"/>
              <a:t>only has macros!!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Common typesetting system, and the basis of LaTeX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Kinda an HTML for PDFs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 has “macros” but they are just basic text substitution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#define until(x) while(not (x))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The Weird Stuff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2695800" y="2027200"/>
            <a:ext cx="40539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We didn’t cover everything in this class! :(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819150" y="1613375"/>
            <a:ext cx="40617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two functions call trade control off to each other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does this with generators, which can actually send data both ways</a:t>
            </a:r>
            <a:endParaRPr sz="1800"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925" y="1705475"/>
            <a:ext cx="26860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672400" y="1571600"/>
            <a:ext cx="67071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most languages, we have what’s known as “eager evaluation”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Evaluate expressions as they come 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some languages, we can have “lazy evaluation”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Evaluate expressions when needed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Tail recursion is kinda a (very limited) version of this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Streams are a more fleshed-out version of this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 (errors)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662550" y="1573550"/>
            <a:ext cx="29265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leads to interesting error behavior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example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800"/>
              <a:t> is like python’s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!!</a:t>
            </a:r>
            <a:r>
              <a:rPr lang="en" sz="1800"/>
              <a:t> is like python’s list indexing</a:t>
            </a:r>
            <a:endParaRPr sz="1800"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050" y="1715300"/>
            <a:ext cx="5248074" cy="28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 (infinite data)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819150" y="1507600"/>
            <a:ext cx="69039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Here’s fib-stream in Haskell!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: is cons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</a:t>
            </a:r>
            <a:r>
              <a:rPr lang="en" sz="1800"/>
              <a:t>ail is cdr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zipWith is a HOF that is like zip but uses a 2-argument function rather than putting the items in pairs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like streams in scheme, but </a:t>
            </a:r>
            <a:r>
              <a:rPr i="1" lang="en" sz="1800"/>
              <a:t>everything</a:t>
            </a:r>
            <a:r>
              <a:rPr lang="en" sz="1800"/>
              <a:t> is lazy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Can’t handle effects very well</a:t>
            </a:r>
            <a:endParaRPr sz="1800"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125" y="3883075"/>
            <a:ext cx="7454050" cy="8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819150" y="1593675"/>
            <a:ext cx="42393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run multiple pieces of code at the same time!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Saves time!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multiple programs to happen at the same time!</a:t>
            </a:r>
            <a:endParaRPr sz="1800"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450" y="1486650"/>
            <a:ext cx="3780750" cy="291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58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underlying language X [e.g., Python]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to execute code in a language Y [e.g., Scheme]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languages = better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(Lets you interpret new languages)</a:t>
            </a:r>
            <a:endParaRPr sz="18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876" y="3245901"/>
            <a:ext cx="5386325" cy="12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 b="0" l="61081" r="0" t="0"/>
          <a:stretch/>
        </p:blipFill>
        <p:spPr>
          <a:xfrm>
            <a:off x="7259350" y="524300"/>
            <a:ext cx="9267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Diversity in Infinite Combinations</a:t>
            </a:r>
            <a:endParaRPr/>
          </a:p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819150" y="161630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thousands of programming languages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unique in their own way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Lots of language features that slowly make their way into the big languages</a:t>
            </a:r>
            <a:endParaRPr sz="1800"/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250" y="1698850"/>
            <a:ext cx="4267050" cy="303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Scheme are Pretty Advanced</a:t>
            </a:r>
            <a:endParaRPr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819150" y="1606450"/>
            <a:ext cx="705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You’ve learned most of the common programming language features in this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incorporates many features other languages don’t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Scheme has many of the rest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Languages to Learn</a:t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819150" y="1586725"/>
            <a:ext cx="705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I’d suggest the following to learn more features and ways of thinking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Haskell -- lazy evaluation and functional programming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Prolog -- declarative programming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 -- parallelism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Java -- large project management (you’ll do this in 61B)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 -- close-to-the-machine programming (you’ll do this in 61C)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4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 code in language Y and convert it to machine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is called an “executable”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run stand-alone from that point 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all languages eventually work</a:t>
            </a:r>
            <a:endParaRPr sz="1800"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</a:t>
            </a:r>
            <a:endParaRPr/>
          </a:p>
        </p:txBody>
      </p:sp>
      <p:pic>
        <p:nvPicPr>
          <p:cNvPr descr="dog&quot; Meme Templates - Imgflip"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0" r="50619" t="0"/>
          <a:stretch/>
        </p:blipFill>
        <p:spPr>
          <a:xfrm>
            <a:off x="7267000" y="657325"/>
            <a:ext cx="11758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build The Matrix | TechCrunch"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900" y="2815200"/>
            <a:ext cx="2405300" cy="18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Pros and Cons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557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 Pros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Faster to run the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Don’t need to send an interpreter to your users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just the executable that the compiler produces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Interpreter Pros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Easier to implement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is the real world this simple???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No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Transpilers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537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about a </a:t>
            </a:r>
            <a:r>
              <a:rPr i="1" lang="en" sz="1800"/>
              <a:t>transpiler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Converts code from one language to another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E.g., convert something like “(define x 2)” to “</a:t>
            </a:r>
            <a:r>
              <a:rPr lang="en" sz="1800"/>
              <a:t>x = 2</a:t>
            </a:r>
            <a:r>
              <a:rPr lang="en" sz="1800"/>
              <a:t>”*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this a compiler or interpreter?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 actually something like x = 2; _result = “x”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Transpilers / Compilers / Interpreters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616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Compilers are</a:t>
            </a:r>
            <a:r>
              <a:rPr lang="en" sz="1800"/>
              <a:t> </a:t>
            </a:r>
            <a:r>
              <a:rPr lang="en" sz="1800"/>
              <a:t>obviously</a:t>
            </a:r>
            <a:r>
              <a:rPr lang="en" sz="1800"/>
              <a:t> Transpilers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Transpilers are Interpreters</a:t>
            </a:r>
            <a:endParaRPr sz="1800"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3227538" y="2370962"/>
            <a:ext cx="5520449" cy="2357420"/>
            <a:chOff x="3227538" y="2370962"/>
            <a:chExt cx="5520449" cy="2357420"/>
          </a:xfrm>
        </p:grpSpPr>
        <p:sp>
          <p:nvSpPr>
            <p:cNvPr id="176" name="Google Shape;176;p20"/>
            <p:cNvSpPr/>
            <p:nvPr/>
          </p:nvSpPr>
          <p:spPr>
            <a:xfrm>
              <a:off x="3227538" y="2370962"/>
              <a:ext cx="5520449" cy="235742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880869" y="2644163"/>
              <a:ext cx="2767485" cy="1811016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5150100" y="3109650"/>
              <a:ext cx="1290300" cy="954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5256325" y="3381250"/>
              <a:ext cx="1107900" cy="4170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alibri"/>
                  <a:ea typeface="Calibri"/>
                  <a:cs typeface="Calibri"/>
                  <a:sym typeface="Calibri"/>
                </a:rPr>
                <a:t>Compilers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3970050" y="3381250"/>
              <a:ext cx="1107900" cy="452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alibri"/>
                  <a:ea typeface="Calibri"/>
                  <a:cs typeface="Calibri"/>
                  <a:sym typeface="Calibri"/>
                </a:rPr>
                <a:t>Transpilers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6939076" y="3345500"/>
              <a:ext cx="1290300" cy="4527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alibri"/>
                  <a:ea typeface="Calibri"/>
                  <a:cs typeface="Calibri"/>
                  <a:sym typeface="Calibri"/>
                </a:rPr>
                <a:t>Interpreters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is the real world </a:t>
            </a:r>
            <a:r>
              <a:rPr lang="en"/>
              <a:t>so simple???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</a:t>
            </a:r>
            <a:endParaRPr sz="4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(the answer is never yes)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