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60" r:id="rId8"/>
    <p:sldId id="262"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snapToGrid="0">
      <p:cViewPr>
        <p:scale>
          <a:sx n="40" d="100"/>
          <a:sy n="40" d="100"/>
        </p:scale>
        <p:origin x="1368"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sshfs\clare.morris@hpc-login\..\..\allen\programs\celltypes\workgroups\rnaseqanalysis\clare_morris\results\dataframes\Compiled_error_rat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Flat and HKNN Mapping Algorithm</a:t>
            </a:r>
            <a:r>
              <a:rPr lang="en-US" baseline="0"/>
              <a:t> Error Rates:</a:t>
            </a:r>
          </a:p>
          <a:p>
            <a:pPr>
              <a:defRPr/>
            </a:pPr>
            <a:r>
              <a:rPr lang="en-US" baseline="0"/>
              <a:t>15 top genes; 0.9 pct</a:t>
            </a:r>
            <a:endParaRPr lang="en-US"/>
          </a:p>
        </c:rich>
      </c:tx>
      <c:layout>
        <c:manualLayout>
          <c:xMode val="edge"/>
          <c:yMode val="edge"/>
          <c:x val="0.3357547833694700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3"/>
          <c:order val="3"/>
          <c:tx>
            <c:strRef>
              <c:f>Results!$E$3</c:f>
              <c:strCache>
                <c:ptCount val="1"/>
                <c:pt idx="0">
                  <c:v>Cluster Error Rate</c:v>
                </c:pt>
              </c:strCache>
            </c:strRef>
          </c:tx>
          <c:spPr>
            <a:solidFill>
              <a:schemeClr val="accent4"/>
            </a:solidFill>
            <a:ln>
              <a:noFill/>
            </a:ln>
            <a:effectLst/>
          </c:spPr>
          <c:invertIfNegative val="0"/>
          <c:cat>
            <c:strRef>
              <c:f>Results!$A$10:$A$11</c:f>
              <c:strCache>
                <c:ptCount val="2"/>
                <c:pt idx="0">
                  <c:v>Flat</c:v>
                </c:pt>
                <c:pt idx="1">
                  <c:v>HKNN</c:v>
                </c:pt>
              </c:strCache>
            </c:strRef>
          </c:cat>
          <c:val>
            <c:numRef>
              <c:f>Results!$E$10:$E$11</c:f>
              <c:numCache>
                <c:formatCode>General</c:formatCode>
                <c:ptCount val="2"/>
                <c:pt idx="0">
                  <c:v>0.21774216999999998</c:v>
                </c:pt>
                <c:pt idx="1">
                  <c:v>0.16952666666666669</c:v>
                </c:pt>
              </c:numCache>
            </c:numRef>
          </c:val>
          <c:extLst>
            <c:ext xmlns:c16="http://schemas.microsoft.com/office/drawing/2014/chart" uri="{C3380CC4-5D6E-409C-BE32-E72D297353CC}">
              <c16:uniqueId val="{00000000-A926-4EA8-B3A3-BD0F42CB458B}"/>
            </c:ext>
          </c:extLst>
        </c:ser>
        <c:ser>
          <c:idx val="4"/>
          <c:order val="4"/>
          <c:tx>
            <c:strRef>
              <c:f>Results!$F$3</c:f>
              <c:strCache>
                <c:ptCount val="1"/>
                <c:pt idx="0">
                  <c:v>Subclass Error Rate</c:v>
                </c:pt>
              </c:strCache>
            </c:strRef>
          </c:tx>
          <c:spPr>
            <a:solidFill>
              <a:schemeClr val="accent5"/>
            </a:solidFill>
            <a:ln>
              <a:noFill/>
            </a:ln>
            <a:effectLst/>
          </c:spPr>
          <c:invertIfNegative val="0"/>
          <c:cat>
            <c:strRef>
              <c:f>Results!$A$10:$A$11</c:f>
              <c:strCache>
                <c:ptCount val="2"/>
                <c:pt idx="0">
                  <c:v>Flat</c:v>
                </c:pt>
                <c:pt idx="1">
                  <c:v>HKNN</c:v>
                </c:pt>
              </c:strCache>
            </c:strRef>
          </c:cat>
          <c:val>
            <c:numRef>
              <c:f>Results!$F$10:$F$11</c:f>
              <c:numCache>
                <c:formatCode>General</c:formatCode>
                <c:ptCount val="2"/>
                <c:pt idx="0">
                  <c:v>5.7468343333333338E-2</c:v>
                </c:pt>
                <c:pt idx="1">
                  <c:v>4.1453333333333335E-2</c:v>
                </c:pt>
              </c:numCache>
            </c:numRef>
          </c:val>
          <c:extLst>
            <c:ext xmlns:c16="http://schemas.microsoft.com/office/drawing/2014/chart" uri="{C3380CC4-5D6E-409C-BE32-E72D297353CC}">
              <c16:uniqueId val="{00000001-A926-4EA8-B3A3-BD0F42CB458B}"/>
            </c:ext>
          </c:extLst>
        </c:ser>
        <c:ser>
          <c:idx val="5"/>
          <c:order val="5"/>
          <c:tx>
            <c:strRef>
              <c:f>Results!$G$3</c:f>
              <c:strCache>
                <c:ptCount val="1"/>
                <c:pt idx="0">
                  <c:v>Neighborhood Error Rate</c:v>
                </c:pt>
              </c:strCache>
            </c:strRef>
          </c:tx>
          <c:spPr>
            <a:solidFill>
              <a:schemeClr val="accent6"/>
            </a:solidFill>
            <a:ln>
              <a:noFill/>
            </a:ln>
            <a:effectLst/>
          </c:spPr>
          <c:invertIfNegative val="0"/>
          <c:cat>
            <c:strRef>
              <c:f>Results!$A$10:$A$11</c:f>
              <c:strCache>
                <c:ptCount val="2"/>
                <c:pt idx="0">
                  <c:v>Flat</c:v>
                </c:pt>
                <c:pt idx="1">
                  <c:v>HKNN</c:v>
                </c:pt>
              </c:strCache>
            </c:strRef>
          </c:cat>
          <c:val>
            <c:numRef>
              <c:f>Results!$G$10:$G$11</c:f>
              <c:numCache>
                <c:formatCode>General</c:formatCode>
                <c:ptCount val="2"/>
                <c:pt idx="0">
                  <c:v>1.0619999999999999E-2</c:v>
                </c:pt>
                <c:pt idx="1">
                  <c:v>8.8999999999999999E-3</c:v>
                </c:pt>
              </c:numCache>
            </c:numRef>
          </c:val>
          <c:extLst>
            <c:ext xmlns:c16="http://schemas.microsoft.com/office/drawing/2014/chart" uri="{C3380CC4-5D6E-409C-BE32-E72D297353CC}">
              <c16:uniqueId val="{00000002-A926-4EA8-B3A3-BD0F42CB458B}"/>
            </c:ext>
          </c:extLst>
        </c:ser>
        <c:dLbls>
          <c:showLegendKey val="0"/>
          <c:showVal val="0"/>
          <c:showCatName val="0"/>
          <c:showSerName val="0"/>
          <c:showPercent val="0"/>
          <c:showBubbleSize val="0"/>
        </c:dLbls>
        <c:gapWidth val="150"/>
        <c:axId val="398997888"/>
        <c:axId val="398996640"/>
        <c:extLst>
          <c:ext xmlns:c15="http://schemas.microsoft.com/office/drawing/2012/chart" uri="{02D57815-91ED-43cb-92C2-25804820EDAC}">
            <c15:filteredBarSeries>
              <c15:ser>
                <c:idx val="0"/>
                <c:order val="0"/>
                <c:tx>
                  <c:strRef>
                    <c:extLst>
                      <c:ext uri="{02D57815-91ED-43cb-92C2-25804820EDAC}">
                        <c15:formulaRef>
                          <c15:sqref>Results!$B$3</c15:sqref>
                        </c15:formulaRef>
                      </c:ext>
                    </c:extLst>
                    <c:strCache>
                      <c:ptCount val="1"/>
                      <c:pt idx="0">
                        <c:v>Num of genes</c:v>
                      </c:pt>
                    </c:strCache>
                  </c:strRef>
                </c:tx>
                <c:spPr>
                  <a:solidFill>
                    <a:schemeClr val="accent1"/>
                  </a:solidFill>
                  <a:ln>
                    <a:noFill/>
                  </a:ln>
                  <a:effectLst/>
                </c:spPr>
                <c:invertIfNegative val="0"/>
                <c:cat>
                  <c:strRef>
                    <c:extLst>
                      <c:ext uri="{02D57815-91ED-43cb-92C2-25804820EDAC}">
                        <c15:formulaRef>
                          <c15:sqref>Results!$A$10:$A$11</c15:sqref>
                        </c15:formulaRef>
                      </c:ext>
                    </c:extLst>
                    <c:strCache>
                      <c:ptCount val="2"/>
                      <c:pt idx="0">
                        <c:v>Flat</c:v>
                      </c:pt>
                      <c:pt idx="1">
                        <c:v>HKNN</c:v>
                      </c:pt>
                    </c:strCache>
                  </c:strRef>
                </c:cat>
                <c:val>
                  <c:numRef>
                    <c:extLst>
                      <c:ext uri="{02D57815-91ED-43cb-92C2-25804820EDAC}">
                        <c15:formulaRef>
                          <c15:sqref>Results!$B$10:$B$11</c15:sqref>
                        </c15:formulaRef>
                      </c:ext>
                    </c:extLst>
                    <c:numCache>
                      <c:formatCode>General</c:formatCode>
                      <c:ptCount val="2"/>
                      <c:pt idx="0">
                        <c:v>15</c:v>
                      </c:pt>
                      <c:pt idx="1">
                        <c:v>15</c:v>
                      </c:pt>
                    </c:numCache>
                  </c:numRef>
                </c:val>
                <c:extLst>
                  <c:ext xmlns:c16="http://schemas.microsoft.com/office/drawing/2014/chart" uri="{C3380CC4-5D6E-409C-BE32-E72D297353CC}">
                    <c16:uniqueId val="{00000003-A926-4EA8-B3A3-BD0F42CB458B}"/>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Results!$C$3</c15:sqref>
                        </c15:formulaRef>
                      </c:ext>
                    </c:extLst>
                    <c:strCache>
                      <c:ptCount val="1"/>
                      <c:pt idx="0">
                        <c:v>pct</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Results!$A$10:$A$11</c15:sqref>
                        </c15:formulaRef>
                      </c:ext>
                    </c:extLst>
                    <c:strCache>
                      <c:ptCount val="2"/>
                      <c:pt idx="0">
                        <c:v>Flat</c:v>
                      </c:pt>
                      <c:pt idx="1">
                        <c:v>HKNN</c:v>
                      </c:pt>
                    </c:strCache>
                  </c:strRef>
                </c:cat>
                <c:val>
                  <c:numRef>
                    <c:extLst xmlns:c15="http://schemas.microsoft.com/office/drawing/2012/chart">
                      <c:ext xmlns:c15="http://schemas.microsoft.com/office/drawing/2012/chart" uri="{02D57815-91ED-43cb-92C2-25804820EDAC}">
                        <c15:formulaRef>
                          <c15:sqref>Results!$C$10:$C$11</c15:sqref>
                        </c15:formulaRef>
                      </c:ext>
                    </c:extLst>
                    <c:numCache>
                      <c:formatCode>General</c:formatCode>
                      <c:ptCount val="2"/>
                      <c:pt idx="0">
                        <c:v>0.9</c:v>
                      </c:pt>
                      <c:pt idx="1">
                        <c:v>0.9</c:v>
                      </c:pt>
                    </c:numCache>
                  </c:numRef>
                </c:val>
                <c:extLst xmlns:c15="http://schemas.microsoft.com/office/drawing/2012/chart">
                  <c:ext xmlns:c16="http://schemas.microsoft.com/office/drawing/2014/chart" uri="{C3380CC4-5D6E-409C-BE32-E72D297353CC}">
                    <c16:uniqueId val="{00000004-A926-4EA8-B3A3-BD0F42CB458B}"/>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Results!$D$3</c15:sqref>
                        </c15:formulaRef>
                      </c:ext>
                    </c:extLst>
                    <c:strCache>
                      <c:ptCount val="1"/>
                      <c:pt idx="0">
                        <c:v>Data</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Results!$A$10:$A$11</c15:sqref>
                        </c15:formulaRef>
                      </c:ext>
                    </c:extLst>
                    <c:strCache>
                      <c:ptCount val="2"/>
                      <c:pt idx="0">
                        <c:v>Flat</c:v>
                      </c:pt>
                      <c:pt idx="1">
                        <c:v>HKNN</c:v>
                      </c:pt>
                    </c:strCache>
                  </c:strRef>
                </c:cat>
                <c:val>
                  <c:numRef>
                    <c:extLst xmlns:c15="http://schemas.microsoft.com/office/drawing/2012/chart">
                      <c:ext xmlns:c15="http://schemas.microsoft.com/office/drawing/2012/chart" uri="{02D57815-91ED-43cb-92C2-25804820EDAC}">
                        <c15:formulaRef>
                          <c15:sqref>Results!$D$10:$D$11</c15:sqref>
                        </c15:formulaRef>
                      </c:ext>
                    </c:extLst>
                    <c:numCache>
                      <c:formatCode>General</c:formatCode>
                      <c:ptCount val="2"/>
                      <c:pt idx="0">
                        <c:v>0</c:v>
                      </c:pt>
                      <c:pt idx="1">
                        <c:v>0</c:v>
                      </c:pt>
                    </c:numCache>
                  </c:numRef>
                </c:val>
                <c:extLst xmlns:c15="http://schemas.microsoft.com/office/drawing/2012/chart">
                  <c:ext xmlns:c16="http://schemas.microsoft.com/office/drawing/2014/chart" uri="{C3380CC4-5D6E-409C-BE32-E72D297353CC}">
                    <c16:uniqueId val="{00000005-A926-4EA8-B3A3-BD0F42CB458B}"/>
                  </c:ext>
                </c:extLst>
              </c15:ser>
            </c15:filteredBarSeries>
          </c:ext>
        </c:extLst>
      </c:barChart>
      <c:catAx>
        <c:axId val="39899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996640"/>
        <c:crosses val="autoZero"/>
        <c:auto val="1"/>
        <c:lblAlgn val="ctr"/>
        <c:lblOffset val="100"/>
        <c:noMultiLvlLbl val="0"/>
      </c:catAx>
      <c:valAx>
        <c:axId val="398996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Error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99788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ED00-0A6A-487D-B668-CED0D16DE8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757EC9-12AB-4331-B316-41A152779E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BB433D-6A7A-415A-8B57-79B70AE6F5F2}"/>
              </a:ext>
            </a:extLst>
          </p:cNvPr>
          <p:cNvSpPr>
            <a:spLocks noGrp="1"/>
          </p:cNvSpPr>
          <p:nvPr>
            <p:ph type="dt" sz="half" idx="10"/>
          </p:nvPr>
        </p:nvSpPr>
        <p:spPr/>
        <p:txBody>
          <a:bodyPr/>
          <a:lstStyle/>
          <a:p>
            <a:fld id="{EAA3424F-7E8B-45A4-B583-AA79A48C9044}" type="datetimeFigureOut">
              <a:rPr lang="en-US" smtClean="0"/>
              <a:t>7/12/2022</a:t>
            </a:fld>
            <a:endParaRPr lang="en-US"/>
          </a:p>
        </p:txBody>
      </p:sp>
      <p:sp>
        <p:nvSpPr>
          <p:cNvPr id="5" name="Footer Placeholder 4">
            <a:extLst>
              <a:ext uri="{FF2B5EF4-FFF2-40B4-BE49-F238E27FC236}">
                <a16:creationId xmlns:a16="http://schemas.microsoft.com/office/drawing/2014/main" id="{D1E60518-554F-4E2C-B851-14C940387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6FC7B-31EA-4AF8-8204-FB2B53FDB694}"/>
              </a:ext>
            </a:extLst>
          </p:cNvPr>
          <p:cNvSpPr>
            <a:spLocks noGrp="1"/>
          </p:cNvSpPr>
          <p:nvPr>
            <p:ph type="sldNum" sz="quarter" idx="12"/>
          </p:nvPr>
        </p:nvSpPr>
        <p:spPr/>
        <p:txBody>
          <a:bodyPr/>
          <a:lstStyle/>
          <a:p>
            <a:fld id="{40E26ECB-832F-40AD-80BB-B47996B89B76}" type="slidenum">
              <a:rPr lang="en-US" smtClean="0"/>
              <a:t>‹#›</a:t>
            </a:fld>
            <a:endParaRPr lang="en-US"/>
          </a:p>
        </p:txBody>
      </p:sp>
    </p:spTree>
    <p:extLst>
      <p:ext uri="{BB962C8B-B14F-4D97-AF65-F5344CB8AC3E}">
        <p14:creationId xmlns:p14="http://schemas.microsoft.com/office/powerpoint/2010/main" val="1753357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40A-ECD4-4168-974C-FCA5A722D4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57C4DE-2C0C-48AD-AF22-8CE0F57827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D3CA1-C9C5-4E7D-BEA2-E1EB0B2ACEE7}"/>
              </a:ext>
            </a:extLst>
          </p:cNvPr>
          <p:cNvSpPr>
            <a:spLocks noGrp="1"/>
          </p:cNvSpPr>
          <p:nvPr>
            <p:ph type="dt" sz="half" idx="10"/>
          </p:nvPr>
        </p:nvSpPr>
        <p:spPr/>
        <p:txBody>
          <a:bodyPr/>
          <a:lstStyle/>
          <a:p>
            <a:fld id="{EAA3424F-7E8B-45A4-B583-AA79A48C9044}" type="datetimeFigureOut">
              <a:rPr lang="en-US" smtClean="0"/>
              <a:t>7/12/2022</a:t>
            </a:fld>
            <a:endParaRPr lang="en-US"/>
          </a:p>
        </p:txBody>
      </p:sp>
      <p:sp>
        <p:nvSpPr>
          <p:cNvPr id="5" name="Footer Placeholder 4">
            <a:extLst>
              <a:ext uri="{FF2B5EF4-FFF2-40B4-BE49-F238E27FC236}">
                <a16:creationId xmlns:a16="http://schemas.microsoft.com/office/drawing/2014/main" id="{15E7FF1E-E7C1-4DA4-8174-CF04DAFCD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50F22-5B79-4516-A463-A3AE7C9F1366}"/>
              </a:ext>
            </a:extLst>
          </p:cNvPr>
          <p:cNvSpPr>
            <a:spLocks noGrp="1"/>
          </p:cNvSpPr>
          <p:nvPr>
            <p:ph type="sldNum" sz="quarter" idx="12"/>
          </p:nvPr>
        </p:nvSpPr>
        <p:spPr/>
        <p:txBody>
          <a:bodyPr/>
          <a:lstStyle/>
          <a:p>
            <a:fld id="{40E26ECB-832F-40AD-80BB-B47996B89B76}" type="slidenum">
              <a:rPr lang="en-US" smtClean="0"/>
              <a:t>‹#›</a:t>
            </a:fld>
            <a:endParaRPr lang="en-US"/>
          </a:p>
        </p:txBody>
      </p:sp>
    </p:spTree>
    <p:extLst>
      <p:ext uri="{BB962C8B-B14F-4D97-AF65-F5344CB8AC3E}">
        <p14:creationId xmlns:p14="http://schemas.microsoft.com/office/powerpoint/2010/main" val="187515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297F36-2E49-42DF-A407-154813F367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13D155-1B43-40FA-8C67-81D5533487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6F32E-251D-4867-939B-1DFDADFCC254}"/>
              </a:ext>
            </a:extLst>
          </p:cNvPr>
          <p:cNvSpPr>
            <a:spLocks noGrp="1"/>
          </p:cNvSpPr>
          <p:nvPr>
            <p:ph type="dt" sz="half" idx="10"/>
          </p:nvPr>
        </p:nvSpPr>
        <p:spPr/>
        <p:txBody>
          <a:bodyPr/>
          <a:lstStyle/>
          <a:p>
            <a:fld id="{EAA3424F-7E8B-45A4-B583-AA79A48C9044}" type="datetimeFigureOut">
              <a:rPr lang="en-US" smtClean="0"/>
              <a:t>7/12/2022</a:t>
            </a:fld>
            <a:endParaRPr lang="en-US"/>
          </a:p>
        </p:txBody>
      </p:sp>
      <p:sp>
        <p:nvSpPr>
          <p:cNvPr id="5" name="Footer Placeholder 4">
            <a:extLst>
              <a:ext uri="{FF2B5EF4-FFF2-40B4-BE49-F238E27FC236}">
                <a16:creationId xmlns:a16="http://schemas.microsoft.com/office/drawing/2014/main" id="{BCE12299-393C-4F17-B19E-93FC745AE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AEBC6-1674-487B-9E26-3ECA73F34703}"/>
              </a:ext>
            </a:extLst>
          </p:cNvPr>
          <p:cNvSpPr>
            <a:spLocks noGrp="1"/>
          </p:cNvSpPr>
          <p:nvPr>
            <p:ph type="sldNum" sz="quarter" idx="12"/>
          </p:nvPr>
        </p:nvSpPr>
        <p:spPr/>
        <p:txBody>
          <a:bodyPr/>
          <a:lstStyle/>
          <a:p>
            <a:fld id="{40E26ECB-832F-40AD-80BB-B47996B89B76}" type="slidenum">
              <a:rPr lang="en-US" smtClean="0"/>
              <a:t>‹#›</a:t>
            </a:fld>
            <a:endParaRPr lang="en-US"/>
          </a:p>
        </p:txBody>
      </p:sp>
    </p:spTree>
    <p:extLst>
      <p:ext uri="{BB962C8B-B14F-4D97-AF65-F5344CB8AC3E}">
        <p14:creationId xmlns:p14="http://schemas.microsoft.com/office/powerpoint/2010/main" val="276818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5DF0-74FB-4550-B419-7D759FB106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4D014F-E294-431D-AC8A-CCA06D1BA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23DA3-0684-4D41-BF2B-C00E1EDD42BB}"/>
              </a:ext>
            </a:extLst>
          </p:cNvPr>
          <p:cNvSpPr>
            <a:spLocks noGrp="1"/>
          </p:cNvSpPr>
          <p:nvPr>
            <p:ph type="dt" sz="half" idx="10"/>
          </p:nvPr>
        </p:nvSpPr>
        <p:spPr/>
        <p:txBody>
          <a:bodyPr/>
          <a:lstStyle/>
          <a:p>
            <a:fld id="{EAA3424F-7E8B-45A4-B583-AA79A48C9044}" type="datetimeFigureOut">
              <a:rPr lang="en-US" smtClean="0"/>
              <a:t>7/12/2022</a:t>
            </a:fld>
            <a:endParaRPr lang="en-US"/>
          </a:p>
        </p:txBody>
      </p:sp>
      <p:sp>
        <p:nvSpPr>
          <p:cNvPr id="5" name="Footer Placeholder 4">
            <a:extLst>
              <a:ext uri="{FF2B5EF4-FFF2-40B4-BE49-F238E27FC236}">
                <a16:creationId xmlns:a16="http://schemas.microsoft.com/office/drawing/2014/main" id="{F32ABDF0-4A12-4DC8-8E7C-A12DE1D9C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8E4B8-B1E2-4DB5-B865-49A89DD49104}"/>
              </a:ext>
            </a:extLst>
          </p:cNvPr>
          <p:cNvSpPr>
            <a:spLocks noGrp="1"/>
          </p:cNvSpPr>
          <p:nvPr>
            <p:ph type="sldNum" sz="quarter" idx="12"/>
          </p:nvPr>
        </p:nvSpPr>
        <p:spPr/>
        <p:txBody>
          <a:bodyPr/>
          <a:lstStyle/>
          <a:p>
            <a:fld id="{40E26ECB-832F-40AD-80BB-B47996B89B76}" type="slidenum">
              <a:rPr lang="en-US" smtClean="0"/>
              <a:t>‹#›</a:t>
            </a:fld>
            <a:endParaRPr lang="en-US"/>
          </a:p>
        </p:txBody>
      </p:sp>
    </p:spTree>
    <p:extLst>
      <p:ext uri="{BB962C8B-B14F-4D97-AF65-F5344CB8AC3E}">
        <p14:creationId xmlns:p14="http://schemas.microsoft.com/office/powerpoint/2010/main" val="44272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DB19-D4CD-4500-AA64-E28ABDDA88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CCFEF4-D5B6-4E06-859A-1A48100A6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3D66F5-70B4-47D2-A971-F776D43E6C6C}"/>
              </a:ext>
            </a:extLst>
          </p:cNvPr>
          <p:cNvSpPr>
            <a:spLocks noGrp="1"/>
          </p:cNvSpPr>
          <p:nvPr>
            <p:ph type="dt" sz="half" idx="10"/>
          </p:nvPr>
        </p:nvSpPr>
        <p:spPr/>
        <p:txBody>
          <a:bodyPr/>
          <a:lstStyle/>
          <a:p>
            <a:fld id="{EAA3424F-7E8B-45A4-B583-AA79A48C9044}" type="datetimeFigureOut">
              <a:rPr lang="en-US" smtClean="0"/>
              <a:t>7/12/2022</a:t>
            </a:fld>
            <a:endParaRPr lang="en-US"/>
          </a:p>
        </p:txBody>
      </p:sp>
      <p:sp>
        <p:nvSpPr>
          <p:cNvPr id="5" name="Footer Placeholder 4">
            <a:extLst>
              <a:ext uri="{FF2B5EF4-FFF2-40B4-BE49-F238E27FC236}">
                <a16:creationId xmlns:a16="http://schemas.microsoft.com/office/drawing/2014/main" id="{1E79DB62-BDD7-4DAF-B706-5643F68A2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69479-160D-46C8-A1B5-BA3D3B886D19}"/>
              </a:ext>
            </a:extLst>
          </p:cNvPr>
          <p:cNvSpPr>
            <a:spLocks noGrp="1"/>
          </p:cNvSpPr>
          <p:nvPr>
            <p:ph type="sldNum" sz="quarter" idx="12"/>
          </p:nvPr>
        </p:nvSpPr>
        <p:spPr/>
        <p:txBody>
          <a:bodyPr/>
          <a:lstStyle/>
          <a:p>
            <a:fld id="{40E26ECB-832F-40AD-80BB-B47996B89B76}" type="slidenum">
              <a:rPr lang="en-US" smtClean="0"/>
              <a:t>‹#›</a:t>
            </a:fld>
            <a:endParaRPr lang="en-US"/>
          </a:p>
        </p:txBody>
      </p:sp>
    </p:spTree>
    <p:extLst>
      <p:ext uri="{BB962C8B-B14F-4D97-AF65-F5344CB8AC3E}">
        <p14:creationId xmlns:p14="http://schemas.microsoft.com/office/powerpoint/2010/main" val="469262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85E7-AA27-4230-8ABC-C3F1FD98EB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B8D201-C01A-4FE4-83B1-168B904250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69ED4B-8CE4-4E11-830C-9915604B09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5123C-042E-4207-8414-4A3C824E1C6E}"/>
              </a:ext>
            </a:extLst>
          </p:cNvPr>
          <p:cNvSpPr>
            <a:spLocks noGrp="1"/>
          </p:cNvSpPr>
          <p:nvPr>
            <p:ph type="dt" sz="half" idx="10"/>
          </p:nvPr>
        </p:nvSpPr>
        <p:spPr/>
        <p:txBody>
          <a:bodyPr/>
          <a:lstStyle/>
          <a:p>
            <a:fld id="{EAA3424F-7E8B-45A4-B583-AA79A48C9044}" type="datetimeFigureOut">
              <a:rPr lang="en-US" smtClean="0"/>
              <a:t>7/12/2022</a:t>
            </a:fld>
            <a:endParaRPr lang="en-US"/>
          </a:p>
        </p:txBody>
      </p:sp>
      <p:sp>
        <p:nvSpPr>
          <p:cNvPr id="6" name="Footer Placeholder 5">
            <a:extLst>
              <a:ext uri="{FF2B5EF4-FFF2-40B4-BE49-F238E27FC236}">
                <a16:creationId xmlns:a16="http://schemas.microsoft.com/office/drawing/2014/main" id="{68BDBB4D-1DEB-4FD6-BE40-C92564CC44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6EC50-5486-481A-8130-FEA4280791F8}"/>
              </a:ext>
            </a:extLst>
          </p:cNvPr>
          <p:cNvSpPr>
            <a:spLocks noGrp="1"/>
          </p:cNvSpPr>
          <p:nvPr>
            <p:ph type="sldNum" sz="quarter" idx="12"/>
          </p:nvPr>
        </p:nvSpPr>
        <p:spPr/>
        <p:txBody>
          <a:bodyPr/>
          <a:lstStyle/>
          <a:p>
            <a:fld id="{40E26ECB-832F-40AD-80BB-B47996B89B76}" type="slidenum">
              <a:rPr lang="en-US" smtClean="0"/>
              <a:t>‹#›</a:t>
            </a:fld>
            <a:endParaRPr lang="en-US"/>
          </a:p>
        </p:txBody>
      </p:sp>
    </p:spTree>
    <p:extLst>
      <p:ext uri="{BB962C8B-B14F-4D97-AF65-F5344CB8AC3E}">
        <p14:creationId xmlns:p14="http://schemas.microsoft.com/office/powerpoint/2010/main" val="1457230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19FA-24FD-46FD-A2DF-DDA68F1A68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FFDC55-82AD-406E-80BE-3C47AD1FE4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C7C52B-CA88-4C33-9E65-FAD8A6A7FD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F0D06E-3D06-40AD-9C7F-AED79F0211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FD3E7A-95F7-4E6B-A123-B9DAE79271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E8DA21-51DF-431C-A80C-18B2C83BDB74}"/>
              </a:ext>
            </a:extLst>
          </p:cNvPr>
          <p:cNvSpPr>
            <a:spLocks noGrp="1"/>
          </p:cNvSpPr>
          <p:nvPr>
            <p:ph type="dt" sz="half" idx="10"/>
          </p:nvPr>
        </p:nvSpPr>
        <p:spPr/>
        <p:txBody>
          <a:bodyPr/>
          <a:lstStyle/>
          <a:p>
            <a:fld id="{EAA3424F-7E8B-45A4-B583-AA79A48C9044}" type="datetimeFigureOut">
              <a:rPr lang="en-US" smtClean="0"/>
              <a:t>7/12/2022</a:t>
            </a:fld>
            <a:endParaRPr lang="en-US"/>
          </a:p>
        </p:txBody>
      </p:sp>
      <p:sp>
        <p:nvSpPr>
          <p:cNvPr id="8" name="Footer Placeholder 7">
            <a:extLst>
              <a:ext uri="{FF2B5EF4-FFF2-40B4-BE49-F238E27FC236}">
                <a16:creationId xmlns:a16="http://schemas.microsoft.com/office/drawing/2014/main" id="{5ED56BDF-E015-4C33-A99F-D97369CCE7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C91537-5641-47E7-8894-B619F9A45D8A}"/>
              </a:ext>
            </a:extLst>
          </p:cNvPr>
          <p:cNvSpPr>
            <a:spLocks noGrp="1"/>
          </p:cNvSpPr>
          <p:nvPr>
            <p:ph type="sldNum" sz="quarter" idx="12"/>
          </p:nvPr>
        </p:nvSpPr>
        <p:spPr/>
        <p:txBody>
          <a:bodyPr/>
          <a:lstStyle/>
          <a:p>
            <a:fld id="{40E26ECB-832F-40AD-80BB-B47996B89B76}" type="slidenum">
              <a:rPr lang="en-US" smtClean="0"/>
              <a:t>‹#›</a:t>
            </a:fld>
            <a:endParaRPr lang="en-US"/>
          </a:p>
        </p:txBody>
      </p:sp>
    </p:spTree>
    <p:extLst>
      <p:ext uri="{BB962C8B-B14F-4D97-AF65-F5344CB8AC3E}">
        <p14:creationId xmlns:p14="http://schemas.microsoft.com/office/powerpoint/2010/main" val="3570813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11C8-5E37-4B6C-A716-F4A4F6CF5B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E02A02-3572-49DE-AE5F-2A984CB6B81E}"/>
              </a:ext>
            </a:extLst>
          </p:cNvPr>
          <p:cNvSpPr>
            <a:spLocks noGrp="1"/>
          </p:cNvSpPr>
          <p:nvPr>
            <p:ph type="dt" sz="half" idx="10"/>
          </p:nvPr>
        </p:nvSpPr>
        <p:spPr/>
        <p:txBody>
          <a:bodyPr/>
          <a:lstStyle/>
          <a:p>
            <a:fld id="{EAA3424F-7E8B-45A4-B583-AA79A48C9044}" type="datetimeFigureOut">
              <a:rPr lang="en-US" smtClean="0"/>
              <a:t>7/12/2022</a:t>
            </a:fld>
            <a:endParaRPr lang="en-US"/>
          </a:p>
        </p:txBody>
      </p:sp>
      <p:sp>
        <p:nvSpPr>
          <p:cNvPr id="4" name="Footer Placeholder 3">
            <a:extLst>
              <a:ext uri="{FF2B5EF4-FFF2-40B4-BE49-F238E27FC236}">
                <a16:creationId xmlns:a16="http://schemas.microsoft.com/office/drawing/2014/main" id="{BEEFE536-CD2A-42BA-B6B5-E778D06ECD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7F6156-CB40-42B9-A431-32521569A031}"/>
              </a:ext>
            </a:extLst>
          </p:cNvPr>
          <p:cNvSpPr>
            <a:spLocks noGrp="1"/>
          </p:cNvSpPr>
          <p:nvPr>
            <p:ph type="sldNum" sz="quarter" idx="12"/>
          </p:nvPr>
        </p:nvSpPr>
        <p:spPr/>
        <p:txBody>
          <a:bodyPr/>
          <a:lstStyle/>
          <a:p>
            <a:fld id="{40E26ECB-832F-40AD-80BB-B47996B89B76}" type="slidenum">
              <a:rPr lang="en-US" smtClean="0"/>
              <a:t>‹#›</a:t>
            </a:fld>
            <a:endParaRPr lang="en-US"/>
          </a:p>
        </p:txBody>
      </p:sp>
    </p:spTree>
    <p:extLst>
      <p:ext uri="{BB962C8B-B14F-4D97-AF65-F5344CB8AC3E}">
        <p14:creationId xmlns:p14="http://schemas.microsoft.com/office/powerpoint/2010/main" val="441562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3E842-0BB1-45A5-BE8C-A72524B05656}"/>
              </a:ext>
            </a:extLst>
          </p:cNvPr>
          <p:cNvSpPr>
            <a:spLocks noGrp="1"/>
          </p:cNvSpPr>
          <p:nvPr>
            <p:ph type="dt" sz="half" idx="10"/>
          </p:nvPr>
        </p:nvSpPr>
        <p:spPr/>
        <p:txBody>
          <a:bodyPr/>
          <a:lstStyle/>
          <a:p>
            <a:fld id="{EAA3424F-7E8B-45A4-B583-AA79A48C9044}" type="datetimeFigureOut">
              <a:rPr lang="en-US" smtClean="0"/>
              <a:t>7/12/2022</a:t>
            </a:fld>
            <a:endParaRPr lang="en-US"/>
          </a:p>
        </p:txBody>
      </p:sp>
      <p:sp>
        <p:nvSpPr>
          <p:cNvPr id="3" name="Footer Placeholder 2">
            <a:extLst>
              <a:ext uri="{FF2B5EF4-FFF2-40B4-BE49-F238E27FC236}">
                <a16:creationId xmlns:a16="http://schemas.microsoft.com/office/drawing/2014/main" id="{FCFBDD06-2EC1-4E48-8857-2D64FB414D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B1CD5-D73D-4EA0-9A52-679E39FF8B0C}"/>
              </a:ext>
            </a:extLst>
          </p:cNvPr>
          <p:cNvSpPr>
            <a:spLocks noGrp="1"/>
          </p:cNvSpPr>
          <p:nvPr>
            <p:ph type="sldNum" sz="quarter" idx="12"/>
          </p:nvPr>
        </p:nvSpPr>
        <p:spPr/>
        <p:txBody>
          <a:bodyPr/>
          <a:lstStyle/>
          <a:p>
            <a:fld id="{40E26ECB-832F-40AD-80BB-B47996B89B76}" type="slidenum">
              <a:rPr lang="en-US" smtClean="0"/>
              <a:t>‹#›</a:t>
            </a:fld>
            <a:endParaRPr lang="en-US"/>
          </a:p>
        </p:txBody>
      </p:sp>
    </p:spTree>
    <p:extLst>
      <p:ext uri="{BB962C8B-B14F-4D97-AF65-F5344CB8AC3E}">
        <p14:creationId xmlns:p14="http://schemas.microsoft.com/office/powerpoint/2010/main" val="116742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8261-3BC9-4D17-83FF-A700BD667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7D5D19-7881-4769-AB29-0A1A2D84DC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DDF446-BF74-4C37-9CA3-869F3C11A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ED1DA-C780-41E2-9AB3-949ED09CE9F9}"/>
              </a:ext>
            </a:extLst>
          </p:cNvPr>
          <p:cNvSpPr>
            <a:spLocks noGrp="1"/>
          </p:cNvSpPr>
          <p:nvPr>
            <p:ph type="dt" sz="half" idx="10"/>
          </p:nvPr>
        </p:nvSpPr>
        <p:spPr/>
        <p:txBody>
          <a:bodyPr/>
          <a:lstStyle/>
          <a:p>
            <a:fld id="{EAA3424F-7E8B-45A4-B583-AA79A48C9044}" type="datetimeFigureOut">
              <a:rPr lang="en-US" smtClean="0"/>
              <a:t>7/12/2022</a:t>
            </a:fld>
            <a:endParaRPr lang="en-US"/>
          </a:p>
        </p:txBody>
      </p:sp>
      <p:sp>
        <p:nvSpPr>
          <p:cNvPr id="6" name="Footer Placeholder 5">
            <a:extLst>
              <a:ext uri="{FF2B5EF4-FFF2-40B4-BE49-F238E27FC236}">
                <a16:creationId xmlns:a16="http://schemas.microsoft.com/office/drawing/2014/main" id="{CE8C902B-F986-4302-97E4-97F594AE9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EC8DA-26F6-46DC-BC8D-FC62C094BBC8}"/>
              </a:ext>
            </a:extLst>
          </p:cNvPr>
          <p:cNvSpPr>
            <a:spLocks noGrp="1"/>
          </p:cNvSpPr>
          <p:nvPr>
            <p:ph type="sldNum" sz="quarter" idx="12"/>
          </p:nvPr>
        </p:nvSpPr>
        <p:spPr/>
        <p:txBody>
          <a:bodyPr/>
          <a:lstStyle/>
          <a:p>
            <a:fld id="{40E26ECB-832F-40AD-80BB-B47996B89B76}" type="slidenum">
              <a:rPr lang="en-US" smtClean="0"/>
              <a:t>‹#›</a:t>
            </a:fld>
            <a:endParaRPr lang="en-US"/>
          </a:p>
        </p:txBody>
      </p:sp>
    </p:spTree>
    <p:extLst>
      <p:ext uri="{BB962C8B-B14F-4D97-AF65-F5344CB8AC3E}">
        <p14:creationId xmlns:p14="http://schemas.microsoft.com/office/powerpoint/2010/main" val="368785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D047-2717-4947-8EEF-F544C6059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56CC71-1BAC-4890-9BDD-8ACFECAA7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C0DC58-81F2-4503-A436-62814264F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F83AD-5D69-4C2D-8552-FFA6059EFD5D}"/>
              </a:ext>
            </a:extLst>
          </p:cNvPr>
          <p:cNvSpPr>
            <a:spLocks noGrp="1"/>
          </p:cNvSpPr>
          <p:nvPr>
            <p:ph type="dt" sz="half" idx="10"/>
          </p:nvPr>
        </p:nvSpPr>
        <p:spPr/>
        <p:txBody>
          <a:bodyPr/>
          <a:lstStyle/>
          <a:p>
            <a:fld id="{EAA3424F-7E8B-45A4-B583-AA79A48C9044}" type="datetimeFigureOut">
              <a:rPr lang="en-US" smtClean="0"/>
              <a:t>7/12/2022</a:t>
            </a:fld>
            <a:endParaRPr lang="en-US"/>
          </a:p>
        </p:txBody>
      </p:sp>
      <p:sp>
        <p:nvSpPr>
          <p:cNvPr id="6" name="Footer Placeholder 5">
            <a:extLst>
              <a:ext uri="{FF2B5EF4-FFF2-40B4-BE49-F238E27FC236}">
                <a16:creationId xmlns:a16="http://schemas.microsoft.com/office/drawing/2014/main" id="{455B69CB-1047-4135-9AF4-E2D2C5065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23AB4-83A6-4CBD-814F-60A051DC3450}"/>
              </a:ext>
            </a:extLst>
          </p:cNvPr>
          <p:cNvSpPr>
            <a:spLocks noGrp="1"/>
          </p:cNvSpPr>
          <p:nvPr>
            <p:ph type="sldNum" sz="quarter" idx="12"/>
          </p:nvPr>
        </p:nvSpPr>
        <p:spPr/>
        <p:txBody>
          <a:bodyPr/>
          <a:lstStyle/>
          <a:p>
            <a:fld id="{40E26ECB-832F-40AD-80BB-B47996B89B76}" type="slidenum">
              <a:rPr lang="en-US" smtClean="0"/>
              <a:t>‹#›</a:t>
            </a:fld>
            <a:endParaRPr lang="en-US"/>
          </a:p>
        </p:txBody>
      </p:sp>
    </p:spTree>
    <p:extLst>
      <p:ext uri="{BB962C8B-B14F-4D97-AF65-F5344CB8AC3E}">
        <p14:creationId xmlns:p14="http://schemas.microsoft.com/office/powerpoint/2010/main" val="85980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3870FF-ED51-4694-B8F2-F7EC3337A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6FB1CB-4996-49DC-86E7-AF934E1A84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A49C3-7C46-4C63-A618-84AF72BF39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3424F-7E8B-45A4-B583-AA79A48C9044}" type="datetimeFigureOut">
              <a:rPr lang="en-US" smtClean="0"/>
              <a:t>7/12/2022</a:t>
            </a:fld>
            <a:endParaRPr lang="en-US"/>
          </a:p>
        </p:txBody>
      </p:sp>
      <p:sp>
        <p:nvSpPr>
          <p:cNvPr id="5" name="Footer Placeholder 4">
            <a:extLst>
              <a:ext uri="{FF2B5EF4-FFF2-40B4-BE49-F238E27FC236}">
                <a16:creationId xmlns:a16="http://schemas.microsoft.com/office/drawing/2014/main" id="{264624E0-82A7-43CD-99AC-D907432B53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373530-F216-4FED-882D-5F90F5E5B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E26ECB-832F-40AD-80BB-B47996B89B76}" type="slidenum">
              <a:rPr lang="en-US" smtClean="0"/>
              <a:t>‹#›</a:t>
            </a:fld>
            <a:endParaRPr lang="en-US"/>
          </a:p>
        </p:txBody>
      </p:sp>
    </p:spTree>
    <p:extLst>
      <p:ext uri="{BB962C8B-B14F-4D97-AF65-F5344CB8AC3E}">
        <p14:creationId xmlns:p14="http://schemas.microsoft.com/office/powerpoint/2010/main" val="1272501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ncbi.nlm.nih.gov/pmc/articles/PMC7289686/" TargetMode="External"/><Relationship Id="rId2" Type="http://schemas.openxmlformats.org/officeDocument/2006/relationships/hyperlink" Target="https://www.biorxiv.org/content/10.1101/2021.08.04.453579v1.ful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ature.com/articles/s41467-021-25957-x#ref-CR1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1E02-2E2A-429F-9324-C471810F5F7A}"/>
              </a:ext>
            </a:extLst>
          </p:cNvPr>
          <p:cNvSpPr>
            <a:spLocks noGrp="1"/>
          </p:cNvSpPr>
          <p:nvPr>
            <p:ph type="ctrTitle"/>
          </p:nvPr>
        </p:nvSpPr>
        <p:spPr/>
        <p:txBody>
          <a:bodyPr/>
          <a:lstStyle/>
          <a:p>
            <a:r>
              <a:rPr lang="en-US" dirty="0"/>
              <a:t>Poster Outline</a:t>
            </a:r>
          </a:p>
        </p:txBody>
      </p:sp>
      <p:sp>
        <p:nvSpPr>
          <p:cNvPr id="3" name="Subtitle 2">
            <a:extLst>
              <a:ext uri="{FF2B5EF4-FFF2-40B4-BE49-F238E27FC236}">
                <a16:creationId xmlns:a16="http://schemas.microsoft.com/office/drawing/2014/main" id="{BF72DAE1-A8FA-4C3F-BA31-7C6C16DDF77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6086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470C-3C67-4901-B886-5B1CCFA01E4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B4306F3-7DE3-4C1D-9079-FF2A4B7F15DD}"/>
              </a:ext>
            </a:extLst>
          </p:cNvPr>
          <p:cNvSpPr>
            <a:spLocks noGrp="1"/>
          </p:cNvSpPr>
          <p:nvPr>
            <p:ph idx="1"/>
          </p:nvPr>
        </p:nvSpPr>
        <p:spPr/>
        <p:txBody>
          <a:bodyPr>
            <a:normAutofit fontScale="92500" lnSpcReduction="20000"/>
          </a:bodyPr>
          <a:lstStyle/>
          <a:p>
            <a:r>
              <a:rPr lang="en-US" dirty="0">
                <a:hlinkClick r:id="rId2"/>
              </a:rPr>
              <a:t>As we continue to build and combine larger reference datasets, it becomes increasingly important to optimize accuracy of mapping algorithms</a:t>
            </a:r>
          </a:p>
          <a:p>
            <a:pPr marL="0" indent="0">
              <a:buNone/>
            </a:pPr>
            <a:endParaRPr lang="en-US" dirty="0">
              <a:hlinkClick r:id="rId2"/>
            </a:endParaRPr>
          </a:p>
          <a:p>
            <a:r>
              <a:rPr lang="en-US" dirty="0">
                <a:hlinkClick r:id="rId2"/>
              </a:rPr>
              <a:t>https://www.biorxiv.org/content/10.1101/2021.08.04.453579v1.full</a:t>
            </a:r>
            <a:endParaRPr lang="en-US" dirty="0"/>
          </a:p>
          <a:p>
            <a:endParaRPr lang="en-US" dirty="0"/>
          </a:p>
          <a:p>
            <a:r>
              <a:rPr lang="en-US" dirty="0"/>
              <a:t>The challenge with creating large reference datasets is usability: </a:t>
            </a:r>
          </a:p>
          <a:p>
            <a:pPr lvl="1"/>
            <a:r>
              <a:rPr lang="en-US" dirty="0"/>
              <a:t>SIDE ISSUE: (I don’t think is necessarily addressed, as our mapping algorithms aren’t quick)</a:t>
            </a:r>
          </a:p>
          <a:p>
            <a:pPr lvl="1"/>
            <a:r>
              <a:rPr lang="en-US" dirty="0"/>
              <a:t>Need an easy, effective method of integrating ones own data with the reference dataset. </a:t>
            </a:r>
          </a:p>
          <a:p>
            <a:pPr lvl="2"/>
            <a:r>
              <a:rPr lang="en-US" dirty="0"/>
              <a:t>Using this machine learning approach, we would be able to outline easy-to-follow guidelines for individual labs interested in mapping onto our reference atlases. </a:t>
            </a:r>
          </a:p>
          <a:p>
            <a:pPr marL="457200" lvl="1" indent="0">
              <a:buNone/>
            </a:pPr>
            <a:r>
              <a:rPr lang="en-US" dirty="0">
                <a:hlinkClick r:id="rId3"/>
              </a:rPr>
              <a:t>https://www.ncbi.nlm.nih.gov/pmc/articles/PMC7289686/</a:t>
            </a:r>
            <a:endParaRPr lang="en-US" dirty="0"/>
          </a:p>
          <a:p>
            <a:pPr marL="457200" lvl="1" indent="0">
              <a:buNone/>
            </a:pPr>
            <a:endParaRPr lang="en-US" dirty="0"/>
          </a:p>
        </p:txBody>
      </p:sp>
    </p:spTree>
    <p:extLst>
      <p:ext uri="{BB962C8B-B14F-4D97-AF65-F5344CB8AC3E}">
        <p14:creationId xmlns:p14="http://schemas.microsoft.com/office/powerpoint/2010/main" val="1619897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0684-BA4A-47C5-8E05-6B16605DA4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DC020C-333A-4259-9666-F4C2DF1E156D}"/>
              </a:ext>
            </a:extLst>
          </p:cNvPr>
          <p:cNvSpPr>
            <a:spLocks noGrp="1"/>
          </p:cNvSpPr>
          <p:nvPr>
            <p:ph idx="1"/>
          </p:nvPr>
        </p:nvSpPr>
        <p:spPr/>
        <p:txBody>
          <a:bodyPr/>
          <a:lstStyle/>
          <a:p>
            <a:r>
              <a:rPr lang="en-US" dirty="0"/>
              <a:t>“</a:t>
            </a:r>
            <a:r>
              <a:rPr lang="en-US" b="0" i="0" dirty="0">
                <a:solidFill>
                  <a:srgbClr val="222222"/>
                </a:solidFill>
                <a:effectLst/>
                <a:latin typeface="Harding"/>
              </a:rPr>
              <a:t>Coordinated large-scale efforts, exemplified by the Human Cell Atlas (HCA)</a:t>
            </a:r>
            <a:r>
              <a:rPr lang="en-US" b="0" i="0" baseline="30000" dirty="0">
                <a:solidFill>
                  <a:srgbClr val="006699"/>
                </a:solidFill>
                <a:effectLst/>
                <a:latin typeface="Harding"/>
                <a:hlinkClick r:id="rId2" tooltip="Rozenblatt-Rosen, O., Stubbington, M. J. T., Regev, A. &amp; Teichmann, S. A. The Human Cell Atlas: from vision to reality. Nature 550, 451–453 (2017)."/>
              </a:rPr>
              <a:t>12</a:t>
            </a:r>
            <a:r>
              <a:rPr lang="en-US" b="0" i="0" dirty="0">
                <a:solidFill>
                  <a:srgbClr val="222222"/>
                </a:solidFill>
                <a:effectLst/>
                <a:latin typeface="Harding"/>
              </a:rPr>
              <a:t>, aim to establish comprehensive and well-annotated reference datasets comprising millions of cells that capture the broad spectrum of cell states. Building these reference atlases requires integrating multiple datasets that may have been collected under different technical and biological conditions. Hence, reference construction requires application of one of many recently developed single-cell integration algorithms”</a:t>
            </a:r>
          </a:p>
          <a:p>
            <a:pPr lvl="1"/>
            <a:r>
              <a:rPr lang="en-US" dirty="0">
                <a:solidFill>
                  <a:srgbClr val="222222"/>
                </a:solidFill>
                <a:latin typeface="Harding"/>
              </a:rPr>
              <a:t>Kang et al 2021</a:t>
            </a:r>
          </a:p>
          <a:p>
            <a:pPr lvl="1"/>
            <a:r>
              <a:rPr lang="en-US" b="0" i="0" dirty="0">
                <a:solidFill>
                  <a:srgbClr val="222222"/>
                </a:solidFill>
                <a:effectLst/>
                <a:latin typeface="-apple-system"/>
              </a:rPr>
              <a:t>https://doi.org/10.1038/s41467-021-25957-x</a:t>
            </a:r>
            <a:endParaRPr lang="en-US" dirty="0"/>
          </a:p>
        </p:txBody>
      </p:sp>
    </p:spTree>
    <p:extLst>
      <p:ext uri="{BB962C8B-B14F-4D97-AF65-F5344CB8AC3E}">
        <p14:creationId xmlns:p14="http://schemas.microsoft.com/office/powerpoint/2010/main" val="1305838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F32F-93B5-429E-9FF9-6541EAB05DD8}"/>
              </a:ext>
            </a:extLst>
          </p:cNvPr>
          <p:cNvSpPr>
            <a:spLocks noGrp="1"/>
          </p:cNvSpPr>
          <p:nvPr>
            <p:ph type="title"/>
          </p:nvPr>
        </p:nvSpPr>
        <p:spPr/>
        <p:txBody>
          <a:bodyPr/>
          <a:lstStyle/>
          <a:p>
            <a:r>
              <a:rPr lang="en-US" dirty="0"/>
              <a:t>Allen Institute Aging Brain Mouse Dataset Construction</a:t>
            </a:r>
          </a:p>
        </p:txBody>
      </p:sp>
      <p:sp>
        <p:nvSpPr>
          <p:cNvPr id="3" name="Content Placeholder 2">
            <a:extLst>
              <a:ext uri="{FF2B5EF4-FFF2-40B4-BE49-F238E27FC236}">
                <a16:creationId xmlns:a16="http://schemas.microsoft.com/office/drawing/2014/main" id="{7D943050-D6DC-4001-9C6D-78FB73AF9EAF}"/>
              </a:ext>
            </a:extLst>
          </p:cNvPr>
          <p:cNvSpPr>
            <a:spLocks noGrp="1"/>
          </p:cNvSpPr>
          <p:nvPr>
            <p:ph idx="1"/>
          </p:nvPr>
        </p:nvSpPr>
        <p:spPr/>
        <p:txBody>
          <a:bodyPr/>
          <a:lstStyle/>
          <a:p>
            <a:r>
              <a:rPr lang="en-US" dirty="0"/>
              <a:t>We are challenged to integrate and map cells to create a comprehensive reference dataset while minimizing batch effects.</a:t>
            </a:r>
          </a:p>
          <a:p>
            <a:r>
              <a:rPr lang="en-US" dirty="0">
                <a:highlight>
                  <a:srgbClr val="FF0000"/>
                </a:highlight>
              </a:rPr>
              <a:t>ADD: Number of cells that will be in aging dataset</a:t>
            </a:r>
          </a:p>
          <a:p>
            <a:r>
              <a:rPr lang="en-US" dirty="0"/>
              <a:t>Important to have accurate computational and statistical methods to integrate the single cell data.</a:t>
            </a:r>
          </a:p>
          <a:p>
            <a:r>
              <a:rPr lang="en-US" dirty="0"/>
              <a:t>This thorough comparison of mapping algorithms was run on 622,350 cells, which is a </a:t>
            </a:r>
            <a:r>
              <a:rPr lang="en-US" b="1" dirty="0"/>
              <a:t>subset</a:t>
            </a:r>
            <a:r>
              <a:rPr lang="en-US" dirty="0"/>
              <a:t> of cells from Allen Institute forebrain dataset</a:t>
            </a:r>
          </a:p>
          <a:p>
            <a:pPr lvl="1"/>
            <a:r>
              <a:rPr lang="en-US" dirty="0"/>
              <a:t>SS: 143625 cells; 28746 genes (full: 143625 cells)</a:t>
            </a:r>
          </a:p>
          <a:p>
            <a:pPr lvl="1"/>
            <a:r>
              <a:rPr lang="en-US" dirty="0"/>
              <a:t>V3: 270545 cells; 31053 genes (full: 1126392 cells)</a:t>
            </a:r>
          </a:p>
          <a:p>
            <a:pPr lvl="1"/>
            <a:r>
              <a:rPr lang="en-US" dirty="0"/>
              <a:t>V2: 208180 cells ; 31053 genes (full: 2422766 cells)</a:t>
            </a:r>
          </a:p>
          <a:p>
            <a:pPr lvl="1"/>
            <a:endParaRPr lang="en-US" dirty="0"/>
          </a:p>
        </p:txBody>
      </p:sp>
    </p:spTree>
    <p:extLst>
      <p:ext uri="{BB962C8B-B14F-4D97-AF65-F5344CB8AC3E}">
        <p14:creationId xmlns:p14="http://schemas.microsoft.com/office/powerpoint/2010/main" val="212356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DDC1-2650-4BF7-9E44-5173978E6D3E}"/>
              </a:ext>
            </a:extLst>
          </p:cNvPr>
          <p:cNvSpPr>
            <a:spLocks noGrp="1"/>
          </p:cNvSpPr>
          <p:nvPr>
            <p:ph type="title"/>
          </p:nvPr>
        </p:nvSpPr>
        <p:spPr/>
        <p:txBody>
          <a:bodyPr/>
          <a:lstStyle/>
          <a:p>
            <a:r>
              <a:rPr lang="en-US" dirty="0"/>
              <a:t>“Data cards” and “model cards” section </a:t>
            </a:r>
          </a:p>
        </p:txBody>
      </p:sp>
      <p:sp>
        <p:nvSpPr>
          <p:cNvPr id="3" name="Content Placeholder 2">
            <a:extLst>
              <a:ext uri="{FF2B5EF4-FFF2-40B4-BE49-F238E27FC236}">
                <a16:creationId xmlns:a16="http://schemas.microsoft.com/office/drawing/2014/main" id="{7C6686EE-D1D7-46D5-9FDD-930C338B6871}"/>
              </a:ext>
            </a:extLst>
          </p:cNvPr>
          <p:cNvSpPr>
            <a:spLocks noGrp="1"/>
          </p:cNvSpPr>
          <p:nvPr>
            <p:ph idx="1"/>
          </p:nvPr>
        </p:nvSpPr>
        <p:spPr/>
        <p:txBody>
          <a:bodyPr/>
          <a:lstStyle/>
          <a:p>
            <a:r>
              <a:rPr lang="en-US" dirty="0"/>
              <a:t>Explain differences between the 3 mapping algorithms</a:t>
            </a:r>
          </a:p>
          <a:p>
            <a:r>
              <a:rPr lang="en-US" dirty="0"/>
              <a:t>Visual representation of cluster, subclass, neighborhood, class distributions</a:t>
            </a:r>
          </a:p>
          <a:p>
            <a:pPr lvl="1"/>
            <a:r>
              <a:rPr lang="en-US" dirty="0"/>
              <a:t>Similar to Rohan’s data cards</a:t>
            </a:r>
          </a:p>
          <a:p>
            <a:pPr lvl="1"/>
            <a:endParaRPr lang="en-US" dirty="0"/>
          </a:p>
        </p:txBody>
      </p:sp>
    </p:spTree>
    <p:extLst>
      <p:ext uri="{BB962C8B-B14F-4D97-AF65-F5344CB8AC3E}">
        <p14:creationId xmlns:p14="http://schemas.microsoft.com/office/powerpoint/2010/main" val="19090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17F5-8124-4FE0-A136-DCAD0A37AED2}"/>
              </a:ext>
            </a:extLst>
          </p:cNvPr>
          <p:cNvSpPr>
            <a:spLocks noGrp="1"/>
          </p:cNvSpPr>
          <p:nvPr>
            <p:ph type="ctrTitle"/>
          </p:nvPr>
        </p:nvSpPr>
        <p:spPr/>
        <p:txBody>
          <a:bodyPr/>
          <a:lstStyle/>
          <a:p>
            <a:r>
              <a:rPr lang="en-US" dirty="0"/>
              <a:t>Results</a:t>
            </a:r>
          </a:p>
        </p:txBody>
      </p:sp>
      <p:sp>
        <p:nvSpPr>
          <p:cNvPr id="3" name="Subtitle 2">
            <a:extLst>
              <a:ext uri="{FF2B5EF4-FFF2-40B4-BE49-F238E27FC236}">
                <a16:creationId xmlns:a16="http://schemas.microsoft.com/office/drawing/2014/main" id="{3B05DF8E-4DE7-45F8-AE40-D0F27E35E95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1518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131BCA65-573F-4393-B5BF-E3A231D3B403}"/>
              </a:ext>
            </a:extLst>
          </p:cNvPr>
          <p:cNvGraphicFramePr>
            <a:graphicFrameLocks noGrp="1"/>
          </p:cNvGraphicFramePr>
          <p:nvPr>
            <p:ph idx="1"/>
            <p:extLst>
              <p:ext uri="{D42A27DB-BD31-4B8C-83A1-F6EECF244321}">
                <p14:modId xmlns:p14="http://schemas.microsoft.com/office/powerpoint/2010/main" val="586632212"/>
              </p:ext>
            </p:extLst>
          </p:nvPr>
        </p:nvGraphicFramePr>
        <p:xfrm>
          <a:off x="984504" y="1027906"/>
          <a:ext cx="10515600" cy="50323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3983A7F0-2EB1-4488-A0F0-D188CEE3D0CB}"/>
              </a:ext>
            </a:extLst>
          </p:cNvPr>
          <p:cNvSpPr txBox="1"/>
          <p:nvPr/>
        </p:nvSpPr>
        <p:spPr>
          <a:xfrm>
            <a:off x="1572768" y="289887"/>
            <a:ext cx="9509760" cy="707886"/>
          </a:xfrm>
          <a:prstGeom prst="rect">
            <a:avLst/>
          </a:prstGeom>
          <a:noFill/>
        </p:spPr>
        <p:txBody>
          <a:bodyPr wrap="square" rtlCol="0">
            <a:spAutoFit/>
          </a:bodyPr>
          <a:lstStyle/>
          <a:p>
            <a:r>
              <a:rPr lang="en-US" sz="2000" b="1" dirty="0"/>
              <a:t>Which mapping algorithm is most accurate when using default parameters?</a:t>
            </a:r>
          </a:p>
          <a:p>
            <a:endParaRPr lang="en-US" sz="2000" b="1" dirty="0"/>
          </a:p>
        </p:txBody>
      </p:sp>
    </p:spTree>
    <p:extLst>
      <p:ext uri="{BB962C8B-B14F-4D97-AF65-F5344CB8AC3E}">
        <p14:creationId xmlns:p14="http://schemas.microsoft.com/office/powerpoint/2010/main" val="351026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AE373EA-45A0-4DE2-8547-D820BAB551E1}"/>
              </a:ext>
            </a:extLst>
          </p:cNvPr>
          <p:cNvCxnSpPr>
            <a:cxnSpLocks/>
          </p:cNvCxnSpPr>
          <p:nvPr/>
        </p:nvCxnSpPr>
        <p:spPr>
          <a:xfrm>
            <a:off x="1731818" y="2161309"/>
            <a:ext cx="10460182"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CBB8554D-A562-463E-B32C-3F0D2F0FA5A7}"/>
              </a:ext>
            </a:extLst>
          </p:cNvPr>
          <p:cNvCxnSpPr>
            <a:cxnSpLocks/>
          </p:cNvCxnSpPr>
          <p:nvPr/>
        </p:nvCxnSpPr>
        <p:spPr>
          <a:xfrm>
            <a:off x="1731818" y="4475018"/>
            <a:ext cx="10460182"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D12B12A-5D4E-427F-AAC4-6FA3036BA793}"/>
              </a:ext>
            </a:extLst>
          </p:cNvPr>
          <p:cNvCxnSpPr>
            <a:cxnSpLocks/>
          </p:cNvCxnSpPr>
          <p:nvPr/>
        </p:nvCxnSpPr>
        <p:spPr>
          <a:xfrm>
            <a:off x="1731818" y="6733310"/>
            <a:ext cx="10460182"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7F76109-2D3D-4BD8-B814-DCB3BCEB7BDE}"/>
              </a:ext>
            </a:extLst>
          </p:cNvPr>
          <p:cNvCxnSpPr>
            <a:cxnSpLocks/>
          </p:cNvCxnSpPr>
          <p:nvPr/>
        </p:nvCxnSpPr>
        <p:spPr>
          <a:xfrm>
            <a:off x="3477490" y="387927"/>
            <a:ext cx="0" cy="6345383"/>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5D3A7B6-CC42-44E9-BC2A-A619452DAC3E}"/>
              </a:ext>
            </a:extLst>
          </p:cNvPr>
          <p:cNvCxnSpPr>
            <a:cxnSpLocks/>
          </p:cNvCxnSpPr>
          <p:nvPr/>
        </p:nvCxnSpPr>
        <p:spPr>
          <a:xfrm>
            <a:off x="6303818" y="387927"/>
            <a:ext cx="0" cy="634538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8EA3A6-2174-4D01-B481-0DCCFD53E2C4}"/>
              </a:ext>
            </a:extLst>
          </p:cNvPr>
          <p:cNvCxnSpPr>
            <a:cxnSpLocks/>
          </p:cNvCxnSpPr>
          <p:nvPr/>
        </p:nvCxnSpPr>
        <p:spPr>
          <a:xfrm>
            <a:off x="9254836" y="387927"/>
            <a:ext cx="0" cy="6345383"/>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96F66A9-F572-444F-B75D-B295B539E44A}"/>
              </a:ext>
            </a:extLst>
          </p:cNvPr>
          <p:cNvSpPr txBox="1"/>
          <p:nvPr/>
        </p:nvSpPr>
        <p:spPr>
          <a:xfrm>
            <a:off x="540327" y="1009334"/>
            <a:ext cx="2770907" cy="523220"/>
          </a:xfrm>
          <a:prstGeom prst="rect">
            <a:avLst/>
          </a:prstGeom>
          <a:noFill/>
        </p:spPr>
        <p:txBody>
          <a:bodyPr wrap="square" rtlCol="0">
            <a:spAutoFit/>
          </a:bodyPr>
          <a:lstStyle/>
          <a:p>
            <a:pPr algn="r"/>
            <a:r>
              <a:rPr lang="en-US" sz="2800" b="1" dirty="0">
                <a:latin typeface="Helvetica" panose="020B0604020202020204" pitchFamily="34" charset="0"/>
                <a:cs typeface="Helvetica" panose="020B0604020202020204" pitchFamily="34" charset="0"/>
              </a:rPr>
              <a:t>v3</a:t>
            </a:r>
          </a:p>
        </p:txBody>
      </p:sp>
      <p:sp>
        <p:nvSpPr>
          <p:cNvPr id="19" name="TextBox 18">
            <a:extLst>
              <a:ext uri="{FF2B5EF4-FFF2-40B4-BE49-F238E27FC236}">
                <a16:creationId xmlns:a16="http://schemas.microsoft.com/office/drawing/2014/main" id="{2EA17ACB-7EC3-4CAD-A8AE-8A6D55E460C3}"/>
              </a:ext>
            </a:extLst>
          </p:cNvPr>
          <p:cNvSpPr txBox="1"/>
          <p:nvPr/>
        </p:nvSpPr>
        <p:spPr>
          <a:xfrm>
            <a:off x="505691" y="3056554"/>
            <a:ext cx="2770907" cy="523220"/>
          </a:xfrm>
          <a:prstGeom prst="rect">
            <a:avLst/>
          </a:prstGeom>
          <a:noFill/>
        </p:spPr>
        <p:txBody>
          <a:bodyPr wrap="square" rtlCol="0">
            <a:spAutoFit/>
          </a:bodyPr>
          <a:lstStyle/>
          <a:p>
            <a:pPr algn="r"/>
            <a:r>
              <a:rPr lang="en-US" sz="2800" b="1" dirty="0">
                <a:latin typeface="Helvetica" panose="020B0604020202020204" pitchFamily="34" charset="0"/>
                <a:cs typeface="Helvetica" panose="020B0604020202020204" pitchFamily="34" charset="0"/>
              </a:rPr>
              <a:t>v2</a:t>
            </a:r>
          </a:p>
        </p:txBody>
      </p:sp>
      <p:sp>
        <p:nvSpPr>
          <p:cNvPr id="20" name="TextBox 19">
            <a:extLst>
              <a:ext uri="{FF2B5EF4-FFF2-40B4-BE49-F238E27FC236}">
                <a16:creationId xmlns:a16="http://schemas.microsoft.com/office/drawing/2014/main" id="{7645290E-8835-4973-9F3C-757C72B10F1E}"/>
              </a:ext>
            </a:extLst>
          </p:cNvPr>
          <p:cNvSpPr txBox="1"/>
          <p:nvPr/>
        </p:nvSpPr>
        <p:spPr>
          <a:xfrm>
            <a:off x="581894" y="5400016"/>
            <a:ext cx="2770907" cy="523220"/>
          </a:xfrm>
          <a:prstGeom prst="rect">
            <a:avLst/>
          </a:prstGeom>
          <a:noFill/>
        </p:spPr>
        <p:txBody>
          <a:bodyPr wrap="square" rtlCol="0">
            <a:spAutoFit/>
          </a:bodyPr>
          <a:lstStyle/>
          <a:p>
            <a:pPr algn="r"/>
            <a:r>
              <a:rPr lang="en-US" sz="2800" b="1" dirty="0">
                <a:latin typeface="Helvetica" panose="020B0604020202020204" pitchFamily="34" charset="0"/>
                <a:cs typeface="Helvetica" panose="020B0604020202020204" pitchFamily="34" charset="0"/>
              </a:rPr>
              <a:t>SS</a:t>
            </a:r>
          </a:p>
        </p:txBody>
      </p:sp>
      <p:sp>
        <p:nvSpPr>
          <p:cNvPr id="21" name="TextBox 20">
            <a:extLst>
              <a:ext uri="{FF2B5EF4-FFF2-40B4-BE49-F238E27FC236}">
                <a16:creationId xmlns:a16="http://schemas.microsoft.com/office/drawing/2014/main" id="{FC77436D-0ECB-47AB-B9F7-B564DC4F990C}"/>
              </a:ext>
            </a:extLst>
          </p:cNvPr>
          <p:cNvSpPr txBox="1"/>
          <p:nvPr/>
        </p:nvSpPr>
        <p:spPr>
          <a:xfrm>
            <a:off x="3532911" y="-55418"/>
            <a:ext cx="2770907" cy="523220"/>
          </a:xfrm>
          <a:prstGeom prst="rect">
            <a:avLst/>
          </a:prstGeom>
          <a:noFill/>
        </p:spPr>
        <p:txBody>
          <a:bodyPr wrap="square" rtlCol="0">
            <a:spAutoFit/>
          </a:bodyPr>
          <a:lstStyle/>
          <a:p>
            <a:pPr algn="ctr"/>
            <a:r>
              <a:rPr lang="en-US" sz="2800" b="1" dirty="0">
                <a:latin typeface="Helvetica" panose="020B0604020202020204" pitchFamily="34" charset="0"/>
                <a:cs typeface="Helvetica" panose="020B0604020202020204" pitchFamily="34" charset="0"/>
              </a:rPr>
              <a:t>Flat</a:t>
            </a:r>
          </a:p>
        </p:txBody>
      </p:sp>
      <p:sp>
        <p:nvSpPr>
          <p:cNvPr id="22" name="TextBox 21">
            <a:extLst>
              <a:ext uri="{FF2B5EF4-FFF2-40B4-BE49-F238E27FC236}">
                <a16:creationId xmlns:a16="http://schemas.microsoft.com/office/drawing/2014/main" id="{A3CE8F10-6327-48A5-AE72-EC7D6E6E1C2A}"/>
              </a:ext>
            </a:extLst>
          </p:cNvPr>
          <p:cNvSpPr txBox="1"/>
          <p:nvPr/>
        </p:nvSpPr>
        <p:spPr>
          <a:xfrm>
            <a:off x="6386946" y="-55418"/>
            <a:ext cx="2770907" cy="523220"/>
          </a:xfrm>
          <a:prstGeom prst="rect">
            <a:avLst/>
          </a:prstGeom>
          <a:noFill/>
        </p:spPr>
        <p:txBody>
          <a:bodyPr wrap="square" rtlCol="0">
            <a:spAutoFit/>
          </a:bodyPr>
          <a:lstStyle/>
          <a:p>
            <a:pPr algn="ctr"/>
            <a:r>
              <a:rPr lang="en-US" sz="2800" b="1" dirty="0">
                <a:latin typeface="Helvetica" panose="020B0604020202020204" pitchFamily="34" charset="0"/>
                <a:cs typeface="Helvetica" panose="020B0604020202020204" pitchFamily="34" charset="0"/>
              </a:rPr>
              <a:t>HKNN</a:t>
            </a:r>
          </a:p>
        </p:txBody>
      </p:sp>
      <p:sp>
        <p:nvSpPr>
          <p:cNvPr id="23" name="TextBox 22">
            <a:extLst>
              <a:ext uri="{FF2B5EF4-FFF2-40B4-BE49-F238E27FC236}">
                <a16:creationId xmlns:a16="http://schemas.microsoft.com/office/drawing/2014/main" id="{A72817DE-C6FB-49E4-9D7A-14D6D93B1AB3}"/>
              </a:ext>
            </a:extLst>
          </p:cNvPr>
          <p:cNvSpPr txBox="1"/>
          <p:nvPr/>
        </p:nvSpPr>
        <p:spPr>
          <a:xfrm>
            <a:off x="9337963" y="-55418"/>
            <a:ext cx="2770907" cy="523220"/>
          </a:xfrm>
          <a:prstGeom prst="rect">
            <a:avLst/>
          </a:prstGeom>
          <a:noFill/>
        </p:spPr>
        <p:txBody>
          <a:bodyPr wrap="square" rtlCol="0">
            <a:spAutoFit/>
          </a:bodyPr>
          <a:lstStyle/>
          <a:p>
            <a:pPr algn="ctr"/>
            <a:r>
              <a:rPr lang="en-US" sz="2800" b="1" dirty="0">
                <a:latin typeface="Helvetica" panose="020B0604020202020204" pitchFamily="34" charset="0"/>
                <a:cs typeface="Helvetica" panose="020B0604020202020204" pitchFamily="34" charset="0"/>
              </a:rPr>
              <a:t>Seurat</a:t>
            </a:r>
          </a:p>
        </p:txBody>
      </p:sp>
      <p:sp>
        <p:nvSpPr>
          <p:cNvPr id="28" name="TextBox 27">
            <a:extLst>
              <a:ext uri="{FF2B5EF4-FFF2-40B4-BE49-F238E27FC236}">
                <a16:creationId xmlns:a16="http://schemas.microsoft.com/office/drawing/2014/main" id="{45ECDFFF-480B-4ECE-AF5D-9F561F222A9C}"/>
              </a:ext>
            </a:extLst>
          </p:cNvPr>
          <p:cNvSpPr txBox="1"/>
          <p:nvPr/>
        </p:nvSpPr>
        <p:spPr>
          <a:xfrm>
            <a:off x="6511638" y="1791977"/>
            <a:ext cx="2715485" cy="369332"/>
          </a:xfrm>
          <a:prstGeom prst="rect">
            <a:avLst/>
          </a:prstGeom>
          <a:noFill/>
        </p:spPr>
        <p:txBody>
          <a:bodyPr wrap="square" rtlCol="0">
            <a:spAutoFit/>
          </a:bodyPr>
          <a:lstStyle/>
          <a:p>
            <a:pPr algn="ctr"/>
            <a:r>
              <a:rPr lang="en-US" dirty="0"/>
              <a:t># of marker genes</a:t>
            </a:r>
          </a:p>
        </p:txBody>
      </p:sp>
      <p:sp>
        <p:nvSpPr>
          <p:cNvPr id="29" name="TextBox 28">
            <a:extLst>
              <a:ext uri="{FF2B5EF4-FFF2-40B4-BE49-F238E27FC236}">
                <a16:creationId xmlns:a16="http://schemas.microsoft.com/office/drawing/2014/main" id="{7F6AA17A-4608-40BC-A6D3-1CDAD5E26D13}"/>
              </a:ext>
            </a:extLst>
          </p:cNvPr>
          <p:cNvSpPr txBox="1"/>
          <p:nvPr/>
        </p:nvSpPr>
        <p:spPr>
          <a:xfrm>
            <a:off x="3560621" y="1791977"/>
            <a:ext cx="2715485" cy="369332"/>
          </a:xfrm>
          <a:prstGeom prst="rect">
            <a:avLst/>
          </a:prstGeom>
          <a:noFill/>
        </p:spPr>
        <p:txBody>
          <a:bodyPr wrap="square" rtlCol="0">
            <a:spAutoFit/>
          </a:bodyPr>
          <a:lstStyle/>
          <a:p>
            <a:pPr algn="ctr"/>
            <a:r>
              <a:rPr lang="en-US" dirty="0"/>
              <a:t># of marker genes</a:t>
            </a:r>
          </a:p>
        </p:txBody>
      </p:sp>
      <p:sp>
        <p:nvSpPr>
          <p:cNvPr id="30" name="TextBox 29">
            <a:extLst>
              <a:ext uri="{FF2B5EF4-FFF2-40B4-BE49-F238E27FC236}">
                <a16:creationId xmlns:a16="http://schemas.microsoft.com/office/drawing/2014/main" id="{28E2FFC3-3DC2-4F54-AAE0-84D1D5E71CF8}"/>
              </a:ext>
            </a:extLst>
          </p:cNvPr>
          <p:cNvSpPr txBox="1"/>
          <p:nvPr/>
        </p:nvSpPr>
        <p:spPr>
          <a:xfrm>
            <a:off x="9393385" y="1791977"/>
            <a:ext cx="2715485" cy="369332"/>
          </a:xfrm>
          <a:prstGeom prst="rect">
            <a:avLst/>
          </a:prstGeom>
          <a:noFill/>
        </p:spPr>
        <p:txBody>
          <a:bodyPr wrap="square" rtlCol="0">
            <a:spAutoFit/>
          </a:bodyPr>
          <a:lstStyle/>
          <a:p>
            <a:pPr algn="ctr"/>
            <a:r>
              <a:rPr lang="en-US" dirty="0"/>
              <a:t># of marker genes</a:t>
            </a:r>
          </a:p>
        </p:txBody>
      </p:sp>
      <p:sp>
        <p:nvSpPr>
          <p:cNvPr id="31" name="TextBox 30">
            <a:extLst>
              <a:ext uri="{FF2B5EF4-FFF2-40B4-BE49-F238E27FC236}">
                <a16:creationId xmlns:a16="http://schemas.microsoft.com/office/drawing/2014/main" id="{D781754F-B972-41E5-8F45-40C2A834C702}"/>
              </a:ext>
            </a:extLst>
          </p:cNvPr>
          <p:cNvSpPr txBox="1"/>
          <p:nvPr/>
        </p:nvSpPr>
        <p:spPr>
          <a:xfrm>
            <a:off x="3505206" y="4105685"/>
            <a:ext cx="2715485" cy="369332"/>
          </a:xfrm>
          <a:prstGeom prst="rect">
            <a:avLst/>
          </a:prstGeom>
          <a:noFill/>
        </p:spPr>
        <p:txBody>
          <a:bodyPr wrap="square" rtlCol="0">
            <a:spAutoFit/>
          </a:bodyPr>
          <a:lstStyle/>
          <a:p>
            <a:pPr algn="ctr"/>
            <a:r>
              <a:rPr lang="en-US" dirty="0"/>
              <a:t># of marker genes</a:t>
            </a:r>
          </a:p>
        </p:txBody>
      </p:sp>
      <p:sp>
        <p:nvSpPr>
          <p:cNvPr id="32" name="TextBox 31">
            <a:extLst>
              <a:ext uri="{FF2B5EF4-FFF2-40B4-BE49-F238E27FC236}">
                <a16:creationId xmlns:a16="http://schemas.microsoft.com/office/drawing/2014/main" id="{0407FE56-AEC7-4348-AF44-717B06FA7B47}"/>
              </a:ext>
            </a:extLst>
          </p:cNvPr>
          <p:cNvSpPr txBox="1"/>
          <p:nvPr/>
        </p:nvSpPr>
        <p:spPr>
          <a:xfrm>
            <a:off x="6414661" y="4105685"/>
            <a:ext cx="2715485" cy="369332"/>
          </a:xfrm>
          <a:prstGeom prst="rect">
            <a:avLst/>
          </a:prstGeom>
          <a:noFill/>
        </p:spPr>
        <p:txBody>
          <a:bodyPr wrap="square" rtlCol="0">
            <a:spAutoFit/>
          </a:bodyPr>
          <a:lstStyle/>
          <a:p>
            <a:pPr algn="ctr"/>
            <a:r>
              <a:rPr lang="en-US" dirty="0"/>
              <a:t># of marker genes</a:t>
            </a:r>
          </a:p>
        </p:txBody>
      </p:sp>
      <p:sp>
        <p:nvSpPr>
          <p:cNvPr id="33" name="TextBox 32">
            <a:extLst>
              <a:ext uri="{FF2B5EF4-FFF2-40B4-BE49-F238E27FC236}">
                <a16:creationId xmlns:a16="http://schemas.microsoft.com/office/drawing/2014/main" id="{3D98A02B-B4D5-4F00-8331-C1E538F7E973}"/>
              </a:ext>
            </a:extLst>
          </p:cNvPr>
          <p:cNvSpPr txBox="1"/>
          <p:nvPr/>
        </p:nvSpPr>
        <p:spPr>
          <a:xfrm>
            <a:off x="9393385" y="4050268"/>
            <a:ext cx="2715485" cy="369332"/>
          </a:xfrm>
          <a:prstGeom prst="rect">
            <a:avLst/>
          </a:prstGeom>
          <a:noFill/>
        </p:spPr>
        <p:txBody>
          <a:bodyPr wrap="square" rtlCol="0">
            <a:spAutoFit/>
          </a:bodyPr>
          <a:lstStyle/>
          <a:p>
            <a:pPr algn="ctr"/>
            <a:r>
              <a:rPr lang="en-US" dirty="0"/>
              <a:t># of marker genes</a:t>
            </a:r>
          </a:p>
        </p:txBody>
      </p:sp>
      <p:sp>
        <p:nvSpPr>
          <p:cNvPr id="34" name="TextBox 33">
            <a:extLst>
              <a:ext uri="{FF2B5EF4-FFF2-40B4-BE49-F238E27FC236}">
                <a16:creationId xmlns:a16="http://schemas.microsoft.com/office/drawing/2014/main" id="{EAAE26B9-C967-4ABE-BB8D-69679A8E53B4}"/>
              </a:ext>
            </a:extLst>
          </p:cNvPr>
          <p:cNvSpPr txBox="1"/>
          <p:nvPr/>
        </p:nvSpPr>
        <p:spPr>
          <a:xfrm>
            <a:off x="9393385" y="6363976"/>
            <a:ext cx="2715485" cy="369332"/>
          </a:xfrm>
          <a:prstGeom prst="rect">
            <a:avLst/>
          </a:prstGeom>
          <a:noFill/>
        </p:spPr>
        <p:txBody>
          <a:bodyPr wrap="square" rtlCol="0">
            <a:spAutoFit/>
          </a:bodyPr>
          <a:lstStyle/>
          <a:p>
            <a:pPr algn="ctr"/>
            <a:r>
              <a:rPr lang="en-US" dirty="0"/>
              <a:t># of marker genes</a:t>
            </a:r>
          </a:p>
        </p:txBody>
      </p:sp>
      <p:sp>
        <p:nvSpPr>
          <p:cNvPr id="35" name="TextBox 34">
            <a:extLst>
              <a:ext uri="{FF2B5EF4-FFF2-40B4-BE49-F238E27FC236}">
                <a16:creationId xmlns:a16="http://schemas.microsoft.com/office/drawing/2014/main" id="{9A88F374-12CD-4CEF-AC01-8DDD114A0A20}"/>
              </a:ext>
            </a:extLst>
          </p:cNvPr>
          <p:cNvSpPr txBox="1"/>
          <p:nvPr/>
        </p:nvSpPr>
        <p:spPr>
          <a:xfrm>
            <a:off x="3449785" y="6331710"/>
            <a:ext cx="2715485" cy="369332"/>
          </a:xfrm>
          <a:prstGeom prst="rect">
            <a:avLst/>
          </a:prstGeom>
          <a:noFill/>
        </p:spPr>
        <p:txBody>
          <a:bodyPr wrap="square" rtlCol="0">
            <a:spAutoFit/>
          </a:bodyPr>
          <a:lstStyle/>
          <a:p>
            <a:pPr algn="ctr"/>
            <a:r>
              <a:rPr lang="en-US" dirty="0"/>
              <a:t># of marker genes</a:t>
            </a:r>
          </a:p>
        </p:txBody>
      </p:sp>
      <p:sp>
        <p:nvSpPr>
          <p:cNvPr id="36" name="TextBox 35">
            <a:extLst>
              <a:ext uri="{FF2B5EF4-FFF2-40B4-BE49-F238E27FC236}">
                <a16:creationId xmlns:a16="http://schemas.microsoft.com/office/drawing/2014/main" id="{FE57EA12-FE2D-4DE5-A89F-0DEC766CF4DB}"/>
              </a:ext>
            </a:extLst>
          </p:cNvPr>
          <p:cNvSpPr txBox="1"/>
          <p:nvPr/>
        </p:nvSpPr>
        <p:spPr>
          <a:xfrm>
            <a:off x="6553199" y="6322593"/>
            <a:ext cx="2715485" cy="369332"/>
          </a:xfrm>
          <a:prstGeom prst="rect">
            <a:avLst/>
          </a:prstGeom>
          <a:noFill/>
        </p:spPr>
        <p:txBody>
          <a:bodyPr wrap="square" rtlCol="0">
            <a:spAutoFit/>
          </a:bodyPr>
          <a:lstStyle/>
          <a:p>
            <a:pPr algn="ctr"/>
            <a:r>
              <a:rPr lang="en-US" dirty="0"/>
              <a:t># of marker genes</a:t>
            </a:r>
          </a:p>
        </p:txBody>
      </p:sp>
      <p:sp>
        <p:nvSpPr>
          <p:cNvPr id="37" name="TextBox 36">
            <a:extLst>
              <a:ext uri="{FF2B5EF4-FFF2-40B4-BE49-F238E27FC236}">
                <a16:creationId xmlns:a16="http://schemas.microsoft.com/office/drawing/2014/main" id="{7BDDABE8-C7A3-4B07-804B-9F374E15C81A}"/>
              </a:ext>
            </a:extLst>
          </p:cNvPr>
          <p:cNvSpPr txBox="1"/>
          <p:nvPr/>
        </p:nvSpPr>
        <p:spPr>
          <a:xfrm rot="16200000">
            <a:off x="5195457" y="5315591"/>
            <a:ext cx="2715485" cy="369332"/>
          </a:xfrm>
          <a:prstGeom prst="rect">
            <a:avLst/>
          </a:prstGeom>
          <a:noFill/>
        </p:spPr>
        <p:txBody>
          <a:bodyPr wrap="square" rtlCol="0">
            <a:spAutoFit/>
          </a:bodyPr>
          <a:lstStyle/>
          <a:p>
            <a:pPr algn="ctr"/>
            <a:r>
              <a:rPr lang="en-US" dirty="0"/>
              <a:t>Test error</a:t>
            </a:r>
          </a:p>
        </p:txBody>
      </p:sp>
      <p:sp>
        <p:nvSpPr>
          <p:cNvPr id="38" name="TextBox 37">
            <a:extLst>
              <a:ext uri="{FF2B5EF4-FFF2-40B4-BE49-F238E27FC236}">
                <a16:creationId xmlns:a16="http://schemas.microsoft.com/office/drawing/2014/main" id="{9602DBC7-30C9-4949-8E7B-7C84E058D3E9}"/>
              </a:ext>
            </a:extLst>
          </p:cNvPr>
          <p:cNvSpPr txBox="1"/>
          <p:nvPr/>
        </p:nvSpPr>
        <p:spPr>
          <a:xfrm rot="16200000">
            <a:off x="2345975" y="5408010"/>
            <a:ext cx="2715485" cy="369332"/>
          </a:xfrm>
          <a:prstGeom prst="rect">
            <a:avLst/>
          </a:prstGeom>
          <a:noFill/>
        </p:spPr>
        <p:txBody>
          <a:bodyPr wrap="square" rtlCol="0">
            <a:spAutoFit/>
          </a:bodyPr>
          <a:lstStyle/>
          <a:p>
            <a:pPr algn="ctr"/>
            <a:r>
              <a:rPr lang="en-US" dirty="0"/>
              <a:t>Test error</a:t>
            </a:r>
          </a:p>
        </p:txBody>
      </p:sp>
      <p:sp>
        <p:nvSpPr>
          <p:cNvPr id="39" name="TextBox 38">
            <a:extLst>
              <a:ext uri="{FF2B5EF4-FFF2-40B4-BE49-F238E27FC236}">
                <a16:creationId xmlns:a16="http://schemas.microsoft.com/office/drawing/2014/main" id="{D1AEC7B0-87B1-40B1-A030-959F31647092}"/>
              </a:ext>
            </a:extLst>
          </p:cNvPr>
          <p:cNvSpPr txBox="1"/>
          <p:nvPr/>
        </p:nvSpPr>
        <p:spPr>
          <a:xfrm rot="16200000">
            <a:off x="8123321" y="5315591"/>
            <a:ext cx="2715485" cy="369332"/>
          </a:xfrm>
          <a:prstGeom prst="rect">
            <a:avLst/>
          </a:prstGeom>
          <a:noFill/>
        </p:spPr>
        <p:txBody>
          <a:bodyPr wrap="square" rtlCol="0">
            <a:spAutoFit/>
          </a:bodyPr>
          <a:lstStyle/>
          <a:p>
            <a:pPr algn="ctr"/>
            <a:r>
              <a:rPr lang="en-US" dirty="0"/>
              <a:t>Test error</a:t>
            </a:r>
          </a:p>
        </p:txBody>
      </p:sp>
      <p:sp>
        <p:nvSpPr>
          <p:cNvPr id="40" name="TextBox 39">
            <a:extLst>
              <a:ext uri="{FF2B5EF4-FFF2-40B4-BE49-F238E27FC236}">
                <a16:creationId xmlns:a16="http://schemas.microsoft.com/office/drawing/2014/main" id="{4AFC82E7-0A24-4BB2-AB77-21FF58A22E17}"/>
              </a:ext>
            </a:extLst>
          </p:cNvPr>
          <p:cNvSpPr txBox="1"/>
          <p:nvPr/>
        </p:nvSpPr>
        <p:spPr>
          <a:xfrm rot="16200000">
            <a:off x="2584922" y="3121921"/>
            <a:ext cx="2226022" cy="369332"/>
          </a:xfrm>
          <a:prstGeom prst="rect">
            <a:avLst/>
          </a:prstGeom>
          <a:noFill/>
        </p:spPr>
        <p:txBody>
          <a:bodyPr wrap="square" rtlCol="0">
            <a:spAutoFit/>
          </a:bodyPr>
          <a:lstStyle/>
          <a:p>
            <a:pPr algn="ctr"/>
            <a:r>
              <a:rPr lang="en-US" dirty="0"/>
              <a:t>Test error</a:t>
            </a:r>
          </a:p>
        </p:txBody>
      </p:sp>
      <p:sp>
        <p:nvSpPr>
          <p:cNvPr id="41" name="TextBox 40">
            <a:extLst>
              <a:ext uri="{FF2B5EF4-FFF2-40B4-BE49-F238E27FC236}">
                <a16:creationId xmlns:a16="http://schemas.microsoft.com/office/drawing/2014/main" id="{76E5D1F6-5337-4C6B-A2B5-322FD5795182}"/>
              </a:ext>
            </a:extLst>
          </p:cNvPr>
          <p:cNvSpPr txBox="1"/>
          <p:nvPr/>
        </p:nvSpPr>
        <p:spPr>
          <a:xfrm rot="16200000">
            <a:off x="5461927" y="3145072"/>
            <a:ext cx="2226022" cy="369332"/>
          </a:xfrm>
          <a:prstGeom prst="rect">
            <a:avLst/>
          </a:prstGeom>
          <a:noFill/>
        </p:spPr>
        <p:txBody>
          <a:bodyPr wrap="square" rtlCol="0">
            <a:spAutoFit/>
          </a:bodyPr>
          <a:lstStyle/>
          <a:p>
            <a:pPr algn="ctr"/>
            <a:r>
              <a:rPr lang="en-US" dirty="0"/>
              <a:t>Test error</a:t>
            </a:r>
          </a:p>
        </p:txBody>
      </p:sp>
      <p:sp>
        <p:nvSpPr>
          <p:cNvPr id="42" name="TextBox 41">
            <a:extLst>
              <a:ext uri="{FF2B5EF4-FFF2-40B4-BE49-F238E27FC236}">
                <a16:creationId xmlns:a16="http://schemas.microsoft.com/office/drawing/2014/main" id="{D61FAB42-16FA-45B3-B9D7-FD4BD36A30A8}"/>
              </a:ext>
            </a:extLst>
          </p:cNvPr>
          <p:cNvSpPr txBox="1"/>
          <p:nvPr/>
        </p:nvSpPr>
        <p:spPr>
          <a:xfrm rot="16200000">
            <a:off x="8363312" y="3163308"/>
            <a:ext cx="2226022" cy="369332"/>
          </a:xfrm>
          <a:prstGeom prst="rect">
            <a:avLst/>
          </a:prstGeom>
          <a:noFill/>
        </p:spPr>
        <p:txBody>
          <a:bodyPr wrap="square" rtlCol="0">
            <a:spAutoFit/>
          </a:bodyPr>
          <a:lstStyle/>
          <a:p>
            <a:pPr algn="ctr"/>
            <a:r>
              <a:rPr lang="en-US" dirty="0"/>
              <a:t>Test error</a:t>
            </a:r>
          </a:p>
        </p:txBody>
      </p:sp>
      <p:sp>
        <p:nvSpPr>
          <p:cNvPr id="43" name="TextBox 42">
            <a:extLst>
              <a:ext uri="{FF2B5EF4-FFF2-40B4-BE49-F238E27FC236}">
                <a16:creationId xmlns:a16="http://schemas.microsoft.com/office/drawing/2014/main" id="{433CB07D-7B70-4429-8C4E-220BAD5A439C}"/>
              </a:ext>
            </a:extLst>
          </p:cNvPr>
          <p:cNvSpPr txBox="1"/>
          <p:nvPr/>
        </p:nvSpPr>
        <p:spPr>
          <a:xfrm rot="16200000">
            <a:off x="2771865" y="1041279"/>
            <a:ext cx="1824421" cy="369332"/>
          </a:xfrm>
          <a:prstGeom prst="rect">
            <a:avLst/>
          </a:prstGeom>
          <a:noFill/>
        </p:spPr>
        <p:txBody>
          <a:bodyPr wrap="square" rtlCol="0">
            <a:spAutoFit/>
          </a:bodyPr>
          <a:lstStyle/>
          <a:p>
            <a:pPr algn="ctr"/>
            <a:r>
              <a:rPr lang="en-US" dirty="0"/>
              <a:t>Test error</a:t>
            </a:r>
          </a:p>
        </p:txBody>
      </p:sp>
      <p:sp>
        <p:nvSpPr>
          <p:cNvPr id="44" name="TextBox 43">
            <a:extLst>
              <a:ext uri="{FF2B5EF4-FFF2-40B4-BE49-F238E27FC236}">
                <a16:creationId xmlns:a16="http://schemas.microsoft.com/office/drawing/2014/main" id="{864FC596-F313-40EC-8E13-232CB7D8B5A5}"/>
              </a:ext>
            </a:extLst>
          </p:cNvPr>
          <p:cNvSpPr txBox="1"/>
          <p:nvPr/>
        </p:nvSpPr>
        <p:spPr>
          <a:xfrm rot="16200000">
            <a:off x="5393886" y="1017699"/>
            <a:ext cx="2226022" cy="369332"/>
          </a:xfrm>
          <a:prstGeom prst="rect">
            <a:avLst/>
          </a:prstGeom>
          <a:noFill/>
        </p:spPr>
        <p:txBody>
          <a:bodyPr wrap="square" rtlCol="0">
            <a:spAutoFit/>
          </a:bodyPr>
          <a:lstStyle/>
          <a:p>
            <a:pPr algn="ctr"/>
            <a:r>
              <a:rPr lang="en-US" dirty="0"/>
              <a:t>Test error</a:t>
            </a:r>
          </a:p>
        </p:txBody>
      </p:sp>
      <p:sp>
        <p:nvSpPr>
          <p:cNvPr id="45" name="TextBox 44">
            <a:extLst>
              <a:ext uri="{FF2B5EF4-FFF2-40B4-BE49-F238E27FC236}">
                <a16:creationId xmlns:a16="http://schemas.microsoft.com/office/drawing/2014/main" id="{5D8225F1-7D9E-480A-BA16-42D9C6548FA3}"/>
              </a:ext>
            </a:extLst>
          </p:cNvPr>
          <p:cNvSpPr txBox="1"/>
          <p:nvPr/>
        </p:nvSpPr>
        <p:spPr>
          <a:xfrm rot="16200000">
            <a:off x="8369011" y="928345"/>
            <a:ext cx="2226022" cy="369332"/>
          </a:xfrm>
          <a:prstGeom prst="rect">
            <a:avLst/>
          </a:prstGeom>
          <a:noFill/>
        </p:spPr>
        <p:txBody>
          <a:bodyPr wrap="square" rtlCol="0">
            <a:spAutoFit/>
          </a:bodyPr>
          <a:lstStyle/>
          <a:p>
            <a:pPr algn="ctr"/>
            <a:r>
              <a:rPr lang="en-US" dirty="0"/>
              <a:t>Test error</a:t>
            </a:r>
          </a:p>
        </p:txBody>
      </p:sp>
      <p:sp>
        <p:nvSpPr>
          <p:cNvPr id="46" name="Arc 45">
            <a:extLst>
              <a:ext uri="{FF2B5EF4-FFF2-40B4-BE49-F238E27FC236}">
                <a16:creationId xmlns:a16="http://schemas.microsoft.com/office/drawing/2014/main" id="{C9A5289F-165E-4FD4-AB67-5579E8FEBF3A}"/>
              </a:ext>
            </a:extLst>
          </p:cNvPr>
          <p:cNvSpPr/>
          <p:nvPr/>
        </p:nvSpPr>
        <p:spPr>
          <a:xfrm rot="10800000">
            <a:off x="4048852" y="-477084"/>
            <a:ext cx="3321766" cy="2204349"/>
          </a:xfrm>
          <a:prstGeom prst="arc">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1AE74256-97B0-4546-A117-09E0E2EEEEBC}"/>
              </a:ext>
            </a:extLst>
          </p:cNvPr>
          <p:cNvSpPr/>
          <p:nvPr/>
        </p:nvSpPr>
        <p:spPr>
          <a:xfrm rot="10800000">
            <a:off x="7013811" y="-477084"/>
            <a:ext cx="3321766" cy="2204349"/>
          </a:xfrm>
          <a:prstGeom prst="arc">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c 47">
            <a:extLst>
              <a:ext uri="{FF2B5EF4-FFF2-40B4-BE49-F238E27FC236}">
                <a16:creationId xmlns:a16="http://schemas.microsoft.com/office/drawing/2014/main" id="{971879A6-9569-40B8-B714-753E1BB8A3CD}"/>
              </a:ext>
            </a:extLst>
          </p:cNvPr>
          <p:cNvSpPr/>
          <p:nvPr/>
        </p:nvSpPr>
        <p:spPr>
          <a:xfrm rot="10800000">
            <a:off x="9834979" y="-477084"/>
            <a:ext cx="3321766" cy="2204349"/>
          </a:xfrm>
          <a:prstGeom prst="arc">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Shape 48">
            <a:extLst>
              <a:ext uri="{FF2B5EF4-FFF2-40B4-BE49-F238E27FC236}">
                <a16:creationId xmlns:a16="http://schemas.microsoft.com/office/drawing/2014/main" id="{29AFDA88-BE4B-490A-8DF6-C7604727692A}"/>
              </a:ext>
            </a:extLst>
          </p:cNvPr>
          <p:cNvSpPr/>
          <p:nvPr/>
        </p:nvSpPr>
        <p:spPr>
          <a:xfrm rot="3008563">
            <a:off x="3945690" y="2584732"/>
            <a:ext cx="1690882" cy="1074361"/>
          </a:xfrm>
          <a:custGeom>
            <a:avLst/>
            <a:gdLst>
              <a:gd name="connsiteX0" fmla="*/ 0 w 4225636"/>
              <a:gd name="connsiteY0" fmla="*/ 1094509 h 1578837"/>
              <a:gd name="connsiteX1" fmla="*/ 3643745 w 4225636"/>
              <a:gd name="connsiteY1" fmla="*/ 1524000 h 1578837"/>
              <a:gd name="connsiteX2" fmla="*/ 4225636 w 4225636"/>
              <a:gd name="connsiteY2" fmla="*/ 0 h 1578837"/>
            </a:gdLst>
            <a:ahLst/>
            <a:cxnLst>
              <a:cxn ang="0">
                <a:pos x="connsiteX0" y="connsiteY0"/>
              </a:cxn>
              <a:cxn ang="0">
                <a:pos x="connsiteX1" y="connsiteY1"/>
              </a:cxn>
              <a:cxn ang="0">
                <a:pos x="connsiteX2" y="connsiteY2"/>
              </a:cxn>
            </a:cxnLst>
            <a:rect l="l" t="t" r="r" b="b"/>
            <a:pathLst>
              <a:path w="4225636" h="1578837">
                <a:moveTo>
                  <a:pt x="0" y="1094509"/>
                </a:moveTo>
                <a:cubicBezTo>
                  <a:pt x="1469736" y="1400463"/>
                  <a:pt x="2939472" y="1706418"/>
                  <a:pt x="3643745" y="1524000"/>
                </a:cubicBezTo>
                <a:cubicBezTo>
                  <a:pt x="4348018" y="1341582"/>
                  <a:pt x="4128654" y="277091"/>
                  <a:pt x="4225636"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1A6957F7-CD83-454A-BFC7-F5F124ACEDDC}"/>
              </a:ext>
            </a:extLst>
          </p:cNvPr>
          <p:cNvSpPr/>
          <p:nvPr/>
        </p:nvSpPr>
        <p:spPr>
          <a:xfrm rot="3008563">
            <a:off x="6886762" y="2568608"/>
            <a:ext cx="1690882" cy="1074361"/>
          </a:xfrm>
          <a:custGeom>
            <a:avLst/>
            <a:gdLst>
              <a:gd name="connsiteX0" fmla="*/ 0 w 4225636"/>
              <a:gd name="connsiteY0" fmla="*/ 1094509 h 1578837"/>
              <a:gd name="connsiteX1" fmla="*/ 3643745 w 4225636"/>
              <a:gd name="connsiteY1" fmla="*/ 1524000 h 1578837"/>
              <a:gd name="connsiteX2" fmla="*/ 4225636 w 4225636"/>
              <a:gd name="connsiteY2" fmla="*/ 0 h 1578837"/>
            </a:gdLst>
            <a:ahLst/>
            <a:cxnLst>
              <a:cxn ang="0">
                <a:pos x="connsiteX0" y="connsiteY0"/>
              </a:cxn>
              <a:cxn ang="0">
                <a:pos x="connsiteX1" y="connsiteY1"/>
              </a:cxn>
              <a:cxn ang="0">
                <a:pos x="connsiteX2" y="connsiteY2"/>
              </a:cxn>
            </a:cxnLst>
            <a:rect l="l" t="t" r="r" b="b"/>
            <a:pathLst>
              <a:path w="4225636" h="1578837">
                <a:moveTo>
                  <a:pt x="0" y="1094509"/>
                </a:moveTo>
                <a:cubicBezTo>
                  <a:pt x="1469736" y="1400463"/>
                  <a:pt x="2939472" y="1706418"/>
                  <a:pt x="3643745" y="1524000"/>
                </a:cubicBezTo>
                <a:cubicBezTo>
                  <a:pt x="4348018" y="1341582"/>
                  <a:pt x="4128654" y="277091"/>
                  <a:pt x="4225636"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F742E68-C47B-49E7-88A8-8C1FF30C256D}"/>
              </a:ext>
            </a:extLst>
          </p:cNvPr>
          <p:cNvSpPr/>
          <p:nvPr/>
        </p:nvSpPr>
        <p:spPr>
          <a:xfrm rot="3008563">
            <a:off x="9862509" y="2563961"/>
            <a:ext cx="1690882" cy="1074361"/>
          </a:xfrm>
          <a:custGeom>
            <a:avLst/>
            <a:gdLst>
              <a:gd name="connsiteX0" fmla="*/ 0 w 4225636"/>
              <a:gd name="connsiteY0" fmla="*/ 1094509 h 1578837"/>
              <a:gd name="connsiteX1" fmla="*/ 3643745 w 4225636"/>
              <a:gd name="connsiteY1" fmla="*/ 1524000 h 1578837"/>
              <a:gd name="connsiteX2" fmla="*/ 4225636 w 4225636"/>
              <a:gd name="connsiteY2" fmla="*/ 0 h 1578837"/>
            </a:gdLst>
            <a:ahLst/>
            <a:cxnLst>
              <a:cxn ang="0">
                <a:pos x="connsiteX0" y="connsiteY0"/>
              </a:cxn>
              <a:cxn ang="0">
                <a:pos x="connsiteX1" y="connsiteY1"/>
              </a:cxn>
              <a:cxn ang="0">
                <a:pos x="connsiteX2" y="connsiteY2"/>
              </a:cxn>
            </a:cxnLst>
            <a:rect l="l" t="t" r="r" b="b"/>
            <a:pathLst>
              <a:path w="4225636" h="1578837">
                <a:moveTo>
                  <a:pt x="0" y="1094509"/>
                </a:moveTo>
                <a:cubicBezTo>
                  <a:pt x="1469736" y="1400463"/>
                  <a:pt x="2939472" y="1706418"/>
                  <a:pt x="3643745" y="1524000"/>
                </a:cubicBezTo>
                <a:cubicBezTo>
                  <a:pt x="4348018" y="1341582"/>
                  <a:pt x="4128654" y="277091"/>
                  <a:pt x="4225636"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DDB33A3D-0022-4BC6-B972-ECB5DA28DEF1}"/>
              </a:ext>
            </a:extLst>
          </p:cNvPr>
          <p:cNvSpPr/>
          <p:nvPr/>
        </p:nvSpPr>
        <p:spPr>
          <a:xfrm rot="3008563">
            <a:off x="4072259" y="4786292"/>
            <a:ext cx="1690882" cy="1074361"/>
          </a:xfrm>
          <a:custGeom>
            <a:avLst/>
            <a:gdLst>
              <a:gd name="connsiteX0" fmla="*/ 0 w 4225636"/>
              <a:gd name="connsiteY0" fmla="*/ 1094509 h 1578837"/>
              <a:gd name="connsiteX1" fmla="*/ 3643745 w 4225636"/>
              <a:gd name="connsiteY1" fmla="*/ 1524000 h 1578837"/>
              <a:gd name="connsiteX2" fmla="*/ 4225636 w 4225636"/>
              <a:gd name="connsiteY2" fmla="*/ 0 h 1578837"/>
            </a:gdLst>
            <a:ahLst/>
            <a:cxnLst>
              <a:cxn ang="0">
                <a:pos x="connsiteX0" y="connsiteY0"/>
              </a:cxn>
              <a:cxn ang="0">
                <a:pos x="connsiteX1" y="connsiteY1"/>
              </a:cxn>
              <a:cxn ang="0">
                <a:pos x="connsiteX2" y="connsiteY2"/>
              </a:cxn>
            </a:cxnLst>
            <a:rect l="l" t="t" r="r" b="b"/>
            <a:pathLst>
              <a:path w="4225636" h="1578837">
                <a:moveTo>
                  <a:pt x="0" y="1094509"/>
                </a:moveTo>
                <a:cubicBezTo>
                  <a:pt x="1469736" y="1400463"/>
                  <a:pt x="2939472" y="1706418"/>
                  <a:pt x="3643745" y="1524000"/>
                </a:cubicBezTo>
                <a:cubicBezTo>
                  <a:pt x="4348018" y="1341582"/>
                  <a:pt x="4128654" y="277091"/>
                  <a:pt x="4225636"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AF6D60A6-B64E-4E7E-93F5-790997C77527}"/>
              </a:ext>
            </a:extLst>
          </p:cNvPr>
          <p:cNvSpPr/>
          <p:nvPr/>
        </p:nvSpPr>
        <p:spPr>
          <a:xfrm rot="3008563">
            <a:off x="6868350" y="4771457"/>
            <a:ext cx="1690882" cy="1074361"/>
          </a:xfrm>
          <a:custGeom>
            <a:avLst/>
            <a:gdLst>
              <a:gd name="connsiteX0" fmla="*/ 0 w 4225636"/>
              <a:gd name="connsiteY0" fmla="*/ 1094509 h 1578837"/>
              <a:gd name="connsiteX1" fmla="*/ 3643745 w 4225636"/>
              <a:gd name="connsiteY1" fmla="*/ 1524000 h 1578837"/>
              <a:gd name="connsiteX2" fmla="*/ 4225636 w 4225636"/>
              <a:gd name="connsiteY2" fmla="*/ 0 h 1578837"/>
            </a:gdLst>
            <a:ahLst/>
            <a:cxnLst>
              <a:cxn ang="0">
                <a:pos x="connsiteX0" y="connsiteY0"/>
              </a:cxn>
              <a:cxn ang="0">
                <a:pos x="connsiteX1" y="connsiteY1"/>
              </a:cxn>
              <a:cxn ang="0">
                <a:pos x="connsiteX2" y="connsiteY2"/>
              </a:cxn>
            </a:cxnLst>
            <a:rect l="l" t="t" r="r" b="b"/>
            <a:pathLst>
              <a:path w="4225636" h="1578837">
                <a:moveTo>
                  <a:pt x="0" y="1094509"/>
                </a:moveTo>
                <a:cubicBezTo>
                  <a:pt x="1469736" y="1400463"/>
                  <a:pt x="2939472" y="1706418"/>
                  <a:pt x="3643745" y="1524000"/>
                </a:cubicBezTo>
                <a:cubicBezTo>
                  <a:pt x="4348018" y="1341582"/>
                  <a:pt x="4128654" y="277091"/>
                  <a:pt x="4225636"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AF04EDB5-02BC-4C81-9543-E40D18274B3E}"/>
              </a:ext>
            </a:extLst>
          </p:cNvPr>
          <p:cNvSpPr/>
          <p:nvPr/>
        </p:nvSpPr>
        <p:spPr>
          <a:xfrm rot="3008563">
            <a:off x="9905686" y="4746434"/>
            <a:ext cx="1690882" cy="1074361"/>
          </a:xfrm>
          <a:custGeom>
            <a:avLst/>
            <a:gdLst>
              <a:gd name="connsiteX0" fmla="*/ 0 w 4225636"/>
              <a:gd name="connsiteY0" fmla="*/ 1094509 h 1578837"/>
              <a:gd name="connsiteX1" fmla="*/ 3643745 w 4225636"/>
              <a:gd name="connsiteY1" fmla="*/ 1524000 h 1578837"/>
              <a:gd name="connsiteX2" fmla="*/ 4225636 w 4225636"/>
              <a:gd name="connsiteY2" fmla="*/ 0 h 1578837"/>
            </a:gdLst>
            <a:ahLst/>
            <a:cxnLst>
              <a:cxn ang="0">
                <a:pos x="connsiteX0" y="connsiteY0"/>
              </a:cxn>
              <a:cxn ang="0">
                <a:pos x="connsiteX1" y="connsiteY1"/>
              </a:cxn>
              <a:cxn ang="0">
                <a:pos x="connsiteX2" y="connsiteY2"/>
              </a:cxn>
            </a:cxnLst>
            <a:rect l="l" t="t" r="r" b="b"/>
            <a:pathLst>
              <a:path w="4225636" h="1578837">
                <a:moveTo>
                  <a:pt x="0" y="1094509"/>
                </a:moveTo>
                <a:cubicBezTo>
                  <a:pt x="1469736" y="1400463"/>
                  <a:pt x="2939472" y="1706418"/>
                  <a:pt x="3643745" y="1524000"/>
                </a:cubicBezTo>
                <a:cubicBezTo>
                  <a:pt x="4348018" y="1341582"/>
                  <a:pt x="4128654" y="277091"/>
                  <a:pt x="4225636"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191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17">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F2918F-6B73-430C-9835-D6CEAC7284BC}"/>
              </a:ext>
            </a:extLst>
          </p:cNvPr>
          <p:cNvSpPr>
            <a:spLocks noGrp="1"/>
          </p:cNvSpPr>
          <p:nvPr>
            <p:ph type="title"/>
          </p:nvPr>
        </p:nvSpPr>
        <p:spPr>
          <a:xfrm>
            <a:off x="836675" y="-55555"/>
            <a:ext cx="10515600" cy="2057043"/>
          </a:xfrm>
        </p:spPr>
        <p:txBody>
          <a:bodyPr vert="horz" lIns="91440" tIns="45720" rIns="91440" bIns="45720" rtlCol="0" anchor="ctr">
            <a:normAutofit/>
          </a:bodyPr>
          <a:lstStyle/>
          <a:p>
            <a:r>
              <a:rPr lang="en-US" sz="4000" kern="1200" dirty="0">
                <a:solidFill>
                  <a:schemeClr val="tx1"/>
                </a:solidFill>
                <a:latin typeface="+mj-lt"/>
                <a:ea typeface="+mj-ea"/>
                <a:cs typeface="+mj-cs"/>
              </a:rPr>
              <a:t>Sample </a:t>
            </a:r>
            <a:r>
              <a:rPr lang="en-US" sz="4000" kern="1200" dirty="0" err="1">
                <a:solidFill>
                  <a:schemeClr val="tx1"/>
                </a:solidFill>
                <a:latin typeface="+mj-lt"/>
                <a:ea typeface="+mj-ea"/>
                <a:cs typeface="+mj-cs"/>
              </a:rPr>
              <a:t>corr</a:t>
            </a:r>
            <a:r>
              <a:rPr lang="en-US" sz="4000" kern="1200" dirty="0">
                <a:solidFill>
                  <a:schemeClr val="tx1"/>
                </a:solidFill>
                <a:latin typeface="+mj-lt"/>
                <a:ea typeface="+mj-ea"/>
                <a:cs typeface="+mj-cs"/>
              </a:rPr>
              <a:t> plot on a subset of SS data: </a:t>
            </a:r>
          </a:p>
        </p:txBody>
      </p:sp>
      <p:pic>
        <p:nvPicPr>
          <p:cNvPr id="7" name="Picture 6">
            <a:extLst>
              <a:ext uri="{FF2B5EF4-FFF2-40B4-BE49-F238E27FC236}">
                <a16:creationId xmlns:a16="http://schemas.microsoft.com/office/drawing/2014/main" id="{03C6D397-2A33-4429-BC61-BF57B58256AB}"/>
              </a:ext>
            </a:extLst>
          </p:cNvPr>
          <p:cNvPicPr>
            <a:picLocks noChangeAspect="1"/>
          </p:cNvPicPr>
          <p:nvPr/>
        </p:nvPicPr>
        <p:blipFill>
          <a:blip r:embed="rId2"/>
          <a:stretch>
            <a:fillRect/>
          </a:stretch>
        </p:blipFill>
        <p:spPr>
          <a:xfrm>
            <a:off x="194099" y="3070965"/>
            <a:ext cx="3797536" cy="2944825"/>
          </a:xfrm>
          <a:prstGeom prst="rect">
            <a:avLst/>
          </a:prstGeom>
        </p:spPr>
      </p:pic>
      <p:pic>
        <p:nvPicPr>
          <p:cNvPr id="11" name="Content Placeholder 10" descr="Chart&#10;&#10;Description automatically generated">
            <a:extLst>
              <a:ext uri="{FF2B5EF4-FFF2-40B4-BE49-F238E27FC236}">
                <a16:creationId xmlns:a16="http://schemas.microsoft.com/office/drawing/2014/main" id="{D1DF004D-3D8C-4D97-92A0-1EB6E938BF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91415" y="3252877"/>
            <a:ext cx="3797536" cy="2149205"/>
          </a:xfrm>
          <a:prstGeom prst="rect">
            <a:avLst/>
          </a:prstGeom>
        </p:spPr>
      </p:pic>
      <p:pic>
        <p:nvPicPr>
          <p:cNvPr id="13" name="Picture 12" descr="A picture containing scatter chart&#10;&#10;Description automatically generated">
            <a:extLst>
              <a:ext uri="{FF2B5EF4-FFF2-40B4-BE49-F238E27FC236}">
                <a16:creationId xmlns:a16="http://schemas.microsoft.com/office/drawing/2014/main" id="{038E3C12-206A-450B-AD2B-31784665FE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879" y="3170965"/>
            <a:ext cx="3797536" cy="2145607"/>
          </a:xfrm>
          <a:prstGeom prst="rect">
            <a:avLst/>
          </a:prstGeom>
        </p:spPr>
      </p:pic>
      <p:sp>
        <p:nvSpPr>
          <p:cNvPr id="14" name="TextBox 13">
            <a:extLst>
              <a:ext uri="{FF2B5EF4-FFF2-40B4-BE49-F238E27FC236}">
                <a16:creationId xmlns:a16="http://schemas.microsoft.com/office/drawing/2014/main" id="{C1E314ED-92E7-44BC-A705-ECD77F4C8A90}"/>
              </a:ext>
            </a:extLst>
          </p:cNvPr>
          <p:cNvSpPr txBox="1"/>
          <p:nvPr/>
        </p:nvSpPr>
        <p:spPr>
          <a:xfrm>
            <a:off x="9965774" y="2360115"/>
            <a:ext cx="3615901" cy="369332"/>
          </a:xfrm>
          <a:prstGeom prst="rect">
            <a:avLst/>
          </a:prstGeom>
          <a:noFill/>
        </p:spPr>
        <p:txBody>
          <a:bodyPr wrap="square" rtlCol="0">
            <a:spAutoFit/>
          </a:bodyPr>
          <a:lstStyle/>
          <a:p>
            <a:r>
              <a:rPr lang="en-US" dirty="0"/>
              <a:t>Neighborhood</a:t>
            </a:r>
          </a:p>
        </p:txBody>
      </p:sp>
      <p:sp>
        <p:nvSpPr>
          <p:cNvPr id="43" name="TextBox 42">
            <a:extLst>
              <a:ext uri="{FF2B5EF4-FFF2-40B4-BE49-F238E27FC236}">
                <a16:creationId xmlns:a16="http://schemas.microsoft.com/office/drawing/2014/main" id="{B258379F-DB56-4C18-9A9E-CC8256AE3D9C}"/>
              </a:ext>
            </a:extLst>
          </p:cNvPr>
          <p:cNvSpPr txBox="1"/>
          <p:nvPr/>
        </p:nvSpPr>
        <p:spPr>
          <a:xfrm>
            <a:off x="5661449" y="2402870"/>
            <a:ext cx="3615901" cy="369332"/>
          </a:xfrm>
          <a:prstGeom prst="rect">
            <a:avLst/>
          </a:prstGeom>
          <a:noFill/>
        </p:spPr>
        <p:txBody>
          <a:bodyPr wrap="square" rtlCol="0">
            <a:spAutoFit/>
          </a:bodyPr>
          <a:lstStyle/>
          <a:p>
            <a:r>
              <a:rPr lang="en-US" dirty="0"/>
              <a:t>Subclass</a:t>
            </a:r>
          </a:p>
        </p:txBody>
      </p:sp>
      <p:sp>
        <p:nvSpPr>
          <p:cNvPr id="45" name="TextBox 44">
            <a:extLst>
              <a:ext uri="{FF2B5EF4-FFF2-40B4-BE49-F238E27FC236}">
                <a16:creationId xmlns:a16="http://schemas.microsoft.com/office/drawing/2014/main" id="{9A231F41-1060-4903-824E-8D708F3AFED6}"/>
              </a:ext>
            </a:extLst>
          </p:cNvPr>
          <p:cNvSpPr txBox="1"/>
          <p:nvPr/>
        </p:nvSpPr>
        <p:spPr>
          <a:xfrm>
            <a:off x="689399" y="2451306"/>
            <a:ext cx="3615901" cy="369332"/>
          </a:xfrm>
          <a:prstGeom prst="rect">
            <a:avLst/>
          </a:prstGeom>
          <a:noFill/>
        </p:spPr>
        <p:txBody>
          <a:bodyPr wrap="square" rtlCol="0">
            <a:spAutoFit/>
          </a:bodyPr>
          <a:lstStyle/>
          <a:p>
            <a:r>
              <a:rPr lang="en-US" dirty="0"/>
              <a:t>Cluster</a:t>
            </a:r>
          </a:p>
        </p:txBody>
      </p:sp>
    </p:spTree>
    <p:extLst>
      <p:ext uri="{BB962C8B-B14F-4D97-AF65-F5344CB8AC3E}">
        <p14:creationId xmlns:p14="http://schemas.microsoft.com/office/powerpoint/2010/main" val="124290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TotalTime>
  <Words>458</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Calibri</vt:lpstr>
      <vt:lpstr>Calibri Light</vt:lpstr>
      <vt:lpstr>Harding</vt:lpstr>
      <vt:lpstr>Helvetica</vt:lpstr>
      <vt:lpstr>Office Theme</vt:lpstr>
      <vt:lpstr>Poster Outline</vt:lpstr>
      <vt:lpstr>Background</vt:lpstr>
      <vt:lpstr>PowerPoint Presentation</vt:lpstr>
      <vt:lpstr>Allen Institute Aging Brain Mouse Dataset Construction</vt:lpstr>
      <vt:lpstr>“Data cards” and “model cards” section </vt:lpstr>
      <vt:lpstr>Results</vt:lpstr>
      <vt:lpstr>PowerPoint Presentation</vt:lpstr>
      <vt:lpstr>PowerPoint Presentation</vt:lpstr>
      <vt:lpstr>Sample corr plot on a subset of SS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Clare Morris</dc:creator>
  <cp:lastModifiedBy>Clare Morris</cp:lastModifiedBy>
  <cp:revision>12</cp:revision>
  <dcterms:created xsi:type="dcterms:W3CDTF">2022-07-05T19:52:13Z</dcterms:created>
  <dcterms:modified xsi:type="dcterms:W3CDTF">2022-07-12T23:51:10Z</dcterms:modified>
</cp:coreProperties>
</file>