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E7A"/>
    <a:srgbClr val="E1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0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1048617" name="Google Shape;298;g11dd3286a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299;g11dd3286a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1048626" name="Google Shape;317;g11dd3286a6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7" name="Google Shape;318;g11dd3286a6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1048635"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6"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1048663"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4"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1048676"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7"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1048680"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1"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1048684" name="Google Shape;378;g12df404932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5" name="Google Shape;379;g12df404932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1048688" name="Google Shape;3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9" name="Google Shape;3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1048583" name="Google Shape;780;g11dd3286a66_0_22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4" name="Google Shape;781;g11dd3286a66_0_22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1048611" name="Google Shape;9;p2"/>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Autofit/>
          </a:bodyPr>
          <a:lstStyle>
            <a:lvl1pPr lvl="0" algn="ctr" rtl="0">
              <a:lnSpc>
                <a:spcPct val="9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48612" name="Google Shape;10;p2"/>
          <p:cNvSpPr txBox="1">
            <a:spLocks noGrp="1"/>
          </p:cNvSpPr>
          <p:nvPr>
            <p:ph type="subTitle" idx="1"/>
          </p:nvPr>
        </p:nvSpPr>
        <p:spPr>
          <a:xfrm>
            <a:off x="1724250" y="3265350"/>
            <a:ext cx="5695500" cy="3936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1" name="Google Shape;11;p2"/>
          <p:cNvGrpSpPr/>
          <p:nvPr/>
        </p:nvGrpSpPr>
        <p:grpSpPr>
          <a:xfrm>
            <a:off x="-35700" y="-30000"/>
            <a:ext cx="9215400" cy="5203500"/>
            <a:chOff x="-35700" y="-30000"/>
            <a:chExt cx="9215400" cy="5203500"/>
          </a:xfrm>
        </p:grpSpPr>
        <p:cxnSp>
          <p:nvCxnSpPr>
            <p:cNvPr id="3145734" name="Google Shape;12;p2"/>
            <p:cNvCxnSpPr>
              <a:cxnSpLocks/>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3145735" name="Google Shape;13;p2"/>
            <p:cNvCxnSpPr>
              <a:cxnSpLocks/>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3145736" name="Google Shape;14;p2"/>
            <p:cNvCxnSpPr>
              <a:cxnSpLocks/>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3145737" name="Google Shape;15;p2"/>
            <p:cNvCxnSpPr>
              <a:cxnSpLocks/>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3145738" name="Google Shape;16;p2"/>
            <p:cNvCxnSpPr>
              <a:cxnSpLocks/>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3145739" name="Google Shape;17;p2"/>
            <p:cNvCxnSpPr>
              <a:cxnSpLocks/>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1048613" name="Google Shape;18;p2"/>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19;p2"/>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20"/>
        <p:cNvGrpSpPr/>
        <p:nvPr/>
      </p:nvGrpSpPr>
      <p:grpSpPr>
        <a:xfrm>
          <a:off x="0" y="0"/>
          <a:ext cx="0" cy="0"/>
          <a:chOff x="0" y="0"/>
          <a:chExt cx="0" cy="0"/>
        </a:xfrm>
      </p:grpSpPr>
      <p:sp>
        <p:nvSpPr>
          <p:cNvPr id="1048628" name="Google Shape;21;p3"/>
          <p:cNvSpPr txBox="1">
            <a:spLocks noGrp="1"/>
          </p:cNvSpPr>
          <p:nvPr>
            <p:ph type="title"/>
          </p:nvPr>
        </p:nvSpPr>
        <p:spPr>
          <a:xfrm>
            <a:off x="1751250" y="2576650"/>
            <a:ext cx="5641500" cy="5358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8629" name="Google Shape;22;p3"/>
          <p:cNvSpPr txBox="1">
            <a:spLocks noGrp="1"/>
          </p:cNvSpPr>
          <p:nvPr>
            <p:ph type="title" idx="2" hasCustomPrompt="1"/>
          </p:nvPr>
        </p:nvSpPr>
        <p:spPr>
          <a:xfrm>
            <a:off x="2996575" y="1057362"/>
            <a:ext cx="3150900" cy="1393500"/>
          </a:xfrm>
          <a:prstGeom prst="rect">
            <a:avLst/>
          </a:prstGeom>
        </p:spPr>
        <p:txBody>
          <a:bodyPr spcFirstLastPara="1" wrap="square" lIns="0" tIns="91425" rIns="91425" bIns="91425" anchor="ctr" anchorCtr="0">
            <a:noAutofit/>
          </a:bodyPr>
          <a:lstStyle>
            <a:lvl1pPr lvl="0" algn="ctr" rtl="0">
              <a:spcBef>
                <a:spcPts val="0"/>
              </a:spcBef>
              <a:spcAft>
                <a:spcPts val="0"/>
              </a:spcAft>
              <a:buSzPts val="6000"/>
              <a:buNone/>
              <a:defRPr sz="11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8630" name="Google Shape;23;p3"/>
          <p:cNvSpPr txBox="1">
            <a:spLocks noGrp="1"/>
          </p:cNvSpPr>
          <p:nvPr>
            <p:ph type="subTitle" idx="1"/>
          </p:nvPr>
        </p:nvSpPr>
        <p:spPr>
          <a:xfrm>
            <a:off x="3097150" y="3238237"/>
            <a:ext cx="2949900" cy="7134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grpSp>
        <p:nvGrpSpPr>
          <p:cNvPr id="59" name="Google Shape;24;p3"/>
          <p:cNvGrpSpPr/>
          <p:nvPr/>
        </p:nvGrpSpPr>
        <p:grpSpPr>
          <a:xfrm>
            <a:off x="-35700" y="-30000"/>
            <a:ext cx="9215400" cy="5203500"/>
            <a:chOff x="-35700" y="-30000"/>
            <a:chExt cx="9215400" cy="5203500"/>
          </a:xfrm>
        </p:grpSpPr>
        <p:cxnSp>
          <p:nvCxnSpPr>
            <p:cNvPr id="3145740" name="Google Shape;25;p3"/>
            <p:cNvCxnSpPr>
              <a:cxnSpLocks/>
            </p:cNvCxnSpPr>
            <p:nvPr/>
          </p:nvCxnSpPr>
          <p:spPr>
            <a:xfrm rot="5400000">
              <a:off x="-1965275"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3145741" name="Google Shape;26;p3"/>
            <p:cNvCxnSpPr>
              <a:cxnSpLocks/>
            </p:cNvCxnSpPr>
            <p:nvPr/>
          </p:nvCxnSpPr>
          <p:spPr>
            <a:xfrm rot="5400000">
              <a:off x="5912100" y="2571750"/>
              <a:ext cx="5203500" cy="0"/>
            </a:xfrm>
            <a:prstGeom prst="straightConnector1">
              <a:avLst/>
            </a:prstGeom>
            <a:noFill/>
            <a:ln w="9525" cap="flat" cmpd="sng">
              <a:solidFill>
                <a:srgbClr val="191919"/>
              </a:solidFill>
              <a:prstDash val="solid"/>
              <a:round/>
              <a:headEnd type="none" w="med" len="med"/>
              <a:tailEnd type="none" w="med" len="med"/>
            </a:ln>
          </p:spPr>
        </p:cxnSp>
        <p:cxnSp>
          <p:nvCxnSpPr>
            <p:cNvPr id="3145742" name="Google Shape;27;p3"/>
            <p:cNvCxnSpPr>
              <a:cxnSpLocks/>
            </p:cNvCxnSpPr>
            <p:nvPr/>
          </p:nvCxnSpPr>
          <p:spPr>
            <a:xfrm>
              <a:off x="-35700" y="529972"/>
              <a:ext cx="9215400" cy="0"/>
            </a:xfrm>
            <a:prstGeom prst="straightConnector1">
              <a:avLst/>
            </a:prstGeom>
            <a:noFill/>
            <a:ln w="9525" cap="flat" cmpd="sng">
              <a:solidFill>
                <a:srgbClr val="191919"/>
              </a:solidFill>
              <a:prstDash val="solid"/>
              <a:round/>
              <a:headEnd type="none" w="med" len="med"/>
              <a:tailEnd type="none" w="med" len="med"/>
            </a:ln>
          </p:spPr>
        </p:cxnSp>
        <p:cxnSp>
          <p:nvCxnSpPr>
            <p:cNvPr id="3145743" name="Google Shape;28;p3"/>
            <p:cNvCxnSpPr>
              <a:cxnSpLocks/>
            </p:cNvCxnSpPr>
            <p:nvPr/>
          </p:nvCxnSpPr>
          <p:spPr>
            <a:xfrm>
              <a:off x="-21425" y="2571750"/>
              <a:ext cx="653400" cy="0"/>
            </a:xfrm>
            <a:prstGeom prst="straightConnector1">
              <a:avLst/>
            </a:prstGeom>
            <a:noFill/>
            <a:ln w="9525" cap="flat" cmpd="sng">
              <a:solidFill>
                <a:srgbClr val="191919"/>
              </a:solidFill>
              <a:prstDash val="solid"/>
              <a:round/>
              <a:headEnd type="none" w="med" len="med"/>
              <a:tailEnd type="none" w="med" len="med"/>
            </a:ln>
          </p:spPr>
        </p:cxnSp>
        <p:cxnSp>
          <p:nvCxnSpPr>
            <p:cNvPr id="3145744" name="Google Shape;29;p3"/>
            <p:cNvCxnSpPr>
              <a:cxnSpLocks/>
            </p:cNvCxnSpPr>
            <p:nvPr/>
          </p:nvCxnSpPr>
          <p:spPr>
            <a:xfrm>
              <a:off x="8509900" y="2571750"/>
              <a:ext cx="636900" cy="0"/>
            </a:xfrm>
            <a:prstGeom prst="straightConnector1">
              <a:avLst/>
            </a:prstGeom>
            <a:noFill/>
            <a:ln w="9525" cap="flat" cmpd="sng">
              <a:solidFill>
                <a:srgbClr val="191919"/>
              </a:solidFill>
              <a:prstDash val="solid"/>
              <a:round/>
              <a:headEnd type="none" w="med" len="med"/>
              <a:tailEnd type="none" w="med" len="med"/>
            </a:ln>
          </p:spPr>
        </p:cxnSp>
        <p:cxnSp>
          <p:nvCxnSpPr>
            <p:cNvPr id="3145745" name="Google Shape;30;p3"/>
            <p:cNvCxnSpPr>
              <a:cxnSpLocks/>
            </p:cNvCxnSpPr>
            <p:nvPr/>
          </p:nvCxnSpPr>
          <p:spPr>
            <a:xfrm>
              <a:off x="-35700" y="4623597"/>
              <a:ext cx="9215400" cy="0"/>
            </a:xfrm>
            <a:prstGeom prst="straightConnector1">
              <a:avLst/>
            </a:prstGeom>
            <a:noFill/>
            <a:ln w="9525" cap="flat" cmpd="sng">
              <a:solidFill>
                <a:srgbClr val="191919"/>
              </a:solidFill>
              <a:prstDash val="solid"/>
              <a:round/>
              <a:headEnd type="none" w="med" len="med"/>
              <a:tailEnd type="none" w="med" len="med"/>
            </a:ln>
          </p:spPr>
        </p:cxnSp>
      </p:grpSp>
      <p:sp>
        <p:nvSpPr>
          <p:cNvPr id="1048631" name="Google Shape;31;p3"/>
          <p:cNvSpPr/>
          <p:nvPr/>
        </p:nvSpPr>
        <p:spPr>
          <a:xfrm>
            <a:off x="8712900" y="124175"/>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32;p3"/>
          <p:cNvSpPr/>
          <p:nvPr/>
        </p:nvSpPr>
        <p:spPr>
          <a:xfrm>
            <a:off x="181925" y="4751950"/>
            <a:ext cx="273300" cy="273300"/>
          </a:xfrm>
          <a:prstGeom prst="star4">
            <a:avLst>
              <a:gd name="adj" fmla="val 12500"/>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33"/>
        <p:cNvGrpSpPr/>
        <p:nvPr/>
      </p:nvGrpSpPr>
      <p:grpSpPr>
        <a:xfrm>
          <a:off x="0" y="0"/>
          <a:ext cx="0" cy="0"/>
          <a:chOff x="0" y="0"/>
          <a:chExt cx="0" cy="0"/>
        </a:xfrm>
      </p:grpSpPr>
      <p:sp>
        <p:nvSpPr>
          <p:cNvPr id="1048578" name="Google Shape;34;p4"/>
          <p:cNvSpPr txBox="1">
            <a:spLocks noGrp="1"/>
          </p:cNvSpPr>
          <p:nvPr>
            <p:ph type="body" idx="1"/>
          </p:nvPr>
        </p:nvSpPr>
        <p:spPr>
          <a:xfrm>
            <a:off x="720000" y="1265775"/>
            <a:ext cx="7704000" cy="33399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marL="914400" lvl="1" indent="-304800" rtl="0">
              <a:lnSpc>
                <a:spcPct val="100000"/>
              </a:lnSpc>
              <a:spcBef>
                <a:spcPts val="0"/>
              </a:spcBef>
              <a:spcAft>
                <a:spcPts val="0"/>
              </a:spcAft>
              <a:buSzPts val="1200"/>
              <a:buChar char="○"/>
            </a:lvl2pPr>
            <a:lvl3pPr marL="1371600" lvl="2" indent="-304800" rtl="0">
              <a:lnSpc>
                <a:spcPct val="115000"/>
              </a:lnSpc>
              <a:spcBef>
                <a:spcPts val="0"/>
              </a:spcBef>
              <a:spcAft>
                <a:spcPts val="0"/>
              </a:spcAft>
              <a:buClr>
                <a:srgbClr val="434343"/>
              </a:buClr>
              <a:buSzPts val="1200"/>
              <a:buFont typeface="Roboto Condensed Light"/>
              <a:buChar char="■"/>
            </a:lvl3pPr>
            <a:lvl4pPr marL="1828800" lvl="3" indent="-304800" rtl="0">
              <a:lnSpc>
                <a:spcPct val="115000"/>
              </a:lnSpc>
              <a:spcBef>
                <a:spcPts val="1600"/>
              </a:spcBef>
              <a:spcAft>
                <a:spcPts val="0"/>
              </a:spcAft>
              <a:buClr>
                <a:srgbClr val="434343"/>
              </a:buClr>
              <a:buSzPts val="1200"/>
              <a:buFont typeface="Roboto Condensed Light"/>
              <a:buChar char="●"/>
            </a:lvl4pPr>
            <a:lvl5pPr marL="2286000" lvl="4" indent="-304800" rtl="0">
              <a:lnSpc>
                <a:spcPct val="115000"/>
              </a:lnSpc>
              <a:spcBef>
                <a:spcPts val="1600"/>
              </a:spcBef>
              <a:spcAft>
                <a:spcPts val="0"/>
              </a:spcAft>
              <a:buClr>
                <a:srgbClr val="434343"/>
              </a:buClr>
              <a:buSzPts val="1200"/>
              <a:buFont typeface="Roboto Condensed Light"/>
              <a:buChar char="○"/>
            </a:lvl5pPr>
            <a:lvl6pPr marL="2743200" lvl="5" indent="-304800" rtl="0">
              <a:lnSpc>
                <a:spcPct val="115000"/>
              </a:lnSpc>
              <a:spcBef>
                <a:spcPts val="1600"/>
              </a:spcBef>
              <a:spcAft>
                <a:spcPts val="0"/>
              </a:spcAft>
              <a:buClr>
                <a:srgbClr val="434343"/>
              </a:buClr>
              <a:buSzPts val="1200"/>
              <a:buFont typeface="Roboto Condensed Light"/>
              <a:buChar char="■"/>
            </a:lvl6pPr>
            <a:lvl7pPr marL="3200400" lvl="6" indent="-304800" rtl="0">
              <a:lnSpc>
                <a:spcPct val="115000"/>
              </a:lnSpc>
              <a:spcBef>
                <a:spcPts val="1600"/>
              </a:spcBef>
              <a:spcAft>
                <a:spcPts val="0"/>
              </a:spcAft>
              <a:buClr>
                <a:srgbClr val="434343"/>
              </a:buClr>
              <a:buSzPts val="1200"/>
              <a:buFont typeface="Roboto Condensed Light"/>
              <a:buChar char="●"/>
            </a:lvl7pPr>
            <a:lvl8pPr marL="3657600" lvl="7" indent="-304800" rtl="0">
              <a:lnSpc>
                <a:spcPct val="115000"/>
              </a:lnSpc>
              <a:spcBef>
                <a:spcPts val="1600"/>
              </a:spcBef>
              <a:spcAft>
                <a:spcPts val="0"/>
              </a:spcAft>
              <a:buClr>
                <a:srgbClr val="434343"/>
              </a:buClr>
              <a:buSzPts val="1200"/>
              <a:buFont typeface="Roboto Condensed Light"/>
              <a:buChar char="○"/>
            </a:lvl8pPr>
            <a:lvl9pPr marL="4114800" lvl="8" indent="-304800" rtl="0">
              <a:lnSpc>
                <a:spcPct val="115000"/>
              </a:lnSpc>
              <a:spcBef>
                <a:spcPts val="1600"/>
              </a:spcBef>
              <a:spcAft>
                <a:spcPts val="1600"/>
              </a:spcAft>
              <a:buClr>
                <a:srgbClr val="434343"/>
              </a:buClr>
              <a:buSzPts val="1200"/>
              <a:buFont typeface="Roboto Condensed Light"/>
              <a:buChar char="■"/>
            </a:lvl9pPr>
          </a:lstStyle>
          <a:p>
            <a:endParaRPr/>
          </a:p>
        </p:txBody>
      </p:sp>
      <p:sp>
        <p:nvSpPr>
          <p:cNvPr id="1048579" name="Google Shape;35;p4"/>
          <p:cNvSpPr txBox="1">
            <a:spLocks noGrp="1"/>
          </p:cNvSpPr>
          <p:nvPr>
            <p:ph type="title"/>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grpSp>
        <p:nvGrpSpPr>
          <p:cNvPr id="41" name="Google Shape;36;p4"/>
          <p:cNvGrpSpPr/>
          <p:nvPr/>
        </p:nvGrpSpPr>
        <p:grpSpPr>
          <a:xfrm>
            <a:off x="-35700" y="-30000"/>
            <a:ext cx="9215400" cy="5203500"/>
            <a:chOff x="-35700" y="-30000"/>
            <a:chExt cx="9215400" cy="5203500"/>
          </a:xfrm>
        </p:grpSpPr>
        <p:cxnSp>
          <p:nvCxnSpPr>
            <p:cNvPr id="3145728" name="Google Shape;37;p4"/>
            <p:cNvCxnSpPr>
              <a:cxnSpLocks/>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3145729" name="Google Shape;38;p4"/>
            <p:cNvCxnSpPr>
              <a:cxnSpLocks/>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3145730" name="Google Shape;39;p4"/>
            <p:cNvCxnSpPr>
              <a:cxnSpLocks/>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048580" name="Google Shape;40;p4"/>
          <p:cNvSpPr/>
          <p:nvPr/>
        </p:nvSpPr>
        <p:spPr>
          <a:xfrm>
            <a:off x="8712900"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stretch>
            <a:fillRect/>
          </a:stretch>
        </a:blipFill>
        <a:effectLst/>
      </p:bgPr>
    </p:bg>
    <p:spTree>
      <p:nvGrpSpPr>
        <p:cNvPr id="1" name="Shape 117"/>
        <p:cNvGrpSpPr/>
        <p:nvPr/>
      </p:nvGrpSpPr>
      <p:grpSpPr>
        <a:xfrm>
          <a:off x="0" y="0"/>
          <a:ext cx="0" cy="0"/>
          <a:chOff x="0" y="0"/>
          <a:chExt cx="0" cy="0"/>
        </a:xfrm>
      </p:grpSpPr>
      <p:sp>
        <p:nvSpPr>
          <p:cNvPr id="1048585" name="Google Shape;118;p13"/>
          <p:cNvSpPr txBox="1">
            <a:spLocks noGrp="1"/>
          </p:cNvSpPr>
          <p:nvPr>
            <p:ph type="title"/>
          </p:nvPr>
        </p:nvSpPr>
        <p:spPr>
          <a:xfrm>
            <a:off x="1380631" y="1148650"/>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586" name="Google Shape;119;p13"/>
          <p:cNvSpPr txBox="1">
            <a:spLocks noGrp="1"/>
          </p:cNvSpPr>
          <p:nvPr>
            <p:ph type="title" idx="2" hasCustomPrompt="1"/>
          </p:nvPr>
        </p:nvSpPr>
        <p:spPr>
          <a:xfrm>
            <a:off x="4962573" y="2352463"/>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87" name="Google Shape;120;p13"/>
          <p:cNvSpPr txBox="1">
            <a:spLocks noGrp="1"/>
          </p:cNvSpPr>
          <p:nvPr>
            <p:ph type="subTitle" idx="1"/>
          </p:nvPr>
        </p:nvSpPr>
        <p:spPr>
          <a:xfrm>
            <a:off x="843710" y="1600083"/>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588" name="Google Shape;121;p13"/>
          <p:cNvSpPr txBox="1">
            <a:spLocks noGrp="1"/>
          </p:cNvSpPr>
          <p:nvPr>
            <p:ph type="title" idx="3"/>
          </p:nvPr>
        </p:nvSpPr>
        <p:spPr>
          <a:xfrm>
            <a:off x="1378248" y="2352463"/>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589" name="Google Shape;122;p13"/>
          <p:cNvSpPr txBox="1">
            <a:spLocks noGrp="1"/>
          </p:cNvSpPr>
          <p:nvPr>
            <p:ph type="title" idx="4" hasCustomPrompt="1"/>
          </p:nvPr>
        </p:nvSpPr>
        <p:spPr>
          <a:xfrm>
            <a:off x="840948" y="2352463"/>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0" name="Google Shape;123;p13"/>
          <p:cNvSpPr txBox="1">
            <a:spLocks noGrp="1"/>
          </p:cNvSpPr>
          <p:nvPr>
            <p:ph type="subTitle" idx="5"/>
          </p:nvPr>
        </p:nvSpPr>
        <p:spPr>
          <a:xfrm>
            <a:off x="840947" y="280394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591" name="Google Shape;124;p13"/>
          <p:cNvSpPr txBox="1">
            <a:spLocks noGrp="1"/>
          </p:cNvSpPr>
          <p:nvPr>
            <p:ph type="title" idx="6"/>
          </p:nvPr>
        </p:nvSpPr>
        <p:spPr>
          <a:xfrm>
            <a:off x="1380631" y="3556275"/>
            <a:ext cx="2803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592" name="Google Shape;125;p13"/>
          <p:cNvSpPr txBox="1">
            <a:spLocks noGrp="1"/>
          </p:cNvSpPr>
          <p:nvPr>
            <p:ph type="title" idx="7" hasCustomPrompt="1"/>
          </p:nvPr>
        </p:nvSpPr>
        <p:spPr>
          <a:xfrm>
            <a:off x="843091" y="3556275"/>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3" name="Google Shape;126;p13"/>
          <p:cNvSpPr txBox="1">
            <a:spLocks noGrp="1"/>
          </p:cNvSpPr>
          <p:nvPr>
            <p:ph type="subTitle" idx="8"/>
          </p:nvPr>
        </p:nvSpPr>
        <p:spPr>
          <a:xfrm>
            <a:off x="843710" y="400780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594" name="Google Shape;127;p13"/>
          <p:cNvSpPr txBox="1">
            <a:spLocks noGrp="1"/>
          </p:cNvSpPr>
          <p:nvPr>
            <p:ph type="title" idx="9"/>
          </p:nvPr>
        </p:nvSpPr>
        <p:spPr>
          <a:xfrm>
            <a:off x="5502253" y="1148650"/>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595" name="Google Shape;128;p13"/>
          <p:cNvSpPr txBox="1">
            <a:spLocks noGrp="1"/>
          </p:cNvSpPr>
          <p:nvPr>
            <p:ph type="title" idx="13" hasCustomPrompt="1"/>
          </p:nvPr>
        </p:nvSpPr>
        <p:spPr>
          <a:xfrm>
            <a:off x="4964707" y="1148650"/>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6" name="Google Shape;129;p13"/>
          <p:cNvSpPr txBox="1">
            <a:spLocks noGrp="1"/>
          </p:cNvSpPr>
          <p:nvPr>
            <p:ph type="subTitle" idx="14"/>
          </p:nvPr>
        </p:nvSpPr>
        <p:spPr>
          <a:xfrm>
            <a:off x="4965334" y="1600083"/>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597" name="Google Shape;130;p13"/>
          <p:cNvSpPr txBox="1">
            <a:spLocks noGrp="1"/>
          </p:cNvSpPr>
          <p:nvPr>
            <p:ph type="title" idx="15"/>
          </p:nvPr>
        </p:nvSpPr>
        <p:spPr>
          <a:xfrm>
            <a:off x="5499872" y="2352463"/>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598" name="Google Shape;131;p13"/>
          <p:cNvSpPr txBox="1">
            <a:spLocks noGrp="1"/>
          </p:cNvSpPr>
          <p:nvPr>
            <p:ph type="title" idx="16" hasCustomPrompt="1"/>
          </p:nvPr>
        </p:nvSpPr>
        <p:spPr>
          <a:xfrm>
            <a:off x="843091" y="1148650"/>
            <a:ext cx="5373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9" name="Google Shape;132;p13"/>
          <p:cNvSpPr txBox="1">
            <a:spLocks noGrp="1"/>
          </p:cNvSpPr>
          <p:nvPr>
            <p:ph type="subTitle" idx="17"/>
          </p:nvPr>
        </p:nvSpPr>
        <p:spPr>
          <a:xfrm>
            <a:off x="4962571" y="280394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600" name="Google Shape;133;p13"/>
          <p:cNvSpPr txBox="1">
            <a:spLocks noGrp="1"/>
          </p:cNvSpPr>
          <p:nvPr>
            <p:ph type="title" idx="18"/>
          </p:nvPr>
        </p:nvSpPr>
        <p:spPr>
          <a:xfrm>
            <a:off x="5502253" y="3556275"/>
            <a:ext cx="28008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8601" name="Google Shape;134;p13"/>
          <p:cNvSpPr txBox="1">
            <a:spLocks noGrp="1"/>
          </p:cNvSpPr>
          <p:nvPr>
            <p:ph type="title" idx="19" hasCustomPrompt="1"/>
          </p:nvPr>
        </p:nvSpPr>
        <p:spPr>
          <a:xfrm>
            <a:off x="4964707" y="3556275"/>
            <a:ext cx="535200" cy="527700"/>
          </a:xfrm>
          <a:prstGeom prst="rect">
            <a:avLst/>
          </a:prstGeom>
          <a:ln>
            <a:noFill/>
          </a:ln>
        </p:spPr>
        <p:txBody>
          <a:bodyPr spcFirstLastPara="1" wrap="square" lIns="0"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602" name="Google Shape;135;p13"/>
          <p:cNvSpPr txBox="1">
            <a:spLocks noGrp="1"/>
          </p:cNvSpPr>
          <p:nvPr>
            <p:ph type="subTitle" idx="20"/>
          </p:nvPr>
        </p:nvSpPr>
        <p:spPr>
          <a:xfrm>
            <a:off x="4965334" y="4007804"/>
            <a:ext cx="2805600" cy="5277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048603" name="Google Shape;136;p13"/>
          <p:cNvSpPr txBox="1">
            <a:spLocks noGrp="1"/>
          </p:cNvSpPr>
          <p:nvPr>
            <p:ph type="title" idx="21"/>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grpSp>
        <p:nvGrpSpPr>
          <p:cNvPr id="46" name="Google Shape;137;p13"/>
          <p:cNvGrpSpPr/>
          <p:nvPr/>
        </p:nvGrpSpPr>
        <p:grpSpPr>
          <a:xfrm>
            <a:off x="-35700" y="-30000"/>
            <a:ext cx="9215400" cy="5203500"/>
            <a:chOff x="-35700" y="-30000"/>
            <a:chExt cx="9215400" cy="5203500"/>
          </a:xfrm>
        </p:grpSpPr>
        <p:cxnSp>
          <p:nvCxnSpPr>
            <p:cNvPr id="3145731" name="Google Shape;138;p13"/>
            <p:cNvCxnSpPr>
              <a:cxnSpLocks/>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3145732" name="Google Shape;139;p13"/>
            <p:cNvCxnSpPr>
              <a:cxnSpLocks/>
            </p:cNvCxnSpPr>
            <p:nvPr/>
          </p:nvCxnSpPr>
          <p:spPr>
            <a:xfrm>
              <a:off x="8509900" y="2571750"/>
              <a:ext cx="636900" cy="0"/>
            </a:xfrm>
            <a:prstGeom prst="straightConnector1">
              <a:avLst/>
            </a:prstGeom>
            <a:noFill/>
            <a:ln w="9525" cap="flat" cmpd="sng">
              <a:solidFill>
                <a:schemeClr val="dk1"/>
              </a:solidFill>
              <a:prstDash val="solid"/>
              <a:round/>
              <a:headEnd type="none" w="med" len="med"/>
              <a:tailEnd type="none" w="med" len="med"/>
            </a:ln>
          </p:spPr>
        </p:cxnSp>
        <p:cxnSp>
          <p:nvCxnSpPr>
            <p:cNvPr id="3145733" name="Google Shape;140;p13"/>
            <p:cNvCxnSpPr>
              <a:cxnSpLocks/>
            </p:cNvCxnSpPr>
            <p:nvPr/>
          </p:nvCxnSpPr>
          <p:spPr>
            <a:xfrm rot="5400000">
              <a:off x="5912100"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048604" name="Google Shape;141;p13"/>
          <p:cNvSpPr/>
          <p:nvPr/>
        </p:nvSpPr>
        <p:spPr>
          <a:xfrm>
            <a:off x="8712900"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stretch>
            <a:fillRect/>
          </a:stretch>
        </a:blipFill>
        <a:effectLst/>
      </p:bgPr>
    </p:bg>
    <p:spTree>
      <p:nvGrpSpPr>
        <p:cNvPr id="1" name="Shape 185"/>
        <p:cNvGrpSpPr/>
        <p:nvPr/>
      </p:nvGrpSpPr>
      <p:grpSpPr>
        <a:xfrm>
          <a:off x="0" y="0"/>
          <a:ext cx="0" cy="0"/>
          <a:chOff x="0" y="0"/>
          <a:chExt cx="0" cy="0"/>
        </a:xfrm>
      </p:grpSpPr>
      <p:grpSp>
        <p:nvGrpSpPr>
          <p:cNvPr id="80" name="Google Shape;186;p18"/>
          <p:cNvGrpSpPr/>
          <p:nvPr/>
        </p:nvGrpSpPr>
        <p:grpSpPr>
          <a:xfrm>
            <a:off x="-35700" y="-30000"/>
            <a:ext cx="9215400" cy="5203500"/>
            <a:chOff x="-35700" y="-30000"/>
            <a:chExt cx="9215400" cy="5203500"/>
          </a:xfrm>
        </p:grpSpPr>
        <p:cxnSp>
          <p:nvCxnSpPr>
            <p:cNvPr id="3145746" name="Google Shape;187;p18"/>
            <p:cNvCxnSpPr>
              <a:cxnSpLocks/>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3145747" name="Google Shape;188;p18"/>
            <p:cNvCxnSpPr>
              <a:cxnSpLocks/>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3145748" name="Google Shape;189;p18"/>
            <p:cNvCxnSpPr>
              <a:cxnSpLocks/>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048665" name="Google Shape;190;p18"/>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191;p18"/>
          <p:cNvSpPr txBox="1">
            <a:spLocks noGrp="1"/>
          </p:cNvSpPr>
          <p:nvPr>
            <p:ph type="title"/>
          </p:nvPr>
        </p:nvSpPr>
        <p:spPr>
          <a:xfrm>
            <a:off x="1094861" y="110132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667" name="Google Shape;192;p18"/>
          <p:cNvSpPr txBox="1">
            <a:spLocks noGrp="1"/>
          </p:cNvSpPr>
          <p:nvPr>
            <p:ph type="subTitle" idx="1"/>
          </p:nvPr>
        </p:nvSpPr>
        <p:spPr>
          <a:xfrm>
            <a:off x="1094861" y="150647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68" name="Google Shape;193;p18"/>
          <p:cNvSpPr txBox="1">
            <a:spLocks noGrp="1"/>
          </p:cNvSpPr>
          <p:nvPr>
            <p:ph type="title" idx="2"/>
          </p:nvPr>
        </p:nvSpPr>
        <p:spPr>
          <a:xfrm>
            <a:off x="1094861" y="228287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669" name="Google Shape;194;p18"/>
          <p:cNvSpPr txBox="1">
            <a:spLocks noGrp="1"/>
          </p:cNvSpPr>
          <p:nvPr>
            <p:ph type="subTitle" idx="3"/>
          </p:nvPr>
        </p:nvSpPr>
        <p:spPr>
          <a:xfrm>
            <a:off x="1094861" y="268802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70" name="Google Shape;195;p18"/>
          <p:cNvSpPr txBox="1">
            <a:spLocks noGrp="1"/>
          </p:cNvSpPr>
          <p:nvPr>
            <p:ph type="title" idx="4"/>
          </p:nvPr>
        </p:nvSpPr>
        <p:spPr>
          <a:xfrm>
            <a:off x="1094861" y="3464425"/>
            <a:ext cx="6954300" cy="527700"/>
          </a:xfrm>
          <a:prstGeom prst="rect">
            <a:avLst/>
          </a:prstGeom>
        </p:spPr>
        <p:txBody>
          <a:bodyPr spcFirstLastPara="1" wrap="square" lIns="0"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8671" name="Google Shape;196;p18"/>
          <p:cNvSpPr txBox="1">
            <a:spLocks noGrp="1"/>
          </p:cNvSpPr>
          <p:nvPr>
            <p:ph type="subTitle" idx="5"/>
          </p:nvPr>
        </p:nvSpPr>
        <p:spPr>
          <a:xfrm>
            <a:off x="1094861" y="3869575"/>
            <a:ext cx="6954300" cy="776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72" name="Google Shape;197;p18"/>
          <p:cNvSpPr txBox="1">
            <a:spLocks noGrp="1"/>
          </p:cNvSpPr>
          <p:nvPr>
            <p:ph type="title" idx="6"/>
          </p:nvPr>
        </p:nvSpPr>
        <p:spPr>
          <a:xfrm>
            <a:off x="720000" y="527825"/>
            <a:ext cx="7704000" cy="622800"/>
          </a:xfrm>
          <a:prstGeom prst="rect">
            <a:avLst/>
          </a:prstGeom>
          <a:ln>
            <a:noFill/>
          </a:ln>
        </p:spPr>
        <p:txBody>
          <a:bodyPr spcFirstLastPara="1" wrap="square" lIns="0" tIns="91425" rIns="91425" bIns="91425" anchor="b" anchorCtr="0">
            <a:noAutofit/>
          </a:bodyPr>
          <a:lstStyle>
            <a:lvl1pPr lvl="0" algn="ctr"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stretch>
            <a:fillRect/>
          </a:stretch>
        </a:blipFill>
        <a:effectLst/>
      </p:bgPr>
    </p:bg>
    <p:spTree>
      <p:nvGrpSpPr>
        <p:cNvPr id="1" name="Shape 285"/>
        <p:cNvGrpSpPr/>
        <p:nvPr/>
      </p:nvGrpSpPr>
      <p:grpSpPr>
        <a:xfrm>
          <a:off x="0" y="0"/>
          <a:ext cx="0" cy="0"/>
          <a:chOff x="0" y="0"/>
          <a:chExt cx="0" cy="0"/>
        </a:xfrm>
      </p:grpSpPr>
      <p:grpSp>
        <p:nvGrpSpPr>
          <p:cNvPr id="101" name="Google Shape;286;p26"/>
          <p:cNvGrpSpPr/>
          <p:nvPr/>
        </p:nvGrpSpPr>
        <p:grpSpPr>
          <a:xfrm>
            <a:off x="-35700" y="-30000"/>
            <a:ext cx="9215400" cy="5203500"/>
            <a:chOff x="-35700" y="-30000"/>
            <a:chExt cx="9215400" cy="5203500"/>
          </a:xfrm>
        </p:grpSpPr>
        <p:cxnSp>
          <p:nvCxnSpPr>
            <p:cNvPr id="3145752" name="Google Shape;287;p26"/>
            <p:cNvCxnSpPr>
              <a:cxnSpLocks/>
            </p:cNvCxnSpPr>
            <p:nvPr/>
          </p:nvCxnSpPr>
          <p:spPr>
            <a:xfrm>
              <a:off x="-21425" y="2571750"/>
              <a:ext cx="653400" cy="0"/>
            </a:xfrm>
            <a:prstGeom prst="straightConnector1">
              <a:avLst/>
            </a:prstGeom>
            <a:noFill/>
            <a:ln w="9525" cap="flat" cmpd="sng">
              <a:solidFill>
                <a:schemeClr val="dk1"/>
              </a:solidFill>
              <a:prstDash val="solid"/>
              <a:round/>
              <a:headEnd type="none" w="med" len="med"/>
              <a:tailEnd type="none" w="med" len="med"/>
            </a:ln>
          </p:spPr>
        </p:cxnSp>
        <p:cxnSp>
          <p:nvCxnSpPr>
            <p:cNvPr id="3145753" name="Google Shape;288;p26"/>
            <p:cNvCxnSpPr>
              <a:cxnSpLocks/>
            </p:cNvCxnSpPr>
            <p:nvPr/>
          </p:nvCxnSpPr>
          <p:spPr>
            <a:xfrm>
              <a:off x="-35700" y="529972"/>
              <a:ext cx="9215400" cy="0"/>
            </a:xfrm>
            <a:prstGeom prst="straightConnector1">
              <a:avLst/>
            </a:prstGeom>
            <a:noFill/>
            <a:ln w="9525" cap="flat" cmpd="sng">
              <a:solidFill>
                <a:schemeClr val="dk1"/>
              </a:solidFill>
              <a:prstDash val="solid"/>
              <a:round/>
              <a:headEnd type="none" w="med" len="med"/>
              <a:tailEnd type="none" w="med" len="med"/>
            </a:ln>
          </p:spPr>
        </p:cxnSp>
        <p:cxnSp>
          <p:nvCxnSpPr>
            <p:cNvPr id="3145754" name="Google Shape;289;p26"/>
            <p:cNvCxnSpPr>
              <a:cxnSpLocks/>
            </p:cNvCxnSpPr>
            <p:nvPr/>
          </p:nvCxnSpPr>
          <p:spPr>
            <a:xfrm rot="5400000">
              <a:off x="-1965275" y="2571750"/>
              <a:ext cx="5203500" cy="0"/>
            </a:xfrm>
            <a:prstGeom prst="straightConnector1">
              <a:avLst/>
            </a:prstGeom>
            <a:noFill/>
            <a:ln w="9525" cap="flat" cmpd="sng">
              <a:solidFill>
                <a:schemeClr val="dk1"/>
              </a:solidFill>
              <a:prstDash val="solid"/>
              <a:round/>
              <a:headEnd type="none" w="med" len="med"/>
              <a:tailEnd type="none" w="med" len="med"/>
            </a:ln>
          </p:spPr>
        </p:cxnSp>
      </p:grpSp>
      <p:sp>
        <p:nvSpPr>
          <p:cNvPr id="1048704" name="Google Shape;290;p26"/>
          <p:cNvSpPr/>
          <p:nvPr/>
        </p:nvSpPr>
        <p:spPr>
          <a:xfrm>
            <a:off x="181925" y="124175"/>
            <a:ext cx="273300" cy="2733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sz="3500" b="1">
                <a:solidFill>
                  <a:schemeClr val="dk1"/>
                </a:solidFill>
                <a:latin typeface="Old Standard TT"/>
                <a:ea typeface="Old Standard TT"/>
                <a:cs typeface="Old Standard TT"/>
                <a:sym typeface="Old Standard TT"/>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atto.com/blog/ir-planning-the-critical-6-steps-of-cyber-security-incident-respon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intellipaat.com/blog/intrusion-detection-system/#no3" TargetMode="External"/><Relationship Id="rId4" Type="http://schemas.openxmlformats.org/officeDocument/2006/relationships/hyperlink" Target="https://www.geeksforgeeks.org/intrusion-detection-system-id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00"/>
        <p:cNvGrpSpPr/>
        <p:nvPr/>
      </p:nvGrpSpPr>
      <p:grpSpPr>
        <a:xfrm>
          <a:off x="0" y="0"/>
          <a:ext cx="0" cy="0"/>
          <a:chOff x="0" y="0"/>
          <a:chExt cx="0" cy="0"/>
        </a:xfrm>
      </p:grpSpPr>
      <p:sp>
        <p:nvSpPr>
          <p:cNvPr id="1048615" name="Google Shape;301;p30"/>
          <p:cNvSpPr txBox="1">
            <a:spLocks noGrp="1"/>
          </p:cNvSpPr>
          <p:nvPr>
            <p:ph type="ctrTitle"/>
          </p:nvPr>
        </p:nvSpPr>
        <p:spPr>
          <a:xfrm>
            <a:off x="1484100" y="1479650"/>
            <a:ext cx="6175800" cy="1640400"/>
          </a:xfrm>
          <a:prstGeom prst="rect">
            <a:avLst/>
          </a:prstGeom>
        </p:spPr>
        <p:txBody>
          <a:bodyPr spcFirstLastPara="1" wrap="square" lIns="0" tIns="91425" rIns="91425" bIns="91425" anchor="b" anchorCtr="0">
            <a:normAutofit fontScale="90000"/>
          </a:bodyPr>
          <a:lstStyle/>
          <a:p>
            <a:pPr marL="0" lvl="0" indent="0" algn="ctr" rtl="0">
              <a:spcBef>
                <a:spcPts val="0"/>
              </a:spcBef>
              <a:spcAft>
                <a:spcPts val="0"/>
              </a:spcAft>
              <a:buNone/>
            </a:pPr>
            <a:r>
              <a:rPr lang="en-PH" sz="4400" dirty="0"/>
              <a:t>IDS </a:t>
            </a:r>
            <a:r>
              <a:rPr lang="en-PH" sz="4400" dirty="0">
                <a:solidFill>
                  <a:schemeClr val="dk1"/>
                </a:solidFill>
              </a:rPr>
              <a:t>IMPLEMENTATION, LIMITATIONS AND SIX-STEPS</a:t>
            </a:r>
          </a:p>
        </p:txBody>
      </p:sp>
      <p:sp>
        <p:nvSpPr>
          <p:cNvPr id="1048616" name="Google Shape;302;p30"/>
          <p:cNvSpPr txBox="1">
            <a:spLocks noGrp="1"/>
          </p:cNvSpPr>
          <p:nvPr>
            <p:ph type="subTitle" idx="1"/>
          </p:nvPr>
        </p:nvSpPr>
        <p:spPr>
          <a:xfrm>
            <a:off x="1724250" y="3265350"/>
            <a:ext cx="5695500" cy="3936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en-US" dirty="0"/>
              <a:t>GROUP 1</a:t>
            </a:r>
            <a:endParaRPr dirty="0"/>
          </a:p>
        </p:txBody>
      </p:sp>
      <p:sp>
        <p:nvSpPr>
          <p:cNvPr id="2" name="Google Shape;302;p30">
            <a:extLst>
              <a:ext uri="{FF2B5EF4-FFF2-40B4-BE49-F238E27FC236}">
                <a16:creationId xmlns:a16="http://schemas.microsoft.com/office/drawing/2014/main" id="{5BAC24F0-B055-2CCE-F352-47223C92A636}"/>
              </a:ext>
            </a:extLst>
          </p:cNvPr>
          <p:cNvSpPr txBox="1">
            <a:spLocks/>
          </p:cNvSpPr>
          <p:nvPr/>
        </p:nvSpPr>
        <p:spPr>
          <a:xfrm>
            <a:off x="887819" y="4672392"/>
            <a:ext cx="7368361" cy="393600"/>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9pPr>
          </a:lstStyle>
          <a:p>
            <a:pPr marL="0" indent="0"/>
            <a:r>
              <a:rPr lang="en-US" sz="1200" dirty="0"/>
              <a:t>ALVARO   |   BALLESTEROS   |    CAYABAN   |   CONAG   |   ENGINCO   |   GALLITO   |   GUARIN   |   MACATIAG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Once an attack is identified or abnormal behavior is observed, the alert can be sent to the administrator. An example of a NIDS is installing it on the subnet where firewalls are located in order to see if someone is trying to crack the firewall.</a:t>
            </a:r>
            <a:endParaRPr lang="en-PH" sz="2000" b="0" dirty="0"/>
          </a:p>
        </p:txBody>
      </p:sp>
      <p:sp>
        <p:nvSpPr>
          <p:cNvPr id="1048650"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ext Placeholder 14"/>
          <p:cNvSpPr>
            <a:spLocks noGrp="1"/>
          </p:cNvSpPr>
          <p:nvPr>
            <p:ph type="body" idx="1"/>
          </p:nvPr>
        </p:nvSpPr>
        <p:spPr>
          <a:xfrm>
            <a:off x="486084" y="1275775"/>
            <a:ext cx="7704000" cy="3339900"/>
          </a:xfrm>
        </p:spPr>
        <p:txBody>
          <a:bodyPr/>
          <a:lstStyle/>
          <a:p>
            <a:pPr algn="just">
              <a:lnSpc>
                <a:spcPct val="150000"/>
              </a:lnSpc>
            </a:pPr>
            <a:r>
              <a:rPr lang="en-US" sz="2000" dirty="0"/>
              <a:t>Host Intrusion Detection System (HIDS): </a:t>
            </a:r>
            <a:r>
              <a:rPr lang="en-US" sz="2000" b="0" dirty="0"/>
              <a:t>Host intrusion detection systems (HIDS) run on independent hosts or devices on the network. A HIDS monitors the incoming and outgoing packets from the device only and will alert the administrator if suspicious or malicious activity is detected. It takes a snapshot of existing system files and compares it with the previous snapshot.</a:t>
            </a:r>
            <a:endParaRPr lang="en-PH" sz="2000" b="0" dirty="0"/>
          </a:p>
        </p:txBody>
      </p:sp>
      <p:sp>
        <p:nvSpPr>
          <p:cNvPr id="1048652"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F21D48E-D0DD-989F-27FD-2EE5CED2C630}"/>
              </a:ext>
            </a:extLst>
          </p:cNvPr>
          <p:cNvSpPr/>
          <p:nvPr/>
        </p:nvSpPr>
        <p:spPr>
          <a:xfrm>
            <a:off x="2092547" y="833327"/>
            <a:ext cx="1169581" cy="430323"/>
          </a:xfrm>
          <a:prstGeom prst="roundRect">
            <a:avLst>
              <a:gd name="adj" fmla="val 50000"/>
            </a:avLst>
          </a:prstGeom>
          <a:solidFill>
            <a:srgbClr val="404E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B95BEF23-46A3-8E95-921D-EF6C1CB0717E}"/>
              </a:ext>
            </a:extLst>
          </p:cNvPr>
          <p:cNvSpPr/>
          <p:nvPr/>
        </p:nvSpPr>
        <p:spPr>
          <a:xfrm>
            <a:off x="5996174" y="807927"/>
            <a:ext cx="1169581" cy="430323"/>
          </a:xfrm>
          <a:prstGeom prst="roundRect">
            <a:avLst>
              <a:gd name="adj" fmla="val 50000"/>
            </a:avLst>
          </a:prstGeom>
          <a:solidFill>
            <a:srgbClr val="404E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097153" name="Picture 102"/>
          <p:cNvPicPr>
            <a:picLocks/>
          </p:cNvPicPr>
          <p:nvPr/>
        </p:nvPicPr>
        <p:blipFill>
          <a:blip r:embed="rId2"/>
          <a:stretch>
            <a:fillRect/>
          </a:stretch>
        </p:blipFill>
        <p:spPr>
          <a:xfrm>
            <a:off x="861695" y="895985"/>
            <a:ext cx="7420610" cy="399542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If the analytical system files were edited or deleted, an alert is sent to the administrator to investigate. An example of HIDS usage can be seen on mission-critical machines, which are not expected to change their layout.</a:t>
            </a:r>
            <a:endParaRPr lang="en-PH" sz="2000" b="0" dirty="0"/>
          </a:p>
        </p:txBody>
      </p:sp>
      <p:sp>
        <p:nvSpPr>
          <p:cNvPr id="1048654"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ext Placeholder 14"/>
          <p:cNvSpPr>
            <a:spLocks noGrp="1"/>
          </p:cNvSpPr>
          <p:nvPr>
            <p:ph type="body" idx="1"/>
          </p:nvPr>
        </p:nvSpPr>
        <p:spPr>
          <a:xfrm>
            <a:off x="486084" y="1275775"/>
            <a:ext cx="7704000" cy="3339900"/>
          </a:xfrm>
        </p:spPr>
        <p:txBody>
          <a:bodyPr/>
          <a:lstStyle/>
          <a:p>
            <a:pPr algn="just">
              <a:lnSpc>
                <a:spcPct val="150000"/>
              </a:lnSpc>
            </a:pPr>
            <a:r>
              <a:rPr lang="en-US" sz="2000" dirty="0"/>
              <a:t>Protocol-based Intrusion Detection System (PIDS): </a:t>
            </a:r>
            <a:r>
              <a:rPr lang="en-US" sz="2000" b="0" dirty="0"/>
              <a:t>Protocol-based intrusion detection system (PIDS) comprises a system or agent that would consistently reside at the front end of a server, controlling and interpreting the protocol between a user/device and the server. It is trying to secure the web server by regularly monitoring the HTTPS protocol stream and accepting the related HTTP protocol. </a:t>
            </a:r>
            <a:endParaRPr lang="en-PH" sz="2000" b="0" dirty="0"/>
          </a:p>
        </p:txBody>
      </p:sp>
      <p:sp>
        <p:nvSpPr>
          <p:cNvPr id="1048656"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As HTTPS is unencrypted and before instantly entering its web presentation layer then this system would need to reside in this interface, between to use the HTTPS.</a:t>
            </a:r>
            <a:endParaRPr lang="en-PH" sz="2000" b="0" dirty="0"/>
          </a:p>
        </p:txBody>
      </p:sp>
      <p:sp>
        <p:nvSpPr>
          <p:cNvPr id="1048658"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As HTTPS is unencrypted and before instantly entering its web presentation layer then this system would need to reside in this interface, between to use the HTTPS.</a:t>
            </a:r>
            <a:endParaRPr lang="en-PH" sz="2000" b="0" dirty="0"/>
          </a:p>
        </p:txBody>
      </p:sp>
      <p:sp>
        <p:nvSpPr>
          <p:cNvPr id="1048660"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048661"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1048662"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IDS Limitation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80"/>
        <p:cNvGrpSpPr/>
        <p:nvPr/>
      </p:nvGrpSpPr>
      <p:grpSpPr>
        <a:xfrm>
          <a:off x="0" y="0"/>
          <a:ext cx="0" cy="0"/>
          <a:chOff x="0" y="0"/>
          <a:chExt cx="0" cy="0"/>
        </a:xfrm>
      </p:grpSpPr>
      <p:sp>
        <p:nvSpPr>
          <p:cNvPr id="1048673" name="Google Shape;381;p37"/>
          <p:cNvSpPr txBox="1">
            <a:spLocks noGrp="1"/>
          </p:cNvSpPr>
          <p:nvPr>
            <p:ph type="title"/>
          </p:nvPr>
        </p:nvSpPr>
        <p:spPr>
          <a:xfrm>
            <a:off x="1094861" y="783825"/>
            <a:ext cx="6954300" cy="599238"/>
          </a:xfrm>
          <a:prstGeom prst="rect">
            <a:avLst/>
          </a:prstGeom>
        </p:spPr>
        <p:txBody>
          <a:bodyPr spcFirstLastPara="1" wrap="square" lIns="0" tIns="91425" rIns="91425" bIns="91425" anchor="b" anchorCtr="0">
            <a:noAutofit/>
          </a:bodyPr>
          <a:lstStyle/>
          <a:p>
            <a:r>
              <a:rPr lang="en-PH" sz="2000" dirty="0"/>
              <a:t>IDSs have many limitations. These are the major ones:</a:t>
            </a:r>
          </a:p>
        </p:txBody>
      </p:sp>
      <p:sp>
        <p:nvSpPr>
          <p:cNvPr id="1048674" name="Google Shape;382;p37"/>
          <p:cNvSpPr txBox="1">
            <a:spLocks noGrp="1"/>
          </p:cNvSpPr>
          <p:nvPr>
            <p:ph type="subTitle" idx="1"/>
          </p:nvPr>
        </p:nvSpPr>
        <p:spPr>
          <a:xfrm>
            <a:off x="1094861" y="1220677"/>
            <a:ext cx="6954300" cy="3831474"/>
          </a:xfrm>
          <a:prstGeom prst="rect">
            <a:avLst/>
          </a:prstGeom>
        </p:spPr>
        <p:txBody>
          <a:bodyPr spcFirstLastPara="1" wrap="square" lIns="0" tIns="91425" rIns="91425" bIns="91425" anchor="t" anchorCtr="0">
            <a:noAutofit/>
          </a:bodyPr>
          <a:lstStyle/>
          <a:p>
            <a:pPr marL="425450" lvl="0" indent="-285750" algn="just">
              <a:lnSpc>
                <a:spcPct val="150000"/>
              </a:lnSpc>
              <a:buFont typeface="Arial" panose="020B0604020202020204" pitchFamily="34" charset="0"/>
              <a:buChar char="•"/>
            </a:pPr>
            <a:r>
              <a:rPr lang="en-PH" sz="2000" dirty="0"/>
              <a:t>They aren’t scalable to large or distributed enterprise networks. </a:t>
            </a:r>
          </a:p>
          <a:p>
            <a:pPr marL="425450" lvl="0" indent="-285750" algn="just">
              <a:lnSpc>
                <a:spcPct val="150000"/>
              </a:lnSpc>
              <a:buFont typeface="Arial" panose="020B0604020202020204" pitchFamily="34" charset="0"/>
              <a:buChar char="•"/>
            </a:pPr>
            <a:r>
              <a:rPr lang="en-PH" sz="2000" dirty="0"/>
              <a:t>They can be difficult to manage, with awkward user control and alarm display interfaces. </a:t>
            </a:r>
          </a:p>
          <a:p>
            <a:pPr marL="425450" lvl="0" indent="-285750" algn="just">
              <a:lnSpc>
                <a:spcPct val="150000"/>
              </a:lnSpc>
              <a:buFont typeface="Arial" panose="020B0604020202020204" pitchFamily="34" charset="0"/>
              <a:buChar char="•"/>
            </a:pPr>
            <a:r>
              <a:rPr lang="en-PH" sz="2000" dirty="0"/>
              <a:t>Different commercial IDSs rarely interoperate with each other, so you may not be able to consolidate your IDSs across your enterprise if you use more than one vendor’s IDS. </a:t>
            </a:r>
          </a:p>
        </p:txBody>
      </p:sp>
      <p:sp>
        <p:nvSpPr>
          <p:cNvPr id="1048675" name="Google Shape;383;p37"/>
          <p:cNvSpPr txBox="1">
            <a:spLocks noGrp="1"/>
          </p:cNvSpPr>
          <p:nvPr>
            <p:ph type="title" idx="6"/>
          </p:nvPr>
        </p:nvSpPr>
        <p:spPr>
          <a:xfrm>
            <a:off x="1094861" y="91349"/>
            <a:ext cx="6954300" cy="527700"/>
          </a:xfrm>
          <a:prstGeom prst="rect">
            <a:avLst/>
          </a:prstGeom>
        </p:spPr>
        <p:txBody>
          <a:bodyPr spcFirstLastPara="1" wrap="square" lIns="0" tIns="91425" rIns="91425" bIns="91425" anchor="b" anchorCtr="0">
            <a:noAutofit/>
          </a:bodyPr>
          <a:lstStyle/>
          <a:p>
            <a:r>
              <a:rPr lang="en-PH" sz="3600" dirty="0"/>
              <a:t>IDS Limitation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80"/>
        <p:cNvGrpSpPr/>
        <p:nvPr/>
      </p:nvGrpSpPr>
      <p:grpSpPr>
        <a:xfrm>
          <a:off x="0" y="0"/>
          <a:ext cx="0" cy="0"/>
          <a:chOff x="0" y="0"/>
          <a:chExt cx="0" cy="0"/>
        </a:xfrm>
      </p:grpSpPr>
      <p:sp>
        <p:nvSpPr>
          <p:cNvPr id="1048678" name="Google Shape;382;p37"/>
          <p:cNvSpPr txBox="1">
            <a:spLocks noGrp="1"/>
          </p:cNvSpPr>
          <p:nvPr>
            <p:ph type="subTitle" idx="1"/>
          </p:nvPr>
        </p:nvSpPr>
        <p:spPr>
          <a:xfrm>
            <a:off x="1094850" y="1150625"/>
            <a:ext cx="6954300" cy="3750894"/>
          </a:xfrm>
          <a:prstGeom prst="rect">
            <a:avLst/>
          </a:prstGeom>
        </p:spPr>
        <p:txBody>
          <a:bodyPr spcFirstLastPara="1" wrap="square" lIns="0" tIns="91425" rIns="91425" bIns="91425" anchor="t" anchorCtr="0">
            <a:noAutofit/>
          </a:bodyPr>
          <a:lstStyle/>
          <a:p>
            <a:pPr lvl="0" algn="just">
              <a:lnSpc>
                <a:spcPct val="150000"/>
              </a:lnSpc>
              <a:buFont typeface="Arial" panose="020B0604020202020204" pitchFamily="34" charset="0"/>
              <a:buChar char="•"/>
            </a:pPr>
            <a:r>
              <a:rPr lang="en-PH" sz="2000" dirty="0"/>
              <a:t>Commercial IDSs rarely interoperate with other security or network management packages.</a:t>
            </a:r>
          </a:p>
          <a:p>
            <a:pPr lvl="0" algn="just">
              <a:lnSpc>
                <a:spcPct val="150000"/>
              </a:lnSpc>
              <a:buFont typeface="Arial" panose="020B0604020202020204" pitchFamily="34" charset="0"/>
              <a:buChar char="•"/>
            </a:pPr>
            <a:r>
              <a:rPr lang="en-PH" sz="2000" dirty="0"/>
              <a:t>There are significant error rates, especially false positives, in IDS results. These can take up a great deal of a security staff’s time and resource. </a:t>
            </a:r>
          </a:p>
          <a:p>
            <a:pPr algn="just">
              <a:lnSpc>
                <a:spcPct val="150000"/>
              </a:lnSpc>
              <a:buFont typeface="Arial" panose="020B0604020202020204" pitchFamily="34" charset="0"/>
              <a:buChar char="•"/>
            </a:pPr>
            <a:r>
              <a:rPr lang="en-PH" sz="2000" dirty="0"/>
              <a:t>They cannot compensate for significant deficiencies in your organizations security strategy, policy, or security architecture. </a:t>
            </a:r>
            <a:endParaRPr lang="en-PH" sz="2800" dirty="0"/>
          </a:p>
        </p:txBody>
      </p:sp>
      <p:sp>
        <p:nvSpPr>
          <p:cNvPr id="1048679" name="Google Shape;383;p37"/>
          <p:cNvSpPr txBox="1">
            <a:spLocks noGrp="1"/>
          </p:cNvSpPr>
          <p:nvPr>
            <p:ph type="title" idx="6"/>
          </p:nvPr>
        </p:nvSpPr>
        <p:spPr>
          <a:xfrm>
            <a:off x="740531" y="693655"/>
            <a:ext cx="6954300" cy="527700"/>
          </a:xfrm>
          <a:prstGeom prst="rect">
            <a:avLst/>
          </a:prstGeom>
        </p:spPr>
        <p:txBody>
          <a:bodyPr spcFirstLastPara="1" wrap="square" lIns="0" tIns="91425" rIns="91425" bIns="91425" anchor="b" anchorCtr="0">
            <a:normAutofit fontScale="90000"/>
          </a:bodyPr>
          <a:lstStyle/>
          <a:p>
            <a:r>
              <a:rPr lang="en-PH" sz="2800" dirty="0"/>
              <a:t>IDS Limitation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19"/>
        <p:cNvGrpSpPr/>
        <p:nvPr/>
      </p:nvGrpSpPr>
      <p:grpSpPr>
        <a:xfrm>
          <a:off x="0" y="0"/>
          <a:ext cx="0" cy="0"/>
          <a:chOff x="0" y="0"/>
          <a:chExt cx="0" cy="0"/>
        </a:xfrm>
      </p:grpSpPr>
      <p:sp>
        <p:nvSpPr>
          <p:cNvPr id="1048619" name="Google Shape;320;p32"/>
          <p:cNvSpPr txBox="1">
            <a:spLocks noGrp="1"/>
          </p:cNvSpPr>
          <p:nvPr>
            <p:ph type="title"/>
          </p:nvPr>
        </p:nvSpPr>
        <p:spPr>
          <a:xfrm>
            <a:off x="3025134" y="1568838"/>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PH" dirty="0"/>
              <a:t>Implementation</a:t>
            </a:r>
            <a:endParaRPr dirty="0"/>
          </a:p>
        </p:txBody>
      </p:sp>
      <p:sp>
        <p:nvSpPr>
          <p:cNvPr id="1048620" name="Google Shape;323;p32"/>
          <p:cNvSpPr txBox="1">
            <a:spLocks noGrp="1"/>
          </p:cNvSpPr>
          <p:nvPr>
            <p:ph type="title" idx="3"/>
          </p:nvPr>
        </p:nvSpPr>
        <p:spPr>
          <a:xfrm>
            <a:off x="3022751" y="2772651"/>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GB"/>
              <a:t>Hypothesis</a:t>
            </a:r>
          </a:p>
        </p:txBody>
      </p:sp>
      <p:sp>
        <p:nvSpPr>
          <p:cNvPr id="1048621" name="Google Shape;324;p32"/>
          <p:cNvSpPr txBox="1">
            <a:spLocks noGrp="1"/>
          </p:cNvSpPr>
          <p:nvPr>
            <p:ph type="title" idx="4"/>
          </p:nvPr>
        </p:nvSpPr>
        <p:spPr>
          <a:xfrm>
            <a:off x="2485451" y="2772651"/>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GB"/>
              <a:t>02</a:t>
            </a:r>
          </a:p>
        </p:txBody>
      </p:sp>
      <p:sp>
        <p:nvSpPr>
          <p:cNvPr id="1048622" name="Google Shape;326;p32"/>
          <p:cNvSpPr txBox="1">
            <a:spLocks noGrp="1"/>
          </p:cNvSpPr>
          <p:nvPr>
            <p:ph type="title" idx="6"/>
          </p:nvPr>
        </p:nvSpPr>
        <p:spPr>
          <a:xfrm>
            <a:off x="3025134" y="3976463"/>
            <a:ext cx="28032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GB"/>
              <a:t>Objectives</a:t>
            </a:r>
          </a:p>
        </p:txBody>
      </p:sp>
      <p:sp>
        <p:nvSpPr>
          <p:cNvPr id="1048623" name="Google Shape;327;p32"/>
          <p:cNvSpPr txBox="1">
            <a:spLocks noGrp="1"/>
          </p:cNvSpPr>
          <p:nvPr>
            <p:ph type="title" idx="7"/>
          </p:nvPr>
        </p:nvSpPr>
        <p:spPr>
          <a:xfrm>
            <a:off x="2487594" y="3976463"/>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GB"/>
              <a:t>03</a:t>
            </a:r>
          </a:p>
        </p:txBody>
      </p:sp>
      <p:sp>
        <p:nvSpPr>
          <p:cNvPr id="1048624" name="Google Shape;333;p32"/>
          <p:cNvSpPr txBox="1">
            <a:spLocks noGrp="1"/>
          </p:cNvSpPr>
          <p:nvPr>
            <p:ph type="title" idx="16"/>
          </p:nvPr>
        </p:nvSpPr>
        <p:spPr>
          <a:xfrm>
            <a:off x="2487594" y="1568838"/>
            <a:ext cx="537300" cy="527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GB" dirty="0"/>
              <a:t>01</a:t>
            </a:r>
            <a:endParaRPr dirty="0"/>
          </a:p>
        </p:txBody>
      </p:sp>
      <p:sp>
        <p:nvSpPr>
          <p:cNvPr id="1048625" name="Google Shape;338;p32"/>
          <p:cNvSpPr txBox="1">
            <a:spLocks noGrp="1"/>
          </p:cNvSpPr>
          <p:nvPr>
            <p:ph type="title" idx="21"/>
          </p:nvPr>
        </p:nvSpPr>
        <p:spPr>
          <a:xfrm>
            <a:off x="2246714" y="527826"/>
            <a:ext cx="3447963" cy="6228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GB" dirty="0"/>
              <a:t>Table of contents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80"/>
        <p:cNvGrpSpPr/>
        <p:nvPr/>
      </p:nvGrpSpPr>
      <p:grpSpPr>
        <a:xfrm>
          <a:off x="0" y="0"/>
          <a:ext cx="0" cy="0"/>
          <a:chOff x="0" y="0"/>
          <a:chExt cx="0" cy="0"/>
        </a:xfrm>
      </p:grpSpPr>
      <p:sp>
        <p:nvSpPr>
          <p:cNvPr id="1048682" name="Google Shape;382;p37"/>
          <p:cNvSpPr txBox="1">
            <a:spLocks noGrp="1"/>
          </p:cNvSpPr>
          <p:nvPr>
            <p:ph type="subTitle" idx="1"/>
          </p:nvPr>
        </p:nvSpPr>
        <p:spPr>
          <a:xfrm>
            <a:off x="1094850" y="1517758"/>
            <a:ext cx="6954300" cy="3422837"/>
          </a:xfrm>
          <a:prstGeom prst="rect">
            <a:avLst/>
          </a:prstGeom>
        </p:spPr>
        <p:txBody>
          <a:bodyPr spcFirstLastPara="1" wrap="square" lIns="0" tIns="91425" rIns="91425" bIns="91425" anchor="t" anchorCtr="0">
            <a:noAutofit/>
          </a:bodyPr>
          <a:lstStyle/>
          <a:p>
            <a:pPr lvl="0" algn="just">
              <a:lnSpc>
                <a:spcPct val="150000"/>
              </a:lnSpc>
              <a:buFont typeface="Arial" panose="020B0604020202020204" pitchFamily="34" charset="0"/>
              <a:buChar char="•"/>
            </a:pPr>
            <a:r>
              <a:rPr lang="en-PH" sz="2000" dirty="0"/>
              <a:t>They cannot compensate for security weaknesses in network protocols. </a:t>
            </a:r>
          </a:p>
          <a:p>
            <a:pPr lvl="0" algn="just">
              <a:lnSpc>
                <a:spcPct val="150000"/>
              </a:lnSpc>
              <a:buFont typeface="Arial" panose="020B0604020202020204" pitchFamily="34" charset="0"/>
              <a:buChar char="•"/>
            </a:pPr>
            <a:r>
              <a:rPr lang="en-PH" sz="2000" dirty="0"/>
              <a:t>They cannot substitute for other types of security mechanisms (such as Identification and Authentication, encryption, single sign on, firewalls, or access control) </a:t>
            </a:r>
          </a:p>
          <a:p>
            <a:pPr lvl="0" algn="just">
              <a:lnSpc>
                <a:spcPct val="150000"/>
              </a:lnSpc>
              <a:buFont typeface="Arial" panose="020B0604020202020204" pitchFamily="34" charset="0"/>
              <a:buChar char="•"/>
            </a:pPr>
            <a:r>
              <a:rPr lang="en-PH" sz="2000" dirty="0"/>
              <a:t>They cannot, by themselves, completely protect a system from all security threats.</a:t>
            </a:r>
          </a:p>
        </p:txBody>
      </p:sp>
      <p:sp>
        <p:nvSpPr>
          <p:cNvPr id="1048683" name="Google Shape;383;p37"/>
          <p:cNvSpPr txBox="1">
            <a:spLocks noGrp="1"/>
          </p:cNvSpPr>
          <p:nvPr>
            <p:ph type="title" idx="6"/>
          </p:nvPr>
        </p:nvSpPr>
        <p:spPr>
          <a:prstGeom prst="rect">
            <a:avLst/>
          </a:prstGeom>
        </p:spPr>
        <p:txBody>
          <a:bodyPr spcFirstLastPara="1" wrap="square" lIns="0" tIns="91425" rIns="91425" bIns="91425" anchor="b" anchorCtr="0">
            <a:normAutofit/>
          </a:bodyPr>
          <a:lstStyle/>
          <a:p>
            <a:r>
              <a:rPr lang="en-PH" sz="2800" dirty="0"/>
              <a:t>IDS Limitation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048686"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1048687"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Six-Steps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ubtitle 11"/>
          <p:cNvSpPr>
            <a:spLocks noGrp="1"/>
          </p:cNvSpPr>
          <p:nvPr>
            <p:ph type="subTitle" idx="1"/>
          </p:nvPr>
        </p:nvSpPr>
        <p:spPr>
          <a:xfrm>
            <a:off x="1094861" y="1708494"/>
            <a:ext cx="7453716" cy="2512632"/>
          </a:xfrm>
        </p:spPr>
        <p:txBody>
          <a:bodyPr/>
          <a:lstStyle/>
          <a:p>
            <a:pPr algn="just"/>
            <a:r>
              <a:rPr lang="en-PH" sz="2000" dirty="0"/>
              <a:t>		Security alerts need to be validated — especially if they come from a passive sensor like a network IDS. False positives (false alarms) are a common occurrence and should be distinguished from actual threats. Our customers will generally review the available data provided by the detection tool and/or perform a deep dive on the host.</a:t>
            </a:r>
          </a:p>
        </p:txBody>
      </p:sp>
      <p:sp>
        <p:nvSpPr>
          <p:cNvPr id="1048695" name="Title 16"/>
          <p:cNvSpPr>
            <a:spLocks noGrp="1"/>
          </p:cNvSpPr>
          <p:nvPr>
            <p:ph type="title" idx="6"/>
          </p:nvPr>
        </p:nvSpPr>
        <p:spPr>
          <a:xfrm>
            <a:off x="654319" y="754394"/>
            <a:ext cx="6954300" cy="527700"/>
          </a:xfrm>
        </p:spPr>
        <p:txBody>
          <a:bodyPr/>
          <a:lstStyle/>
          <a:p>
            <a:r>
              <a:rPr lang="en-PH" dirty="0"/>
              <a:t>Step 1: Validate (Identification)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ubtitle 3"/>
          <p:cNvSpPr>
            <a:spLocks noGrp="1"/>
          </p:cNvSpPr>
          <p:nvPr>
            <p:ph type="subTitle" idx="1"/>
          </p:nvPr>
        </p:nvSpPr>
        <p:spPr>
          <a:xfrm>
            <a:off x="173177" y="893445"/>
            <a:ext cx="8215911" cy="3356610"/>
          </a:xfrm>
        </p:spPr>
        <p:txBody>
          <a:bodyPr/>
          <a:lstStyle/>
          <a:p>
            <a:r>
              <a:rPr lang="en-US" sz="2000" dirty="0"/>
              <a:t>Ask the following questions:</a:t>
            </a:r>
          </a:p>
          <a:p>
            <a:endParaRPr lang="en-US" sz="2000" dirty="0"/>
          </a:p>
          <a:p>
            <a:pPr marL="596900" indent="-457200">
              <a:buAutoNum type="arabicPeriod"/>
            </a:pPr>
            <a:r>
              <a:rPr lang="en-US" sz="2000" dirty="0"/>
              <a:t>Is this an actual attack?</a:t>
            </a:r>
          </a:p>
          <a:p>
            <a:pPr marL="596900" indent="-457200">
              <a:buAutoNum type="arabicPeriod"/>
            </a:pPr>
            <a:r>
              <a:rPr lang="en-US" sz="2000" dirty="0"/>
              <a:t>Was the attack attempt successful?</a:t>
            </a:r>
          </a:p>
          <a:p>
            <a:pPr marL="596900" indent="-457200">
              <a:buAutoNum type="arabicPeriod"/>
            </a:pPr>
            <a:r>
              <a:rPr lang="en-US" sz="2000" dirty="0"/>
              <a:t>What happened on the endpoint/server that was attacked?</a:t>
            </a:r>
          </a:p>
          <a:p>
            <a:pPr marL="596900" indent="-457200">
              <a:buAutoNum type="arabicPeriod"/>
            </a:pPr>
            <a:r>
              <a:rPr lang="en-US" sz="2000" dirty="0"/>
              <a:t>What is the severity of the malware or alerted activity? (Most general intel and products are poor at this as what is important for one company may not be important to another.)</a:t>
            </a:r>
          </a:p>
          <a:p>
            <a:pPr marL="596900" indent="-457200">
              <a:buAutoNum type="arabicPeriod"/>
            </a:pPr>
            <a:r>
              <a:rPr lang="en-US" sz="2000" dirty="0"/>
              <a:t>With the answers to these four questions, your security team can proceed to step 2, Triage and Identification.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ubtitle 3"/>
          <p:cNvSpPr>
            <a:spLocks noGrp="1"/>
          </p:cNvSpPr>
          <p:nvPr>
            <p:ph type="subTitle" idx="1"/>
          </p:nvPr>
        </p:nvSpPr>
        <p:spPr>
          <a:xfrm>
            <a:off x="146685" y="1594884"/>
            <a:ext cx="8226425" cy="2926951"/>
          </a:xfrm>
        </p:spPr>
        <p:txBody>
          <a:bodyPr/>
          <a:lstStyle/>
          <a:p>
            <a:pPr algn="just"/>
            <a:r>
              <a:rPr lang="en-US" sz="2000" dirty="0"/>
              <a:t>		If a part of the attack is successfully executed, then determining the scope of the incident is important as lateral movement is a common first step for attackers. You have to ask: Is this the only system affected? You’ll need a quick way to find your answer and, again, Datto can come to the rescue with a quick forensic triage on systems within the same subnet. Gather any ephemeral evidence such as logs at this time as well (some logs roll over quickly) if you plan to investigate more later.</a:t>
            </a:r>
          </a:p>
        </p:txBody>
      </p:sp>
      <p:sp>
        <p:nvSpPr>
          <p:cNvPr id="1048700" name="Title 19"/>
          <p:cNvSpPr>
            <a:spLocks noGrp="1"/>
          </p:cNvSpPr>
          <p:nvPr>
            <p:ph type="title" idx="21"/>
          </p:nvPr>
        </p:nvSpPr>
        <p:spPr>
          <a:xfrm>
            <a:off x="0" y="775719"/>
            <a:ext cx="7083455" cy="527685"/>
          </a:xfrm>
        </p:spPr>
        <p:txBody>
          <a:bodyPr/>
          <a:lstStyle/>
          <a:p>
            <a:r>
              <a:rPr lang="en-US" dirty="0"/>
              <a:t>Step 2: Triage (Identification)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ubtitle 12"/>
          <p:cNvSpPr>
            <a:spLocks noGrp="1"/>
          </p:cNvSpPr>
          <p:nvPr>
            <p:ph type="subTitle" idx="14"/>
          </p:nvPr>
        </p:nvSpPr>
        <p:spPr>
          <a:xfrm>
            <a:off x="415925" y="1212837"/>
            <a:ext cx="7965440" cy="3696335"/>
          </a:xfrm>
        </p:spPr>
        <p:txBody>
          <a:bodyPr/>
          <a:lstStyle/>
          <a:p>
            <a:pPr algn="just"/>
            <a:r>
              <a:rPr lang="en-US" sz="2000" dirty="0"/>
              <a:t>		Once validated and scoped, you’ll want to stem the bleeding and remove attacker access. If your triage process does not include Datto, you may want to start this earlier as step 2 for the first system you found. Most antivirus products will have a malware quarantine capability but this generally only works on defined malware and may not quarantine every stage in the attack (modern trojans are multi-staged and may be able to recover from a stage being mitigated or caught).</a:t>
            </a:r>
          </a:p>
          <a:p>
            <a:pPr algn="just"/>
            <a:r>
              <a:rPr lang="en-US" sz="2000" dirty="0"/>
              <a:t>		The important thing is to contain the infected hosts and, if possible, block access to any attacker network addresses on your gateway if applicable.</a:t>
            </a:r>
          </a:p>
        </p:txBody>
      </p:sp>
      <p:sp>
        <p:nvSpPr>
          <p:cNvPr id="2" name="Title 19">
            <a:extLst>
              <a:ext uri="{FF2B5EF4-FFF2-40B4-BE49-F238E27FC236}">
                <a16:creationId xmlns:a16="http://schemas.microsoft.com/office/drawing/2014/main" id="{6AECC2DF-5349-9FE8-26D2-5EBFC29B41AF}"/>
              </a:ext>
            </a:extLst>
          </p:cNvPr>
          <p:cNvSpPr txBox="1">
            <a:spLocks/>
          </p:cNvSpPr>
          <p:nvPr/>
        </p:nvSpPr>
        <p:spPr>
          <a:xfrm>
            <a:off x="0" y="775719"/>
            <a:ext cx="7083455" cy="527685"/>
          </a:xfrm>
          <a:prstGeom prst="rect">
            <a:avLst/>
          </a:prstGeom>
          <a:noFill/>
          <a:ln>
            <a:noFill/>
          </a:ln>
        </p:spPr>
        <p:txBody>
          <a:bodyPr spcFirstLastPara="1" wrap="square" lIns="0"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9pPr>
          </a:lstStyle>
          <a:p>
            <a:pPr algn="l"/>
            <a:r>
              <a:rPr lang="en-US" dirty="0"/>
              <a:t>	Step 3: Containment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ubtitle 3"/>
          <p:cNvSpPr>
            <a:spLocks noGrp="1"/>
          </p:cNvSpPr>
          <p:nvPr>
            <p:ph type="subTitle" idx="1"/>
          </p:nvPr>
        </p:nvSpPr>
        <p:spPr>
          <a:xfrm>
            <a:off x="372140" y="1821180"/>
            <a:ext cx="7761915" cy="3322320"/>
          </a:xfrm>
        </p:spPr>
        <p:txBody>
          <a:bodyPr/>
          <a:lstStyle/>
          <a:p>
            <a:pPr algn="just"/>
            <a:r>
              <a:rPr lang="en-US" sz="2000" dirty="0"/>
              <a:t>		You want to get back to business as soon as possible. If one employee was affected, get them back working. If the entire network or domain controller got owned, you’ll probably need to rebuild the domain. Most organizations still implement wipe and reload procedures because software remediation is not foolproof.</a:t>
            </a:r>
          </a:p>
        </p:txBody>
      </p:sp>
      <p:sp>
        <p:nvSpPr>
          <p:cNvPr id="2" name="Title 19">
            <a:extLst>
              <a:ext uri="{FF2B5EF4-FFF2-40B4-BE49-F238E27FC236}">
                <a16:creationId xmlns:a16="http://schemas.microsoft.com/office/drawing/2014/main" id="{8E70D8A9-8F3E-1C07-2510-BB7E66944C6D}"/>
              </a:ext>
            </a:extLst>
          </p:cNvPr>
          <p:cNvSpPr txBox="1">
            <a:spLocks/>
          </p:cNvSpPr>
          <p:nvPr/>
        </p:nvSpPr>
        <p:spPr>
          <a:xfrm>
            <a:off x="0" y="775719"/>
            <a:ext cx="7083455" cy="527685"/>
          </a:xfrm>
          <a:prstGeom prst="rect">
            <a:avLst/>
          </a:prstGeom>
          <a:noFill/>
          <a:ln>
            <a:noFill/>
          </a:ln>
        </p:spPr>
        <p:txBody>
          <a:bodyPr spcFirstLastPara="1" wrap="square" lIns="0"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9pPr>
          </a:lstStyle>
          <a:p>
            <a:pPr algn="l"/>
            <a:r>
              <a:rPr lang="en-US" dirty="0"/>
              <a:t>	Step 4: Recovery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ubtitle 3"/>
          <p:cNvSpPr>
            <a:spLocks noGrp="1"/>
          </p:cNvSpPr>
          <p:nvPr>
            <p:ph type="subTitle" idx="1"/>
          </p:nvPr>
        </p:nvSpPr>
        <p:spPr>
          <a:xfrm>
            <a:off x="560705" y="1318437"/>
            <a:ext cx="7388860" cy="2932888"/>
          </a:xfrm>
        </p:spPr>
        <p:txBody>
          <a:bodyPr/>
          <a:lstStyle/>
          <a:p>
            <a:pPr algn="just"/>
            <a:r>
              <a:rPr lang="en-US" sz="2000" dirty="0"/>
              <a:t>		Investigations determine the root cause and identify additional details if anything was stolen or affected. Unfortunately, investigations are expensive, time-consuming, and often require a very high level of skills. Nevertheless, you should inspect systems and gather various log sources to create a complete timeline of the attack. If you’re a small team with limited resources, carefully consider if this is an attack you need to investigate. In any case, you should finish your recovery as soon as possible and move on — there will be plenty more attacks in the future.</a:t>
            </a:r>
          </a:p>
        </p:txBody>
      </p:sp>
      <p:sp>
        <p:nvSpPr>
          <p:cNvPr id="2" name="Title 19">
            <a:extLst>
              <a:ext uri="{FF2B5EF4-FFF2-40B4-BE49-F238E27FC236}">
                <a16:creationId xmlns:a16="http://schemas.microsoft.com/office/drawing/2014/main" id="{F3D635D0-4F21-BA6D-6BC4-A6DBA987D300}"/>
              </a:ext>
            </a:extLst>
          </p:cNvPr>
          <p:cNvSpPr txBox="1">
            <a:spLocks/>
          </p:cNvSpPr>
          <p:nvPr/>
        </p:nvSpPr>
        <p:spPr>
          <a:xfrm>
            <a:off x="0" y="775719"/>
            <a:ext cx="7083455" cy="527685"/>
          </a:xfrm>
          <a:prstGeom prst="rect">
            <a:avLst/>
          </a:prstGeom>
          <a:noFill/>
          <a:ln>
            <a:noFill/>
          </a:ln>
        </p:spPr>
        <p:txBody>
          <a:bodyPr spcFirstLastPara="1" wrap="square" lIns="0"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9pPr>
          </a:lstStyle>
          <a:p>
            <a:pPr algn="l"/>
            <a:r>
              <a:rPr lang="en-US" dirty="0"/>
              <a:t>	Step 5: Investigation (Optional)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ubtitle 3"/>
          <p:cNvSpPr>
            <a:spLocks noGrp="1"/>
          </p:cNvSpPr>
          <p:nvPr>
            <p:ph type="subTitle" idx="1"/>
          </p:nvPr>
        </p:nvSpPr>
        <p:spPr>
          <a:xfrm>
            <a:off x="276447" y="1307804"/>
            <a:ext cx="8017923" cy="3187995"/>
          </a:xfrm>
        </p:spPr>
        <p:txBody>
          <a:bodyPr/>
          <a:lstStyle/>
          <a:p>
            <a:pPr algn="just"/>
            <a:r>
              <a:rPr lang="en-US" sz="2000" dirty="0"/>
              <a:t>		Cyber security incident response investigations are helpful not just for the rare case that you find the attacker and are able to prosecute. They also provide an opportunity to discover how the attack occurred and harden your network against future security incidents.</a:t>
            </a:r>
          </a:p>
          <a:p>
            <a:pPr algn="just"/>
            <a:r>
              <a:rPr lang="en-US" sz="2000" dirty="0"/>
              <a:t>		Lessons learned from the incident can provide a foundation for developing additional defenses to help ensure better outcomes in the future. For instance, if email was the vector, you can probably justify phishing training for employees or an upgraded email filtering.</a:t>
            </a:r>
          </a:p>
        </p:txBody>
      </p:sp>
      <p:sp>
        <p:nvSpPr>
          <p:cNvPr id="2" name="Title 19">
            <a:extLst>
              <a:ext uri="{FF2B5EF4-FFF2-40B4-BE49-F238E27FC236}">
                <a16:creationId xmlns:a16="http://schemas.microsoft.com/office/drawing/2014/main" id="{D5D64B00-15F2-ADBA-E0EC-28E8DB9A1D5C}"/>
              </a:ext>
            </a:extLst>
          </p:cNvPr>
          <p:cNvSpPr txBox="1">
            <a:spLocks/>
          </p:cNvSpPr>
          <p:nvPr/>
        </p:nvSpPr>
        <p:spPr>
          <a:xfrm>
            <a:off x="0" y="775719"/>
            <a:ext cx="7083455" cy="527685"/>
          </a:xfrm>
          <a:prstGeom prst="rect">
            <a:avLst/>
          </a:prstGeom>
          <a:noFill/>
          <a:ln>
            <a:noFill/>
          </a:ln>
        </p:spPr>
        <p:txBody>
          <a:bodyPr spcFirstLastPara="1" wrap="square" lIns="0"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500"/>
              <a:buFont typeface="Old Standard TT"/>
              <a:buNone/>
              <a:defRPr sz="3500" b="1" i="0" u="none" strike="noStrike" cap="none">
                <a:solidFill>
                  <a:schemeClr val="dk1"/>
                </a:solidFill>
                <a:latin typeface="Old Standard TT"/>
                <a:ea typeface="Old Standard TT"/>
                <a:cs typeface="Old Standard TT"/>
                <a:sym typeface="Old Standard TT"/>
              </a:defRPr>
            </a:lvl9pPr>
          </a:lstStyle>
          <a:p>
            <a:pPr algn="l"/>
            <a:r>
              <a:rPr lang="en-US" dirty="0"/>
              <a:t>	Step 6: Hardening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ED04-EF9B-3447-0C02-AD57A9549787}"/>
              </a:ext>
            </a:extLst>
          </p:cNvPr>
          <p:cNvSpPr>
            <a:spLocks noGrp="1"/>
          </p:cNvSpPr>
          <p:nvPr>
            <p:ph type="ctrTitle"/>
          </p:nvPr>
        </p:nvSpPr>
        <p:spPr/>
        <p:txBody>
          <a:bodyPr/>
          <a:lstStyle/>
          <a:p>
            <a:r>
              <a:rPr lang="en-US" dirty="0"/>
              <a:t>THANK YOU FOR LISTENING!</a:t>
            </a:r>
            <a:endParaRPr lang="en-PH" dirty="0"/>
          </a:p>
        </p:txBody>
      </p:sp>
      <p:sp>
        <p:nvSpPr>
          <p:cNvPr id="3" name="Subtitle 2">
            <a:extLst>
              <a:ext uri="{FF2B5EF4-FFF2-40B4-BE49-F238E27FC236}">
                <a16:creationId xmlns:a16="http://schemas.microsoft.com/office/drawing/2014/main" id="{A1DD22C9-CA23-54AC-03CD-703A6116A58D}"/>
              </a:ext>
            </a:extLst>
          </p:cNvPr>
          <p:cNvSpPr>
            <a:spLocks noGrp="1"/>
          </p:cNvSpPr>
          <p:nvPr>
            <p:ph type="subTitle" idx="1"/>
          </p:nvPr>
        </p:nvSpPr>
        <p:spPr/>
        <p:txBody>
          <a:bodyPr/>
          <a:lstStyle/>
          <a:p>
            <a:r>
              <a:rPr lang="en-US" dirty="0"/>
              <a:t>- GROUP 1 -</a:t>
            </a:r>
            <a:endParaRPr lang="en-PH" dirty="0"/>
          </a:p>
        </p:txBody>
      </p:sp>
    </p:spTree>
    <p:extLst>
      <p:ext uri="{BB962C8B-B14F-4D97-AF65-F5344CB8AC3E}">
        <p14:creationId xmlns:p14="http://schemas.microsoft.com/office/powerpoint/2010/main" val="282170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42"/>
        <p:cNvGrpSpPr/>
        <p:nvPr/>
      </p:nvGrpSpPr>
      <p:grpSpPr>
        <a:xfrm>
          <a:off x="0" y="0"/>
          <a:ext cx="0" cy="0"/>
          <a:chOff x="0" y="0"/>
          <a:chExt cx="0" cy="0"/>
        </a:xfrm>
      </p:grpSpPr>
      <p:sp>
        <p:nvSpPr>
          <p:cNvPr id="1048633" name="Google Shape;343;p33"/>
          <p:cNvSpPr txBox="1">
            <a:spLocks noGrp="1"/>
          </p:cNvSpPr>
          <p:nvPr>
            <p:ph type="title" idx="2"/>
          </p:nvPr>
        </p:nvSpPr>
        <p:spPr>
          <a:xfrm>
            <a:off x="2996575" y="1057362"/>
            <a:ext cx="3150900" cy="13935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1048634" name="Google Shape;344;p33"/>
          <p:cNvSpPr txBox="1">
            <a:spLocks noGrp="1"/>
          </p:cNvSpPr>
          <p:nvPr>
            <p:ph type="title"/>
          </p:nvPr>
        </p:nvSpPr>
        <p:spPr>
          <a:xfrm>
            <a:off x="1751250" y="2576650"/>
            <a:ext cx="5641500" cy="5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Implementation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1048581" name="Google Shape;783;p60"/>
          <p:cNvSpPr txBox="1">
            <a:spLocks noGrp="1"/>
          </p:cNvSpPr>
          <p:nvPr>
            <p:ph type="body" idx="1"/>
          </p:nvPr>
        </p:nvSpPr>
        <p:spPr>
          <a:xfrm>
            <a:off x="720000" y="1265774"/>
            <a:ext cx="7704000" cy="3550775"/>
          </a:xfrm>
          <a:prstGeom prst="rect">
            <a:avLst/>
          </a:prstGeom>
        </p:spPr>
        <p:txBody>
          <a:bodyPr spcFirstLastPara="1" wrap="square" lIns="0" tIns="91425" rIns="91425" bIns="91425" anchor="t" anchorCtr="0">
            <a:noAutofit/>
          </a:bodyPr>
          <a:lstStyle/>
          <a:p>
            <a:pPr marL="0" lvl="0" indent="0">
              <a:buClr>
                <a:schemeClr val="hlink"/>
              </a:buClr>
              <a:buSzPts val="1100"/>
              <a:buNone/>
            </a:pPr>
            <a:endParaRPr lang="en-US" sz="1200" b="0" dirty="0"/>
          </a:p>
          <a:p>
            <a:pPr marL="0" lvl="0" indent="0">
              <a:buClr>
                <a:schemeClr val="hlink"/>
              </a:buClr>
              <a:buSzPts val="1100"/>
              <a:buNone/>
            </a:pPr>
            <a:r>
              <a:rPr lang="en-US" sz="1200" b="0" dirty="0" err="1"/>
              <a:t>Bace</a:t>
            </a:r>
            <a:r>
              <a:rPr lang="en-US" sz="1200" b="0" dirty="0"/>
              <a:t>, R. and Mell, P. (2001), Intrusion Detection Systems, Special Publication (NIST SP), National Institute of Standards and Technology, Gaithersburg, MD</a:t>
            </a:r>
            <a:endParaRPr sz="1200" b="0" dirty="0">
              <a:latin typeface="Didact Gothic"/>
              <a:ea typeface="Didact Gothic"/>
              <a:cs typeface="Didact Gothic"/>
              <a:sym typeface="Didact Gothic"/>
            </a:endParaRPr>
          </a:p>
          <a:p>
            <a:pPr marL="0" lvl="0" indent="0">
              <a:buClr>
                <a:schemeClr val="hlink"/>
              </a:buClr>
              <a:buSzPts val="1100"/>
              <a:buNone/>
            </a:pPr>
            <a:endParaRPr sz="1200" b="0" dirty="0">
              <a:latin typeface="Didact Gothic"/>
              <a:ea typeface="Didact Gothic"/>
              <a:cs typeface="Didact Gothic"/>
              <a:sym typeface="Didact Gothic"/>
            </a:endParaRPr>
          </a:p>
          <a:p>
            <a:pPr marL="0" lvl="0" indent="0">
              <a:buClr>
                <a:schemeClr val="hlink"/>
              </a:buClr>
              <a:buSzPts val="1100"/>
              <a:buNone/>
            </a:pPr>
            <a:r>
              <a:rPr sz="1200" b="0" dirty="0">
                <a:latin typeface="Didact Gothic"/>
                <a:ea typeface="Didact Gothic"/>
                <a:cs typeface="Didact Gothic"/>
                <a:sym typeface="Didact Gothic"/>
                <a:hlinkClick r:id="rId3"/>
              </a:rPr>
              <a:t>https://www.datto.com/blog/ir-planning-the-critical-6-steps-of-cyber-security-incident-response</a:t>
            </a:r>
            <a:endParaRPr lang="en-US" sz="1200" b="0" dirty="0">
              <a:latin typeface="Didact Gothic"/>
              <a:ea typeface="Didact Gothic"/>
              <a:cs typeface="Didact Gothic"/>
              <a:sym typeface="Didact Gothic"/>
            </a:endParaRPr>
          </a:p>
          <a:p>
            <a:pPr marL="0" lvl="0" indent="0">
              <a:buClr>
                <a:schemeClr val="hlink"/>
              </a:buClr>
              <a:buSzPts val="1100"/>
              <a:buNone/>
            </a:pPr>
            <a:endParaRPr sz="1200" b="0" dirty="0">
              <a:latin typeface="Didact Gothic"/>
              <a:ea typeface="Didact Gothic"/>
              <a:cs typeface="Didact Gothic"/>
              <a:sym typeface="Didact Gothic"/>
            </a:endParaRPr>
          </a:p>
          <a:p>
            <a:pPr marL="0" lvl="0" indent="0">
              <a:buClr>
                <a:schemeClr val="hlink"/>
              </a:buClr>
              <a:buSzPts val="1100"/>
              <a:buNone/>
            </a:pPr>
            <a:r>
              <a:rPr lang="en-US" sz="1200" b="0" dirty="0" err="1"/>
              <a:t>GeeksforGeeks</a:t>
            </a:r>
            <a:r>
              <a:rPr lang="en-US" sz="1200" b="0" dirty="0"/>
              <a:t>. (2023, December 6). </a:t>
            </a:r>
            <a:r>
              <a:rPr lang="en-US" sz="1200" b="0" i="1" dirty="0"/>
              <a:t>Intrusion Detection System IDS</a:t>
            </a:r>
            <a:r>
              <a:rPr lang="en-US" sz="1200" b="0" dirty="0"/>
              <a:t>. </a:t>
            </a:r>
            <a:r>
              <a:rPr lang="en-US" sz="1200" b="0" dirty="0">
                <a:hlinkClick r:id="rId4"/>
              </a:rPr>
              <a:t>https://www.geeksforgeeks.org/intrusion-detection-system-ids/</a:t>
            </a:r>
            <a:endParaRPr lang="en-US" sz="1200" b="0" dirty="0"/>
          </a:p>
          <a:p>
            <a:pPr marL="0" lvl="0" indent="0">
              <a:buClr>
                <a:schemeClr val="hlink"/>
              </a:buClr>
              <a:buSzPts val="1100"/>
              <a:buNone/>
            </a:pPr>
            <a:endParaRPr lang="en-US" sz="1200" b="0" dirty="0">
              <a:latin typeface="Didact Gothic"/>
              <a:ea typeface="Didact Gothic"/>
              <a:cs typeface="Didact Gothic"/>
              <a:sym typeface="Didact Gothic"/>
            </a:endParaRPr>
          </a:p>
          <a:p>
            <a:pPr marL="0" lvl="0" indent="0">
              <a:buClr>
                <a:schemeClr val="hlink"/>
              </a:buClr>
              <a:buSzPts val="1100"/>
              <a:buNone/>
            </a:pPr>
            <a:r>
              <a:rPr lang="en-US" sz="1200" b="0" dirty="0">
                <a:latin typeface="Didact Gothic"/>
                <a:ea typeface="Didact Gothic"/>
                <a:cs typeface="Didact Gothic"/>
                <a:sym typeface="Didact Gothic"/>
              </a:rPr>
              <a:t>Mondal, A. (2023, October 12). </a:t>
            </a:r>
            <a:r>
              <a:rPr lang="en-US" sz="1200" b="0" i="1" dirty="0">
                <a:latin typeface="Didact Gothic"/>
                <a:ea typeface="Didact Gothic"/>
                <a:cs typeface="Didact Gothic"/>
                <a:sym typeface="Didact Gothic"/>
              </a:rPr>
              <a:t>What is Intrusion Detection System (IDS)? </a:t>
            </a:r>
            <a:r>
              <a:rPr lang="en-US" sz="1200" b="0" dirty="0" err="1">
                <a:latin typeface="Didact Gothic"/>
                <a:ea typeface="Didact Gothic"/>
                <a:cs typeface="Didact Gothic"/>
                <a:sym typeface="Didact Gothic"/>
              </a:rPr>
              <a:t>Intellipaat</a:t>
            </a:r>
            <a:r>
              <a:rPr lang="en-US" sz="1200" b="0" dirty="0">
                <a:latin typeface="Didact Gothic"/>
                <a:ea typeface="Didact Gothic"/>
                <a:cs typeface="Didact Gothic"/>
                <a:sym typeface="Didact Gothic"/>
              </a:rPr>
              <a:t>. </a:t>
            </a:r>
            <a:r>
              <a:rPr lang="en-US" sz="1200" b="0" dirty="0">
                <a:latin typeface="Didact Gothic"/>
                <a:ea typeface="Didact Gothic"/>
                <a:cs typeface="Didact Gothic"/>
                <a:sym typeface="Didact Gothic"/>
                <a:hlinkClick r:id="rId5"/>
              </a:rPr>
              <a:t>https://intellipaat.com/blog/intrusion-detection-system/#no3</a:t>
            </a:r>
            <a:endParaRPr lang="en-US" sz="1200" b="0" dirty="0">
              <a:latin typeface="Didact Gothic"/>
              <a:ea typeface="Didact Gothic"/>
              <a:cs typeface="Didact Gothic"/>
              <a:sym typeface="Didact Gothic"/>
            </a:endParaRPr>
          </a:p>
          <a:p>
            <a:pPr marL="0" lvl="0" indent="0">
              <a:buClr>
                <a:schemeClr val="hlink"/>
              </a:buClr>
              <a:buSzPts val="1100"/>
              <a:buNone/>
            </a:pPr>
            <a:endParaRPr lang="en-US" sz="1200" b="0" dirty="0"/>
          </a:p>
          <a:p>
            <a:pPr marL="0" lvl="0" indent="0">
              <a:buClr>
                <a:schemeClr val="hlink"/>
              </a:buClr>
              <a:buSzPts val="1100"/>
              <a:buNone/>
            </a:pPr>
            <a:r>
              <a:rPr lang="en-US" sz="1200" b="0" dirty="0" err="1"/>
              <a:t>Bace</a:t>
            </a:r>
            <a:r>
              <a:rPr lang="en-US" sz="1200" b="0" dirty="0"/>
              <a:t>, R. and Mell, P. (2001), </a:t>
            </a:r>
            <a:r>
              <a:rPr lang="en-US" sz="1200" b="0" i="1" dirty="0"/>
              <a:t>Intrusion Detection Systems</a:t>
            </a:r>
            <a:r>
              <a:rPr lang="en-US" sz="1200" b="0" dirty="0"/>
              <a:t>, Special Publication (NIST SP), National Institute of Standards and Technology, Gaithersburg, MD</a:t>
            </a:r>
          </a:p>
          <a:p>
            <a:pPr marL="0" lvl="0" indent="0">
              <a:buClr>
                <a:schemeClr val="hlink"/>
              </a:buClr>
              <a:buSzPts val="1100"/>
              <a:buNone/>
            </a:pPr>
            <a:endParaRPr lang="en-US" sz="1200" b="0" dirty="0">
              <a:latin typeface="Didact Gothic"/>
              <a:ea typeface="Didact Gothic"/>
              <a:cs typeface="Didact Gothic"/>
              <a:sym typeface="Didact Gothic"/>
            </a:endParaRPr>
          </a:p>
          <a:p>
            <a:pPr marL="0" lvl="0" indent="0">
              <a:buClr>
                <a:schemeClr val="hlink"/>
              </a:buClr>
              <a:buSzPts val="1100"/>
              <a:buNone/>
            </a:pPr>
            <a:r>
              <a:rPr lang="en-US" sz="1200" b="0" dirty="0" err="1">
                <a:latin typeface="Didact Gothic"/>
                <a:ea typeface="Didact Gothic"/>
                <a:cs typeface="Didact Gothic"/>
                <a:sym typeface="Didact Gothic"/>
              </a:rPr>
              <a:t>Fichtner</a:t>
            </a:r>
            <a:r>
              <a:rPr lang="en-US" sz="1200" b="0" dirty="0">
                <a:latin typeface="Didact Gothic"/>
                <a:ea typeface="Didact Gothic"/>
                <a:cs typeface="Didact Gothic"/>
                <a:sym typeface="Didact Gothic"/>
              </a:rPr>
              <a:t>, E. (2022, March 8). IR Planning: </a:t>
            </a:r>
            <a:r>
              <a:rPr lang="en-US" sz="1200" b="0" i="1" dirty="0">
                <a:latin typeface="Didact Gothic"/>
                <a:ea typeface="Didact Gothic"/>
                <a:cs typeface="Didact Gothic"/>
                <a:sym typeface="Didact Gothic"/>
              </a:rPr>
              <a:t>The Critical 6 Steps of Cyber Security Incident Response</a:t>
            </a:r>
            <a:r>
              <a:rPr lang="en-US" sz="1200" b="0" dirty="0">
                <a:latin typeface="Didact Gothic"/>
                <a:ea typeface="Didact Gothic"/>
                <a:cs typeface="Didact Gothic"/>
                <a:sym typeface="Didact Gothic"/>
              </a:rPr>
              <a:t>. Datto. </a:t>
            </a:r>
            <a:r>
              <a:rPr lang="en-US" sz="1200" b="0" dirty="0">
                <a:latin typeface="Didact Gothic"/>
                <a:ea typeface="Didact Gothic"/>
                <a:cs typeface="Didact Gothic"/>
                <a:sym typeface="Didact Gothic"/>
                <a:hlinkClick r:id="rId3"/>
              </a:rPr>
              <a:t>https://www.datto.com/blog/ir-planning-the-critical-6-steps-of-cyber-security-incident-response</a:t>
            </a:r>
            <a:endParaRPr lang="en-US" sz="1200" b="0" dirty="0">
              <a:latin typeface="Didact Gothic"/>
              <a:ea typeface="Didact Gothic"/>
              <a:cs typeface="Didact Gothic"/>
              <a:sym typeface="Didact Gothic"/>
            </a:endParaRPr>
          </a:p>
          <a:p>
            <a:pPr marL="0" lvl="0" indent="0">
              <a:buClr>
                <a:schemeClr val="hlink"/>
              </a:buClr>
              <a:buSzPts val="1100"/>
              <a:buNone/>
            </a:pPr>
            <a:endParaRPr lang="en-US" sz="1200" b="0" dirty="0">
              <a:latin typeface="Didact Gothic"/>
              <a:ea typeface="Didact Gothic"/>
              <a:cs typeface="Didact Gothic"/>
              <a:sym typeface="Didact Gothic"/>
            </a:endParaRPr>
          </a:p>
          <a:p>
            <a:pPr marL="0" lvl="0" indent="0">
              <a:buClr>
                <a:schemeClr val="hlink"/>
              </a:buClr>
              <a:buSzPts val="1100"/>
              <a:buNone/>
            </a:pPr>
            <a:endParaRPr sz="1200" b="0" dirty="0">
              <a:latin typeface="Didact Gothic"/>
              <a:ea typeface="Didact Gothic"/>
              <a:cs typeface="Didact Gothic"/>
              <a:sym typeface="Didact Gothic"/>
            </a:endParaRPr>
          </a:p>
          <a:p>
            <a:pPr marL="0" lvl="0" indent="0">
              <a:buClr>
                <a:schemeClr val="hlink"/>
              </a:buClr>
              <a:buSzPts val="1100"/>
              <a:buNone/>
            </a:pPr>
            <a:endParaRPr sz="1200" b="0" dirty="0">
              <a:latin typeface="Didact Gothic"/>
              <a:ea typeface="Didact Gothic"/>
              <a:cs typeface="Didact Gothic"/>
              <a:sym typeface="Didact Gothic"/>
            </a:endParaRPr>
          </a:p>
        </p:txBody>
      </p:sp>
      <p:sp>
        <p:nvSpPr>
          <p:cNvPr id="1048582" name="Google Shape;784;p60"/>
          <p:cNvSpPr txBox="1">
            <a:spLocks noGrp="1"/>
          </p:cNvSpPr>
          <p:nvPr>
            <p:ph type="title"/>
          </p:nvPr>
        </p:nvSpPr>
        <p:spPr>
          <a:xfrm>
            <a:off x="486085" y="642974"/>
            <a:ext cx="7704000" cy="6228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GB" dirty="0"/>
              <a:t>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ext Placeholder 14"/>
          <p:cNvSpPr>
            <a:spLocks noGrp="1"/>
          </p:cNvSpPr>
          <p:nvPr>
            <p:ph type="body" idx="1"/>
          </p:nvPr>
        </p:nvSpPr>
        <p:spPr>
          <a:xfrm>
            <a:off x="642176" y="2905662"/>
            <a:ext cx="7391815" cy="2496821"/>
          </a:xfrm>
        </p:spPr>
        <p:txBody>
          <a:bodyPr/>
          <a:lstStyle/>
          <a:p>
            <a:pPr marL="152400" indent="0" algn="just">
              <a:lnSpc>
                <a:spcPct val="150000"/>
              </a:lnSpc>
              <a:buNone/>
            </a:pPr>
            <a:r>
              <a:rPr lang="en-US" sz="2000" b="0" dirty="0"/>
              <a:t>A system called an intrusion detection system (IDS) observes network traffic for malicious transactions and sends immediate alerts when it is observed. It is software that checks a network or system for malicious activities or policy violations. </a:t>
            </a:r>
            <a:endParaRPr lang="en-PH" sz="2000" b="0" dirty="0"/>
          </a:p>
        </p:txBody>
      </p:sp>
      <p:sp>
        <p:nvSpPr>
          <p:cNvPr id="1048638" name="Title 13"/>
          <p:cNvSpPr>
            <a:spLocks noGrp="1"/>
          </p:cNvSpPr>
          <p:nvPr>
            <p:ph type="title"/>
          </p:nvPr>
        </p:nvSpPr>
        <p:spPr>
          <a:xfrm>
            <a:off x="557112" y="0"/>
            <a:ext cx="7704000" cy="622800"/>
          </a:xfrm>
        </p:spPr>
        <p:txBody>
          <a:bodyPr>
            <a:noAutofit/>
          </a:bodyPr>
          <a:lstStyle/>
          <a:p>
            <a:pPr fontAlgn="base"/>
            <a:r>
              <a:rPr lang="en-US" sz="3200" dirty="0"/>
              <a:t>What is an Intrusion Detection System (IDS)?</a:t>
            </a:r>
            <a:endParaRPr lang="en-PH" sz="3200" dirty="0"/>
          </a:p>
        </p:txBody>
      </p:sp>
      <p:pic>
        <p:nvPicPr>
          <p:cNvPr id="2097152" name="Picture 100"/>
          <p:cNvPicPr>
            <a:picLocks/>
          </p:cNvPicPr>
          <p:nvPr/>
        </p:nvPicPr>
        <p:blipFill>
          <a:blip r:embed="rId2"/>
          <a:stretch>
            <a:fillRect/>
          </a:stretch>
        </p:blipFill>
        <p:spPr>
          <a:xfrm>
            <a:off x="2165113" y="699037"/>
            <a:ext cx="4345940" cy="2206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Each illegal activity or violation is often recorded either centrally using a SIEM system or notified to an administration. IDS monitors a network or system for malicious activity and protects a computer network from unauthorized access from users, including perhaps insiders. </a:t>
            </a:r>
            <a:endParaRPr lang="en-PH" sz="2000" b="0" dirty="0"/>
          </a:p>
        </p:txBody>
      </p:sp>
      <p:sp>
        <p:nvSpPr>
          <p:cNvPr id="1048640" name="Title 13"/>
          <p:cNvSpPr>
            <a:spLocks noGrp="1"/>
          </p:cNvSpPr>
          <p:nvPr>
            <p:ph type="title"/>
          </p:nvPr>
        </p:nvSpPr>
        <p:spPr>
          <a:xfrm>
            <a:off x="486084" y="527825"/>
            <a:ext cx="7704000" cy="622800"/>
          </a:xfrm>
        </p:spPr>
        <p:txBody>
          <a:bodyPr>
            <a:normAutofit fontScale="90000"/>
          </a:bodyPr>
          <a:lstStyle/>
          <a:p>
            <a:pPr fontAlgn="base"/>
            <a:r>
              <a:rPr lang="en-US" dirty="0"/>
              <a:t>What is an Intrusion Detection System (IDS)?</a:t>
            </a: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ext Placeholder 14"/>
          <p:cNvSpPr>
            <a:spLocks noGrp="1"/>
          </p:cNvSpPr>
          <p:nvPr>
            <p:ph type="body" idx="1"/>
          </p:nvPr>
        </p:nvSpPr>
        <p:spPr>
          <a:xfrm>
            <a:off x="486084" y="1275775"/>
            <a:ext cx="7704000" cy="3339900"/>
          </a:xfrm>
        </p:spPr>
        <p:txBody>
          <a:bodyPr/>
          <a:lstStyle/>
          <a:p>
            <a:pPr marL="152400" indent="0" algn="just">
              <a:lnSpc>
                <a:spcPct val="150000"/>
              </a:lnSpc>
              <a:buNone/>
            </a:pPr>
            <a:r>
              <a:rPr lang="en-US" sz="2000" b="0" dirty="0"/>
              <a:t>The intrusion detector learning task is to build a predictive model (i.e. a classifier) capable of distinguishing between ‘bad connections’ (intrusion/attacks) and ‘good (normal) connections’.</a:t>
            </a:r>
            <a:endParaRPr lang="en-PH" sz="2000" b="0" dirty="0"/>
          </a:p>
        </p:txBody>
      </p:sp>
      <p:sp>
        <p:nvSpPr>
          <p:cNvPr id="1048642" name="Title 13"/>
          <p:cNvSpPr>
            <a:spLocks noGrp="1"/>
          </p:cNvSpPr>
          <p:nvPr>
            <p:ph type="title"/>
          </p:nvPr>
        </p:nvSpPr>
        <p:spPr>
          <a:xfrm>
            <a:off x="486084" y="527825"/>
            <a:ext cx="7704000" cy="622800"/>
          </a:xfrm>
        </p:spPr>
        <p:txBody>
          <a:bodyPr>
            <a:normAutofit fontScale="90000"/>
          </a:bodyPr>
          <a:lstStyle/>
          <a:p>
            <a:pPr fontAlgn="base"/>
            <a:r>
              <a:rPr lang="en-US" dirty="0"/>
              <a:t>What is an Intrusion Detection System (IDS)?</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ext Placeholder 14"/>
          <p:cNvSpPr>
            <a:spLocks noGrp="1"/>
          </p:cNvSpPr>
          <p:nvPr>
            <p:ph type="body" idx="1"/>
          </p:nvPr>
        </p:nvSpPr>
        <p:spPr>
          <a:xfrm>
            <a:off x="486084" y="1275775"/>
            <a:ext cx="7704000" cy="3339900"/>
          </a:xfrm>
        </p:spPr>
        <p:txBody>
          <a:bodyPr/>
          <a:lstStyle/>
          <a:p>
            <a:pPr lvl="0">
              <a:lnSpc>
                <a:spcPct val="150000"/>
              </a:lnSpc>
            </a:pPr>
            <a:r>
              <a:rPr lang="en-US" sz="2000" b="0" dirty="0"/>
              <a:t>An IDS (Intrusion Detection System) monitors the traffic on a computer network to detect any suspicious activity.</a:t>
            </a:r>
            <a:endParaRPr lang="en-PH" sz="2000" b="0" dirty="0"/>
          </a:p>
          <a:p>
            <a:pPr lvl="0">
              <a:lnSpc>
                <a:spcPct val="150000"/>
              </a:lnSpc>
            </a:pPr>
            <a:r>
              <a:rPr lang="en-US" sz="2000" b="0" dirty="0"/>
              <a:t>It analyzes the data flowing through the network to look for patterns and signs of abnormal behavior.</a:t>
            </a:r>
            <a:endParaRPr lang="en-PH" sz="2000" b="0" dirty="0"/>
          </a:p>
          <a:p>
            <a:pPr lvl="0">
              <a:lnSpc>
                <a:spcPct val="150000"/>
              </a:lnSpc>
            </a:pPr>
            <a:r>
              <a:rPr lang="en-US" sz="2000" b="0" dirty="0"/>
              <a:t>The IDS compares the network activity to a set of predefined rules and patterns to identify any activity that might indicate an attack or intrusion.</a:t>
            </a:r>
            <a:endParaRPr lang="en-PH" sz="2000" b="0" dirty="0"/>
          </a:p>
        </p:txBody>
      </p:sp>
      <p:sp>
        <p:nvSpPr>
          <p:cNvPr id="1048644" name="Title 13"/>
          <p:cNvSpPr>
            <a:spLocks noGrp="1"/>
          </p:cNvSpPr>
          <p:nvPr>
            <p:ph type="title"/>
          </p:nvPr>
        </p:nvSpPr>
        <p:spPr>
          <a:xfrm>
            <a:off x="486084" y="527825"/>
            <a:ext cx="7704000" cy="622800"/>
          </a:xfrm>
        </p:spPr>
        <p:txBody>
          <a:bodyPr>
            <a:normAutofit fontScale="90000"/>
          </a:bodyPr>
          <a:lstStyle/>
          <a:p>
            <a:pPr fontAlgn="base"/>
            <a:r>
              <a:rPr lang="en-US" dirty="0"/>
              <a:t>How does an IDS work?</a:t>
            </a: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4"/>
          <p:cNvSpPr>
            <a:spLocks noGrp="1"/>
          </p:cNvSpPr>
          <p:nvPr>
            <p:ph type="body" idx="1"/>
          </p:nvPr>
        </p:nvSpPr>
        <p:spPr>
          <a:xfrm>
            <a:off x="486084" y="1275775"/>
            <a:ext cx="7704000" cy="3339900"/>
          </a:xfrm>
        </p:spPr>
        <p:txBody>
          <a:bodyPr/>
          <a:lstStyle/>
          <a:p>
            <a:pPr lvl="0">
              <a:lnSpc>
                <a:spcPct val="150000"/>
              </a:lnSpc>
            </a:pPr>
            <a:r>
              <a:rPr lang="en-US" sz="2000" b="0" dirty="0"/>
              <a:t>If the IDS detects something that matches one of these rules or patterns, it sends an alert to the system administrator.</a:t>
            </a:r>
            <a:endParaRPr lang="en-PH" sz="2000" b="0" dirty="0"/>
          </a:p>
          <a:p>
            <a:pPr lvl="0">
              <a:lnSpc>
                <a:spcPct val="150000"/>
              </a:lnSpc>
            </a:pPr>
            <a:r>
              <a:rPr lang="en-US" sz="2000" b="0" dirty="0"/>
              <a:t>The system administrator can then investigate the alert and take action to prevent any damage or further intrusion.</a:t>
            </a:r>
            <a:endParaRPr lang="en-PH" sz="2000" b="0" dirty="0"/>
          </a:p>
        </p:txBody>
      </p:sp>
      <p:sp>
        <p:nvSpPr>
          <p:cNvPr id="1048646" name="Title 13"/>
          <p:cNvSpPr>
            <a:spLocks noGrp="1"/>
          </p:cNvSpPr>
          <p:nvPr>
            <p:ph type="title"/>
          </p:nvPr>
        </p:nvSpPr>
        <p:spPr>
          <a:xfrm>
            <a:off x="486084" y="527825"/>
            <a:ext cx="7704000" cy="622800"/>
          </a:xfrm>
        </p:spPr>
        <p:txBody>
          <a:bodyPr>
            <a:normAutofit fontScale="90000"/>
          </a:bodyPr>
          <a:lstStyle/>
          <a:p>
            <a:pPr fontAlgn="base"/>
            <a:r>
              <a:rPr lang="en-US" dirty="0"/>
              <a:t>How does an IDS work?</a:t>
            </a:r>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ext Placeholder 14"/>
          <p:cNvSpPr>
            <a:spLocks noGrp="1"/>
          </p:cNvSpPr>
          <p:nvPr>
            <p:ph type="body" idx="1"/>
          </p:nvPr>
        </p:nvSpPr>
        <p:spPr>
          <a:xfrm>
            <a:off x="486719" y="1282700"/>
            <a:ext cx="7704000" cy="2871330"/>
          </a:xfrm>
        </p:spPr>
        <p:txBody>
          <a:bodyPr/>
          <a:lstStyle/>
          <a:p>
            <a:pPr marL="152400" indent="0">
              <a:lnSpc>
                <a:spcPct val="150000"/>
              </a:lnSpc>
              <a:buNone/>
            </a:pPr>
            <a:r>
              <a:rPr lang="en-US" sz="2000" dirty="0"/>
              <a:t>IDS are classified into 5 types:</a:t>
            </a:r>
          </a:p>
          <a:p>
            <a:pPr algn="just">
              <a:lnSpc>
                <a:spcPct val="150000"/>
              </a:lnSpc>
            </a:pPr>
            <a:r>
              <a:rPr lang="en-US" sz="1800" dirty="0"/>
              <a:t>Network Intrusion Detection System (NIDS): </a:t>
            </a:r>
            <a:r>
              <a:rPr lang="en-US" sz="1800" b="0" dirty="0"/>
              <a:t>Network intrusion detection systems (NIDS) are set up at a planned point within the network to examine traffic from all devices on the network. It performs an observation of passing traffic on the entire subnet and matches the traffic that is passed on the subnets to the collection of known attacks. </a:t>
            </a:r>
            <a:endParaRPr lang="en-PH" sz="1800" dirty="0"/>
          </a:p>
        </p:txBody>
      </p:sp>
      <p:sp>
        <p:nvSpPr>
          <p:cNvPr id="1048648" name="Title 13"/>
          <p:cNvSpPr>
            <a:spLocks noGrp="1"/>
          </p:cNvSpPr>
          <p:nvPr>
            <p:ph type="title"/>
          </p:nvPr>
        </p:nvSpPr>
        <p:spPr>
          <a:xfrm>
            <a:off x="486084" y="527825"/>
            <a:ext cx="7704000" cy="622800"/>
          </a:xfrm>
        </p:spPr>
        <p:txBody>
          <a:bodyPr>
            <a:normAutofit fontScale="90000"/>
          </a:bodyPr>
          <a:lstStyle/>
          <a:p>
            <a:r>
              <a:rPr lang="en-US" dirty="0"/>
              <a:t>Classification of Intrusion Detection System</a:t>
            </a:r>
            <a:endParaRPr lang="en-PH" dirty="0"/>
          </a:p>
        </p:txBody>
      </p:sp>
    </p:spTree>
  </p:cSld>
  <p:clrMapOvr>
    <a:masterClrMapping/>
  </p:clrMapOvr>
</p:sld>
</file>

<file path=ppt/theme/theme1.xml><?xml version="1.0" encoding="utf-8"?>
<a:theme xmlns:a="http://schemas.openxmlformats.org/drawingml/2006/main"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1713</Words>
  <Application>Microsoft Office PowerPoint</Application>
  <PresentationFormat>On-screen Show (16:9)</PresentationFormat>
  <Paragraphs>94</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Anaheim</vt:lpstr>
      <vt:lpstr>Arial</vt:lpstr>
      <vt:lpstr>Didact Gothic</vt:lpstr>
      <vt:lpstr>Old Standard TT</vt:lpstr>
      <vt:lpstr>Roboto Condensed Light</vt:lpstr>
      <vt:lpstr>Formal Research Paper Slideshow by Slidesgo</vt:lpstr>
      <vt:lpstr>IDS IMPLEMENTATION, LIMITATIONS AND SIX-STEPS</vt:lpstr>
      <vt:lpstr>Implementation</vt:lpstr>
      <vt:lpstr>01</vt:lpstr>
      <vt:lpstr>What is an Intrusion Detection System (IDS)?</vt:lpstr>
      <vt:lpstr>What is an Intrusion Detection System (IDS)?</vt:lpstr>
      <vt:lpstr>What is an Intrusion Detection System (IDS)?</vt:lpstr>
      <vt:lpstr>How does an IDS work?</vt:lpstr>
      <vt:lpstr>How does an IDS work?</vt:lpstr>
      <vt:lpstr>Classification of Intrusion Detection System</vt:lpstr>
      <vt:lpstr>Classification of Intrusion Detection System</vt:lpstr>
      <vt:lpstr>Classification of Intrusion Detection System</vt:lpstr>
      <vt:lpstr>PowerPoint Presentation</vt:lpstr>
      <vt:lpstr>Classification of Intrusion Detection System</vt:lpstr>
      <vt:lpstr>Classification of Intrusion Detection System</vt:lpstr>
      <vt:lpstr>Classification of Intrusion Detection System</vt:lpstr>
      <vt:lpstr>Classification of Intrusion Detection System</vt:lpstr>
      <vt:lpstr>02</vt:lpstr>
      <vt:lpstr>IDSs have many limitations. These are the major ones:</vt:lpstr>
      <vt:lpstr>IDS Limitation</vt:lpstr>
      <vt:lpstr>IDS Limitation</vt:lpstr>
      <vt:lpstr>03</vt:lpstr>
      <vt:lpstr>Step 1: Validate (Identification)</vt:lpstr>
      <vt:lpstr>PowerPoint Presentation</vt:lpstr>
      <vt:lpstr>Step 2: Triage (Identification)</vt:lpstr>
      <vt:lpstr>PowerPoint Presentation</vt:lpstr>
      <vt:lpstr>PowerPoint Presentation</vt:lpstr>
      <vt:lpstr>PowerPoint Presentation</vt:lpstr>
      <vt:lpstr>PowerPoint Presentation</vt:lpstr>
      <vt:lpstr>THANK YOU FOR LISTENING!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Research Paper Slideshow</dc:title>
  <dc:creator>Enginco</dc:creator>
  <cp:lastModifiedBy>ALLEN JAMES ALVARO</cp:lastModifiedBy>
  <cp:revision>12</cp:revision>
  <dcterms:created xsi:type="dcterms:W3CDTF">2023-12-13T22:13:09Z</dcterms:created>
  <dcterms:modified xsi:type="dcterms:W3CDTF">2023-12-15T08:49:40Z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82086a60c679489eab675c7f0fe8c9ec</vt:lpwstr>
  </property>
  <property fmtid="{D5CDD505-2E9C-101B-9397-08002B2CF9AE}" pid="3" name="KSOProductBuildVer">
    <vt:lpwstr>1033-11.2.0.11225</vt:lpwstr>
  </property>
</Properties>
</file>