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34"/>
  </p:notesMasterIdLst>
  <p:sldIdLst>
    <p:sldId id="256" r:id="rId2"/>
    <p:sldId id="258" r:id="rId3"/>
    <p:sldId id="259"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288" r:id="rId27"/>
    <p:sldId id="263" r:id="rId28"/>
    <p:sldId id="293" r:id="rId29"/>
    <p:sldId id="294" r:id="rId30"/>
    <p:sldId id="287" r:id="rId31"/>
    <p:sldId id="292" r:id="rId32"/>
    <p:sldId id="286"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115E4A-3000-4831-8AFA-290C2E25D242}">
  <a:tblStyle styleId="{3F115E4A-3000-4831-8AFA-290C2E25D24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1dd3286a6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1dd3286a6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1dd3286a66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1dd3286a66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0079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2df404932a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2df404932a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2df404932a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2df404932a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544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2df404932a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2df404932a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8662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201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11dd3286a66_0_22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11dd3286a66_0_22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84100" y="1479650"/>
            <a:ext cx="6175800" cy="1640400"/>
          </a:xfrm>
          <a:prstGeom prst="rect">
            <a:avLst/>
          </a:prstGeom>
        </p:spPr>
        <p:txBody>
          <a:bodyPr spcFirstLastPara="1" wrap="square" lIns="0" tIns="91425" rIns="91425" bIns="91425" anchor="b" anchorCtr="0">
            <a:noAutofit/>
          </a:bodyPr>
          <a:lstStyle>
            <a:lvl1pPr lvl="0" algn="ctr" rtl="0">
              <a:lnSpc>
                <a:spcPct val="90000"/>
              </a:lnSpc>
              <a:spcBef>
                <a:spcPts val="0"/>
              </a:spcBef>
              <a:spcAft>
                <a:spcPts val="0"/>
              </a:spcAft>
              <a:buClr>
                <a:srgbClr val="191919"/>
              </a:buClr>
              <a:buSzPts val="5200"/>
              <a:buNone/>
              <a:defRPr sz="55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724250" y="3265350"/>
            <a:ext cx="5695500" cy="393600"/>
          </a:xfrm>
          <a:prstGeom prst="rect">
            <a:avLst/>
          </a:prstGeom>
          <a:ln>
            <a:noFill/>
          </a:ln>
        </p:spPr>
        <p:txBody>
          <a:bodyPr spcFirstLastPara="1" wrap="square" lIns="0"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35700" y="-30000"/>
            <a:ext cx="9215400" cy="5203500"/>
            <a:chOff x="-35700" y="-30000"/>
            <a:chExt cx="9215400" cy="5203500"/>
          </a:xfrm>
        </p:grpSpPr>
        <p:cxnSp>
          <p:nvCxnSpPr>
            <p:cNvPr id="12" name="Google Shape;12;p2"/>
            <p:cNvCxnSpPr/>
            <p:nvPr/>
          </p:nvCxnSpPr>
          <p:spPr>
            <a:xfrm rot="5400000">
              <a:off x="-1965275" y="2571750"/>
              <a:ext cx="5203500" cy="0"/>
            </a:xfrm>
            <a:prstGeom prst="straightConnector1">
              <a:avLst/>
            </a:prstGeom>
            <a:noFill/>
            <a:ln w="9525" cap="flat" cmpd="sng">
              <a:solidFill>
                <a:srgbClr val="191919"/>
              </a:solidFill>
              <a:prstDash val="solid"/>
              <a:round/>
              <a:headEnd type="none" w="med" len="med"/>
              <a:tailEnd type="none" w="med" len="med"/>
            </a:ln>
          </p:spPr>
        </p:cxnSp>
        <p:cxnSp>
          <p:nvCxnSpPr>
            <p:cNvPr id="13" name="Google Shape;13;p2"/>
            <p:cNvCxnSpPr/>
            <p:nvPr/>
          </p:nvCxnSpPr>
          <p:spPr>
            <a:xfrm rot="5400000">
              <a:off x="5912100" y="2571750"/>
              <a:ext cx="5203500" cy="0"/>
            </a:xfrm>
            <a:prstGeom prst="straightConnector1">
              <a:avLst/>
            </a:prstGeom>
            <a:noFill/>
            <a:ln w="9525" cap="flat" cmpd="sng">
              <a:solidFill>
                <a:srgbClr val="191919"/>
              </a:solidFill>
              <a:prstDash val="solid"/>
              <a:round/>
              <a:headEnd type="none" w="med" len="med"/>
              <a:tailEnd type="none" w="med" len="med"/>
            </a:ln>
          </p:spPr>
        </p:cxnSp>
        <p:cxnSp>
          <p:nvCxnSpPr>
            <p:cNvPr id="14" name="Google Shape;14;p2"/>
            <p:cNvCxnSpPr/>
            <p:nvPr/>
          </p:nvCxnSpPr>
          <p:spPr>
            <a:xfrm>
              <a:off x="-35700" y="529972"/>
              <a:ext cx="9215400" cy="0"/>
            </a:xfrm>
            <a:prstGeom prst="straightConnector1">
              <a:avLst/>
            </a:prstGeom>
            <a:noFill/>
            <a:ln w="9525" cap="flat" cmpd="sng">
              <a:solidFill>
                <a:srgbClr val="191919"/>
              </a:solidFill>
              <a:prstDash val="solid"/>
              <a:round/>
              <a:headEnd type="none" w="med" len="med"/>
              <a:tailEnd type="none" w="med" len="med"/>
            </a:ln>
          </p:spPr>
        </p:cxnSp>
        <p:cxnSp>
          <p:nvCxnSpPr>
            <p:cNvPr id="15" name="Google Shape;15;p2"/>
            <p:cNvCxnSpPr/>
            <p:nvPr/>
          </p:nvCxnSpPr>
          <p:spPr>
            <a:xfrm>
              <a:off x="-21425" y="2571750"/>
              <a:ext cx="653400" cy="0"/>
            </a:xfrm>
            <a:prstGeom prst="straightConnector1">
              <a:avLst/>
            </a:prstGeom>
            <a:noFill/>
            <a:ln w="9525" cap="flat" cmpd="sng">
              <a:solidFill>
                <a:srgbClr val="191919"/>
              </a:solidFill>
              <a:prstDash val="solid"/>
              <a:round/>
              <a:headEnd type="none" w="med" len="med"/>
              <a:tailEnd type="none" w="med" len="med"/>
            </a:ln>
          </p:spPr>
        </p:cxnSp>
        <p:cxnSp>
          <p:nvCxnSpPr>
            <p:cNvPr id="16" name="Google Shape;16;p2"/>
            <p:cNvCxnSpPr/>
            <p:nvPr/>
          </p:nvCxnSpPr>
          <p:spPr>
            <a:xfrm>
              <a:off x="8509900" y="2571750"/>
              <a:ext cx="636900" cy="0"/>
            </a:xfrm>
            <a:prstGeom prst="straightConnector1">
              <a:avLst/>
            </a:prstGeom>
            <a:noFill/>
            <a:ln w="9525" cap="flat" cmpd="sng">
              <a:solidFill>
                <a:srgbClr val="191919"/>
              </a:solidFill>
              <a:prstDash val="solid"/>
              <a:round/>
              <a:headEnd type="none" w="med" len="med"/>
              <a:tailEnd type="none" w="med" len="med"/>
            </a:ln>
          </p:spPr>
        </p:cxnSp>
        <p:cxnSp>
          <p:nvCxnSpPr>
            <p:cNvPr id="17" name="Google Shape;17;p2"/>
            <p:cNvCxnSpPr/>
            <p:nvPr/>
          </p:nvCxnSpPr>
          <p:spPr>
            <a:xfrm>
              <a:off x="-35700" y="4623597"/>
              <a:ext cx="9215400" cy="0"/>
            </a:xfrm>
            <a:prstGeom prst="straightConnector1">
              <a:avLst/>
            </a:prstGeom>
            <a:noFill/>
            <a:ln w="9525" cap="flat" cmpd="sng">
              <a:solidFill>
                <a:srgbClr val="191919"/>
              </a:solidFill>
              <a:prstDash val="solid"/>
              <a:round/>
              <a:headEnd type="none" w="med" len="med"/>
              <a:tailEnd type="none" w="med" len="med"/>
            </a:ln>
          </p:spPr>
        </p:cxnSp>
      </p:grpSp>
      <p:sp>
        <p:nvSpPr>
          <p:cNvPr id="18" name="Google Shape;18;p2"/>
          <p:cNvSpPr/>
          <p:nvPr/>
        </p:nvSpPr>
        <p:spPr>
          <a:xfrm>
            <a:off x="8712900" y="124175"/>
            <a:ext cx="273300" cy="273300"/>
          </a:xfrm>
          <a:prstGeom prst="star4">
            <a:avLst>
              <a:gd name="adj" fmla="val 12500"/>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1925" y="4751950"/>
            <a:ext cx="273300" cy="273300"/>
          </a:xfrm>
          <a:prstGeom prst="star4">
            <a:avLst>
              <a:gd name="adj" fmla="val 12500"/>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1751250" y="2576650"/>
            <a:ext cx="5641500" cy="535800"/>
          </a:xfrm>
          <a:prstGeom prst="rect">
            <a:avLst/>
          </a:prstGeom>
          <a:ln>
            <a:noFill/>
          </a:ln>
        </p:spPr>
        <p:txBody>
          <a:bodyPr spcFirstLastPara="1" wrap="square" lIns="0" tIns="91425" rIns="91425" bIns="91425" anchor="ctr"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2996575" y="1057362"/>
            <a:ext cx="3150900" cy="1393500"/>
          </a:xfrm>
          <a:prstGeom prst="rect">
            <a:avLst/>
          </a:prstGeom>
        </p:spPr>
        <p:txBody>
          <a:bodyPr spcFirstLastPara="1" wrap="square" lIns="0" tIns="91425" rIns="91425" bIns="91425" anchor="ctr" anchorCtr="0">
            <a:noAutofit/>
          </a:bodyPr>
          <a:lstStyle>
            <a:lvl1pPr lvl="0" algn="ctr" rtl="0">
              <a:spcBef>
                <a:spcPts val="0"/>
              </a:spcBef>
              <a:spcAft>
                <a:spcPts val="0"/>
              </a:spcAft>
              <a:buSzPts val="6000"/>
              <a:buNone/>
              <a:defRPr sz="111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 name="Google Shape;23;p3"/>
          <p:cNvSpPr txBox="1">
            <a:spLocks noGrp="1"/>
          </p:cNvSpPr>
          <p:nvPr>
            <p:ph type="subTitle" idx="1"/>
          </p:nvPr>
        </p:nvSpPr>
        <p:spPr>
          <a:xfrm>
            <a:off x="3097150" y="3238237"/>
            <a:ext cx="2949900" cy="713400"/>
          </a:xfrm>
          <a:prstGeom prst="rect">
            <a:avLst/>
          </a:prstGeom>
        </p:spPr>
        <p:txBody>
          <a:bodyPr spcFirstLastPara="1" wrap="square" lIns="0"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 name="Google Shape;24;p3"/>
          <p:cNvGrpSpPr/>
          <p:nvPr/>
        </p:nvGrpSpPr>
        <p:grpSpPr>
          <a:xfrm>
            <a:off x="-35700" y="-30000"/>
            <a:ext cx="9215400" cy="5203500"/>
            <a:chOff x="-35700" y="-30000"/>
            <a:chExt cx="9215400" cy="5203500"/>
          </a:xfrm>
        </p:grpSpPr>
        <p:cxnSp>
          <p:nvCxnSpPr>
            <p:cNvPr id="25" name="Google Shape;25;p3"/>
            <p:cNvCxnSpPr/>
            <p:nvPr/>
          </p:nvCxnSpPr>
          <p:spPr>
            <a:xfrm rot="5400000">
              <a:off x="-1965275" y="2571750"/>
              <a:ext cx="5203500" cy="0"/>
            </a:xfrm>
            <a:prstGeom prst="straightConnector1">
              <a:avLst/>
            </a:prstGeom>
            <a:noFill/>
            <a:ln w="9525" cap="flat" cmpd="sng">
              <a:solidFill>
                <a:srgbClr val="191919"/>
              </a:solidFill>
              <a:prstDash val="solid"/>
              <a:round/>
              <a:headEnd type="none" w="med" len="med"/>
              <a:tailEnd type="none" w="med" len="med"/>
            </a:ln>
          </p:spPr>
        </p:cxnSp>
        <p:cxnSp>
          <p:nvCxnSpPr>
            <p:cNvPr id="26" name="Google Shape;26;p3"/>
            <p:cNvCxnSpPr/>
            <p:nvPr/>
          </p:nvCxnSpPr>
          <p:spPr>
            <a:xfrm rot="5400000">
              <a:off x="5912100" y="2571750"/>
              <a:ext cx="5203500" cy="0"/>
            </a:xfrm>
            <a:prstGeom prst="straightConnector1">
              <a:avLst/>
            </a:prstGeom>
            <a:noFill/>
            <a:ln w="9525" cap="flat" cmpd="sng">
              <a:solidFill>
                <a:srgbClr val="191919"/>
              </a:solidFill>
              <a:prstDash val="solid"/>
              <a:round/>
              <a:headEnd type="none" w="med" len="med"/>
              <a:tailEnd type="none" w="med" len="med"/>
            </a:ln>
          </p:spPr>
        </p:cxnSp>
        <p:cxnSp>
          <p:nvCxnSpPr>
            <p:cNvPr id="27" name="Google Shape;27;p3"/>
            <p:cNvCxnSpPr/>
            <p:nvPr/>
          </p:nvCxnSpPr>
          <p:spPr>
            <a:xfrm>
              <a:off x="-35700" y="529972"/>
              <a:ext cx="9215400" cy="0"/>
            </a:xfrm>
            <a:prstGeom prst="straightConnector1">
              <a:avLst/>
            </a:prstGeom>
            <a:noFill/>
            <a:ln w="9525" cap="flat" cmpd="sng">
              <a:solidFill>
                <a:srgbClr val="191919"/>
              </a:solidFill>
              <a:prstDash val="solid"/>
              <a:round/>
              <a:headEnd type="none" w="med" len="med"/>
              <a:tailEnd type="none" w="med" len="med"/>
            </a:ln>
          </p:spPr>
        </p:cxnSp>
        <p:cxnSp>
          <p:nvCxnSpPr>
            <p:cNvPr id="28" name="Google Shape;28;p3"/>
            <p:cNvCxnSpPr/>
            <p:nvPr/>
          </p:nvCxnSpPr>
          <p:spPr>
            <a:xfrm>
              <a:off x="-21425" y="2571750"/>
              <a:ext cx="653400" cy="0"/>
            </a:xfrm>
            <a:prstGeom prst="straightConnector1">
              <a:avLst/>
            </a:prstGeom>
            <a:noFill/>
            <a:ln w="9525" cap="flat" cmpd="sng">
              <a:solidFill>
                <a:srgbClr val="191919"/>
              </a:solidFill>
              <a:prstDash val="solid"/>
              <a:round/>
              <a:headEnd type="none" w="med" len="med"/>
              <a:tailEnd type="none" w="med" len="med"/>
            </a:ln>
          </p:spPr>
        </p:cxnSp>
        <p:cxnSp>
          <p:nvCxnSpPr>
            <p:cNvPr id="29" name="Google Shape;29;p3"/>
            <p:cNvCxnSpPr/>
            <p:nvPr/>
          </p:nvCxnSpPr>
          <p:spPr>
            <a:xfrm>
              <a:off x="8509900" y="2571750"/>
              <a:ext cx="636900" cy="0"/>
            </a:xfrm>
            <a:prstGeom prst="straightConnector1">
              <a:avLst/>
            </a:prstGeom>
            <a:noFill/>
            <a:ln w="9525" cap="flat" cmpd="sng">
              <a:solidFill>
                <a:srgbClr val="191919"/>
              </a:solidFill>
              <a:prstDash val="solid"/>
              <a:round/>
              <a:headEnd type="none" w="med" len="med"/>
              <a:tailEnd type="none" w="med" len="med"/>
            </a:ln>
          </p:spPr>
        </p:cxnSp>
        <p:cxnSp>
          <p:nvCxnSpPr>
            <p:cNvPr id="30" name="Google Shape;30;p3"/>
            <p:cNvCxnSpPr/>
            <p:nvPr/>
          </p:nvCxnSpPr>
          <p:spPr>
            <a:xfrm>
              <a:off x="-35700" y="4623597"/>
              <a:ext cx="9215400" cy="0"/>
            </a:xfrm>
            <a:prstGeom prst="straightConnector1">
              <a:avLst/>
            </a:prstGeom>
            <a:noFill/>
            <a:ln w="9525" cap="flat" cmpd="sng">
              <a:solidFill>
                <a:srgbClr val="191919"/>
              </a:solidFill>
              <a:prstDash val="solid"/>
              <a:round/>
              <a:headEnd type="none" w="med" len="med"/>
              <a:tailEnd type="none" w="med" len="med"/>
            </a:ln>
          </p:spPr>
        </p:cxnSp>
      </p:grpSp>
      <p:sp>
        <p:nvSpPr>
          <p:cNvPr id="31" name="Google Shape;31;p3"/>
          <p:cNvSpPr/>
          <p:nvPr/>
        </p:nvSpPr>
        <p:spPr>
          <a:xfrm>
            <a:off x="8712900" y="124175"/>
            <a:ext cx="273300" cy="273300"/>
          </a:xfrm>
          <a:prstGeom prst="star4">
            <a:avLst>
              <a:gd name="adj" fmla="val 12500"/>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181925" y="4751950"/>
            <a:ext cx="273300" cy="273300"/>
          </a:xfrm>
          <a:prstGeom prst="star4">
            <a:avLst>
              <a:gd name="adj" fmla="val 12500"/>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4"/>
          <p:cNvSpPr txBox="1">
            <a:spLocks noGrp="1"/>
          </p:cNvSpPr>
          <p:nvPr>
            <p:ph type="body" idx="1"/>
          </p:nvPr>
        </p:nvSpPr>
        <p:spPr>
          <a:xfrm>
            <a:off x="720000" y="1265775"/>
            <a:ext cx="7704000" cy="3339900"/>
          </a:xfrm>
          <a:prstGeom prst="rect">
            <a:avLst/>
          </a:prstGeom>
        </p:spPr>
        <p:txBody>
          <a:bodyPr spcFirstLastPara="1" wrap="square" lIns="0" tIns="91425" rIns="91425" bIns="91425" anchor="t" anchorCtr="0">
            <a:noAutofit/>
          </a:bodyPr>
          <a:lstStyle>
            <a:lvl1pPr marL="457200" lvl="0" indent="-304800" rtl="0">
              <a:lnSpc>
                <a:spcPct val="100000"/>
              </a:lnSpc>
              <a:spcBef>
                <a:spcPts val="0"/>
              </a:spcBef>
              <a:spcAft>
                <a:spcPts val="0"/>
              </a:spcAft>
              <a:buSzPts val="1200"/>
              <a:buFont typeface="Anaheim"/>
              <a:buChar char="●"/>
              <a:defRPr b="1">
                <a:latin typeface="Old Standard TT"/>
                <a:ea typeface="Old Standard TT"/>
                <a:cs typeface="Old Standard TT"/>
                <a:sym typeface="Old Standard TT"/>
              </a:defRPr>
            </a:lvl1pPr>
            <a:lvl2pPr marL="914400" lvl="1" indent="-304800" rtl="0">
              <a:lnSpc>
                <a:spcPct val="100000"/>
              </a:lnSpc>
              <a:spcBef>
                <a:spcPts val="0"/>
              </a:spcBef>
              <a:spcAft>
                <a:spcPts val="0"/>
              </a:spcAft>
              <a:buSzPts val="1200"/>
              <a:buChar char="○"/>
              <a:defRPr/>
            </a:lvl2pPr>
            <a:lvl3pPr marL="1371600" lvl="2" indent="-304800" rtl="0">
              <a:lnSpc>
                <a:spcPct val="115000"/>
              </a:lnSpc>
              <a:spcBef>
                <a:spcPts val="0"/>
              </a:spcBef>
              <a:spcAft>
                <a:spcPts val="0"/>
              </a:spcAft>
              <a:buClr>
                <a:srgbClr val="434343"/>
              </a:buClr>
              <a:buSzPts val="1200"/>
              <a:buFont typeface="Roboto Condensed Light"/>
              <a:buChar char="■"/>
              <a:defRPr/>
            </a:lvl3pPr>
            <a:lvl4pPr marL="1828800" lvl="3" indent="-304800" rtl="0">
              <a:lnSpc>
                <a:spcPct val="115000"/>
              </a:lnSpc>
              <a:spcBef>
                <a:spcPts val="1600"/>
              </a:spcBef>
              <a:spcAft>
                <a:spcPts val="0"/>
              </a:spcAft>
              <a:buClr>
                <a:srgbClr val="434343"/>
              </a:buClr>
              <a:buSzPts val="1200"/>
              <a:buFont typeface="Roboto Condensed Light"/>
              <a:buChar char="●"/>
              <a:defRPr/>
            </a:lvl4pPr>
            <a:lvl5pPr marL="2286000" lvl="4" indent="-304800" rtl="0">
              <a:lnSpc>
                <a:spcPct val="115000"/>
              </a:lnSpc>
              <a:spcBef>
                <a:spcPts val="1600"/>
              </a:spcBef>
              <a:spcAft>
                <a:spcPts val="0"/>
              </a:spcAft>
              <a:buClr>
                <a:srgbClr val="434343"/>
              </a:buClr>
              <a:buSzPts val="1200"/>
              <a:buFont typeface="Roboto Condensed Light"/>
              <a:buChar char="○"/>
              <a:defRPr/>
            </a:lvl5pPr>
            <a:lvl6pPr marL="2743200" lvl="5" indent="-304800" rtl="0">
              <a:lnSpc>
                <a:spcPct val="115000"/>
              </a:lnSpc>
              <a:spcBef>
                <a:spcPts val="1600"/>
              </a:spcBef>
              <a:spcAft>
                <a:spcPts val="0"/>
              </a:spcAft>
              <a:buClr>
                <a:srgbClr val="434343"/>
              </a:buClr>
              <a:buSzPts val="1200"/>
              <a:buFont typeface="Roboto Condensed Light"/>
              <a:buChar char="■"/>
              <a:defRPr/>
            </a:lvl6pPr>
            <a:lvl7pPr marL="3200400" lvl="6" indent="-304800" rtl="0">
              <a:lnSpc>
                <a:spcPct val="115000"/>
              </a:lnSpc>
              <a:spcBef>
                <a:spcPts val="1600"/>
              </a:spcBef>
              <a:spcAft>
                <a:spcPts val="0"/>
              </a:spcAft>
              <a:buClr>
                <a:srgbClr val="434343"/>
              </a:buClr>
              <a:buSzPts val="1200"/>
              <a:buFont typeface="Roboto Condensed Light"/>
              <a:buChar char="●"/>
              <a:defRPr/>
            </a:lvl7pPr>
            <a:lvl8pPr marL="3657600" lvl="7" indent="-304800" rtl="0">
              <a:lnSpc>
                <a:spcPct val="115000"/>
              </a:lnSpc>
              <a:spcBef>
                <a:spcPts val="1600"/>
              </a:spcBef>
              <a:spcAft>
                <a:spcPts val="0"/>
              </a:spcAft>
              <a:buClr>
                <a:srgbClr val="434343"/>
              </a:buClr>
              <a:buSzPts val="1200"/>
              <a:buFont typeface="Roboto Condensed Light"/>
              <a:buChar char="○"/>
              <a:defRPr/>
            </a:lvl8pPr>
            <a:lvl9pPr marL="4114800" lvl="8" indent="-304800" rtl="0">
              <a:lnSpc>
                <a:spcPct val="115000"/>
              </a:lnSpc>
              <a:spcBef>
                <a:spcPts val="1600"/>
              </a:spcBef>
              <a:spcAft>
                <a:spcPts val="1600"/>
              </a:spcAft>
              <a:buClr>
                <a:srgbClr val="434343"/>
              </a:buClr>
              <a:buSzPts val="1200"/>
              <a:buFont typeface="Roboto Condensed Light"/>
              <a:buChar char="■"/>
              <a:defRPr/>
            </a:lvl9pPr>
          </a:lstStyle>
          <a:p>
            <a:endParaRPr/>
          </a:p>
        </p:txBody>
      </p:sp>
      <p:sp>
        <p:nvSpPr>
          <p:cNvPr id="35" name="Google Shape;35;p4"/>
          <p:cNvSpPr txBox="1">
            <a:spLocks noGrp="1"/>
          </p:cNvSpPr>
          <p:nvPr>
            <p:ph type="title"/>
          </p:nvPr>
        </p:nvSpPr>
        <p:spPr>
          <a:xfrm>
            <a:off x="720000" y="527825"/>
            <a:ext cx="7704000" cy="622800"/>
          </a:xfrm>
          <a:prstGeom prst="rect">
            <a:avLst/>
          </a:prstGeom>
          <a:ln>
            <a:noFill/>
          </a:ln>
        </p:spPr>
        <p:txBody>
          <a:bodyPr spcFirstLastPara="1" wrap="square" lIns="0" tIns="91425" rIns="91425" bIns="91425" anchor="b"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6" name="Google Shape;36;p4"/>
          <p:cNvGrpSpPr/>
          <p:nvPr/>
        </p:nvGrpSpPr>
        <p:grpSpPr>
          <a:xfrm>
            <a:off x="-35700" y="-30000"/>
            <a:ext cx="9215400" cy="5203500"/>
            <a:chOff x="-35700" y="-30000"/>
            <a:chExt cx="9215400" cy="5203500"/>
          </a:xfrm>
        </p:grpSpPr>
        <p:cxnSp>
          <p:nvCxnSpPr>
            <p:cNvPr id="37" name="Google Shape;37;p4"/>
            <p:cNvCxnSpPr/>
            <p:nvPr/>
          </p:nvCxnSpPr>
          <p:spPr>
            <a:xfrm>
              <a:off x="-35700" y="529972"/>
              <a:ext cx="9215400" cy="0"/>
            </a:xfrm>
            <a:prstGeom prst="straightConnector1">
              <a:avLst/>
            </a:prstGeom>
            <a:noFill/>
            <a:ln w="9525" cap="flat" cmpd="sng">
              <a:solidFill>
                <a:schemeClr val="dk1"/>
              </a:solidFill>
              <a:prstDash val="solid"/>
              <a:round/>
              <a:headEnd type="none" w="med" len="med"/>
              <a:tailEnd type="none" w="med" len="med"/>
            </a:ln>
          </p:spPr>
        </p:cxnSp>
        <p:cxnSp>
          <p:nvCxnSpPr>
            <p:cNvPr id="38" name="Google Shape;38;p4"/>
            <p:cNvCxnSpPr/>
            <p:nvPr/>
          </p:nvCxnSpPr>
          <p:spPr>
            <a:xfrm>
              <a:off x="8509900" y="2571750"/>
              <a:ext cx="636900" cy="0"/>
            </a:xfrm>
            <a:prstGeom prst="straightConnector1">
              <a:avLst/>
            </a:prstGeom>
            <a:noFill/>
            <a:ln w="9525" cap="flat" cmpd="sng">
              <a:solidFill>
                <a:schemeClr val="dk1"/>
              </a:solidFill>
              <a:prstDash val="solid"/>
              <a:round/>
              <a:headEnd type="none" w="med" len="med"/>
              <a:tailEnd type="none" w="med" len="med"/>
            </a:ln>
          </p:spPr>
        </p:cxnSp>
        <p:cxnSp>
          <p:nvCxnSpPr>
            <p:cNvPr id="39" name="Google Shape;39;p4"/>
            <p:cNvCxnSpPr/>
            <p:nvPr/>
          </p:nvCxnSpPr>
          <p:spPr>
            <a:xfrm rot="5400000">
              <a:off x="5912100" y="2571750"/>
              <a:ext cx="5203500" cy="0"/>
            </a:xfrm>
            <a:prstGeom prst="straightConnector1">
              <a:avLst/>
            </a:prstGeom>
            <a:noFill/>
            <a:ln w="9525" cap="flat" cmpd="sng">
              <a:solidFill>
                <a:schemeClr val="dk1"/>
              </a:solidFill>
              <a:prstDash val="solid"/>
              <a:round/>
              <a:headEnd type="none" w="med" len="med"/>
              <a:tailEnd type="none" w="med" len="med"/>
            </a:ln>
          </p:spPr>
        </p:cxnSp>
      </p:grpSp>
      <p:sp>
        <p:nvSpPr>
          <p:cNvPr id="40" name="Google Shape;40;p4"/>
          <p:cNvSpPr/>
          <p:nvPr/>
        </p:nvSpPr>
        <p:spPr>
          <a:xfrm>
            <a:off x="8712900" y="124175"/>
            <a:ext cx="273300" cy="2733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blipFill>
          <a:blip r:embed="rId2">
            <a:alphaModFix/>
          </a:blip>
          <a:stretch>
            <a:fillRect/>
          </a:stretch>
        </a:blipFill>
        <a:effectLst/>
      </p:bgPr>
    </p:bg>
    <p:spTree>
      <p:nvGrpSpPr>
        <p:cNvPr id="1" name="Shape 117"/>
        <p:cNvGrpSpPr/>
        <p:nvPr/>
      </p:nvGrpSpPr>
      <p:grpSpPr>
        <a:xfrm>
          <a:off x="0" y="0"/>
          <a:ext cx="0" cy="0"/>
          <a:chOff x="0" y="0"/>
          <a:chExt cx="0" cy="0"/>
        </a:xfrm>
      </p:grpSpPr>
      <p:sp>
        <p:nvSpPr>
          <p:cNvPr id="118" name="Google Shape;118;p13"/>
          <p:cNvSpPr txBox="1">
            <a:spLocks noGrp="1"/>
          </p:cNvSpPr>
          <p:nvPr>
            <p:ph type="title"/>
          </p:nvPr>
        </p:nvSpPr>
        <p:spPr>
          <a:xfrm>
            <a:off x="1380631" y="1148650"/>
            <a:ext cx="2803200" cy="527700"/>
          </a:xfrm>
          <a:prstGeom prst="rect">
            <a:avLst/>
          </a:prstGeom>
          <a:ln>
            <a:noFill/>
          </a:ln>
        </p:spPr>
        <p:txBody>
          <a:bodyPr spcFirstLastPara="1" wrap="square" lIns="0" tIns="91425" rIns="91425" bIns="91425" anchor="b"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9" name="Google Shape;119;p13"/>
          <p:cNvSpPr txBox="1">
            <a:spLocks noGrp="1"/>
          </p:cNvSpPr>
          <p:nvPr>
            <p:ph type="title" idx="2" hasCustomPrompt="1"/>
          </p:nvPr>
        </p:nvSpPr>
        <p:spPr>
          <a:xfrm>
            <a:off x="4962573" y="2352463"/>
            <a:ext cx="535200" cy="527700"/>
          </a:xfrm>
          <a:prstGeom prst="rect">
            <a:avLst/>
          </a:prstGeom>
          <a:ln>
            <a:noFill/>
          </a:ln>
        </p:spPr>
        <p:txBody>
          <a:bodyPr spcFirstLastPara="1" wrap="square" lIns="0" tIns="91425" rIns="91425" bIns="91425" anchor="b"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a:spLocks noGrp="1"/>
          </p:cNvSpPr>
          <p:nvPr>
            <p:ph type="subTitle" idx="1"/>
          </p:nvPr>
        </p:nvSpPr>
        <p:spPr>
          <a:xfrm>
            <a:off x="843710" y="1600083"/>
            <a:ext cx="2805600" cy="527700"/>
          </a:xfrm>
          <a:prstGeom prst="rect">
            <a:avLst/>
          </a:prstGeom>
          <a:ln>
            <a:noFill/>
          </a:ln>
        </p:spPr>
        <p:txBody>
          <a:bodyPr spcFirstLastPara="1" wrap="square" lIns="0"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121" name="Google Shape;121;p13"/>
          <p:cNvSpPr txBox="1">
            <a:spLocks noGrp="1"/>
          </p:cNvSpPr>
          <p:nvPr>
            <p:ph type="title" idx="3"/>
          </p:nvPr>
        </p:nvSpPr>
        <p:spPr>
          <a:xfrm>
            <a:off x="1378248" y="2352463"/>
            <a:ext cx="2803200" cy="527700"/>
          </a:xfrm>
          <a:prstGeom prst="rect">
            <a:avLst/>
          </a:prstGeom>
          <a:ln>
            <a:noFill/>
          </a:ln>
        </p:spPr>
        <p:txBody>
          <a:bodyPr spcFirstLastPara="1" wrap="square" lIns="0" tIns="91425" rIns="91425" bIns="91425" anchor="b"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2" name="Google Shape;122;p13"/>
          <p:cNvSpPr txBox="1">
            <a:spLocks noGrp="1"/>
          </p:cNvSpPr>
          <p:nvPr>
            <p:ph type="title" idx="4" hasCustomPrompt="1"/>
          </p:nvPr>
        </p:nvSpPr>
        <p:spPr>
          <a:xfrm>
            <a:off x="840948" y="2352463"/>
            <a:ext cx="537300" cy="527700"/>
          </a:xfrm>
          <a:prstGeom prst="rect">
            <a:avLst/>
          </a:prstGeom>
          <a:ln>
            <a:noFill/>
          </a:ln>
        </p:spPr>
        <p:txBody>
          <a:bodyPr spcFirstLastPara="1" wrap="square" lIns="0" tIns="91425" rIns="91425" bIns="91425" anchor="b"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a:spLocks noGrp="1"/>
          </p:cNvSpPr>
          <p:nvPr>
            <p:ph type="subTitle" idx="5"/>
          </p:nvPr>
        </p:nvSpPr>
        <p:spPr>
          <a:xfrm>
            <a:off x="840947" y="2803944"/>
            <a:ext cx="2805600" cy="527700"/>
          </a:xfrm>
          <a:prstGeom prst="rect">
            <a:avLst/>
          </a:prstGeom>
          <a:ln>
            <a:noFill/>
          </a:ln>
        </p:spPr>
        <p:txBody>
          <a:bodyPr spcFirstLastPara="1" wrap="square" lIns="0"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124" name="Google Shape;124;p13"/>
          <p:cNvSpPr txBox="1">
            <a:spLocks noGrp="1"/>
          </p:cNvSpPr>
          <p:nvPr>
            <p:ph type="title" idx="6"/>
          </p:nvPr>
        </p:nvSpPr>
        <p:spPr>
          <a:xfrm>
            <a:off x="1380631" y="3556275"/>
            <a:ext cx="2803200" cy="527700"/>
          </a:xfrm>
          <a:prstGeom prst="rect">
            <a:avLst/>
          </a:prstGeom>
          <a:ln>
            <a:noFill/>
          </a:ln>
        </p:spPr>
        <p:txBody>
          <a:bodyPr spcFirstLastPara="1" wrap="square" lIns="0" tIns="91425" rIns="91425" bIns="91425" anchor="b"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5" name="Google Shape;125;p13"/>
          <p:cNvSpPr txBox="1">
            <a:spLocks noGrp="1"/>
          </p:cNvSpPr>
          <p:nvPr>
            <p:ph type="title" idx="7" hasCustomPrompt="1"/>
          </p:nvPr>
        </p:nvSpPr>
        <p:spPr>
          <a:xfrm>
            <a:off x="843091" y="3556275"/>
            <a:ext cx="537300" cy="527700"/>
          </a:xfrm>
          <a:prstGeom prst="rect">
            <a:avLst/>
          </a:prstGeom>
          <a:ln>
            <a:noFill/>
          </a:ln>
        </p:spPr>
        <p:txBody>
          <a:bodyPr spcFirstLastPara="1" wrap="square" lIns="0" tIns="91425" rIns="91425" bIns="91425" anchor="b"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3"/>
          <p:cNvSpPr txBox="1">
            <a:spLocks noGrp="1"/>
          </p:cNvSpPr>
          <p:nvPr>
            <p:ph type="subTitle" idx="8"/>
          </p:nvPr>
        </p:nvSpPr>
        <p:spPr>
          <a:xfrm>
            <a:off x="843710" y="4007804"/>
            <a:ext cx="2805600" cy="527700"/>
          </a:xfrm>
          <a:prstGeom prst="rect">
            <a:avLst/>
          </a:prstGeom>
          <a:ln>
            <a:noFill/>
          </a:ln>
        </p:spPr>
        <p:txBody>
          <a:bodyPr spcFirstLastPara="1" wrap="square" lIns="0"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127" name="Google Shape;127;p13"/>
          <p:cNvSpPr txBox="1">
            <a:spLocks noGrp="1"/>
          </p:cNvSpPr>
          <p:nvPr>
            <p:ph type="title" idx="9"/>
          </p:nvPr>
        </p:nvSpPr>
        <p:spPr>
          <a:xfrm>
            <a:off x="5502253" y="1148650"/>
            <a:ext cx="2800800" cy="527700"/>
          </a:xfrm>
          <a:prstGeom prst="rect">
            <a:avLst/>
          </a:prstGeom>
          <a:ln>
            <a:noFill/>
          </a:ln>
        </p:spPr>
        <p:txBody>
          <a:bodyPr spcFirstLastPara="1" wrap="square" lIns="0" tIns="91425" rIns="91425" bIns="91425" anchor="b"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8" name="Google Shape;128;p13"/>
          <p:cNvSpPr txBox="1">
            <a:spLocks noGrp="1"/>
          </p:cNvSpPr>
          <p:nvPr>
            <p:ph type="title" idx="13" hasCustomPrompt="1"/>
          </p:nvPr>
        </p:nvSpPr>
        <p:spPr>
          <a:xfrm>
            <a:off x="4964707" y="1148650"/>
            <a:ext cx="535200" cy="527700"/>
          </a:xfrm>
          <a:prstGeom prst="rect">
            <a:avLst/>
          </a:prstGeom>
          <a:ln>
            <a:noFill/>
          </a:ln>
        </p:spPr>
        <p:txBody>
          <a:bodyPr spcFirstLastPara="1" wrap="square" lIns="0" tIns="91425" rIns="91425" bIns="91425" anchor="b"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subTitle" idx="14"/>
          </p:nvPr>
        </p:nvSpPr>
        <p:spPr>
          <a:xfrm>
            <a:off x="4965334" y="1600083"/>
            <a:ext cx="2805600" cy="527700"/>
          </a:xfrm>
          <a:prstGeom prst="rect">
            <a:avLst/>
          </a:prstGeom>
          <a:ln>
            <a:noFill/>
          </a:ln>
        </p:spPr>
        <p:txBody>
          <a:bodyPr spcFirstLastPara="1" wrap="square" lIns="0"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130" name="Google Shape;130;p13"/>
          <p:cNvSpPr txBox="1">
            <a:spLocks noGrp="1"/>
          </p:cNvSpPr>
          <p:nvPr>
            <p:ph type="title" idx="15"/>
          </p:nvPr>
        </p:nvSpPr>
        <p:spPr>
          <a:xfrm>
            <a:off x="5499872" y="2352463"/>
            <a:ext cx="2800800" cy="527700"/>
          </a:xfrm>
          <a:prstGeom prst="rect">
            <a:avLst/>
          </a:prstGeom>
          <a:ln>
            <a:noFill/>
          </a:ln>
        </p:spPr>
        <p:txBody>
          <a:bodyPr spcFirstLastPara="1" wrap="square" lIns="0" tIns="91425" rIns="91425" bIns="91425" anchor="b"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1" name="Google Shape;131;p13"/>
          <p:cNvSpPr txBox="1">
            <a:spLocks noGrp="1"/>
          </p:cNvSpPr>
          <p:nvPr>
            <p:ph type="title" idx="16" hasCustomPrompt="1"/>
          </p:nvPr>
        </p:nvSpPr>
        <p:spPr>
          <a:xfrm>
            <a:off x="843091" y="1148650"/>
            <a:ext cx="537300" cy="527700"/>
          </a:xfrm>
          <a:prstGeom prst="rect">
            <a:avLst/>
          </a:prstGeom>
          <a:ln>
            <a:noFill/>
          </a:ln>
        </p:spPr>
        <p:txBody>
          <a:bodyPr spcFirstLastPara="1" wrap="square" lIns="0" tIns="91425" rIns="91425" bIns="91425" anchor="b"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3"/>
          <p:cNvSpPr txBox="1">
            <a:spLocks noGrp="1"/>
          </p:cNvSpPr>
          <p:nvPr>
            <p:ph type="subTitle" idx="17"/>
          </p:nvPr>
        </p:nvSpPr>
        <p:spPr>
          <a:xfrm>
            <a:off x="4962571" y="2803944"/>
            <a:ext cx="2805600" cy="527700"/>
          </a:xfrm>
          <a:prstGeom prst="rect">
            <a:avLst/>
          </a:prstGeom>
          <a:ln>
            <a:noFill/>
          </a:ln>
        </p:spPr>
        <p:txBody>
          <a:bodyPr spcFirstLastPara="1" wrap="square" lIns="0"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133" name="Google Shape;133;p13"/>
          <p:cNvSpPr txBox="1">
            <a:spLocks noGrp="1"/>
          </p:cNvSpPr>
          <p:nvPr>
            <p:ph type="title" idx="18"/>
          </p:nvPr>
        </p:nvSpPr>
        <p:spPr>
          <a:xfrm>
            <a:off x="5502253" y="3556275"/>
            <a:ext cx="2800800" cy="527700"/>
          </a:xfrm>
          <a:prstGeom prst="rect">
            <a:avLst/>
          </a:prstGeom>
          <a:ln>
            <a:noFill/>
          </a:ln>
        </p:spPr>
        <p:txBody>
          <a:bodyPr spcFirstLastPara="1" wrap="square" lIns="0" tIns="91425" rIns="91425" bIns="91425" anchor="b"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4" name="Google Shape;134;p13"/>
          <p:cNvSpPr txBox="1">
            <a:spLocks noGrp="1"/>
          </p:cNvSpPr>
          <p:nvPr>
            <p:ph type="title" idx="19" hasCustomPrompt="1"/>
          </p:nvPr>
        </p:nvSpPr>
        <p:spPr>
          <a:xfrm>
            <a:off x="4964707" y="3556275"/>
            <a:ext cx="535200" cy="527700"/>
          </a:xfrm>
          <a:prstGeom prst="rect">
            <a:avLst/>
          </a:prstGeom>
          <a:ln>
            <a:noFill/>
          </a:ln>
        </p:spPr>
        <p:txBody>
          <a:bodyPr spcFirstLastPara="1" wrap="square" lIns="0" tIns="91425" rIns="91425" bIns="91425" anchor="b"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13"/>
          <p:cNvSpPr txBox="1">
            <a:spLocks noGrp="1"/>
          </p:cNvSpPr>
          <p:nvPr>
            <p:ph type="subTitle" idx="20"/>
          </p:nvPr>
        </p:nvSpPr>
        <p:spPr>
          <a:xfrm>
            <a:off x="4965334" y="4007804"/>
            <a:ext cx="2805600" cy="527700"/>
          </a:xfrm>
          <a:prstGeom prst="rect">
            <a:avLst/>
          </a:prstGeom>
          <a:ln>
            <a:noFill/>
          </a:ln>
        </p:spPr>
        <p:txBody>
          <a:bodyPr spcFirstLastPara="1" wrap="square" lIns="0"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136" name="Google Shape;136;p13"/>
          <p:cNvSpPr txBox="1">
            <a:spLocks noGrp="1"/>
          </p:cNvSpPr>
          <p:nvPr>
            <p:ph type="title" idx="21"/>
          </p:nvPr>
        </p:nvSpPr>
        <p:spPr>
          <a:xfrm>
            <a:off x="720000" y="527825"/>
            <a:ext cx="7704000" cy="622800"/>
          </a:xfrm>
          <a:prstGeom prst="rect">
            <a:avLst/>
          </a:prstGeom>
          <a:ln>
            <a:noFill/>
          </a:ln>
        </p:spPr>
        <p:txBody>
          <a:bodyPr spcFirstLastPara="1" wrap="square" lIns="0" tIns="91425" rIns="91425" bIns="91425" anchor="b"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37" name="Google Shape;137;p13"/>
          <p:cNvGrpSpPr/>
          <p:nvPr/>
        </p:nvGrpSpPr>
        <p:grpSpPr>
          <a:xfrm>
            <a:off x="-35700" y="-30000"/>
            <a:ext cx="9215400" cy="5203500"/>
            <a:chOff x="-35700" y="-30000"/>
            <a:chExt cx="9215400" cy="5203500"/>
          </a:xfrm>
        </p:grpSpPr>
        <p:cxnSp>
          <p:nvCxnSpPr>
            <p:cNvPr id="138" name="Google Shape;138;p13"/>
            <p:cNvCxnSpPr/>
            <p:nvPr/>
          </p:nvCxnSpPr>
          <p:spPr>
            <a:xfrm>
              <a:off x="-35700" y="529972"/>
              <a:ext cx="9215400" cy="0"/>
            </a:xfrm>
            <a:prstGeom prst="straightConnector1">
              <a:avLst/>
            </a:prstGeom>
            <a:noFill/>
            <a:ln w="9525" cap="flat" cmpd="sng">
              <a:solidFill>
                <a:schemeClr val="dk1"/>
              </a:solidFill>
              <a:prstDash val="solid"/>
              <a:round/>
              <a:headEnd type="none" w="med" len="med"/>
              <a:tailEnd type="none" w="med" len="med"/>
            </a:ln>
          </p:spPr>
        </p:cxnSp>
        <p:cxnSp>
          <p:nvCxnSpPr>
            <p:cNvPr id="139" name="Google Shape;139;p13"/>
            <p:cNvCxnSpPr/>
            <p:nvPr/>
          </p:nvCxnSpPr>
          <p:spPr>
            <a:xfrm>
              <a:off x="8509900" y="2571750"/>
              <a:ext cx="636900" cy="0"/>
            </a:xfrm>
            <a:prstGeom prst="straightConnector1">
              <a:avLst/>
            </a:prstGeom>
            <a:noFill/>
            <a:ln w="9525" cap="flat" cmpd="sng">
              <a:solidFill>
                <a:schemeClr val="dk1"/>
              </a:solidFill>
              <a:prstDash val="solid"/>
              <a:round/>
              <a:headEnd type="none" w="med" len="med"/>
              <a:tailEnd type="none" w="med" len="med"/>
            </a:ln>
          </p:spPr>
        </p:cxnSp>
        <p:cxnSp>
          <p:nvCxnSpPr>
            <p:cNvPr id="140" name="Google Shape;140;p13"/>
            <p:cNvCxnSpPr/>
            <p:nvPr/>
          </p:nvCxnSpPr>
          <p:spPr>
            <a:xfrm rot="5400000">
              <a:off x="5912100" y="2571750"/>
              <a:ext cx="5203500" cy="0"/>
            </a:xfrm>
            <a:prstGeom prst="straightConnector1">
              <a:avLst/>
            </a:prstGeom>
            <a:noFill/>
            <a:ln w="9525" cap="flat" cmpd="sng">
              <a:solidFill>
                <a:schemeClr val="dk1"/>
              </a:solidFill>
              <a:prstDash val="solid"/>
              <a:round/>
              <a:headEnd type="none" w="med" len="med"/>
              <a:tailEnd type="none" w="med" len="med"/>
            </a:ln>
          </p:spPr>
        </p:cxnSp>
      </p:grpSp>
      <p:sp>
        <p:nvSpPr>
          <p:cNvPr id="141" name="Google Shape;141;p13"/>
          <p:cNvSpPr/>
          <p:nvPr/>
        </p:nvSpPr>
        <p:spPr>
          <a:xfrm>
            <a:off x="8712900" y="124175"/>
            <a:ext cx="273300" cy="2733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6">
    <p:bg>
      <p:bgPr>
        <a:blipFill>
          <a:blip r:embed="rId2">
            <a:alphaModFix/>
          </a:blip>
          <a:stretch>
            <a:fillRect/>
          </a:stretch>
        </a:blipFill>
        <a:effectLst/>
      </p:bgPr>
    </p:bg>
    <p:spTree>
      <p:nvGrpSpPr>
        <p:cNvPr id="1" name="Shape 185"/>
        <p:cNvGrpSpPr/>
        <p:nvPr/>
      </p:nvGrpSpPr>
      <p:grpSpPr>
        <a:xfrm>
          <a:off x="0" y="0"/>
          <a:ext cx="0" cy="0"/>
          <a:chOff x="0" y="0"/>
          <a:chExt cx="0" cy="0"/>
        </a:xfrm>
      </p:grpSpPr>
      <p:grpSp>
        <p:nvGrpSpPr>
          <p:cNvPr id="186" name="Google Shape;186;p18"/>
          <p:cNvGrpSpPr/>
          <p:nvPr/>
        </p:nvGrpSpPr>
        <p:grpSpPr>
          <a:xfrm>
            <a:off x="-35700" y="-30000"/>
            <a:ext cx="9215400" cy="5203500"/>
            <a:chOff x="-35700" y="-30000"/>
            <a:chExt cx="9215400" cy="5203500"/>
          </a:xfrm>
        </p:grpSpPr>
        <p:cxnSp>
          <p:nvCxnSpPr>
            <p:cNvPr id="187" name="Google Shape;187;p18"/>
            <p:cNvCxnSpPr/>
            <p:nvPr/>
          </p:nvCxnSpPr>
          <p:spPr>
            <a:xfrm>
              <a:off x="-21425" y="2571750"/>
              <a:ext cx="653400" cy="0"/>
            </a:xfrm>
            <a:prstGeom prst="straightConnector1">
              <a:avLst/>
            </a:prstGeom>
            <a:noFill/>
            <a:ln w="9525" cap="flat" cmpd="sng">
              <a:solidFill>
                <a:schemeClr val="dk1"/>
              </a:solidFill>
              <a:prstDash val="solid"/>
              <a:round/>
              <a:headEnd type="none" w="med" len="med"/>
              <a:tailEnd type="none" w="med" len="med"/>
            </a:ln>
          </p:spPr>
        </p:cxnSp>
        <p:cxnSp>
          <p:nvCxnSpPr>
            <p:cNvPr id="188" name="Google Shape;188;p18"/>
            <p:cNvCxnSpPr/>
            <p:nvPr/>
          </p:nvCxnSpPr>
          <p:spPr>
            <a:xfrm>
              <a:off x="-35700" y="529972"/>
              <a:ext cx="9215400" cy="0"/>
            </a:xfrm>
            <a:prstGeom prst="straightConnector1">
              <a:avLst/>
            </a:prstGeom>
            <a:noFill/>
            <a:ln w="9525" cap="flat" cmpd="sng">
              <a:solidFill>
                <a:schemeClr val="dk1"/>
              </a:solidFill>
              <a:prstDash val="solid"/>
              <a:round/>
              <a:headEnd type="none" w="med" len="med"/>
              <a:tailEnd type="none" w="med" len="med"/>
            </a:ln>
          </p:spPr>
        </p:cxnSp>
        <p:cxnSp>
          <p:nvCxnSpPr>
            <p:cNvPr id="189" name="Google Shape;189;p18"/>
            <p:cNvCxnSpPr/>
            <p:nvPr/>
          </p:nvCxnSpPr>
          <p:spPr>
            <a:xfrm rot="5400000">
              <a:off x="-1965275" y="2571750"/>
              <a:ext cx="5203500" cy="0"/>
            </a:xfrm>
            <a:prstGeom prst="straightConnector1">
              <a:avLst/>
            </a:prstGeom>
            <a:noFill/>
            <a:ln w="9525" cap="flat" cmpd="sng">
              <a:solidFill>
                <a:schemeClr val="dk1"/>
              </a:solidFill>
              <a:prstDash val="solid"/>
              <a:round/>
              <a:headEnd type="none" w="med" len="med"/>
              <a:tailEnd type="none" w="med" len="med"/>
            </a:ln>
          </p:spPr>
        </p:cxnSp>
      </p:grpSp>
      <p:sp>
        <p:nvSpPr>
          <p:cNvPr id="190" name="Google Shape;190;p18"/>
          <p:cNvSpPr/>
          <p:nvPr/>
        </p:nvSpPr>
        <p:spPr>
          <a:xfrm>
            <a:off x="181925" y="124175"/>
            <a:ext cx="273300" cy="2733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8"/>
          <p:cNvSpPr txBox="1">
            <a:spLocks noGrp="1"/>
          </p:cNvSpPr>
          <p:nvPr>
            <p:ph type="title"/>
          </p:nvPr>
        </p:nvSpPr>
        <p:spPr>
          <a:xfrm>
            <a:off x="1094861" y="1101325"/>
            <a:ext cx="6954300" cy="527700"/>
          </a:xfrm>
          <a:prstGeom prst="rect">
            <a:avLst/>
          </a:prstGeom>
        </p:spPr>
        <p:txBody>
          <a:bodyPr spcFirstLastPara="1" wrap="square" lIns="0"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2" name="Google Shape;192;p18"/>
          <p:cNvSpPr txBox="1">
            <a:spLocks noGrp="1"/>
          </p:cNvSpPr>
          <p:nvPr>
            <p:ph type="subTitle" idx="1"/>
          </p:nvPr>
        </p:nvSpPr>
        <p:spPr>
          <a:xfrm>
            <a:off x="1094861" y="1506475"/>
            <a:ext cx="6954300" cy="776400"/>
          </a:xfrm>
          <a:prstGeom prst="rect">
            <a:avLst/>
          </a:prstGeom>
        </p:spPr>
        <p:txBody>
          <a:bodyPr spcFirstLastPara="1" wrap="square" lIns="0"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18"/>
          <p:cNvSpPr txBox="1">
            <a:spLocks noGrp="1"/>
          </p:cNvSpPr>
          <p:nvPr>
            <p:ph type="title" idx="2"/>
          </p:nvPr>
        </p:nvSpPr>
        <p:spPr>
          <a:xfrm>
            <a:off x="1094861" y="2282875"/>
            <a:ext cx="6954300" cy="527700"/>
          </a:xfrm>
          <a:prstGeom prst="rect">
            <a:avLst/>
          </a:prstGeom>
        </p:spPr>
        <p:txBody>
          <a:bodyPr spcFirstLastPara="1" wrap="square" lIns="0"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4" name="Google Shape;194;p18"/>
          <p:cNvSpPr txBox="1">
            <a:spLocks noGrp="1"/>
          </p:cNvSpPr>
          <p:nvPr>
            <p:ph type="subTitle" idx="3"/>
          </p:nvPr>
        </p:nvSpPr>
        <p:spPr>
          <a:xfrm>
            <a:off x="1094861" y="2688025"/>
            <a:ext cx="6954300" cy="776400"/>
          </a:xfrm>
          <a:prstGeom prst="rect">
            <a:avLst/>
          </a:prstGeom>
        </p:spPr>
        <p:txBody>
          <a:bodyPr spcFirstLastPara="1" wrap="square" lIns="0"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18"/>
          <p:cNvSpPr txBox="1">
            <a:spLocks noGrp="1"/>
          </p:cNvSpPr>
          <p:nvPr>
            <p:ph type="title" idx="4"/>
          </p:nvPr>
        </p:nvSpPr>
        <p:spPr>
          <a:xfrm>
            <a:off x="1094861" y="3464425"/>
            <a:ext cx="6954300" cy="527700"/>
          </a:xfrm>
          <a:prstGeom prst="rect">
            <a:avLst/>
          </a:prstGeom>
        </p:spPr>
        <p:txBody>
          <a:bodyPr spcFirstLastPara="1" wrap="square" lIns="0"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 name="Google Shape;196;p18"/>
          <p:cNvSpPr txBox="1">
            <a:spLocks noGrp="1"/>
          </p:cNvSpPr>
          <p:nvPr>
            <p:ph type="subTitle" idx="5"/>
          </p:nvPr>
        </p:nvSpPr>
        <p:spPr>
          <a:xfrm>
            <a:off x="1094861" y="3869575"/>
            <a:ext cx="6954300" cy="776400"/>
          </a:xfrm>
          <a:prstGeom prst="rect">
            <a:avLst/>
          </a:prstGeom>
        </p:spPr>
        <p:txBody>
          <a:bodyPr spcFirstLastPara="1" wrap="square" lIns="0"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18"/>
          <p:cNvSpPr txBox="1">
            <a:spLocks noGrp="1"/>
          </p:cNvSpPr>
          <p:nvPr>
            <p:ph type="title" idx="6"/>
          </p:nvPr>
        </p:nvSpPr>
        <p:spPr>
          <a:xfrm>
            <a:off x="720000" y="527825"/>
            <a:ext cx="7704000" cy="622800"/>
          </a:xfrm>
          <a:prstGeom prst="rect">
            <a:avLst/>
          </a:prstGeom>
          <a:ln>
            <a:noFill/>
          </a:ln>
        </p:spPr>
        <p:txBody>
          <a:bodyPr spcFirstLastPara="1" wrap="square" lIns="0" tIns="91425" rIns="91425" bIns="91425" anchor="b"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bg>
      <p:bgPr>
        <a:blipFill>
          <a:blip r:embed="rId2">
            <a:alphaModFix/>
          </a:blip>
          <a:stretch>
            <a:fillRect/>
          </a:stretch>
        </a:blipFill>
        <a:effectLst/>
      </p:bgPr>
    </p:bg>
    <p:spTree>
      <p:nvGrpSpPr>
        <p:cNvPr id="1" name="Shape 279"/>
        <p:cNvGrpSpPr/>
        <p:nvPr/>
      </p:nvGrpSpPr>
      <p:grpSpPr>
        <a:xfrm>
          <a:off x="0" y="0"/>
          <a:ext cx="0" cy="0"/>
          <a:chOff x="0" y="0"/>
          <a:chExt cx="0" cy="0"/>
        </a:xfrm>
      </p:grpSpPr>
      <p:grpSp>
        <p:nvGrpSpPr>
          <p:cNvPr id="280" name="Google Shape;280;p25"/>
          <p:cNvGrpSpPr/>
          <p:nvPr/>
        </p:nvGrpSpPr>
        <p:grpSpPr>
          <a:xfrm>
            <a:off x="-35700" y="-30000"/>
            <a:ext cx="9215400" cy="5203500"/>
            <a:chOff x="-35700" y="-30000"/>
            <a:chExt cx="9215400" cy="5203500"/>
          </a:xfrm>
        </p:grpSpPr>
        <p:cxnSp>
          <p:nvCxnSpPr>
            <p:cNvPr id="281" name="Google Shape;281;p25"/>
            <p:cNvCxnSpPr/>
            <p:nvPr/>
          </p:nvCxnSpPr>
          <p:spPr>
            <a:xfrm>
              <a:off x="-35700" y="4623597"/>
              <a:ext cx="9215400" cy="0"/>
            </a:xfrm>
            <a:prstGeom prst="straightConnector1">
              <a:avLst/>
            </a:prstGeom>
            <a:noFill/>
            <a:ln w="9525" cap="flat" cmpd="sng">
              <a:solidFill>
                <a:schemeClr val="dk1"/>
              </a:solidFill>
              <a:prstDash val="solid"/>
              <a:round/>
              <a:headEnd type="none" w="med" len="med"/>
              <a:tailEnd type="none" w="med" len="med"/>
            </a:ln>
          </p:spPr>
        </p:cxnSp>
        <p:cxnSp>
          <p:nvCxnSpPr>
            <p:cNvPr id="282" name="Google Shape;282;p25"/>
            <p:cNvCxnSpPr/>
            <p:nvPr/>
          </p:nvCxnSpPr>
          <p:spPr>
            <a:xfrm>
              <a:off x="8509900" y="2571750"/>
              <a:ext cx="636900" cy="0"/>
            </a:xfrm>
            <a:prstGeom prst="straightConnector1">
              <a:avLst/>
            </a:prstGeom>
            <a:noFill/>
            <a:ln w="9525" cap="flat" cmpd="sng">
              <a:solidFill>
                <a:schemeClr val="dk1"/>
              </a:solidFill>
              <a:prstDash val="solid"/>
              <a:round/>
              <a:headEnd type="none" w="med" len="med"/>
              <a:tailEnd type="none" w="med" len="med"/>
            </a:ln>
          </p:spPr>
        </p:cxnSp>
        <p:cxnSp>
          <p:nvCxnSpPr>
            <p:cNvPr id="283" name="Google Shape;283;p25"/>
            <p:cNvCxnSpPr/>
            <p:nvPr/>
          </p:nvCxnSpPr>
          <p:spPr>
            <a:xfrm rot="5400000">
              <a:off x="5912100" y="2571750"/>
              <a:ext cx="5203500" cy="0"/>
            </a:xfrm>
            <a:prstGeom prst="straightConnector1">
              <a:avLst/>
            </a:prstGeom>
            <a:noFill/>
            <a:ln w="9525" cap="flat" cmpd="sng">
              <a:solidFill>
                <a:schemeClr val="dk1"/>
              </a:solidFill>
              <a:prstDash val="solid"/>
              <a:round/>
              <a:headEnd type="none" w="med" len="med"/>
              <a:tailEnd type="none" w="med" len="med"/>
            </a:ln>
          </p:spPr>
        </p:cxnSp>
      </p:grpSp>
      <p:sp>
        <p:nvSpPr>
          <p:cNvPr id="284" name="Google Shape;284;p25"/>
          <p:cNvSpPr/>
          <p:nvPr/>
        </p:nvSpPr>
        <p:spPr>
          <a:xfrm>
            <a:off x="8712900" y="4751950"/>
            <a:ext cx="273300" cy="2733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bg>
      <p:bgPr>
        <a:blipFill>
          <a:blip r:embed="rId2">
            <a:alphaModFix/>
          </a:blip>
          <a:stretch>
            <a:fillRect/>
          </a:stretch>
        </a:blipFill>
        <a:effectLst/>
      </p:bgPr>
    </p:bg>
    <p:spTree>
      <p:nvGrpSpPr>
        <p:cNvPr id="1" name="Shape 285"/>
        <p:cNvGrpSpPr/>
        <p:nvPr/>
      </p:nvGrpSpPr>
      <p:grpSpPr>
        <a:xfrm>
          <a:off x="0" y="0"/>
          <a:ext cx="0" cy="0"/>
          <a:chOff x="0" y="0"/>
          <a:chExt cx="0" cy="0"/>
        </a:xfrm>
      </p:grpSpPr>
      <p:grpSp>
        <p:nvGrpSpPr>
          <p:cNvPr id="286" name="Google Shape;286;p26"/>
          <p:cNvGrpSpPr/>
          <p:nvPr/>
        </p:nvGrpSpPr>
        <p:grpSpPr>
          <a:xfrm>
            <a:off x="-35700" y="-30000"/>
            <a:ext cx="9215400" cy="5203500"/>
            <a:chOff x="-35700" y="-30000"/>
            <a:chExt cx="9215400" cy="5203500"/>
          </a:xfrm>
        </p:grpSpPr>
        <p:cxnSp>
          <p:nvCxnSpPr>
            <p:cNvPr id="287" name="Google Shape;287;p26"/>
            <p:cNvCxnSpPr/>
            <p:nvPr/>
          </p:nvCxnSpPr>
          <p:spPr>
            <a:xfrm>
              <a:off x="-21425" y="2571750"/>
              <a:ext cx="653400" cy="0"/>
            </a:xfrm>
            <a:prstGeom prst="straightConnector1">
              <a:avLst/>
            </a:prstGeom>
            <a:noFill/>
            <a:ln w="9525" cap="flat" cmpd="sng">
              <a:solidFill>
                <a:schemeClr val="dk1"/>
              </a:solidFill>
              <a:prstDash val="solid"/>
              <a:round/>
              <a:headEnd type="none" w="med" len="med"/>
              <a:tailEnd type="none" w="med" len="med"/>
            </a:ln>
          </p:spPr>
        </p:cxnSp>
        <p:cxnSp>
          <p:nvCxnSpPr>
            <p:cNvPr id="288" name="Google Shape;288;p26"/>
            <p:cNvCxnSpPr/>
            <p:nvPr/>
          </p:nvCxnSpPr>
          <p:spPr>
            <a:xfrm>
              <a:off x="-35700" y="529972"/>
              <a:ext cx="9215400" cy="0"/>
            </a:xfrm>
            <a:prstGeom prst="straightConnector1">
              <a:avLst/>
            </a:prstGeom>
            <a:noFill/>
            <a:ln w="9525" cap="flat" cmpd="sng">
              <a:solidFill>
                <a:schemeClr val="dk1"/>
              </a:solidFill>
              <a:prstDash val="solid"/>
              <a:round/>
              <a:headEnd type="none" w="med" len="med"/>
              <a:tailEnd type="none" w="med" len="med"/>
            </a:ln>
          </p:spPr>
        </p:cxnSp>
        <p:cxnSp>
          <p:nvCxnSpPr>
            <p:cNvPr id="289" name="Google Shape;289;p26"/>
            <p:cNvCxnSpPr/>
            <p:nvPr/>
          </p:nvCxnSpPr>
          <p:spPr>
            <a:xfrm rot="5400000">
              <a:off x="-1965275" y="2571750"/>
              <a:ext cx="5203500" cy="0"/>
            </a:xfrm>
            <a:prstGeom prst="straightConnector1">
              <a:avLst/>
            </a:prstGeom>
            <a:noFill/>
            <a:ln w="9525" cap="flat" cmpd="sng">
              <a:solidFill>
                <a:schemeClr val="dk1"/>
              </a:solidFill>
              <a:prstDash val="solid"/>
              <a:round/>
              <a:headEnd type="none" w="med" len="med"/>
              <a:tailEnd type="none" w="med" len="med"/>
            </a:ln>
          </p:spPr>
        </p:cxnSp>
      </p:grpSp>
      <p:sp>
        <p:nvSpPr>
          <p:cNvPr id="290" name="Google Shape;290;p26"/>
          <p:cNvSpPr/>
          <p:nvPr/>
        </p:nvSpPr>
        <p:spPr>
          <a:xfrm>
            <a:off x="181925" y="124175"/>
            <a:ext cx="273300" cy="2733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0" tIns="91425" rIns="91425" bIns="91425" anchor="t" anchorCtr="0">
            <a:noAutofit/>
          </a:bodyPr>
          <a:lstStyle>
            <a:lvl1pPr lvl="0" rtl="0">
              <a:spcBef>
                <a:spcPts val="0"/>
              </a:spcBef>
              <a:spcAft>
                <a:spcPts val="0"/>
              </a:spcAft>
              <a:buClr>
                <a:schemeClr val="dk1"/>
              </a:buClr>
              <a:buSzPts val="3500"/>
              <a:buFont typeface="Old Standard TT"/>
              <a:buNone/>
              <a:defRPr sz="3500" b="1">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500"/>
              <a:buFont typeface="Old Standard TT"/>
              <a:buNone/>
              <a:defRPr sz="3500" b="1">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500"/>
              <a:buFont typeface="Old Standard TT"/>
              <a:buNone/>
              <a:defRPr sz="3500" b="1">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500"/>
              <a:buFont typeface="Old Standard TT"/>
              <a:buNone/>
              <a:defRPr sz="3500" b="1">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500"/>
              <a:buFont typeface="Old Standard TT"/>
              <a:buNone/>
              <a:defRPr sz="3500" b="1">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500"/>
              <a:buFont typeface="Old Standard TT"/>
              <a:buNone/>
              <a:defRPr sz="3500" b="1">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500"/>
              <a:buFont typeface="Old Standard TT"/>
              <a:buNone/>
              <a:defRPr sz="3500" b="1">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500"/>
              <a:buFont typeface="Old Standard TT"/>
              <a:buNone/>
              <a:defRPr sz="3500" b="1">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500"/>
              <a:buFont typeface="Old Standard TT"/>
              <a:buNone/>
              <a:defRPr sz="3500" b="1">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0" tIns="91425" rIns="91425" bIns="91425" anchor="t" anchorCtr="0">
            <a:noAutofit/>
          </a:bodyPr>
          <a:lstStyle>
            <a:lvl1pPr marL="457200" lvl="0" indent="-317500">
              <a:lnSpc>
                <a:spcPct val="115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 id="2147483664" r:id="rId6"/>
    <p:sldLayoutId id="2147483671" r:id="rId7"/>
    <p:sldLayoutId id="2147483672"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0"/>
        <p:cNvGrpSpPr/>
        <p:nvPr/>
      </p:nvGrpSpPr>
      <p:grpSpPr>
        <a:xfrm>
          <a:off x="0" y="0"/>
          <a:ext cx="0" cy="0"/>
          <a:chOff x="0" y="0"/>
          <a:chExt cx="0" cy="0"/>
        </a:xfrm>
      </p:grpSpPr>
      <p:sp>
        <p:nvSpPr>
          <p:cNvPr id="301" name="Google Shape;301;p30"/>
          <p:cNvSpPr txBox="1">
            <a:spLocks noGrp="1"/>
          </p:cNvSpPr>
          <p:nvPr>
            <p:ph type="ctrTitle"/>
          </p:nvPr>
        </p:nvSpPr>
        <p:spPr>
          <a:xfrm>
            <a:off x="1484100" y="1479650"/>
            <a:ext cx="6175800" cy="1640400"/>
          </a:xfrm>
          <a:prstGeom prst="rect">
            <a:avLst/>
          </a:prstGeom>
        </p:spPr>
        <p:txBody>
          <a:bodyPr spcFirstLastPara="1" wrap="square" lIns="0" tIns="91425" rIns="91425" bIns="91425" anchor="b" anchorCtr="0">
            <a:normAutofit fontScale="90000"/>
          </a:bodyPr>
          <a:lstStyle/>
          <a:p>
            <a:pPr marL="0" lvl="0" indent="0" algn="ctr" rtl="0">
              <a:spcBef>
                <a:spcPts val="0"/>
              </a:spcBef>
              <a:spcAft>
                <a:spcPts val="0"/>
              </a:spcAft>
              <a:buNone/>
            </a:pPr>
            <a:r>
              <a:rPr lang="en-PH" sz="4400" dirty="0"/>
              <a:t>IDS </a:t>
            </a:r>
            <a:r>
              <a:rPr lang="en-PH" sz="4400" dirty="0">
                <a:solidFill>
                  <a:schemeClr val="dk1"/>
                </a:solidFill>
              </a:rPr>
              <a:t>IMPLEMENTATION, LIMITATIONS AND SIX-STEPS</a:t>
            </a:r>
          </a:p>
        </p:txBody>
      </p:sp>
      <p:sp>
        <p:nvSpPr>
          <p:cNvPr id="302" name="Google Shape;302;p30"/>
          <p:cNvSpPr txBox="1">
            <a:spLocks noGrp="1"/>
          </p:cNvSpPr>
          <p:nvPr>
            <p:ph type="subTitle" idx="1"/>
          </p:nvPr>
        </p:nvSpPr>
        <p:spPr>
          <a:xfrm>
            <a:off x="1724250" y="3265350"/>
            <a:ext cx="5695500" cy="393600"/>
          </a:xfrm>
          <a:prstGeom prst="rect">
            <a:avLst/>
          </a:prstGeom>
        </p:spPr>
        <p:txBody>
          <a:bodyPr spcFirstLastPara="1" wrap="square" lIns="0" tIns="91425" rIns="91425" bIns="91425" anchor="t" anchorCtr="0">
            <a:noAutofit/>
          </a:bodyPr>
          <a:lstStyle/>
          <a:p>
            <a:pPr marL="0" lvl="0" indent="0" algn="ctr" rtl="0">
              <a:spcBef>
                <a:spcPts val="0"/>
              </a:spcBef>
              <a:spcAft>
                <a:spcPts val="0"/>
              </a:spcAft>
              <a:buNone/>
            </a:pPr>
            <a:r>
              <a:rPr lang="en-US" dirty="0"/>
              <a:t>GROUP 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2D47241C-471C-44E1-B2BA-E9F4B2307057}"/>
              </a:ext>
            </a:extLst>
          </p:cNvPr>
          <p:cNvSpPr>
            <a:spLocks noGrp="1"/>
          </p:cNvSpPr>
          <p:nvPr>
            <p:ph type="body" idx="1"/>
          </p:nvPr>
        </p:nvSpPr>
        <p:spPr>
          <a:xfrm>
            <a:off x="486084" y="1275775"/>
            <a:ext cx="7704000" cy="3339900"/>
          </a:xfrm>
        </p:spPr>
        <p:txBody>
          <a:bodyPr/>
          <a:lstStyle/>
          <a:p>
            <a:pPr marL="152400" indent="0" algn="just">
              <a:lnSpc>
                <a:spcPct val="150000"/>
              </a:lnSpc>
              <a:buNone/>
            </a:pPr>
            <a:r>
              <a:rPr lang="en-US" sz="2000" b="0" dirty="0"/>
              <a:t>Once an attack is identified or abnormal behavior is observed, the alert can be sent to the administrator. An example of a NIDS is installing it on the subnet where firewalls are located in order to see if someone is trying to crack the firewall.</a:t>
            </a:r>
            <a:endParaRPr lang="en-PH" sz="2000" b="0" dirty="0"/>
          </a:p>
        </p:txBody>
      </p:sp>
      <p:sp>
        <p:nvSpPr>
          <p:cNvPr id="14" name="Title 13">
            <a:extLst>
              <a:ext uri="{FF2B5EF4-FFF2-40B4-BE49-F238E27FC236}">
                <a16:creationId xmlns:a16="http://schemas.microsoft.com/office/drawing/2014/main" id="{2DB18BDE-07A1-463C-888D-53AAE3282A7B}"/>
              </a:ext>
            </a:extLst>
          </p:cNvPr>
          <p:cNvSpPr>
            <a:spLocks noGrp="1"/>
          </p:cNvSpPr>
          <p:nvPr>
            <p:ph type="title"/>
          </p:nvPr>
        </p:nvSpPr>
        <p:spPr>
          <a:xfrm>
            <a:off x="486084" y="527825"/>
            <a:ext cx="7704000" cy="622800"/>
          </a:xfrm>
        </p:spPr>
        <p:txBody>
          <a:bodyPr>
            <a:normAutofit fontScale="90000"/>
          </a:bodyPr>
          <a:lstStyle/>
          <a:p>
            <a:r>
              <a:rPr lang="en-US" dirty="0"/>
              <a:t>Classification of Intrusion Detection System</a:t>
            </a:r>
            <a:endParaRPr lang="en-PH" dirty="0"/>
          </a:p>
        </p:txBody>
      </p:sp>
    </p:spTree>
    <p:extLst>
      <p:ext uri="{BB962C8B-B14F-4D97-AF65-F5344CB8AC3E}">
        <p14:creationId xmlns:p14="http://schemas.microsoft.com/office/powerpoint/2010/main" val="614887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2D47241C-471C-44E1-B2BA-E9F4B2307057}"/>
              </a:ext>
            </a:extLst>
          </p:cNvPr>
          <p:cNvSpPr>
            <a:spLocks noGrp="1"/>
          </p:cNvSpPr>
          <p:nvPr>
            <p:ph type="body" idx="1"/>
          </p:nvPr>
        </p:nvSpPr>
        <p:spPr>
          <a:xfrm>
            <a:off x="486084" y="1275775"/>
            <a:ext cx="7704000" cy="3339900"/>
          </a:xfrm>
        </p:spPr>
        <p:txBody>
          <a:bodyPr/>
          <a:lstStyle/>
          <a:p>
            <a:pPr algn="just">
              <a:lnSpc>
                <a:spcPct val="150000"/>
              </a:lnSpc>
            </a:pPr>
            <a:r>
              <a:rPr lang="en-US" sz="2000" dirty="0"/>
              <a:t>Host Intrusion Detection System (HIDS): </a:t>
            </a:r>
            <a:r>
              <a:rPr lang="en-US" sz="2000" b="0" dirty="0"/>
              <a:t>Host intrusion detection systems (HIDS) run on independent hosts or devices on the network. A HIDS monitors the incoming and outgoing packets from the device only and will alert the administrator if suspicious or malicious activity is detected. It takes a snapshot of existing system files and compares it with the previous snapshot.</a:t>
            </a:r>
            <a:endParaRPr lang="en-PH" sz="2000" b="0" dirty="0"/>
          </a:p>
        </p:txBody>
      </p:sp>
      <p:sp>
        <p:nvSpPr>
          <p:cNvPr id="14" name="Title 13">
            <a:extLst>
              <a:ext uri="{FF2B5EF4-FFF2-40B4-BE49-F238E27FC236}">
                <a16:creationId xmlns:a16="http://schemas.microsoft.com/office/drawing/2014/main" id="{2DB18BDE-07A1-463C-888D-53AAE3282A7B}"/>
              </a:ext>
            </a:extLst>
          </p:cNvPr>
          <p:cNvSpPr>
            <a:spLocks noGrp="1"/>
          </p:cNvSpPr>
          <p:nvPr>
            <p:ph type="title"/>
          </p:nvPr>
        </p:nvSpPr>
        <p:spPr>
          <a:xfrm>
            <a:off x="486084" y="527825"/>
            <a:ext cx="7704000" cy="622800"/>
          </a:xfrm>
        </p:spPr>
        <p:txBody>
          <a:bodyPr>
            <a:normAutofit fontScale="90000"/>
          </a:bodyPr>
          <a:lstStyle/>
          <a:p>
            <a:r>
              <a:rPr lang="en-US" dirty="0"/>
              <a:t>Classification of Intrusion Detection System</a:t>
            </a:r>
            <a:endParaRPr lang="en-PH" dirty="0"/>
          </a:p>
        </p:txBody>
      </p:sp>
    </p:spTree>
    <p:extLst>
      <p:ext uri="{BB962C8B-B14F-4D97-AF65-F5344CB8AC3E}">
        <p14:creationId xmlns:p14="http://schemas.microsoft.com/office/powerpoint/2010/main" val="1685409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2D47241C-471C-44E1-B2BA-E9F4B2307057}"/>
              </a:ext>
            </a:extLst>
          </p:cNvPr>
          <p:cNvSpPr>
            <a:spLocks noGrp="1"/>
          </p:cNvSpPr>
          <p:nvPr>
            <p:ph type="body" idx="1"/>
          </p:nvPr>
        </p:nvSpPr>
        <p:spPr>
          <a:xfrm>
            <a:off x="486084" y="1275775"/>
            <a:ext cx="7704000" cy="3339900"/>
          </a:xfrm>
        </p:spPr>
        <p:txBody>
          <a:bodyPr/>
          <a:lstStyle/>
          <a:p>
            <a:pPr marL="152400" indent="0" algn="just">
              <a:lnSpc>
                <a:spcPct val="150000"/>
              </a:lnSpc>
              <a:buNone/>
            </a:pPr>
            <a:r>
              <a:rPr lang="en-US" sz="2000" b="0" dirty="0"/>
              <a:t>If the analytical system files were edited or deleted, an alert is sent to the administrator to investigate. An example of HIDS usage can be seen on mission-critical machines, which are not expected to change their layout.</a:t>
            </a:r>
            <a:endParaRPr lang="en-PH" sz="2000" b="0" dirty="0"/>
          </a:p>
        </p:txBody>
      </p:sp>
      <p:sp>
        <p:nvSpPr>
          <p:cNvPr id="14" name="Title 13">
            <a:extLst>
              <a:ext uri="{FF2B5EF4-FFF2-40B4-BE49-F238E27FC236}">
                <a16:creationId xmlns:a16="http://schemas.microsoft.com/office/drawing/2014/main" id="{2DB18BDE-07A1-463C-888D-53AAE3282A7B}"/>
              </a:ext>
            </a:extLst>
          </p:cNvPr>
          <p:cNvSpPr>
            <a:spLocks noGrp="1"/>
          </p:cNvSpPr>
          <p:nvPr>
            <p:ph type="title"/>
          </p:nvPr>
        </p:nvSpPr>
        <p:spPr>
          <a:xfrm>
            <a:off x="486084" y="527825"/>
            <a:ext cx="7704000" cy="622800"/>
          </a:xfrm>
        </p:spPr>
        <p:txBody>
          <a:bodyPr>
            <a:normAutofit fontScale="90000"/>
          </a:bodyPr>
          <a:lstStyle/>
          <a:p>
            <a:r>
              <a:rPr lang="en-US" dirty="0"/>
              <a:t>Classification of Intrusion Detection System</a:t>
            </a:r>
            <a:endParaRPr lang="en-PH" dirty="0"/>
          </a:p>
        </p:txBody>
      </p:sp>
    </p:spTree>
    <p:extLst>
      <p:ext uri="{BB962C8B-B14F-4D97-AF65-F5344CB8AC3E}">
        <p14:creationId xmlns:p14="http://schemas.microsoft.com/office/powerpoint/2010/main" val="1492825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2D47241C-471C-44E1-B2BA-E9F4B2307057}"/>
              </a:ext>
            </a:extLst>
          </p:cNvPr>
          <p:cNvSpPr>
            <a:spLocks noGrp="1"/>
          </p:cNvSpPr>
          <p:nvPr>
            <p:ph type="body" idx="1"/>
          </p:nvPr>
        </p:nvSpPr>
        <p:spPr>
          <a:xfrm>
            <a:off x="486084" y="1275775"/>
            <a:ext cx="7704000" cy="3339900"/>
          </a:xfrm>
        </p:spPr>
        <p:txBody>
          <a:bodyPr/>
          <a:lstStyle/>
          <a:p>
            <a:pPr algn="just">
              <a:lnSpc>
                <a:spcPct val="150000"/>
              </a:lnSpc>
            </a:pPr>
            <a:r>
              <a:rPr lang="en-US" sz="2000" dirty="0"/>
              <a:t>Protocol-based Intrusion Detection System (PIDS): </a:t>
            </a:r>
            <a:r>
              <a:rPr lang="en-US" sz="2000" b="0" dirty="0"/>
              <a:t>Protocol-based intrusion detection system (PIDS) comprises a system or agent that would consistently reside at the front end of a server, controlling and interpreting the protocol between a user/device and the server. It is trying to secure the web server by regularly monitoring the HTTPS protocol stream and accepting the related HTTP protocol. </a:t>
            </a:r>
            <a:endParaRPr lang="en-PH" sz="2000" b="0" dirty="0"/>
          </a:p>
        </p:txBody>
      </p:sp>
      <p:sp>
        <p:nvSpPr>
          <p:cNvPr id="14" name="Title 13">
            <a:extLst>
              <a:ext uri="{FF2B5EF4-FFF2-40B4-BE49-F238E27FC236}">
                <a16:creationId xmlns:a16="http://schemas.microsoft.com/office/drawing/2014/main" id="{2DB18BDE-07A1-463C-888D-53AAE3282A7B}"/>
              </a:ext>
            </a:extLst>
          </p:cNvPr>
          <p:cNvSpPr>
            <a:spLocks noGrp="1"/>
          </p:cNvSpPr>
          <p:nvPr>
            <p:ph type="title"/>
          </p:nvPr>
        </p:nvSpPr>
        <p:spPr>
          <a:xfrm>
            <a:off x="486084" y="527825"/>
            <a:ext cx="7704000" cy="622800"/>
          </a:xfrm>
        </p:spPr>
        <p:txBody>
          <a:bodyPr>
            <a:normAutofit fontScale="90000"/>
          </a:bodyPr>
          <a:lstStyle/>
          <a:p>
            <a:r>
              <a:rPr lang="en-US" dirty="0"/>
              <a:t>Classification of Intrusion Detection System</a:t>
            </a:r>
            <a:endParaRPr lang="en-PH" dirty="0"/>
          </a:p>
        </p:txBody>
      </p:sp>
    </p:spTree>
    <p:extLst>
      <p:ext uri="{BB962C8B-B14F-4D97-AF65-F5344CB8AC3E}">
        <p14:creationId xmlns:p14="http://schemas.microsoft.com/office/powerpoint/2010/main" val="3348788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2D47241C-471C-44E1-B2BA-E9F4B2307057}"/>
              </a:ext>
            </a:extLst>
          </p:cNvPr>
          <p:cNvSpPr>
            <a:spLocks noGrp="1"/>
          </p:cNvSpPr>
          <p:nvPr>
            <p:ph type="body" idx="1"/>
          </p:nvPr>
        </p:nvSpPr>
        <p:spPr>
          <a:xfrm>
            <a:off x="486084" y="1275775"/>
            <a:ext cx="7704000" cy="3339900"/>
          </a:xfrm>
        </p:spPr>
        <p:txBody>
          <a:bodyPr/>
          <a:lstStyle/>
          <a:p>
            <a:pPr marL="152400" indent="0" algn="just">
              <a:lnSpc>
                <a:spcPct val="150000"/>
              </a:lnSpc>
              <a:buNone/>
            </a:pPr>
            <a:r>
              <a:rPr lang="en-US" sz="2000" b="0" dirty="0"/>
              <a:t>As HTTPS is unencrypted and before instantly entering its web presentation layer then this system would need to reside in this interface, between to use the HTTPS.</a:t>
            </a:r>
            <a:endParaRPr lang="en-PH" sz="2000" b="0" dirty="0"/>
          </a:p>
        </p:txBody>
      </p:sp>
      <p:sp>
        <p:nvSpPr>
          <p:cNvPr id="14" name="Title 13">
            <a:extLst>
              <a:ext uri="{FF2B5EF4-FFF2-40B4-BE49-F238E27FC236}">
                <a16:creationId xmlns:a16="http://schemas.microsoft.com/office/drawing/2014/main" id="{2DB18BDE-07A1-463C-888D-53AAE3282A7B}"/>
              </a:ext>
            </a:extLst>
          </p:cNvPr>
          <p:cNvSpPr>
            <a:spLocks noGrp="1"/>
          </p:cNvSpPr>
          <p:nvPr>
            <p:ph type="title"/>
          </p:nvPr>
        </p:nvSpPr>
        <p:spPr>
          <a:xfrm>
            <a:off x="486084" y="527825"/>
            <a:ext cx="7704000" cy="622800"/>
          </a:xfrm>
        </p:spPr>
        <p:txBody>
          <a:bodyPr>
            <a:normAutofit fontScale="90000"/>
          </a:bodyPr>
          <a:lstStyle/>
          <a:p>
            <a:r>
              <a:rPr lang="en-US" dirty="0"/>
              <a:t>Classification of Intrusion Detection System</a:t>
            </a:r>
            <a:endParaRPr lang="en-PH" dirty="0"/>
          </a:p>
        </p:txBody>
      </p:sp>
    </p:spTree>
    <p:extLst>
      <p:ext uri="{BB962C8B-B14F-4D97-AF65-F5344CB8AC3E}">
        <p14:creationId xmlns:p14="http://schemas.microsoft.com/office/powerpoint/2010/main" val="547690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2D47241C-471C-44E1-B2BA-E9F4B2307057}"/>
              </a:ext>
            </a:extLst>
          </p:cNvPr>
          <p:cNvSpPr>
            <a:spLocks noGrp="1"/>
          </p:cNvSpPr>
          <p:nvPr>
            <p:ph type="body" idx="1"/>
          </p:nvPr>
        </p:nvSpPr>
        <p:spPr>
          <a:xfrm>
            <a:off x="486084" y="1275775"/>
            <a:ext cx="7704000" cy="3339900"/>
          </a:xfrm>
        </p:spPr>
        <p:txBody>
          <a:bodyPr/>
          <a:lstStyle/>
          <a:p>
            <a:pPr algn="just">
              <a:lnSpc>
                <a:spcPct val="150000"/>
              </a:lnSpc>
            </a:pPr>
            <a:r>
              <a:rPr lang="en-US" sz="2000" dirty="0"/>
              <a:t>Application Protocol-based Intrusion Detection System (APIDS):</a:t>
            </a:r>
            <a:r>
              <a:rPr lang="en-US" sz="2000" b="0" dirty="0"/>
              <a:t> An application Protocol-based Intrusion Detection System (APIDS) is a system or agent that generally resides within a group of servers. It identifies the intrusions by monitoring and interpreting the communication on application-specific protocols.</a:t>
            </a:r>
            <a:endParaRPr lang="en-PH" sz="2000" b="0" dirty="0"/>
          </a:p>
        </p:txBody>
      </p:sp>
      <p:sp>
        <p:nvSpPr>
          <p:cNvPr id="14" name="Title 13">
            <a:extLst>
              <a:ext uri="{FF2B5EF4-FFF2-40B4-BE49-F238E27FC236}">
                <a16:creationId xmlns:a16="http://schemas.microsoft.com/office/drawing/2014/main" id="{2DB18BDE-07A1-463C-888D-53AAE3282A7B}"/>
              </a:ext>
            </a:extLst>
          </p:cNvPr>
          <p:cNvSpPr>
            <a:spLocks noGrp="1"/>
          </p:cNvSpPr>
          <p:nvPr>
            <p:ph type="title"/>
          </p:nvPr>
        </p:nvSpPr>
        <p:spPr>
          <a:xfrm>
            <a:off x="486084" y="527825"/>
            <a:ext cx="7704000" cy="622800"/>
          </a:xfrm>
        </p:spPr>
        <p:txBody>
          <a:bodyPr>
            <a:normAutofit fontScale="90000"/>
          </a:bodyPr>
          <a:lstStyle/>
          <a:p>
            <a:r>
              <a:rPr lang="en-US" dirty="0"/>
              <a:t>Classification of Intrusion Detection System</a:t>
            </a:r>
            <a:endParaRPr lang="en-PH" dirty="0"/>
          </a:p>
        </p:txBody>
      </p:sp>
    </p:spTree>
    <p:extLst>
      <p:ext uri="{BB962C8B-B14F-4D97-AF65-F5344CB8AC3E}">
        <p14:creationId xmlns:p14="http://schemas.microsoft.com/office/powerpoint/2010/main" val="3026106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2D47241C-471C-44E1-B2BA-E9F4B2307057}"/>
              </a:ext>
            </a:extLst>
          </p:cNvPr>
          <p:cNvSpPr>
            <a:spLocks noGrp="1"/>
          </p:cNvSpPr>
          <p:nvPr>
            <p:ph type="body" idx="1"/>
          </p:nvPr>
        </p:nvSpPr>
        <p:spPr>
          <a:xfrm>
            <a:off x="486084" y="1275775"/>
            <a:ext cx="7704000" cy="3339900"/>
          </a:xfrm>
        </p:spPr>
        <p:txBody>
          <a:bodyPr/>
          <a:lstStyle/>
          <a:p>
            <a:pPr marL="152400" indent="0" algn="just">
              <a:lnSpc>
                <a:spcPct val="150000"/>
              </a:lnSpc>
              <a:buNone/>
            </a:pPr>
            <a:r>
              <a:rPr lang="en-US" sz="2000" b="0" dirty="0"/>
              <a:t>For example, this would monitor the SQL protocol explicitly to the middleware as it transacts with the database in the web server.</a:t>
            </a:r>
            <a:endParaRPr lang="en-PH" sz="2000" b="0" dirty="0"/>
          </a:p>
        </p:txBody>
      </p:sp>
      <p:sp>
        <p:nvSpPr>
          <p:cNvPr id="14" name="Title 13">
            <a:extLst>
              <a:ext uri="{FF2B5EF4-FFF2-40B4-BE49-F238E27FC236}">
                <a16:creationId xmlns:a16="http://schemas.microsoft.com/office/drawing/2014/main" id="{2DB18BDE-07A1-463C-888D-53AAE3282A7B}"/>
              </a:ext>
            </a:extLst>
          </p:cNvPr>
          <p:cNvSpPr>
            <a:spLocks noGrp="1"/>
          </p:cNvSpPr>
          <p:nvPr>
            <p:ph type="title"/>
          </p:nvPr>
        </p:nvSpPr>
        <p:spPr>
          <a:xfrm>
            <a:off x="486084" y="527825"/>
            <a:ext cx="7704000" cy="622800"/>
          </a:xfrm>
        </p:spPr>
        <p:txBody>
          <a:bodyPr>
            <a:normAutofit fontScale="90000"/>
          </a:bodyPr>
          <a:lstStyle/>
          <a:p>
            <a:r>
              <a:rPr lang="en-US" dirty="0"/>
              <a:t>Classification of Intrusion Detection System</a:t>
            </a:r>
            <a:endParaRPr lang="en-PH" dirty="0"/>
          </a:p>
        </p:txBody>
      </p:sp>
    </p:spTree>
    <p:extLst>
      <p:ext uri="{BB962C8B-B14F-4D97-AF65-F5344CB8AC3E}">
        <p14:creationId xmlns:p14="http://schemas.microsoft.com/office/powerpoint/2010/main" val="4077273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2D47241C-471C-44E1-B2BA-E9F4B2307057}"/>
              </a:ext>
            </a:extLst>
          </p:cNvPr>
          <p:cNvSpPr>
            <a:spLocks noGrp="1"/>
          </p:cNvSpPr>
          <p:nvPr>
            <p:ph type="body" idx="1"/>
          </p:nvPr>
        </p:nvSpPr>
        <p:spPr>
          <a:xfrm>
            <a:off x="486084" y="1275775"/>
            <a:ext cx="7704000" cy="3339900"/>
          </a:xfrm>
        </p:spPr>
        <p:txBody>
          <a:bodyPr/>
          <a:lstStyle/>
          <a:p>
            <a:pPr algn="just">
              <a:lnSpc>
                <a:spcPct val="150000"/>
              </a:lnSpc>
            </a:pPr>
            <a:r>
              <a:rPr lang="en-US" sz="2000" dirty="0"/>
              <a:t>Hybrid Intrusion Detection System:</a:t>
            </a:r>
            <a:r>
              <a:rPr lang="en-US" sz="2000" b="0" dirty="0"/>
              <a:t> Hybrid intrusion detection system is made by the combination of two or more approaches to the intrusion detection system. In the hybrid intrusion detection system, the host agent or system data is combined with network information to develop a complete view of the network system. </a:t>
            </a:r>
            <a:endParaRPr lang="en-PH" sz="2000" b="0" dirty="0"/>
          </a:p>
        </p:txBody>
      </p:sp>
      <p:sp>
        <p:nvSpPr>
          <p:cNvPr id="14" name="Title 13">
            <a:extLst>
              <a:ext uri="{FF2B5EF4-FFF2-40B4-BE49-F238E27FC236}">
                <a16:creationId xmlns:a16="http://schemas.microsoft.com/office/drawing/2014/main" id="{2DB18BDE-07A1-463C-888D-53AAE3282A7B}"/>
              </a:ext>
            </a:extLst>
          </p:cNvPr>
          <p:cNvSpPr>
            <a:spLocks noGrp="1"/>
          </p:cNvSpPr>
          <p:nvPr>
            <p:ph type="title"/>
          </p:nvPr>
        </p:nvSpPr>
        <p:spPr>
          <a:xfrm>
            <a:off x="486084" y="527825"/>
            <a:ext cx="7704000" cy="622800"/>
          </a:xfrm>
        </p:spPr>
        <p:txBody>
          <a:bodyPr>
            <a:normAutofit fontScale="90000"/>
          </a:bodyPr>
          <a:lstStyle/>
          <a:p>
            <a:r>
              <a:rPr lang="en-US" dirty="0"/>
              <a:t>Classification of Intrusion Detection System</a:t>
            </a:r>
            <a:endParaRPr lang="en-PH" dirty="0"/>
          </a:p>
        </p:txBody>
      </p:sp>
    </p:spTree>
    <p:extLst>
      <p:ext uri="{BB962C8B-B14F-4D97-AF65-F5344CB8AC3E}">
        <p14:creationId xmlns:p14="http://schemas.microsoft.com/office/powerpoint/2010/main" val="1939928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2D47241C-471C-44E1-B2BA-E9F4B2307057}"/>
              </a:ext>
            </a:extLst>
          </p:cNvPr>
          <p:cNvSpPr>
            <a:spLocks noGrp="1"/>
          </p:cNvSpPr>
          <p:nvPr>
            <p:ph type="body" idx="1"/>
          </p:nvPr>
        </p:nvSpPr>
        <p:spPr>
          <a:xfrm>
            <a:off x="486084" y="1275775"/>
            <a:ext cx="7704000" cy="3339900"/>
          </a:xfrm>
        </p:spPr>
        <p:txBody>
          <a:bodyPr/>
          <a:lstStyle/>
          <a:p>
            <a:pPr marL="152400" indent="0" algn="just">
              <a:lnSpc>
                <a:spcPct val="150000"/>
              </a:lnSpc>
              <a:buNone/>
            </a:pPr>
            <a:r>
              <a:rPr lang="en-US" sz="2000" b="0" dirty="0"/>
              <a:t>The hybrid intrusion detection system is more effective in comparison to the other intrusion detection system. Prelude is an example of Hybrid IDS.</a:t>
            </a:r>
            <a:endParaRPr lang="en-PH" sz="2000" b="0" dirty="0"/>
          </a:p>
        </p:txBody>
      </p:sp>
      <p:sp>
        <p:nvSpPr>
          <p:cNvPr id="14" name="Title 13">
            <a:extLst>
              <a:ext uri="{FF2B5EF4-FFF2-40B4-BE49-F238E27FC236}">
                <a16:creationId xmlns:a16="http://schemas.microsoft.com/office/drawing/2014/main" id="{2DB18BDE-07A1-463C-888D-53AAE3282A7B}"/>
              </a:ext>
            </a:extLst>
          </p:cNvPr>
          <p:cNvSpPr>
            <a:spLocks noGrp="1"/>
          </p:cNvSpPr>
          <p:nvPr>
            <p:ph type="title"/>
          </p:nvPr>
        </p:nvSpPr>
        <p:spPr>
          <a:xfrm>
            <a:off x="486084" y="527825"/>
            <a:ext cx="7704000" cy="622800"/>
          </a:xfrm>
        </p:spPr>
        <p:txBody>
          <a:bodyPr>
            <a:normAutofit fontScale="90000"/>
          </a:bodyPr>
          <a:lstStyle/>
          <a:p>
            <a:r>
              <a:rPr lang="en-US" dirty="0"/>
              <a:t>Classification of Intrusion Detection System</a:t>
            </a:r>
            <a:endParaRPr lang="en-PH" dirty="0"/>
          </a:p>
        </p:txBody>
      </p:sp>
    </p:spTree>
    <p:extLst>
      <p:ext uri="{BB962C8B-B14F-4D97-AF65-F5344CB8AC3E}">
        <p14:creationId xmlns:p14="http://schemas.microsoft.com/office/powerpoint/2010/main" val="1885324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2D47241C-471C-44E1-B2BA-E9F4B2307057}"/>
              </a:ext>
            </a:extLst>
          </p:cNvPr>
          <p:cNvSpPr>
            <a:spLocks noGrp="1"/>
          </p:cNvSpPr>
          <p:nvPr>
            <p:ph type="body" idx="1"/>
          </p:nvPr>
        </p:nvSpPr>
        <p:spPr>
          <a:xfrm>
            <a:off x="486084" y="1275775"/>
            <a:ext cx="7704000" cy="3339900"/>
          </a:xfrm>
        </p:spPr>
        <p:txBody>
          <a:bodyPr/>
          <a:lstStyle/>
          <a:p>
            <a:pPr algn="just">
              <a:lnSpc>
                <a:spcPct val="150000"/>
              </a:lnSpc>
            </a:pPr>
            <a:r>
              <a:rPr lang="en-US" sz="2000" dirty="0"/>
              <a:t>Detects malicious activity: </a:t>
            </a:r>
            <a:r>
              <a:rPr lang="en-US" sz="2000" b="0" dirty="0"/>
              <a:t>IDS can detect any suspicious activities and alert the system administrator before any significant damage is done.</a:t>
            </a:r>
          </a:p>
          <a:p>
            <a:pPr algn="just">
              <a:lnSpc>
                <a:spcPct val="150000"/>
              </a:lnSpc>
            </a:pPr>
            <a:r>
              <a:rPr lang="en-US" sz="2000" dirty="0"/>
              <a:t>Improves network performance: </a:t>
            </a:r>
            <a:r>
              <a:rPr lang="en-US" sz="2000" b="0" dirty="0"/>
              <a:t>IDS can identify any performance issues on the network, which can be addressed to improve network performance.</a:t>
            </a:r>
          </a:p>
        </p:txBody>
      </p:sp>
      <p:sp>
        <p:nvSpPr>
          <p:cNvPr id="14" name="Title 13">
            <a:extLst>
              <a:ext uri="{FF2B5EF4-FFF2-40B4-BE49-F238E27FC236}">
                <a16:creationId xmlns:a16="http://schemas.microsoft.com/office/drawing/2014/main" id="{2DB18BDE-07A1-463C-888D-53AAE3282A7B}"/>
              </a:ext>
            </a:extLst>
          </p:cNvPr>
          <p:cNvSpPr>
            <a:spLocks noGrp="1"/>
          </p:cNvSpPr>
          <p:nvPr>
            <p:ph type="title"/>
          </p:nvPr>
        </p:nvSpPr>
        <p:spPr>
          <a:xfrm>
            <a:off x="486084" y="527825"/>
            <a:ext cx="7704000" cy="622800"/>
          </a:xfrm>
        </p:spPr>
        <p:txBody>
          <a:bodyPr>
            <a:normAutofit fontScale="90000"/>
          </a:bodyPr>
          <a:lstStyle/>
          <a:p>
            <a:r>
              <a:rPr lang="en-US" dirty="0"/>
              <a:t>Benefits of IDS</a:t>
            </a:r>
            <a:endParaRPr lang="en-PH" dirty="0"/>
          </a:p>
        </p:txBody>
      </p:sp>
    </p:spTree>
    <p:extLst>
      <p:ext uri="{BB962C8B-B14F-4D97-AF65-F5344CB8AC3E}">
        <p14:creationId xmlns:p14="http://schemas.microsoft.com/office/powerpoint/2010/main" val="3468318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9"/>
        <p:cNvGrpSpPr/>
        <p:nvPr/>
      </p:nvGrpSpPr>
      <p:grpSpPr>
        <a:xfrm>
          <a:off x="0" y="0"/>
          <a:ext cx="0" cy="0"/>
          <a:chOff x="0" y="0"/>
          <a:chExt cx="0" cy="0"/>
        </a:xfrm>
      </p:grpSpPr>
      <p:sp>
        <p:nvSpPr>
          <p:cNvPr id="320" name="Google Shape;320;p32"/>
          <p:cNvSpPr txBox="1">
            <a:spLocks noGrp="1"/>
          </p:cNvSpPr>
          <p:nvPr>
            <p:ph type="title"/>
          </p:nvPr>
        </p:nvSpPr>
        <p:spPr>
          <a:xfrm>
            <a:off x="3025134" y="1568838"/>
            <a:ext cx="2803200" cy="527700"/>
          </a:xfrm>
          <a:prstGeom prst="rect">
            <a:avLst/>
          </a:prstGeom>
        </p:spPr>
        <p:txBody>
          <a:bodyPr spcFirstLastPara="1" wrap="square" lIns="0" tIns="91425" rIns="91425" bIns="91425" anchor="b" anchorCtr="0">
            <a:noAutofit/>
          </a:bodyPr>
          <a:lstStyle/>
          <a:p>
            <a:pPr marL="0" lvl="0" indent="0" algn="l" rtl="0">
              <a:spcBef>
                <a:spcPts val="0"/>
              </a:spcBef>
              <a:spcAft>
                <a:spcPts val="0"/>
              </a:spcAft>
              <a:buNone/>
            </a:pPr>
            <a:r>
              <a:rPr lang="en-PH" dirty="0"/>
              <a:t>Implementation</a:t>
            </a:r>
            <a:endParaRPr dirty="0"/>
          </a:p>
        </p:txBody>
      </p:sp>
      <p:sp>
        <p:nvSpPr>
          <p:cNvPr id="323" name="Google Shape;323;p32"/>
          <p:cNvSpPr txBox="1">
            <a:spLocks noGrp="1"/>
          </p:cNvSpPr>
          <p:nvPr>
            <p:ph type="title" idx="3"/>
          </p:nvPr>
        </p:nvSpPr>
        <p:spPr>
          <a:xfrm>
            <a:off x="3022751" y="2772651"/>
            <a:ext cx="2803200" cy="527700"/>
          </a:xfrm>
          <a:prstGeom prst="rect">
            <a:avLst/>
          </a:prstGeom>
        </p:spPr>
        <p:txBody>
          <a:bodyPr spcFirstLastPara="1" wrap="square" lIns="0" tIns="91425" rIns="91425" bIns="91425" anchor="b" anchorCtr="0">
            <a:noAutofit/>
          </a:bodyPr>
          <a:lstStyle/>
          <a:p>
            <a:pPr marL="0" lvl="0" indent="0" algn="l" rtl="0">
              <a:spcBef>
                <a:spcPts val="0"/>
              </a:spcBef>
              <a:spcAft>
                <a:spcPts val="0"/>
              </a:spcAft>
              <a:buNone/>
            </a:pPr>
            <a:r>
              <a:rPr lang="en"/>
              <a:t>Hypothesis</a:t>
            </a:r>
            <a:endParaRPr/>
          </a:p>
        </p:txBody>
      </p:sp>
      <p:sp>
        <p:nvSpPr>
          <p:cNvPr id="324" name="Google Shape;324;p32"/>
          <p:cNvSpPr txBox="1">
            <a:spLocks noGrp="1"/>
          </p:cNvSpPr>
          <p:nvPr>
            <p:ph type="title" idx="4"/>
          </p:nvPr>
        </p:nvSpPr>
        <p:spPr>
          <a:xfrm>
            <a:off x="2485451" y="2772651"/>
            <a:ext cx="537300" cy="527700"/>
          </a:xfrm>
          <a:prstGeom prst="rect">
            <a:avLst/>
          </a:prstGeom>
        </p:spPr>
        <p:txBody>
          <a:bodyPr spcFirstLastPara="1" wrap="square" lIns="0" tIns="91425" rIns="91425" bIns="91425" anchor="b" anchorCtr="0">
            <a:noAutofit/>
          </a:bodyPr>
          <a:lstStyle/>
          <a:p>
            <a:pPr marL="0" lvl="0" indent="0" algn="l" rtl="0">
              <a:spcBef>
                <a:spcPts val="0"/>
              </a:spcBef>
              <a:spcAft>
                <a:spcPts val="0"/>
              </a:spcAft>
              <a:buNone/>
            </a:pPr>
            <a:r>
              <a:rPr lang="en"/>
              <a:t>02</a:t>
            </a:r>
            <a:endParaRPr/>
          </a:p>
        </p:txBody>
      </p:sp>
      <p:sp>
        <p:nvSpPr>
          <p:cNvPr id="326" name="Google Shape;326;p32"/>
          <p:cNvSpPr txBox="1">
            <a:spLocks noGrp="1"/>
          </p:cNvSpPr>
          <p:nvPr>
            <p:ph type="title" idx="6"/>
          </p:nvPr>
        </p:nvSpPr>
        <p:spPr>
          <a:xfrm>
            <a:off x="3025134" y="3976463"/>
            <a:ext cx="2803200" cy="527700"/>
          </a:xfrm>
          <a:prstGeom prst="rect">
            <a:avLst/>
          </a:prstGeom>
        </p:spPr>
        <p:txBody>
          <a:bodyPr spcFirstLastPara="1" wrap="square" lIns="0" tIns="91425" rIns="91425" bIns="91425" anchor="b" anchorCtr="0">
            <a:noAutofit/>
          </a:bodyPr>
          <a:lstStyle/>
          <a:p>
            <a:pPr marL="0" lvl="0" indent="0" algn="l" rtl="0">
              <a:spcBef>
                <a:spcPts val="0"/>
              </a:spcBef>
              <a:spcAft>
                <a:spcPts val="0"/>
              </a:spcAft>
              <a:buNone/>
            </a:pPr>
            <a:r>
              <a:rPr lang="en"/>
              <a:t>Objectives</a:t>
            </a:r>
            <a:endParaRPr/>
          </a:p>
        </p:txBody>
      </p:sp>
      <p:sp>
        <p:nvSpPr>
          <p:cNvPr id="327" name="Google Shape;327;p32"/>
          <p:cNvSpPr txBox="1">
            <a:spLocks noGrp="1"/>
          </p:cNvSpPr>
          <p:nvPr>
            <p:ph type="title" idx="7"/>
          </p:nvPr>
        </p:nvSpPr>
        <p:spPr>
          <a:xfrm>
            <a:off x="2487594" y="3976463"/>
            <a:ext cx="537300" cy="527700"/>
          </a:xfrm>
          <a:prstGeom prst="rect">
            <a:avLst/>
          </a:prstGeom>
        </p:spPr>
        <p:txBody>
          <a:bodyPr spcFirstLastPara="1" wrap="square" lIns="0" tIns="91425" rIns="91425" bIns="91425" anchor="b" anchorCtr="0">
            <a:noAutofit/>
          </a:bodyPr>
          <a:lstStyle/>
          <a:p>
            <a:pPr marL="0" lvl="0" indent="0" algn="l" rtl="0">
              <a:spcBef>
                <a:spcPts val="0"/>
              </a:spcBef>
              <a:spcAft>
                <a:spcPts val="0"/>
              </a:spcAft>
              <a:buNone/>
            </a:pPr>
            <a:r>
              <a:rPr lang="en"/>
              <a:t>03</a:t>
            </a:r>
            <a:endParaRPr/>
          </a:p>
        </p:txBody>
      </p:sp>
      <p:sp>
        <p:nvSpPr>
          <p:cNvPr id="333" name="Google Shape;333;p32"/>
          <p:cNvSpPr txBox="1">
            <a:spLocks noGrp="1"/>
          </p:cNvSpPr>
          <p:nvPr>
            <p:ph type="title" idx="16"/>
          </p:nvPr>
        </p:nvSpPr>
        <p:spPr>
          <a:xfrm>
            <a:off x="2487594" y="1568838"/>
            <a:ext cx="537300" cy="527700"/>
          </a:xfrm>
          <a:prstGeom prst="rect">
            <a:avLst/>
          </a:prstGeom>
        </p:spPr>
        <p:txBody>
          <a:bodyPr spcFirstLastPara="1" wrap="square" lIns="0" tIns="91425" rIns="91425" bIns="91425" anchor="b" anchorCtr="0">
            <a:noAutofit/>
          </a:bodyPr>
          <a:lstStyle/>
          <a:p>
            <a:pPr marL="0" lvl="0" indent="0" algn="l" rtl="0">
              <a:spcBef>
                <a:spcPts val="0"/>
              </a:spcBef>
              <a:spcAft>
                <a:spcPts val="0"/>
              </a:spcAft>
              <a:buNone/>
            </a:pPr>
            <a:r>
              <a:rPr lang="en" dirty="0"/>
              <a:t>01</a:t>
            </a:r>
            <a:endParaRPr dirty="0"/>
          </a:p>
        </p:txBody>
      </p:sp>
      <p:sp>
        <p:nvSpPr>
          <p:cNvPr id="338" name="Google Shape;338;p32"/>
          <p:cNvSpPr txBox="1">
            <a:spLocks noGrp="1"/>
          </p:cNvSpPr>
          <p:nvPr>
            <p:ph type="title" idx="21"/>
          </p:nvPr>
        </p:nvSpPr>
        <p:spPr>
          <a:xfrm>
            <a:off x="2246714" y="527826"/>
            <a:ext cx="3447963" cy="622800"/>
          </a:xfrm>
          <a:prstGeom prst="rect">
            <a:avLst/>
          </a:prstGeom>
        </p:spPr>
        <p:txBody>
          <a:bodyPr spcFirstLastPara="1" wrap="square" lIns="0" tIns="91425" rIns="91425" bIns="91425" anchor="ctr" anchorCtr="0">
            <a:noAutofit/>
          </a:bodyPr>
          <a:lstStyle/>
          <a:p>
            <a:pPr marL="0" lvl="0" indent="0" algn="ctr" rtl="0">
              <a:spcBef>
                <a:spcPts val="0"/>
              </a:spcBef>
              <a:spcAft>
                <a:spcPts val="0"/>
              </a:spcAft>
              <a:buNone/>
            </a:pPr>
            <a:r>
              <a:rPr lang="en" dirty="0"/>
              <a:t>Table of contents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2D47241C-471C-44E1-B2BA-E9F4B2307057}"/>
              </a:ext>
            </a:extLst>
          </p:cNvPr>
          <p:cNvSpPr>
            <a:spLocks noGrp="1"/>
          </p:cNvSpPr>
          <p:nvPr>
            <p:ph type="body" idx="1"/>
          </p:nvPr>
        </p:nvSpPr>
        <p:spPr>
          <a:xfrm>
            <a:off x="486084" y="1275775"/>
            <a:ext cx="7704000" cy="3339900"/>
          </a:xfrm>
        </p:spPr>
        <p:txBody>
          <a:bodyPr/>
          <a:lstStyle/>
          <a:p>
            <a:pPr algn="just">
              <a:lnSpc>
                <a:spcPct val="150000"/>
              </a:lnSpc>
            </a:pPr>
            <a:r>
              <a:rPr lang="en-US" sz="2000" dirty="0"/>
              <a:t>Compliance requirements: </a:t>
            </a:r>
            <a:r>
              <a:rPr lang="en-US" sz="2000" b="0" dirty="0"/>
              <a:t>IDS can help in meeting compliance requirements by monitoring network activity and generating reports.</a:t>
            </a:r>
          </a:p>
          <a:p>
            <a:pPr algn="just">
              <a:lnSpc>
                <a:spcPct val="150000"/>
              </a:lnSpc>
            </a:pPr>
            <a:r>
              <a:rPr lang="en-US" sz="2000" dirty="0"/>
              <a:t>Provides insights: </a:t>
            </a:r>
            <a:r>
              <a:rPr lang="en-US" sz="2000" b="0" dirty="0"/>
              <a:t>IDS generates valuable insights into network traffic, which can be used to identify any weaknesses and improve network security</a:t>
            </a:r>
          </a:p>
        </p:txBody>
      </p:sp>
      <p:sp>
        <p:nvSpPr>
          <p:cNvPr id="14" name="Title 13">
            <a:extLst>
              <a:ext uri="{FF2B5EF4-FFF2-40B4-BE49-F238E27FC236}">
                <a16:creationId xmlns:a16="http://schemas.microsoft.com/office/drawing/2014/main" id="{2DB18BDE-07A1-463C-888D-53AAE3282A7B}"/>
              </a:ext>
            </a:extLst>
          </p:cNvPr>
          <p:cNvSpPr>
            <a:spLocks noGrp="1"/>
          </p:cNvSpPr>
          <p:nvPr>
            <p:ph type="title"/>
          </p:nvPr>
        </p:nvSpPr>
        <p:spPr>
          <a:xfrm>
            <a:off x="486084" y="527825"/>
            <a:ext cx="7704000" cy="622800"/>
          </a:xfrm>
        </p:spPr>
        <p:txBody>
          <a:bodyPr>
            <a:normAutofit fontScale="90000"/>
          </a:bodyPr>
          <a:lstStyle/>
          <a:p>
            <a:r>
              <a:rPr lang="en-US" dirty="0"/>
              <a:t>Benefits of IDS</a:t>
            </a:r>
            <a:endParaRPr lang="en-PH" dirty="0"/>
          </a:p>
        </p:txBody>
      </p:sp>
    </p:spTree>
    <p:extLst>
      <p:ext uri="{BB962C8B-B14F-4D97-AF65-F5344CB8AC3E}">
        <p14:creationId xmlns:p14="http://schemas.microsoft.com/office/powerpoint/2010/main" val="2446377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2D47241C-471C-44E1-B2BA-E9F4B2307057}"/>
              </a:ext>
            </a:extLst>
          </p:cNvPr>
          <p:cNvSpPr>
            <a:spLocks noGrp="1"/>
          </p:cNvSpPr>
          <p:nvPr>
            <p:ph type="body" idx="1"/>
          </p:nvPr>
        </p:nvSpPr>
        <p:spPr>
          <a:xfrm>
            <a:off x="486084" y="1275775"/>
            <a:ext cx="7704000" cy="3339900"/>
          </a:xfrm>
        </p:spPr>
        <p:txBody>
          <a:bodyPr/>
          <a:lstStyle/>
          <a:p>
            <a:pPr algn="just">
              <a:lnSpc>
                <a:spcPct val="150000"/>
              </a:lnSpc>
            </a:pPr>
            <a:r>
              <a:rPr lang="en-US" sz="2000" dirty="0"/>
              <a:t>Signature-based Method: </a:t>
            </a:r>
            <a:r>
              <a:rPr lang="en-US" sz="2000" b="0" dirty="0"/>
              <a:t>Signature-based IDS detects the attacks on the basis of the specific patterns such as the number of bytes or a number of 1s or the number of 0s in the network traffic. It also detects on the basis of the already known malicious instruction sequence that is used by the malware. </a:t>
            </a:r>
          </a:p>
        </p:txBody>
      </p:sp>
      <p:sp>
        <p:nvSpPr>
          <p:cNvPr id="14" name="Title 13">
            <a:extLst>
              <a:ext uri="{FF2B5EF4-FFF2-40B4-BE49-F238E27FC236}">
                <a16:creationId xmlns:a16="http://schemas.microsoft.com/office/drawing/2014/main" id="{2DB18BDE-07A1-463C-888D-53AAE3282A7B}"/>
              </a:ext>
            </a:extLst>
          </p:cNvPr>
          <p:cNvSpPr>
            <a:spLocks noGrp="1"/>
          </p:cNvSpPr>
          <p:nvPr>
            <p:ph type="title"/>
          </p:nvPr>
        </p:nvSpPr>
        <p:spPr>
          <a:xfrm>
            <a:off x="486084" y="527825"/>
            <a:ext cx="7704000" cy="622800"/>
          </a:xfrm>
        </p:spPr>
        <p:txBody>
          <a:bodyPr>
            <a:normAutofit fontScale="90000"/>
          </a:bodyPr>
          <a:lstStyle/>
          <a:p>
            <a:r>
              <a:rPr lang="en-US" dirty="0"/>
              <a:t>Detection Method of IDS</a:t>
            </a:r>
            <a:endParaRPr lang="en-PH" dirty="0"/>
          </a:p>
        </p:txBody>
      </p:sp>
    </p:spTree>
    <p:extLst>
      <p:ext uri="{BB962C8B-B14F-4D97-AF65-F5344CB8AC3E}">
        <p14:creationId xmlns:p14="http://schemas.microsoft.com/office/powerpoint/2010/main" val="2705335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2D47241C-471C-44E1-B2BA-E9F4B2307057}"/>
              </a:ext>
            </a:extLst>
          </p:cNvPr>
          <p:cNvSpPr>
            <a:spLocks noGrp="1"/>
          </p:cNvSpPr>
          <p:nvPr>
            <p:ph type="body" idx="1"/>
          </p:nvPr>
        </p:nvSpPr>
        <p:spPr>
          <a:xfrm>
            <a:off x="486084" y="1275775"/>
            <a:ext cx="7704000" cy="3339900"/>
          </a:xfrm>
        </p:spPr>
        <p:txBody>
          <a:bodyPr/>
          <a:lstStyle/>
          <a:p>
            <a:pPr marL="152400" indent="0" algn="just">
              <a:lnSpc>
                <a:spcPct val="150000"/>
              </a:lnSpc>
              <a:buNone/>
            </a:pPr>
            <a:r>
              <a:rPr lang="en-US" sz="2000" b="0" dirty="0"/>
              <a:t>The detected patterns in the IDS are known as </a:t>
            </a:r>
            <a:r>
              <a:rPr lang="en-US" sz="2000" dirty="0"/>
              <a:t>signatures</a:t>
            </a:r>
            <a:r>
              <a:rPr lang="en-US" sz="2000" b="0" dirty="0"/>
              <a:t>. Signature-based IDS can easily detect the attacks whose pattern (</a:t>
            </a:r>
            <a:r>
              <a:rPr lang="en-US" sz="2000" dirty="0"/>
              <a:t>signature</a:t>
            </a:r>
            <a:r>
              <a:rPr lang="en-US" sz="2000" b="0" dirty="0"/>
              <a:t>) already exists in the system but it is quite difficult to detect new malware attacks as their pattern (</a:t>
            </a:r>
            <a:r>
              <a:rPr lang="en-US" sz="2000" dirty="0"/>
              <a:t>signature</a:t>
            </a:r>
            <a:r>
              <a:rPr lang="en-US" sz="2000" b="0" dirty="0"/>
              <a:t>) is not known.</a:t>
            </a:r>
          </a:p>
        </p:txBody>
      </p:sp>
      <p:sp>
        <p:nvSpPr>
          <p:cNvPr id="14" name="Title 13">
            <a:extLst>
              <a:ext uri="{FF2B5EF4-FFF2-40B4-BE49-F238E27FC236}">
                <a16:creationId xmlns:a16="http://schemas.microsoft.com/office/drawing/2014/main" id="{2DB18BDE-07A1-463C-888D-53AAE3282A7B}"/>
              </a:ext>
            </a:extLst>
          </p:cNvPr>
          <p:cNvSpPr>
            <a:spLocks noGrp="1"/>
          </p:cNvSpPr>
          <p:nvPr>
            <p:ph type="title"/>
          </p:nvPr>
        </p:nvSpPr>
        <p:spPr>
          <a:xfrm>
            <a:off x="486084" y="527825"/>
            <a:ext cx="7704000" cy="622800"/>
          </a:xfrm>
        </p:spPr>
        <p:txBody>
          <a:bodyPr>
            <a:normAutofit fontScale="90000"/>
          </a:bodyPr>
          <a:lstStyle/>
          <a:p>
            <a:r>
              <a:rPr lang="en-US" dirty="0"/>
              <a:t>Detection Method of IDS</a:t>
            </a:r>
            <a:endParaRPr lang="en-PH" dirty="0"/>
          </a:p>
        </p:txBody>
      </p:sp>
    </p:spTree>
    <p:extLst>
      <p:ext uri="{BB962C8B-B14F-4D97-AF65-F5344CB8AC3E}">
        <p14:creationId xmlns:p14="http://schemas.microsoft.com/office/powerpoint/2010/main" val="1771728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2D47241C-471C-44E1-B2BA-E9F4B2307057}"/>
              </a:ext>
            </a:extLst>
          </p:cNvPr>
          <p:cNvSpPr>
            <a:spLocks noGrp="1"/>
          </p:cNvSpPr>
          <p:nvPr>
            <p:ph type="body" idx="1"/>
          </p:nvPr>
        </p:nvSpPr>
        <p:spPr>
          <a:xfrm>
            <a:off x="486084" y="1275775"/>
            <a:ext cx="7704000" cy="3339900"/>
          </a:xfrm>
        </p:spPr>
        <p:txBody>
          <a:bodyPr/>
          <a:lstStyle/>
          <a:p>
            <a:pPr algn="just">
              <a:lnSpc>
                <a:spcPct val="150000"/>
              </a:lnSpc>
            </a:pPr>
            <a:r>
              <a:rPr lang="en-US" sz="2000" dirty="0"/>
              <a:t>Anomaly-based Method: </a:t>
            </a:r>
            <a:r>
              <a:rPr lang="en-US" sz="2000" b="0" dirty="0"/>
              <a:t>Anomaly-based IDS was introduced to detect unknown malware attacks as new malware is developed rapidly. In anomaly-based IDS there is the use of machine learning to create a trustful activity model and anything coming is compared with that model and it is declared suspicious if it is not found in the model. </a:t>
            </a:r>
          </a:p>
        </p:txBody>
      </p:sp>
      <p:sp>
        <p:nvSpPr>
          <p:cNvPr id="14" name="Title 13">
            <a:extLst>
              <a:ext uri="{FF2B5EF4-FFF2-40B4-BE49-F238E27FC236}">
                <a16:creationId xmlns:a16="http://schemas.microsoft.com/office/drawing/2014/main" id="{2DB18BDE-07A1-463C-888D-53AAE3282A7B}"/>
              </a:ext>
            </a:extLst>
          </p:cNvPr>
          <p:cNvSpPr>
            <a:spLocks noGrp="1"/>
          </p:cNvSpPr>
          <p:nvPr>
            <p:ph type="title"/>
          </p:nvPr>
        </p:nvSpPr>
        <p:spPr>
          <a:xfrm>
            <a:off x="486084" y="527825"/>
            <a:ext cx="7704000" cy="622800"/>
          </a:xfrm>
        </p:spPr>
        <p:txBody>
          <a:bodyPr>
            <a:normAutofit fontScale="90000"/>
          </a:bodyPr>
          <a:lstStyle/>
          <a:p>
            <a:r>
              <a:rPr lang="en-US" dirty="0"/>
              <a:t>Detection Method of IDS</a:t>
            </a:r>
            <a:endParaRPr lang="en-PH" dirty="0"/>
          </a:p>
        </p:txBody>
      </p:sp>
    </p:spTree>
    <p:extLst>
      <p:ext uri="{BB962C8B-B14F-4D97-AF65-F5344CB8AC3E}">
        <p14:creationId xmlns:p14="http://schemas.microsoft.com/office/powerpoint/2010/main" val="3322418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2D47241C-471C-44E1-B2BA-E9F4B2307057}"/>
              </a:ext>
            </a:extLst>
          </p:cNvPr>
          <p:cNvSpPr>
            <a:spLocks noGrp="1"/>
          </p:cNvSpPr>
          <p:nvPr>
            <p:ph type="body" idx="1"/>
          </p:nvPr>
        </p:nvSpPr>
        <p:spPr>
          <a:xfrm>
            <a:off x="486084" y="1275775"/>
            <a:ext cx="7704000" cy="3339900"/>
          </a:xfrm>
        </p:spPr>
        <p:txBody>
          <a:bodyPr/>
          <a:lstStyle/>
          <a:p>
            <a:pPr marL="152400" indent="0" algn="just">
              <a:lnSpc>
                <a:spcPct val="150000"/>
              </a:lnSpc>
              <a:buNone/>
            </a:pPr>
            <a:r>
              <a:rPr lang="en-US" sz="2000" b="0" dirty="0"/>
              <a:t>The machine learning-based method has a better-generalized property in comparison to signature-based IDS as these models can be trained according to the applications and hardware configurations.</a:t>
            </a:r>
          </a:p>
        </p:txBody>
      </p:sp>
      <p:sp>
        <p:nvSpPr>
          <p:cNvPr id="14" name="Title 13">
            <a:extLst>
              <a:ext uri="{FF2B5EF4-FFF2-40B4-BE49-F238E27FC236}">
                <a16:creationId xmlns:a16="http://schemas.microsoft.com/office/drawing/2014/main" id="{2DB18BDE-07A1-463C-888D-53AAE3282A7B}"/>
              </a:ext>
            </a:extLst>
          </p:cNvPr>
          <p:cNvSpPr>
            <a:spLocks noGrp="1"/>
          </p:cNvSpPr>
          <p:nvPr>
            <p:ph type="title"/>
          </p:nvPr>
        </p:nvSpPr>
        <p:spPr>
          <a:xfrm>
            <a:off x="486084" y="527825"/>
            <a:ext cx="7704000" cy="622800"/>
          </a:xfrm>
        </p:spPr>
        <p:txBody>
          <a:bodyPr>
            <a:normAutofit fontScale="90000"/>
          </a:bodyPr>
          <a:lstStyle/>
          <a:p>
            <a:r>
              <a:rPr lang="en-US" dirty="0"/>
              <a:t>Detection Method of IDS</a:t>
            </a:r>
            <a:endParaRPr lang="en-PH" dirty="0"/>
          </a:p>
        </p:txBody>
      </p:sp>
    </p:spTree>
    <p:extLst>
      <p:ext uri="{BB962C8B-B14F-4D97-AF65-F5344CB8AC3E}">
        <p14:creationId xmlns:p14="http://schemas.microsoft.com/office/powerpoint/2010/main" val="1419392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2D47241C-471C-44E1-B2BA-E9F4B2307057}"/>
              </a:ext>
            </a:extLst>
          </p:cNvPr>
          <p:cNvSpPr>
            <a:spLocks noGrp="1"/>
          </p:cNvSpPr>
          <p:nvPr>
            <p:ph type="body" idx="1"/>
          </p:nvPr>
        </p:nvSpPr>
        <p:spPr>
          <a:xfrm>
            <a:off x="486084" y="1275775"/>
            <a:ext cx="7704000" cy="3339900"/>
          </a:xfrm>
        </p:spPr>
        <p:txBody>
          <a:bodyPr/>
          <a:lstStyle/>
          <a:p>
            <a:pPr marL="152400" indent="0" algn="just">
              <a:lnSpc>
                <a:spcPct val="150000"/>
              </a:lnSpc>
              <a:buNone/>
            </a:pPr>
            <a:r>
              <a:rPr lang="en-US" sz="2000" b="0" dirty="0"/>
              <a:t>IDS and firewall both are related to network security but an IDS differs from a firewall as a firewall looks outwardly for intrusions in order to stop them from happening. Firewalls restrict access between networks to prevent intrusion and if an attack is from inside the network it doesn’t signal. An IDS describes a suspected intrusion once it has happened and then signals an alarm.</a:t>
            </a:r>
          </a:p>
        </p:txBody>
      </p:sp>
      <p:sp>
        <p:nvSpPr>
          <p:cNvPr id="14" name="Title 13">
            <a:extLst>
              <a:ext uri="{FF2B5EF4-FFF2-40B4-BE49-F238E27FC236}">
                <a16:creationId xmlns:a16="http://schemas.microsoft.com/office/drawing/2014/main" id="{2DB18BDE-07A1-463C-888D-53AAE3282A7B}"/>
              </a:ext>
            </a:extLst>
          </p:cNvPr>
          <p:cNvSpPr>
            <a:spLocks noGrp="1"/>
          </p:cNvSpPr>
          <p:nvPr>
            <p:ph type="title"/>
          </p:nvPr>
        </p:nvSpPr>
        <p:spPr>
          <a:xfrm>
            <a:off x="486084" y="527825"/>
            <a:ext cx="7704000" cy="622800"/>
          </a:xfrm>
        </p:spPr>
        <p:txBody>
          <a:bodyPr>
            <a:normAutofit fontScale="90000"/>
          </a:bodyPr>
          <a:lstStyle/>
          <a:p>
            <a:r>
              <a:rPr lang="en-US" dirty="0"/>
              <a:t>Comparison of IDS with Firewalls</a:t>
            </a:r>
            <a:endParaRPr lang="en-PH" dirty="0"/>
          </a:p>
        </p:txBody>
      </p:sp>
    </p:spTree>
    <p:extLst>
      <p:ext uri="{BB962C8B-B14F-4D97-AF65-F5344CB8AC3E}">
        <p14:creationId xmlns:p14="http://schemas.microsoft.com/office/powerpoint/2010/main" val="2007782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3"/>
          <p:cNvSpPr txBox="1">
            <a:spLocks noGrp="1"/>
          </p:cNvSpPr>
          <p:nvPr>
            <p:ph type="title" idx="2"/>
          </p:nvPr>
        </p:nvSpPr>
        <p:spPr>
          <a:xfrm>
            <a:off x="2996575" y="1057362"/>
            <a:ext cx="3150900" cy="1393500"/>
          </a:xfrm>
          <a:prstGeom prst="rect">
            <a:avLst/>
          </a:prstGeom>
        </p:spPr>
        <p:txBody>
          <a:bodyPr spcFirstLastPara="1" wrap="square" lIns="0"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44" name="Google Shape;344;p33"/>
          <p:cNvSpPr txBox="1">
            <a:spLocks noGrp="1"/>
          </p:cNvSpPr>
          <p:nvPr>
            <p:ph type="title"/>
          </p:nvPr>
        </p:nvSpPr>
        <p:spPr>
          <a:xfrm>
            <a:off x="1751250" y="2576650"/>
            <a:ext cx="5641500" cy="53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dirty="0"/>
              <a:t>IDS Limitation</a:t>
            </a:r>
            <a:endParaRPr dirty="0"/>
          </a:p>
        </p:txBody>
      </p:sp>
    </p:spTree>
    <p:extLst>
      <p:ext uri="{BB962C8B-B14F-4D97-AF65-F5344CB8AC3E}">
        <p14:creationId xmlns:p14="http://schemas.microsoft.com/office/powerpoint/2010/main" val="2138397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0"/>
        <p:cNvGrpSpPr/>
        <p:nvPr/>
      </p:nvGrpSpPr>
      <p:grpSpPr>
        <a:xfrm>
          <a:off x="0" y="0"/>
          <a:ext cx="0" cy="0"/>
          <a:chOff x="0" y="0"/>
          <a:chExt cx="0" cy="0"/>
        </a:xfrm>
      </p:grpSpPr>
      <p:sp>
        <p:nvSpPr>
          <p:cNvPr id="381" name="Google Shape;381;p37"/>
          <p:cNvSpPr txBox="1">
            <a:spLocks noGrp="1"/>
          </p:cNvSpPr>
          <p:nvPr>
            <p:ph type="title"/>
          </p:nvPr>
        </p:nvSpPr>
        <p:spPr>
          <a:prstGeom prst="rect">
            <a:avLst/>
          </a:prstGeom>
        </p:spPr>
        <p:txBody>
          <a:bodyPr spcFirstLastPara="1" wrap="square" lIns="0" tIns="91425" rIns="91425" bIns="91425" anchor="b" anchorCtr="0">
            <a:noAutofit/>
          </a:bodyPr>
          <a:lstStyle/>
          <a:p>
            <a:r>
              <a:rPr lang="en-PH" sz="2000" dirty="0"/>
              <a:t>IDSs have many limitations. These are the major ones:</a:t>
            </a:r>
          </a:p>
        </p:txBody>
      </p:sp>
      <p:sp>
        <p:nvSpPr>
          <p:cNvPr id="382" name="Google Shape;382;p37"/>
          <p:cNvSpPr txBox="1">
            <a:spLocks noGrp="1"/>
          </p:cNvSpPr>
          <p:nvPr>
            <p:ph type="subTitle" idx="1"/>
          </p:nvPr>
        </p:nvSpPr>
        <p:spPr>
          <a:xfrm>
            <a:off x="1094861" y="1538177"/>
            <a:ext cx="6954300" cy="3374065"/>
          </a:xfrm>
          <a:prstGeom prst="rect">
            <a:avLst/>
          </a:prstGeom>
        </p:spPr>
        <p:txBody>
          <a:bodyPr spcFirstLastPara="1" wrap="square" lIns="0" tIns="91425" rIns="91425" bIns="91425" anchor="t" anchorCtr="0">
            <a:noAutofit/>
          </a:bodyPr>
          <a:lstStyle/>
          <a:p>
            <a:pPr marL="425450" lvl="0" indent="-285750" algn="just">
              <a:lnSpc>
                <a:spcPct val="150000"/>
              </a:lnSpc>
              <a:buFont typeface="Arial" panose="020B0604020202020204" pitchFamily="34" charset="0"/>
              <a:buChar char="•"/>
            </a:pPr>
            <a:r>
              <a:rPr lang="en-PH" sz="2000" dirty="0"/>
              <a:t>They aren’t scalable to large or distributed enterprise networks. </a:t>
            </a:r>
          </a:p>
          <a:p>
            <a:pPr marL="425450" lvl="0" indent="-285750" algn="just">
              <a:lnSpc>
                <a:spcPct val="150000"/>
              </a:lnSpc>
              <a:buFont typeface="Arial" panose="020B0604020202020204" pitchFamily="34" charset="0"/>
              <a:buChar char="•"/>
            </a:pPr>
            <a:r>
              <a:rPr lang="en-PH" sz="2000" dirty="0"/>
              <a:t>They can be difficult to manage, with awkward user control and alarm display interfaces. </a:t>
            </a:r>
          </a:p>
          <a:p>
            <a:pPr marL="425450" lvl="0" indent="-285750" algn="just">
              <a:lnSpc>
                <a:spcPct val="150000"/>
              </a:lnSpc>
              <a:buFont typeface="Arial" panose="020B0604020202020204" pitchFamily="34" charset="0"/>
              <a:buChar char="•"/>
            </a:pPr>
            <a:r>
              <a:rPr lang="en-PH" sz="2000" dirty="0"/>
              <a:t>Different commercial IDSs rarely interoperate with each other, so you may not be able to consolidate your IDSs across your enterprise if you use more than one vendor’s IDS. </a:t>
            </a:r>
          </a:p>
        </p:txBody>
      </p:sp>
      <p:sp>
        <p:nvSpPr>
          <p:cNvPr id="383" name="Google Shape;383;p37"/>
          <p:cNvSpPr txBox="1">
            <a:spLocks noGrp="1"/>
          </p:cNvSpPr>
          <p:nvPr>
            <p:ph type="title" idx="6"/>
          </p:nvPr>
        </p:nvSpPr>
        <p:spPr>
          <a:prstGeom prst="rect">
            <a:avLst/>
          </a:prstGeom>
        </p:spPr>
        <p:txBody>
          <a:bodyPr spcFirstLastPara="1" wrap="square" lIns="0" tIns="91425" rIns="91425" bIns="91425" anchor="b" anchorCtr="0">
            <a:noAutofit/>
          </a:bodyPr>
          <a:lstStyle/>
          <a:p>
            <a:r>
              <a:rPr lang="en-PH" sz="3600" dirty="0"/>
              <a:t>IDS Limitation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0"/>
        <p:cNvGrpSpPr/>
        <p:nvPr/>
      </p:nvGrpSpPr>
      <p:grpSpPr>
        <a:xfrm>
          <a:off x="0" y="0"/>
          <a:ext cx="0" cy="0"/>
          <a:chOff x="0" y="0"/>
          <a:chExt cx="0" cy="0"/>
        </a:xfrm>
      </p:grpSpPr>
      <p:sp>
        <p:nvSpPr>
          <p:cNvPr id="382" name="Google Shape;382;p37"/>
          <p:cNvSpPr txBox="1">
            <a:spLocks noGrp="1"/>
          </p:cNvSpPr>
          <p:nvPr>
            <p:ph type="subTitle" idx="1"/>
          </p:nvPr>
        </p:nvSpPr>
        <p:spPr>
          <a:xfrm>
            <a:off x="1094850" y="1150625"/>
            <a:ext cx="6954300" cy="3750894"/>
          </a:xfrm>
          <a:prstGeom prst="rect">
            <a:avLst/>
          </a:prstGeom>
        </p:spPr>
        <p:txBody>
          <a:bodyPr spcFirstLastPara="1" wrap="square" lIns="0" tIns="91425" rIns="91425" bIns="91425" anchor="t" anchorCtr="0">
            <a:noAutofit/>
          </a:bodyPr>
          <a:lstStyle/>
          <a:p>
            <a:pPr lvl="0" algn="just">
              <a:lnSpc>
                <a:spcPct val="150000"/>
              </a:lnSpc>
              <a:buFont typeface="Arial" panose="020B0604020202020204" pitchFamily="34" charset="0"/>
              <a:buChar char="•"/>
            </a:pPr>
            <a:r>
              <a:rPr lang="en-PH" sz="2000" dirty="0"/>
              <a:t>Commercial IDSs rarely interoperate with other security or network management packages.</a:t>
            </a:r>
          </a:p>
          <a:p>
            <a:pPr lvl="0" algn="just">
              <a:lnSpc>
                <a:spcPct val="150000"/>
              </a:lnSpc>
              <a:buFont typeface="Arial" panose="020B0604020202020204" pitchFamily="34" charset="0"/>
              <a:buChar char="•"/>
            </a:pPr>
            <a:r>
              <a:rPr lang="en-PH" sz="2000" dirty="0"/>
              <a:t>There are significant error rates, especially false positives, in IDS results. These can take up a great deal of a security staff’s time and resource. </a:t>
            </a:r>
          </a:p>
          <a:p>
            <a:pPr algn="just">
              <a:lnSpc>
                <a:spcPct val="150000"/>
              </a:lnSpc>
              <a:buFont typeface="Arial" panose="020B0604020202020204" pitchFamily="34" charset="0"/>
              <a:buChar char="•"/>
            </a:pPr>
            <a:r>
              <a:rPr lang="en-PH" sz="2000" dirty="0"/>
              <a:t>They cannot compensate for significant deficiencies in your organizations security strategy, policy, or security architecture. </a:t>
            </a:r>
            <a:endParaRPr lang="en-PH" sz="2800" dirty="0"/>
          </a:p>
        </p:txBody>
      </p:sp>
      <p:sp>
        <p:nvSpPr>
          <p:cNvPr id="383" name="Google Shape;383;p37"/>
          <p:cNvSpPr txBox="1">
            <a:spLocks noGrp="1"/>
          </p:cNvSpPr>
          <p:nvPr>
            <p:ph type="title" idx="6"/>
          </p:nvPr>
        </p:nvSpPr>
        <p:spPr>
          <a:prstGeom prst="rect">
            <a:avLst/>
          </a:prstGeom>
        </p:spPr>
        <p:txBody>
          <a:bodyPr spcFirstLastPara="1" wrap="square" lIns="0" tIns="91425" rIns="91425" bIns="91425" anchor="b" anchorCtr="0">
            <a:normAutofit/>
          </a:bodyPr>
          <a:lstStyle/>
          <a:p>
            <a:r>
              <a:rPr lang="en-PH" sz="2800" dirty="0"/>
              <a:t>IDS Limitation</a:t>
            </a:r>
          </a:p>
        </p:txBody>
      </p:sp>
    </p:spTree>
    <p:extLst>
      <p:ext uri="{BB962C8B-B14F-4D97-AF65-F5344CB8AC3E}">
        <p14:creationId xmlns:p14="http://schemas.microsoft.com/office/powerpoint/2010/main" val="1322659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0"/>
        <p:cNvGrpSpPr/>
        <p:nvPr/>
      </p:nvGrpSpPr>
      <p:grpSpPr>
        <a:xfrm>
          <a:off x="0" y="0"/>
          <a:ext cx="0" cy="0"/>
          <a:chOff x="0" y="0"/>
          <a:chExt cx="0" cy="0"/>
        </a:xfrm>
      </p:grpSpPr>
      <p:sp>
        <p:nvSpPr>
          <p:cNvPr id="382" name="Google Shape;382;p37"/>
          <p:cNvSpPr txBox="1">
            <a:spLocks noGrp="1"/>
          </p:cNvSpPr>
          <p:nvPr>
            <p:ph type="subTitle" idx="1"/>
          </p:nvPr>
        </p:nvSpPr>
        <p:spPr>
          <a:xfrm>
            <a:off x="1094850" y="1517758"/>
            <a:ext cx="6954300" cy="3422837"/>
          </a:xfrm>
          <a:prstGeom prst="rect">
            <a:avLst/>
          </a:prstGeom>
        </p:spPr>
        <p:txBody>
          <a:bodyPr spcFirstLastPara="1" wrap="square" lIns="0" tIns="91425" rIns="91425" bIns="91425" anchor="t" anchorCtr="0">
            <a:noAutofit/>
          </a:bodyPr>
          <a:lstStyle/>
          <a:p>
            <a:pPr lvl="0" algn="just">
              <a:lnSpc>
                <a:spcPct val="150000"/>
              </a:lnSpc>
              <a:buFont typeface="Arial" panose="020B0604020202020204" pitchFamily="34" charset="0"/>
              <a:buChar char="•"/>
            </a:pPr>
            <a:r>
              <a:rPr lang="en-PH" sz="2000" dirty="0"/>
              <a:t>They cannot compensate for security weaknesses in network protocols. </a:t>
            </a:r>
          </a:p>
          <a:p>
            <a:pPr lvl="0" algn="just">
              <a:lnSpc>
                <a:spcPct val="150000"/>
              </a:lnSpc>
              <a:buFont typeface="Arial" panose="020B0604020202020204" pitchFamily="34" charset="0"/>
              <a:buChar char="•"/>
            </a:pPr>
            <a:r>
              <a:rPr lang="en-PH" sz="2000" dirty="0"/>
              <a:t>They cannot substitute for other types of security mechanisms (such as Identification and Authentication, encryption, single sign on, firewalls, or access control) </a:t>
            </a:r>
          </a:p>
          <a:p>
            <a:pPr lvl="0" algn="just">
              <a:lnSpc>
                <a:spcPct val="150000"/>
              </a:lnSpc>
              <a:buFont typeface="Arial" panose="020B0604020202020204" pitchFamily="34" charset="0"/>
              <a:buChar char="•"/>
            </a:pPr>
            <a:r>
              <a:rPr lang="en-PH" sz="2000" dirty="0"/>
              <a:t>They cannot, by themselves, completely protect a system from all security threats.</a:t>
            </a:r>
          </a:p>
        </p:txBody>
      </p:sp>
      <p:sp>
        <p:nvSpPr>
          <p:cNvPr id="383" name="Google Shape;383;p37"/>
          <p:cNvSpPr txBox="1">
            <a:spLocks noGrp="1"/>
          </p:cNvSpPr>
          <p:nvPr>
            <p:ph type="title" idx="6"/>
          </p:nvPr>
        </p:nvSpPr>
        <p:spPr>
          <a:prstGeom prst="rect">
            <a:avLst/>
          </a:prstGeom>
        </p:spPr>
        <p:txBody>
          <a:bodyPr spcFirstLastPara="1" wrap="square" lIns="0" tIns="91425" rIns="91425" bIns="91425" anchor="b" anchorCtr="0">
            <a:normAutofit/>
          </a:bodyPr>
          <a:lstStyle/>
          <a:p>
            <a:r>
              <a:rPr lang="en-PH" sz="2800" dirty="0"/>
              <a:t>IDS Limitation</a:t>
            </a:r>
          </a:p>
        </p:txBody>
      </p:sp>
    </p:spTree>
    <p:extLst>
      <p:ext uri="{BB962C8B-B14F-4D97-AF65-F5344CB8AC3E}">
        <p14:creationId xmlns:p14="http://schemas.microsoft.com/office/powerpoint/2010/main" val="153238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2"/>
        <p:cNvGrpSpPr/>
        <p:nvPr/>
      </p:nvGrpSpPr>
      <p:grpSpPr>
        <a:xfrm>
          <a:off x="0" y="0"/>
          <a:ext cx="0" cy="0"/>
          <a:chOff x="0" y="0"/>
          <a:chExt cx="0" cy="0"/>
        </a:xfrm>
      </p:grpSpPr>
      <p:sp>
        <p:nvSpPr>
          <p:cNvPr id="343" name="Google Shape;343;p33"/>
          <p:cNvSpPr txBox="1">
            <a:spLocks noGrp="1"/>
          </p:cNvSpPr>
          <p:nvPr>
            <p:ph type="title" idx="2"/>
          </p:nvPr>
        </p:nvSpPr>
        <p:spPr>
          <a:xfrm>
            <a:off x="2996575" y="1057362"/>
            <a:ext cx="3150900" cy="1393500"/>
          </a:xfrm>
          <a:prstGeom prst="rect">
            <a:avLst/>
          </a:prstGeom>
        </p:spPr>
        <p:txBody>
          <a:bodyPr spcFirstLastPara="1" wrap="square" lIns="0"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44" name="Google Shape;344;p33"/>
          <p:cNvSpPr txBox="1">
            <a:spLocks noGrp="1"/>
          </p:cNvSpPr>
          <p:nvPr>
            <p:ph type="title"/>
          </p:nvPr>
        </p:nvSpPr>
        <p:spPr>
          <a:xfrm>
            <a:off x="1751250" y="2576650"/>
            <a:ext cx="5641500" cy="53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dirty="0"/>
              <a:t>Implementation</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3"/>
          <p:cNvSpPr txBox="1">
            <a:spLocks noGrp="1"/>
          </p:cNvSpPr>
          <p:nvPr>
            <p:ph type="title" idx="2"/>
          </p:nvPr>
        </p:nvSpPr>
        <p:spPr>
          <a:xfrm>
            <a:off x="2996575" y="1057362"/>
            <a:ext cx="3150900" cy="1393500"/>
          </a:xfrm>
          <a:prstGeom prst="rect">
            <a:avLst/>
          </a:prstGeom>
        </p:spPr>
        <p:txBody>
          <a:bodyPr spcFirstLastPara="1" wrap="square" lIns="0"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44" name="Google Shape;344;p33"/>
          <p:cNvSpPr txBox="1">
            <a:spLocks noGrp="1"/>
          </p:cNvSpPr>
          <p:nvPr>
            <p:ph type="title"/>
          </p:nvPr>
        </p:nvSpPr>
        <p:spPr>
          <a:xfrm>
            <a:off x="1751250" y="2576650"/>
            <a:ext cx="5641500" cy="53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dirty="0"/>
              <a:t>Six-Steps</a:t>
            </a:r>
            <a:endParaRPr dirty="0"/>
          </a:p>
        </p:txBody>
      </p:sp>
    </p:spTree>
    <p:extLst>
      <p:ext uri="{BB962C8B-B14F-4D97-AF65-F5344CB8AC3E}">
        <p14:creationId xmlns:p14="http://schemas.microsoft.com/office/powerpoint/2010/main" val="2758391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2BEFC88-D4D8-47B1-B50F-2002960F1FC0}"/>
              </a:ext>
            </a:extLst>
          </p:cNvPr>
          <p:cNvSpPr>
            <a:spLocks noGrp="1"/>
          </p:cNvSpPr>
          <p:nvPr>
            <p:ph type="title"/>
          </p:nvPr>
        </p:nvSpPr>
        <p:spPr/>
        <p:txBody>
          <a:bodyPr/>
          <a:lstStyle/>
          <a:p>
            <a:endParaRPr lang="en-PH" dirty="0"/>
          </a:p>
        </p:txBody>
      </p:sp>
      <p:sp>
        <p:nvSpPr>
          <p:cNvPr id="12" name="Subtitle 11">
            <a:extLst>
              <a:ext uri="{FF2B5EF4-FFF2-40B4-BE49-F238E27FC236}">
                <a16:creationId xmlns:a16="http://schemas.microsoft.com/office/drawing/2014/main" id="{27C060CC-0E02-498B-B0E2-C8D0BD5D1EC9}"/>
              </a:ext>
            </a:extLst>
          </p:cNvPr>
          <p:cNvSpPr>
            <a:spLocks noGrp="1"/>
          </p:cNvSpPr>
          <p:nvPr>
            <p:ph type="subTitle" idx="1"/>
          </p:nvPr>
        </p:nvSpPr>
        <p:spPr/>
        <p:txBody>
          <a:bodyPr/>
          <a:lstStyle/>
          <a:p>
            <a:endParaRPr lang="en-PH" dirty="0"/>
          </a:p>
        </p:txBody>
      </p:sp>
      <p:sp>
        <p:nvSpPr>
          <p:cNvPr id="13" name="Title 12">
            <a:extLst>
              <a:ext uri="{FF2B5EF4-FFF2-40B4-BE49-F238E27FC236}">
                <a16:creationId xmlns:a16="http://schemas.microsoft.com/office/drawing/2014/main" id="{669B4294-CED9-43E8-B0BA-F0A6277ED50E}"/>
              </a:ext>
            </a:extLst>
          </p:cNvPr>
          <p:cNvSpPr>
            <a:spLocks noGrp="1"/>
          </p:cNvSpPr>
          <p:nvPr>
            <p:ph type="title" idx="2"/>
          </p:nvPr>
        </p:nvSpPr>
        <p:spPr/>
        <p:txBody>
          <a:bodyPr/>
          <a:lstStyle/>
          <a:p>
            <a:endParaRPr lang="en-PH"/>
          </a:p>
        </p:txBody>
      </p:sp>
      <p:sp>
        <p:nvSpPr>
          <p:cNvPr id="14" name="Subtitle 13">
            <a:extLst>
              <a:ext uri="{FF2B5EF4-FFF2-40B4-BE49-F238E27FC236}">
                <a16:creationId xmlns:a16="http://schemas.microsoft.com/office/drawing/2014/main" id="{1171ED36-6261-4F2E-BD57-5BDA19A1D979}"/>
              </a:ext>
            </a:extLst>
          </p:cNvPr>
          <p:cNvSpPr>
            <a:spLocks noGrp="1"/>
          </p:cNvSpPr>
          <p:nvPr>
            <p:ph type="subTitle" idx="3"/>
          </p:nvPr>
        </p:nvSpPr>
        <p:spPr/>
        <p:txBody>
          <a:bodyPr/>
          <a:lstStyle/>
          <a:p>
            <a:endParaRPr lang="en-PH"/>
          </a:p>
        </p:txBody>
      </p:sp>
      <p:sp>
        <p:nvSpPr>
          <p:cNvPr id="15" name="Title 14">
            <a:extLst>
              <a:ext uri="{FF2B5EF4-FFF2-40B4-BE49-F238E27FC236}">
                <a16:creationId xmlns:a16="http://schemas.microsoft.com/office/drawing/2014/main" id="{6FA8C6CA-89B2-4C23-B264-5C28D26F824B}"/>
              </a:ext>
            </a:extLst>
          </p:cNvPr>
          <p:cNvSpPr>
            <a:spLocks noGrp="1"/>
          </p:cNvSpPr>
          <p:nvPr>
            <p:ph type="title" idx="4"/>
          </p:nvPr>
        </p:nvSpPr>
        <p:spPr/>
        <p:txBody>
          <a:bodyPr/>
          <a:lstStyle/>
          <a:p>
            <a:endParaRPr lang="en-PH"/>
          </a:p>
        </p:txBody>
      </p:sp>
      <p:sp>
        <p:nvSpPr>
          <p:cNvPr id="16" name="Subtitle 15">
            <a:extLst>
              <a:ext uri="{FF2B5EF4-FFF2-40B4-BE49-F238E27FC236}">
                <a16:creationId xmlns:a16="http://schemas.microsoft.com/office/drawing/2014/main" id="{502ADAD5-FAC3-451F-A71E-7556AF65E309}"/>
              </a:ext>
            </a:extLst>
          </p:cNvPr>
          <p:cNvSpPr>
            <a:spLocks noGrp="1"/>
          </p:cNvSpPr>
          <p:nvPr>
            <p:ph type="subTitle" idx="5"/>
          </p:nvPr>
        </p:nvSpPr>
        <p:spPr/>
        <p:txBody>
          <a:bodyPr/>
          <a:lstStyle/>
          <a:p>
            <a:endParaRPr lang="en-PH"/>
          </a:p>
        </p:txBody>
      </p:sp>
      <p:sp>
        <p:nvSpPr>
          <p:cNvPr id="17" name="Title 16">
            <a:extLst>
              <a:ext uri="{FF2B5EF4-FFF2-40B4-BE49-F238E27FC236}">
                <a16:creationId xmlns:a16="http://schemas.microsoft.com/office/drawing/2014/main" id="{3C06F97A-B5E2-435C-BDE4-D269CFFA9532}"/>
              </a:ext>
            </a:extLst>
          </p:cNvPr>
          <p:cNvSpPr>
            <a:spLocks noGrp="1"/>
          </p:cNvSpPr>
          <p:nvPr>
            <p:ph type="title" idx="6"/>
          </p:nvPr>
        </p:nvSpPr>
        <p:spPr/>
        <p:txBody>
          <a:bodyPr/>
          <a:lstStyle/>
          <a:p>
            <a:endParaRPr lang="en-PH"/>
          </a:p>
        </p:txBody>
      </p:sp>
    </p:spTree>
    <p:extLst>
      <p:ext uri="{BB962C8B-B14F-4D97-AF65-F5344CB8AC3E}">
        <p14:creationId xmlns:p14="http://schemas.microsoft.com/office/powerpoint/2010/main" val="1801450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60"/>
          <p:cNvSpPr txBox="1">
            <a:spLocks noGrp="1"/>
          </p:cNvSpPr>
          <p:nvPr>
            <p:ph type="body" idx="1"/>
          </p:nvPr>
        </p:nvSpPr>
        <p:spPr>
          <a:xfrm>
            <a:off x="720000" y="1265775"/>
            <a:ext cx="7704000" cy="3339900"/>
          </a:xfrm>
          <a:prstGeom prst="rect">
            <a:avLst/>
          </a:prstGeom>
        </p:spPr>
        <p:txBody>
          <a:bodyPr spcFirstLastPara="1" wrap="square" lIns="0" tIns="91425" rIns="91425" bIns="91425" anchor="t" anchorCtr="0">
            <a:noAutofit/>
          </a:bodyPr>
          <a:lstStyle/>
          <a:p>
            <a:pPr marL="0" lvl="0" indent="0">
              <a:buClr>
                <a:schemeClr val="hlink"/>
              </a:buClr>
              <a:buSzPts val="1100"/>
              <a:buNone/>
            </a:pPr>
            <a:r>
              <a:rPr lang="en-US" b="0" dirty="0" err="1"/>
              <a:t>GeeksforGeeks</a:t>
            </a:r>
            <a:r>
              <a:rPr lang="en-US" b="0" dirty="0"/>
              <a:t>. (2023, December 6). </a:t>
            </a:r>
            <a:r>
              <a:rPr lang="en-US" b="0" i="1" dirty="0"/>
              <a:t>Intrusion Detection System IDS</a:t>
            </a:r>
            <a:r>
              <a:rPr lang="en-US" b="0" dirty="0"/>
              <a:t>. https://www.geeksforgeeks.org/intrusion-detection-system-ids/</a:t>
            </a:r>
          </a:p>
          <a:p>
            <a:pPr marL="0" lvl="0" indent="0">
              <a:buClr>
                <a:schemeClr val="hlink"/>
              </a:buClr>
              <a:buSzPts val="1100"/>
              <a:buNone/>
            </a:pPr>
            <a:endParaRPr lang="en-US" b="0" dirty="0">
              <a:latin typeface="Didact Gothic"/>
              <a:ea typeface="Didact Gothic"/>
              <a:cs typeface="Didact Gothic"/>
              <a:sym typeface="Didact Gothic"/>
            </a:endParaRPr>
          </a:p>
          <a:p>
            <a:pPr marL="0" lvl="0" indent="0">
              <a:buClr>
                <a:schemeClr val="hlink"/>
              </a:buClr>
              <a:buSzPts val="1100"/>
              <a:buNone/>
            </a:pPr>
            <a:r>
              <a:rPr lang="en-US" b="0" dirty="0">
                <a:latin typeface="Didact Gothic"/>
                <a:ea typeface="Didact Gothic"/>
                <a:cs typeface="Didact Gothic"/>
                <a:sym typeface="Didact Gothic"/>
              </a:rPr>
              <a:t>Mondal, A. (2023, October 12). </a:t>
            </a:r>
            <a:r>
              <a:rPr lang="en-US" b="0" i="1" dirty="0">
                <a:latin typeface="Didact Gothic"/>
                <a:ea typeface="Didact Gothic"/>
                <a:cs typeface="Didact Gothic"/>
                <a:sym typeface="Didact Gothic"/>
              </a:rPr>
              <a:t>What is Intrusion Detection System (IDS)? </a:t>
            </a:r>
            <a:r>
              <a:rPr lang="en-US" b="0" dirty="0" err="1">
                <a:latin typeface="Didact Gothic"/>
                <a:ea typeface="Didact Gothic"/>
                <a:cs typeface="Didact Gothic"/>
                <a:sym typeface="Didact Gothic"/>
              </a:rPr>
              <a:t>Intellipaat</a:t>
            </a:r>
            <a:r>
              <a:rPr lang="en-US" b="0" dirty="0">
                <a:latin typeface="Didact Gothic"/>
                <a:ea typeface="Didact Gothic"/>
                <a:cs typeface="Didact Gothic"/>
                <a:sym typeface="Didact Gothic"/>
              </a:rPr>
              <a:t>. https://intellipaat.com/blog/intrusion-detection-system/#no3</a:t>
            </a:r>
          </a:p>
          <a:p>
            <a:pPr marL="0" lvl="0" indent="0">
              <a:buClr>
                <a:schemeClr val="hlink"/>
              </a:buClr>
              <a:buSzPts val="1100"/>
              <a:buNone/>
            </a:pPr>
            <a:endParaRPr lang="en-US" b="0" dirty="0"/>
          </a:p>
          <a:p>
            <a:pPr marL="0" lvl="0" indent="0">
              <a:buClr>
                <a:schemeClr val="hlink"/>
              </a:buClr>
              <a:buSzPts val="1100"/>
              <a:buNone/>
            </a:pPr>
            <a:r>
              <a:rPr lang="en-US" b="0" dirty="0" err="1"/>
              <a:t>Bace</a:t>
            </a:r>
            <a:r>
              <a:rPr lang="en-US" b="0" dirty="0"/>
              <a:t>, R. and Mell, P. (2001), </a:t>
            </a:r>
            <a:r>
              <a:rPr lang="en-US" b="0" i="1" dirty="0"/>
              <a:t>Intrusion Detection Systems</a:t>
            </a:r>
            <a:r>
              <a:rPr lang="en-US" b="0" dirty="0"/>
              <a:t>, Special Publication (NIST SP), National Institute of Standards and Technology, Gaithersburg, MD</a:t>
            </a:r>
          </a:p>
          <a:p>
            <a:pPr marL="0" lvl="0" indent="0">
              <a:buClr>
                <a:schemeClr val="hlink"/>
              </a:buClr>
              <a:buSzPts val="1100"/>
              <a:buNone/>
            </a:pPr>
            <a:endParaRPr lang="en-US" b="0" dirty="0">
              <a:latin typeface="Didact Gothic"/>
              <a:ea typeface="Didact Gothic"/>
              <a:cs typeface="Didact Gothic"/>
              <a:sym typeface="Didact Gothic"/>
            </a:endParaRPr>
          </a:p>
          <a:p>
            <a:pPr marL="0" lvl="0" indent="0">
              <a:buClr>
                <a:schemeClr val="hlink"/>
              </a:buClr>
              <a:buSzPts val="1100"/>
              <a:buNone/>
            </a:pPr>
            <a:r>
              <a:rPr lang="en-US" b="0" dirty="0" err="1">
                <a:latin typeface="Didact Gothic"/>
                <a:ea typeface="Didact Gothic"/>
                <a:cs typeface="Didact Gothic"/>
                <a:sym typeface="Didact Gothic"/>
              </a:rPr>
              <a:t>Fichtner</a:t>
            </a:r>
            <a:r>
              <a:rPr lang="en-US" b="0" dirty="0">
                <a:latin typeface="Didact Gothic"/>
                <a:ea typeface="Didact Gothic"/>
                <a:cs typeface="Didact Gothic"/>
                <a:sym typeface="Didact Gothic"/>
              </a:rPr>
              <a:t>, E. (2022, March 8). IR Planning: </a:t>
            </a:r>
            <a:r>
              <a:rPr lang="en-US" b="0" i="1" dirty="0">
                <a:latin typeface="Didact Gothic"/>
                <a:ea typeface="Didact Gothic"/>
                <a:cs typeface="Didact Gothic"/>
                <a:sym typeface="Didact Gothic"/>
              </a:rPr>
              <a:t>The Critical 6 Steps of Cyber Security Incident Response</a:t>
            </a:r>
            <a:r>
              <a:rPr lang="en-US" b="0" dirty="0">
                <a:latin typeface="Didact Gothic"/>
                <a:ea typeface="Didact Gothic"/>
                <a:cs typeface="Didact Gothic"/>
                <a:sym typeface="Didact Gothic"/>
              </a:rPr>
              <a:t>. Datto. https://www.datto.com/blog/ir-planning-the-critical-6-steps-of-cyber-security-incident-response</a:t>
            </a:r>
            <a:endParaRPr b="0" dirty="0">
              <a:latin typeface="Didact Gothic"/>
              <a:ea typeface="Didact Gothic"/>
              <a:cs typeface="Didact Gothic"/>
              <a:sym typeface="Didact Gothic"/>
            </a:endParaRPr>
          </a:p>
        </p:txBody>
      </p:sp>
      <p:sp>
        <p:nvSpPr>
          <p:cNvPr id="784" name="Google Shape;784;p60"/>
          <p:cNvSpPr txBox="1">
            <a:spLocks noGrp="1"/>
          </p:cNvSpPr>
          <p:nvPr>
            <p:ph type="title"/>
          </p:nvPr>
        </p:nvSpPr>
        <p:spPr>
          <a:xfrm>
            <a:off x="720000" y="527825"/>
            <a:ext cx="7704000" cy="622800"/>
          </a:xfrm>
          <a:prstGeom prst="rect">
            <a:avLst/>
          </a:prstGeom>
        </p:spPr>
        <p:txBody>
          <a:bodyPr spcFirstLastPara="1" wrap="square" lIns="0" tIns="91425" rIns="91425" bIns="91425" anchor="b" anchorCtr="0">
            <a:noAutofit/>
          </a:bodyPr>
          <a:lstStyle/>
          <a:p>
            <a:pPr marL="0" lvl="0" indent="0" algn="ctr" rtl="0">
              <a:spcBef>
                <a:spcPts val="0"/>
              </a:spcBef>
              <a:spcAft>
                <a:spcPts val="0"/>
              </a:spcAft>
              <a:buNone/>
            </a:pPr>
            <a:r>
              <a:rPr lang="en"/>
              <a:t>Resources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2D47241C-471C-44E1-B2BA-E9F4B2307057}"/>
              </a:ext>
            </a:extLst>
          </p:cNvPr>
          <p:cNvSpPr>
            <a:spLocks noGrp="1"/>
          </p:cNvSpPr>
          <p:nvPr>
            <p:ph type="body" idx="1"/>
          </p:nvPr>
        </p:nvSpPr>
        <p:spPr>
          <a:xfrm>
            <a:off x="486084" y="1275775"/>
            <a:ext cx="7704000" cy="3339900"/>
          </a:xfrm>
        </p:spPr>
        <p:txBody>
          <a:bodyPr/>
          <a:lstStyle/>
          <a:p>
            <a:pPr marL="152400" indent="0" algn="just">
              <a:lnSpc>
                <a:spcPct val="150000"/>
              </a:lnSpc>
              <a:buNone/>
            </a:pPr>
            <a:r>
              <a:rPr lang="en-US" sz="2000" b="0" dirty="0"/>
              <a:t>A system called an </a:t>
            </a:r>
            <a:r>
              <a:rPr lang="en-US" sz="2000" dirty="0"/>
              <a:t>intrusion detection system (IDS) </a:t>
            </a:r>
            <a:r>
              <a:rPr lang="en-US" sz="2000" b="0" dirty="0"/>
              <a:t>observes network traffic for malicious transactions and sends immediate alerts when it is observed. It is software that checks a network or system for malicious activities or policy violations. </a:t>
            </a:r>
            <a:endParaRPr lang="en-PH" sz="2000" b="0" dirty="0"/>
          </a:p>
        </p:txBody>
      </p:sp>
      <p:sp>
        <p:nvSpPr>
          <p:cNvPr id="18" name="Title 13">
            <a:extLst>
              <a:ext uri="{FF2B5EF4-FFF2-40B4-BE49-F238E27FC236}">
                <a16:creationId xmlns:a16="http://schemas.microsoft.com/office/drawing/2014/main" id="{802E1316-FB28-487F-996D-97547CFD8F1A}"/>
              </a:ext>
            </a:extLst>
          </p:cNvPr>
          <p:cNvSpPr>
            <a:spLocks noGrp="1"/>
          </p:cNvSpPr>
          <p:nvPr>
            <p:ph type="title"/>
          </p:nvPr>
        </p:nvSpPr>
        <p:spPr>
          <a:xfrm>
            <a:off x="486084" y="527825"/>
            <a:ext cx="7704000" cy="622800"/>
          </a:xfrm>
        </p:spPr>
        <p:txBody>
          <a:bodyPr>
            <a:normAutofit fontScale="90000"/>
          </a:bodyPr>
          <a:lstStyle/>
          <a:p>
            <a:pPr fontAlgn="base"/>
            <a:r>
              <a:rPr lang="en-US" dirty="0"/>
              <a:t>What is an Intrusion Detection System (IDS)?</a:t>
            </a:r>
            <a:endParaRPr lang="en-PH" dirty="0"/>
          </a:p>
        </p:txBody>
      </p:sp>
    </p:spTree>
    <p:extLst>
      <p:ext uri="{BB962C8B-B14F-4D97-AF65-F5344CB8AC3E}">
        <p14:creationId xmlns:p14="http://schemas.microsoft.com/office/powerpoint/2010/main" val="1879587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2D47241C-471C-44E1-B2BA-E9F4B2307057}"/>
              </a:ext>
            </a:extLst>
          </p:cNvPr>
          <p:cNvSpPr>
            <a:spLocks noGrp="1"/>
          </p:cNvSpPr>
          <p:nvPr>
            <p:ph type="body" idx="1"/>
          </p:nvPr>
        </p:nvSpPr>
        <p:spPr>
          <a:xfrm>
            <a:off x="486084" y="1275775"/>
            <a:ext cx="7704000" cy="3339900"/>
          </a:xfrm>
        </p:spPr>
        <p:txBody>
          <a:bodyPr/>
          <a:lstStyle/>
          <a:p>
            <a:pPr marL="152400" indent="0" algn="just">
              <a:lnSpc>
                <a:spcPct val="150000"/>
              </a:lnSpc>
              <a:buNone/>
            </a:pPr>
            <a:r>
              <a:rPr lang="en-US" sz="2000" b="0" dirty="0"/>
              <a:t>Each illegal activity or violation is often recorded either centrally using a SIEM system or notified to an administration. IDS monitors a network or system for malicious activity and protects a computer network from unauthorized access from users, including perhaps insiders. </a:t>
            </a:r>
            <a:endParaRPr lang="en-PH" sz="2000" b="0" dirty="0"/>
          </a:p>
        </p:txBody>
      </p:sp>
      <p:sp>
        <p:nvSpPr>
          <p:cNvPr id="6" name="Title 13">
            <a:extLst>
              <a:ext uri="{FF2B5EF4-FFF2-40B4-BE49-F238E27FC236}">
                <a16:creationId xmlns:a16="http://schemas.microsoft.com/office/drawing/2014/main" id="{5B117C1A-FAD2-4E3E-9488-59DF234AE302}"/>
              </a:ext>
            </a:extLst>
          </p:cNvPr>
          <p:cNvSpPr>
            <a:spLocks noGrp="1"/>
          </p:cNvSpPr>
          <p:nvPr>
            <p:ph type="title"/>
          </p:nvPr>
        </p:nvSpPr>
        <p:spPr>
          <a:xfrm>
            <a:off x="486084" y="527825"/>
            <a:ext cx="7704000" cy="622800"/>
          </a:xfrm>
        </p:spPr>
        <p:txBody>
          <a:bodyPr>
            <a:normAutofit fontScale="90000"/>
          </a:bodyPr>
          <a:lstStyle/>
          <a:p>
            <a:pPr fontAlgn="base"/>
            <a:r>
              <a:rPr lang="en-US" dirty="0"/>
              <a:t>What is an Intrusion Detection System (IDS)?</a:t>
            </a:r>
            <a:endParaRPr lang="en-PH" dirty="0"/>
          </a:p>
        </p:txBody>
      </p:sp>
    </p:spTree>
    <p:extLst>
      <p:ext uri="{BB962C8B-B14F-4D97-AF65-F5344CB8AC3E}">
        <p14:creationId xmlns:p14="http://schemas.microsoft.com/office/powerpoint/2010/main" val="2141597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2D47241C-471C-44E1-B2BA-E9F4B2307057}"/>
              </a:ext>
            </a:extLst>
          </p:cNvPr>
          <p:cNvSpPr>
            <a:spLocks noGrp="1"/>
          </p:cNvSpPr>
          <p:nvPr>
            <p:ph type="body" idx="1"/>
          </p:nvPr>
        </p:nvSpPr>
        <p:spPr>
          <a:xfrm>
            <a:off x="486084" y="1275775"/>
            <a:ext cx="7704000" cy="3339900"/>
          </a:xfrm>
        </p:spPr>
        <p:txBody>
          <a:bodyPr/>
          <a:lstStyle/>
          <a:p>
            <a:pPr marL="152400" indent="0" algn="just">
              <a:lnSpc>
                <a:spcPct val="150000"/>
              </a:lnSpc>
              <a:buNone/>
            </a:pPr>
            <a:r>
              <a:rPr lang="en-US" sz="2000" b="0" dirty="0"/>
              <a:t>The intrusion detector learning task is to build a predictive model (i.e. a classifier) capable of distinguishing between ‘bad connections’ (intrusion/attacks) and ‘good (normal) connections’.</a:t>
            </a:r>
            <a:endParaRPr lang="en-PH" sz="2000" b="0" dirty="0"/>
          </a:p>
        </p:txBody>
      </p:sp>
      <p:sp>
        <p:nvSpPr>
          <p:cNvPr id="14" name="Title 13">
            <a:extLst>
              <a:ext uri="{FF2B5EF4-FFF2-40B4-BE49-F238E27FC236}">
                <a16:creationId xmlns:a16="http://schemas.microsoft.com/office/drawing/2014/main" id="{2DB18BDE-07A1-463C-888D-53AAE3282A7B}"/>
              </a:ext>
            </a:extLst>
          </p:cNvPr>
          <p:cNvSpPr>
            <a:spLocks noGrp="1"/>
          </p:cNvSpPr>
          <p:nvPr>
            <p:ph type="title"/>
          </p:nvPr>
        </p:nvSpPr>
        <p:spPr>
          <a:xfrm>
            <a:off x="486084" y="527825"/>
            <a:ext cx="7704000" cy="622800"/>
          </a:xfrm>
        </p:spPr>
        <p:txBody>
          <a:bodyPr>
            <a:normAutofit fontScale="90000"/>
          </a:bodyPr>
          <a:lstStyle/>
          <a:p>
            <a:pPr fontAlgn="base"/>
            <a:r>
              <a:rPr lang="en-US" dirty="0"/>
              <a:t>What is an Intrusion Detection System (IDS)?</a:t>
            </a:r>
            <a:endParaRPr lang="en-PH" dirty="0"/>
          </a:p>
        </p:txBody>
      </p:sp>
    </p:spTree>
    <p:extLst>
      <p:ext uri="{BB962C8B-B14F-4D97-AF65-F5344CB8AC3E}">
        <p14:creationId xmlns:p14="http://schemas.microsoft.com/office/powerpoint/2010/main" val="2711957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2D47241C-471C-44E1-B2BA-E9F4B2307057}"/>
              </a:ext>
            </a:extLst>
          </p:cNvPr>
          <p:cNvSpPr>
            <a:spLocks noGrp="1"/>
          </p:cNvSpPr>
          <p:nvPr>
            <p:ph type="body" idx="1"/>
          </p:nvPr>
        </p:nvSpPr>
        <p:spPr>
          <a:xfrm>
            <a:off x="486084" y="1275775"/>
            <a:ext cx="7704000" cy="3339900"/>
          </a:xfrm>
        </p:spPr>
        <p:txBody>
          <a:bodyPr/>
          <a:lstStyle/>
          <a:p>
            <a:pPr lvl="0">
              <a:lnSpc>
                <a:spcPct val="150000"/>
              </a:lnSpc>
            </a:pPr>
            <a:r>
              <a:rPr lang="en-US" sz="2000" b="0" dirty="0"/>
              <a:t>An IDS (Intrusion Detection System) monitors the traffic on a computer network to detect any suspicious activity.</a:t>
            </a:r>
            <a:endParaRPr lang="en-PH" sz="2000" b="0" dirty="0"/>
          </a:p>
          <a:p>
            <a:pPr lvl="0">
              <a:lnSpc>
                <a:spcPct val="150000"/>
              </a:lnSpc>
            </a:pPr>
            <a:r>
              <a:rPr lang="en-US" sz="2000" b="0" dirty="0"/>
              <a:t>It analyzes the data flowing through the network to look for patterns and signs of abnormal behavior.</a:t>
            </a:r>
            <a:endParaRPr lang="en-PH" sz="2000" b="0" dirty="0"/>
          </a:p>
          <a:p>
            <a:pPr lvl="0">
              <a:lnSpc>
                <a:spcPct val="150000"/>
              </a:lnSpc>
            </a:pPr>
            <a:r>
              <a:rPr lang="en-US" sz="2000" b="0" dirty="0"/>
              <a:t>The IDS compares the network activity to a set of predefined rules and patterns to identify any activity that might indicate an attack or intrusion.</a:t>
            </a:r>
            <a:endParaRPr lang="en-PH" sz="2000" b="0" dirty="0"/>
          </a:p>
        </p:txBody>
      </p:sp>
      <p:sp>
        <p:nvSpPr>
          <p:cNvPr id="14" name="Title 13">
            <a:extLst>
              <a:ext uri="{FF2B5EF4-FFF2-40B4-BE49-F238E27FC236}">
                <a16:creationId xmlns:a16="http://schemas.microsoft.com/office/drawing/2014/main" id="{2DB18BDE-07A1-463C-888D-53AAE3282A7B}"/>
              </a:ext>
            </a:extLst>
          </p:cNvPr>
          <p:cNvSpPr>
            <a:spLocks noGrp="1"/>
          </p:cNvSpPr>
          <p:nvPr>
            <p:ph type="title"/>
          </p:nvPr>
        </p:nvSpPr>
        <p:spPr>
          <a:xfrm>
            <a:off x="486084" y="527825"/>
            <a:ext cx="7704000" cy="622800"/>
          </a:xfrm>
        </p:spPr>
        <p:txBody>
          <a:bodyPr>
            <a:normAutofit fontScale="90000"/>
          </a:bodyPr>
          <a:lstStyle/>
          <a:p>
            <a:pPr fontAlgn="base"/>
            <a:r>
              <a:rPr lang="en-US" dirty="0"/>
              <a:t>How does an IDS work?</a:t>
            </a:r>
            <a:endParaRPr lang="en-PH" dirty="0"/>
          </a:p>
        </p:txBody>
      </p:sp>
    </p:spTree>
    <p:extLst>
      <p:ext uri="{BB962C8B-B14F-4D97-AF65-F5344CB8AC3E}">
        <p14:creationId xmlns:p14="http://schemas.microsoft.com/office/powerpoint/2010/main" val="569302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2D47241C-471C-44E1-B2BA-E9F4B2307057}"/>
              </a:ext>
            </a:extLst>
          </p:cNvPr>
          <p:cNvSpPr>
            <a:spLocks noGrp="1"/>
          </p:cNvSpPr>
          <p:nvPr>
            <p:ph type="body" idx="1"/>
          </p:nvPr>
        </p:nvSpPr>
        <p:spPr>
          <a:xfrm>
            <a:off x="486084" y="1275775"/>
            <a:ext cx="7704000" cy="3339900"/>
          </a:xfrm>
        </p:spPr>
        <p:txBody>
          <a:bodyPr/>
          <a:lstStyle/>
          <a:p>
            <a:pPr lvl="0">
              <a:lnSpc>
                <a:spcPct val="150000"/>
              </a:lnSpc>
            </a:pPr>
            <a:r>
              <a:rPr lang="en-US" sz="2000" b="0" dirty="0"/>
              <a:t>If the IDS detects something that matches one of these rules or patterns, it sends an alert to the system administrator.</a:t>
            </a:r>
            <a:endParaRPr lang="en-PH" sz="2000" b="0" dirty="0"/>
          </a:p>
          <a:p>
            <a:pPr lvl="0">
              <a:lnSpc>
                <a:spcPct val="150000"/>
              </a:lnSpc>
            </a:pPr>
            <a:r>
              <a:rPr lang="en-US" sz="2000" b="0" dirty="0"/>
              <a:t>The system administrator can then investigate the alert and take action to prevent any damage or further intrusion.</a:t>
            </a:r>
            <a:endParaRPr lang="en-PH" sz="2000" b="0" dirty="0"/>
          </a:p>
        </p:txBody>
      </p:sp>
      <p:sp>
        <p:nvSpPr>
          <p:cNvPr id="14" name="Title 13">
            <a:extLst>
              <a:ext uri="{FF2B5EF4-FFF2-40B4-BE49-F238E27FC236}">
                <a16:creationId xmlns:a16="http://schemas.microsoft.com/office/drawing/2014/main" id="{2DB18BDE-07A1-463C-888D-53AAE3282A7B}"/>
              </a:ext>
            </a:extLst>
          </p:cNvPr>
          <p:cNvSpPr>
            <a:spLocks noGrp="1"/>
          </p:cNvSpPr>
          <p:nvPr>
            <p:ph type="title"/>
          </p:nvPr>
        </p:nvSpPr>
        <p:spPr>
          <a:xfrm>
            <a:off x="486084" y="527825"/>
            <a:ext cx="7704000" cy="622800"/>
          </a:xfrm>
        </p:spPr>
        <p:txBody>
          <a:bodyPr>
            <a:normAutofit fontScale="90000"/>
          </a:bodyPr>
          <a:lstStyle/>
          <a:p>
            <a:pPr fontAlgn="base"/>
            <a:r>
              <a:rPr lang="en-US" dirty="0"/>
              <a:t>How does an IDS work?</a:t>
            </a:r>
            <a:endParaRPr lang="en-PH" dirty="0"/>
          </a:p>
        </p:txBody>
      </p:sp>
    </p:spTree>
    <p:extLst>
      <p:ext uri="{BB962C8B-B14F-4D97-AF65-F5344CB8AC3E}">
        <p14:creationId xmlns:p14="http://schemas.microsoft.com/office/powerpoint/2010/main" val="1859800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2D47241C-471C-44E1-B2BA-E9F4B2307057}"/>
              </a:ext>
            </a:extLst>
          </p:cNvPr>
          <p:cNvSpPr>
            <a:spLocks noGrp="1"/>
          </p:cNvSpPr>
          <p:nvPr>
            <p:ph type="body" idx="1"/>
          </p:nvPr>
        </p:nvSpPr>
        <p:spPr>
          <a:xfrm>
            <a:off x="486084" y="1275775"/>
            <a:ext cx="7704000" cy="3339900"/>
          </a:xfrm>
        </p:spPr>
        <p:txBody>
          <a:bodyPr/>
          <a:lstStyle/>
          <a:p>
            <a:pPr marL="152400" indent="0">
              <a:lnSpc>
                <a:spcPct val="150000"/>
              </a:lnSpc>
              <a:buNone/>
            </a:pPr>
            <a:r>
              <a:rPr lang="en-US" sz="2000" dirty="0"/>
              <a:t>IDS are classified into 5 types:</a:t>
            </a:r>
          </a:p>
          <a:p>
            <a:pPr algn="just">
              <a:lnSpc>
                <a:spcPct val="150000"/>
              </a:lnSpc>
            </a:pPr>
            <a:r>
              <a:rPr lang="en-US" sz="1800" dirty="0"/>
              <a:t>Network Intrusion Detection System (NIDS): </a:t>
            </a:r>
            <a:r>
              <a:rPr lang="en-US" sz="1800" b="0" dirty="0"/>
              <a:t>Network intrusion detection systems (NIDS) are set up at a planned point within the network to examine traffic from all devices on the network. It performs an observation of passing traffic on the entire subnet and matches the traffic that is passed on the subnets to the collection of known attacks. </a:t>
            </a:r>
            <a:endParaRPr lang="en-PH" sz="1800" dirty="0"/>
          </a:p>
        </p:txBody>
      </p:sp>
      <p:sp>
        <p:nvSpPr>
          <p:cNvPr id="14" name="Title 13">
            <a:extLst>
              <a:ext uri="{FF2B5EF4-FFF2-40B4-BE49-F238E27FC236}">
                <a16:creationId xmlns:a16="http://schemas.microsoft.com/office/drawing/2014/main" id="{2DB18BDE-07A1-463C-888D-53AAE3282A7B}"/>
              </a:ext>
            </a:extLst>
          </p:cNvPr>
          <p:cNvSpPr>
            <a:spLocks noGrp="1"/>
          </p:cNvSpPr>
          <p:nvPr>
            <p:ph type="title"/>
          </p:nvPr>
        </p:nvSpPr>
        <p:spPr>
          <a:xfrm>
            <a:off x="486084" y="527825"/>
            <a:ext cx="7704000" cy="622800"/>
          </a:xfrm>
        </p:spPr>
        <p:txBody>
          <a:bodyPr>
            <a:normAutofit fontScale="90000"/>
          </a:bodyPr>
          <a:lstStyle/>
          <a:p>
            <a:r>
              <a:rPr lang="en-US" dirty="0"/>
              <a:t>Classification of Intrusion Detection System</a:t>
            </a:r>
            <a:endParaRPr lang="en-PH" dirty="0"/>
          </a:p>
        </p:txBody>
      </p:sp>
    </p:spTree>
    <p:extLst>
      <p:ext uri="{BB962C8B-B14F-4D97-AF65-F5344CB8AC3E}">
        <p14:creationId xmlns:p14="http://schemas.microsoft.com/office/powerpoint/2010/main" val="900431024"/>
      </p:ext>
    </p:extLst>
  </p:cSld>
  <p:clrMapOvr>
    <a:masterClrMapping/>
  </p:clrMapOvr>
</p:sld>
</file>

<file path=ppt/theme/theme1.xml><?xml version="1.0" encoding="utf-8"?>
<a:theme xmlns:a="http://schemas.openxmlformats.org/drawingml/2006/main" name="Formal Research Paper Slideshow by Slidesgo">
  <a:themeElements>
    <a:clrScheme name="Simple Light">
      <a:dk1>
        <a:srgbClr val="191919"/>
      </a:dk1>
      <a:lt1>
        <a:srgbClr val="FFFFFF"/>
      </a:lt1>
      <a:dk2>
        <a:srgbClr val="DDD9D5"/>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1488</Words>
  <Application>Microsoft Office PowerPoint</Application>
  <PresentationFormat>On-screen Show (16:9)</PresentationFormat>
  <Paragraphs>86</Paragraphs>
  <Slides>32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Anaheim</vt:lpstr>
      <vt:lpstr>Arial</vt:lpstr>
      <vt:lpstr>Didact Gothic</vt:lpstr>
      <vt:lpstr>Old Standard TT</vt:lpstr>
      <vt:lpstr>Roboto Condensed Light</vt:lpstr>
      <vt:lpstr>Formal Research Paper Slideshow by Slidesgo</vt:lpstr>
      <vt:lpstr>IDS IMPLEMENTATION, LIMITATIONS AND SIX-STEPS</vt:lpstr>
      <vt:lpstr>Implementation</vt:lpstr>
      <vt:lpstr>01</vt:lpstr>
      <vt:lpstr>What is an Intrusion Detection System (IDS)?</vt:lpstr>
      <vt:lpstr>What is an Intrusion Detection System (IDS)?</vt:lpstr>
      <vt:lpstr>What is an Intrusion Detection System (IDS)?</vt:lpstr>
      <vt:lpstr>How does an IDS work?</vt:lpstr>
      <vt:lpstr>How does an IDS work?</vt:lpstr>
      <vt:lpstr>Classification of Intrusion Detection System</vt:lpstr>
      <vt:lpstr>Classification of Intrusion Detection System</vt:lpstr>
      <vt:lpstr>Classification of Intrusion Detection System</vt:lpstr>
      <vt:lpstr>Classification of Intrusion Detection System</vt:lpstr>
      <vt:lpstr>Classification of Intrusion Detection System</vt:lpstr>
      <vt:lpstr>Classification of Intrusion Detection System</vt:lpstr>
      <vt:lpstr>Classification of Intrusion Detection System</vt:lpstr>
      <vt:lpstr>Classification of Intrusion Detection System</vt:lpstr>
      <vt:lpstr>Classification of Intrusion Detection System</vt:lpstr>
      <vt:lpstr>Classification of Intrusion Detection System</vt:lpstr>
      <vt:lpstr>Benefits of IDS</vt:lpstr>
      <vt:lpstr>Benefits of IDS</vt:lpstr>
      <vt:lpstr>Detection Method of IDS</vt:lpstr>
      <vt:lpstr>Detection Method of IDS</vt:lpstr>
      <vt:lpstr>Detection Method of IDS</vt:lpstr>
      <vt:lpstr>Detection Method of IDS</vt:lpstr>
      <vt:lpstr>Comparison of IDS with Firewalls</vt:lpstr>
      <vt:lpstr>02</vt:lpstr>
      <vt:lpstr>IDSs have many limitations. These are the major ones:</vt:lpstr>
      <vt:lpstr>IDS Limitation</vt:lpstr>
      <vt:lpstr>IDS Limitation</vt:lpstr>
      <vt:lpstr>03</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Research Paper Slideshow</dc:title>
  <dc:creator>Enginco</dc:creator>
  <cp:lastModifiedBy>Theo Lorenzo Enginco</cp:lastModifiedBy>
  <cp:revision>67</cp:revision>
  <dcterms:modified xsi:type="dcterms:W3CDTF">2023-12-15T05:28:59Z</dcterms:modified>
</cp:coreProperties>
</file>