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07B9EA-9807-4D08-8943-96862F14C08D}">
  <a:tblStyle styleId="{0707B9EA-9807-4D08-8943-96862F14C0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WebAssembly/wabt/blob/main/wasm2c/wasm-rt.h"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464020903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464020903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464020903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464020903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keeps the analysis </a:t>
            </a:r>
            <a:r>
              <a:rPr lang="en"/>
              <a:t>focused and computationally feasible by limiting scope to immediate function relationships. </a:t>
            </a:r>
            <a:endParaRPr/>
          </a:p>
          <a:p>
            <a:pPr indent="-298450" lvl="0" marL="457200" rtl="0" algn="l">
              <a:spcBef>
                <a:spcPts val="0"/>
              </a:spcBef>
              <a:spcAft>
                <a:spcPts val="0"/>
              </a:spcAft>
              <a:buSzPts val="1100"/>
              <a:buAutoNum type="arabicPeriod"/>
            </a:pPr>
            <a:r>
              <a:rPr lang="en"/>
              <a:t>Captures clear inefficiencies, as repeated checks on the same data are typically unnecessary if the bounds have not changed.</a:t>
            </a:r>
            <a:endParaRPr/>
          </a:p>
          <a:p>
            <a:pPr indent="-298450" lvl="0" marL="457200" rtl="0" algn="l">
              <a:spcBef>
                <a:spcPts val="0"/>
              </a:spcBef>
              <a:spcAft>
                <a:spcPts val="0"/>
              </a:spcAft>
              <a:buSzPts val="1100"/>
              <a:buAutoNum type="arabicPeriod"/>
            </a:pPr>
            <a:r>
              <a:rPr lang="en"/>
              <a:t>Focus on functions that explicitly receive pointers as arguments</a:t>
            </a:r>
            <a:endParaRPr/>
          </a:p>
          <a:p>
            <a:pPr indent="-298450" lvl="0" marL="457200" rtl="0" algn="l">
              <a:spcBef>
                <a:spcPts val="0"/>
              </a:spcBef>
              <a:spcAft>
                <a:spcPts val="0"/>
              </a:spcAft>
              <a:buSzPts val="1100"/>
              <a:buAutoNum type="arabicPeriod"/>
            </a:pPr>
            <a:r>
              <a:rPr lang="en"/>
              <a:t>Cons: these are very simple heuristics. We try to be </a:t>
            </a:r>
            <a:r>
              <a:rPr lang="en"/>
              <a:t>conservatively</a:t>
            </a:r>
            <a:r>
              <a:rPr lang="en"/>
              <a:t> correct, but there are redundant checks that are not eliminated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464020903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46402090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modified the wasm2c compiler to instrument memory accesses to check where a pointer was last validated during runtime, and we used this to detect redundant checks.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dd7ede2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bdd7ede2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static analysis part of the program, where we look at how methods call each other and pass in parameters. From this, we create a call graph that allows us to determine what methods call each other.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a464020903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a464020903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 to make sure that the memory we are checking is from the parameter. So at the start of every function we could use the function name, depth, and parameters as a composite key. Store the parameter in a location, and later, we double check the pointer value to see if it is the same. We understand this is not perfect, since it’s entirely possible to compute the value of the parameter with a series of computations. However, we’ve seen many examples in the code where variables passed through the parameter are immediately used in load and store instructions.</a:t>
            </a:r>
            <a:br>
              <a:rPr lang="en"/>
            </a:br>
            <a:br>
              <a:rPr lang="en"/>
            </a:br>
            <a:r>
              <a:rPr lang="en"/>
              <a:t>This way, we check 3 things during runtime that we can probably infer with a static analysis.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46402090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46402090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464020903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464020903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464020903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464020903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464020903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464020903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464020903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464020903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464020903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464020903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WebAssembly low level assembly like language complements JavaScript and is a compilation target for high-performance languages like Rust and C/C++. It enables developers to leverage the performance of native code while maintaining the security and portability guarantees on the web.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464020903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464020903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464020903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464020903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gaining insight into how Dhrystone has memory accesses, especially for statistically common programs. There is a significant amount of repeated pointer accesses with frame depths of 1! But we can’t easily capture all of these unless we take into account all 3 criterion. When considering the third criterion, which is pointer pointers passed by parameters, reverified in a function 1 frame away, then the total drops. However, I </a:t>
            </a:r>
            <a:r>
              <a:rPr lang="en"/>
              <a:t>believe</a:t>
            </a:r>
            <a:r>
              <a:rPr lang="en"/>
              <a:t> this can still be a significant boost in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much longer does this take?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bdd7ede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1bdd7ede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linear growth for all of them. Notice the x-axis is logarithmic scale. So there is just a much larger constant for the linear time with the criterion put in place.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46402090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46402090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464020903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464020903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a46402090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a46402090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b98ae881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b98ae881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464020903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464020903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46402090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a46402090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46402090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46402090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Point 1: wasm2c’s ability to decompile Wasm into C code gives developers a familiar environment in which to inspect and modify WebAssembly modules. This helps bridge the gap between WebAssembly's binary format and traditional development workflows.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Point 3: By converting Wasm into C source, developers can take advantage of a wide range of tools designed for C, including performance analyzers, debuggers, and static analysis tools. This significantly increases the developer's ability to understand and optimize WebAssembly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Point 4: As the Wasm ecosystem matures, these decompilation tools are becoming </a:t>
            </a:r>
            <a:r>
              <a:rPr lang="en"/>
              <a:t>increasingly</a:t>
            </a:r>
            <a:r>
              <a:rPr lang="en"/>
              <a:t> crucial.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464020903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464020903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ac08ab1d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ac08ab1d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Wasm memory is a large, linear array of bytes called linear memory. It supports 4 primitive types: 32/64 bit version of integers and floating points. It also can be grown dynamically through special instructions, such as memory.grow</a:t>
            </a:r>
            <a:endParaRPr/>
          </a:p>
          <a:p>
            <a:pPr indent="0" lvl="0" marL="0" rtl="0" algn="l">
              <a:spcBef>
                <a:spcPts val="0"/>
              </a:spcBef>
              <a:spcAft>
                <a:spcPts val="0"/>
              </a:spcAft>
              <a:buClr>
                <a:schemeClr val="dk1"/>
              </a:buClr>
              <a:buSzPts val="1100"/>
              <a:buFont typeface="Arial"/>
              <a:buNone/>
            </a:pPr>
            <a:r>
              <a:rPr lang="en"/>
              <a:t>Simplistic design - a</a:t>
            </a:r>
            <a:r>
              <a:rPr lang="en"/>
              <a:t>ny </a:t>
            </a:r>
            <a:r>
              <a:rPr lang="en"/>
              <a:t>other type has to be compiled down to instructions making use of these four primitive types before generating the final WebAssembly module.</a:t>
            </a:r>
            <a:endParaRPr/>
          </a:p>
          <a:p>
            <a:pPr indent="0" lvl="0" marL="0" rtl="0" algn="l">
              <a:spcBef>
                <a:spcPts val="0"/>
              </a:spcBef>
              <a:spcAft>
                <a:spcPts val="0"/>
              </a:spcAft>
              <a:buNone/>
            </a:pPr>
            <a:r>
              <a:rPr lang="en"/>
              <a:t>Image source: (Fink et al, 2024)</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ac08ab1d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ac08ab1d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The WASM runtime must ensure that each instance can only access memory within the bounds of its accessible linear memory. </a:t>
            </a:r>
            <a:endParaRPr sz="1200">
              <a:solidFill>
                <a:schemeClr val="dk1"/>
              </a:solidFill>
            </a:endParaRPr>
          </a:p>
          <a:p>
            <a:pPr indent="0" lvl="0" marL="0" rtl="0" algn="l">
              <a:spcBef>
                <a:spcPts val="0"/>
              </a:spcBef>
              <a:spcAft>
                <a:spcPts val="0"/>
              </a:spcAft>
              <a:buNone/>
            </a:pPr>
            <a:r>
              <a:rPr lang="en" sz="1200">
                <a:solidFill>
                  <a:schemeClr val="dk1"/>
                </a:solidFill>
              </a:rPr>
              <a:t>(i) explicit bounds checks to validate pointers within the WASM instance’s memory range </a:t>
            </a:r>
            <a:endParaRPr sz="1200">
              <a:solidFill>
                <a:schemeClr val="dk1"/>
              </a:solidFill>
            </a:endParaRPr>
          </a:p>
          <a:p>
            <a:pPr indent="0" lvl="0" marL="0" rtl="0" algn="l">
              <a:spcBef>
                <a:spcPts val="0"/>
              </a:spcBef>
              <a:spcAft>
                <a:spcPts val="0"/>
              </a:spcAft>
              <a:buNone/>
            </a:pPr>
            <a:r>
              <a:rPr lang="en" sz="1200">
                <a:solidFill>
                  <a:schemeClr val="dk1"/>
                </a:solidFill>
              </a:rPr>
              <a:t>(ii) guard pages - map 4 GiB of virtual memory and mark any pages beyond as inaccessible </a:t>
            </a:r>
            <a:endParaRPr sz="1200">
              <a:solidFill>
                <a:schemeClr val="dk1"/>
              </a:solidFill>
            </a:endParaRPr>
          </a:p>
          <a:p>
            <a:pPr indent="0" lvl="0" marL="0" rtl="0" algn="l">
              <a:spcBef>
                <a:spcPts val="0"/>
              </a:spcBef>
              <a:spcAft>
                <a:spcPts val="0"/>
              </a:spcAft>
              <a:buNone/>
            </a:pPr>
            <a:r>
              <a:rPr lang="en" sz="1200">
                <a:solidFill>
                  <a:schemeClr val="dk1"/>
                </a:solidFill>
              </a:rPr>
              <a:t>(https://arxiv.org/html/2408.11456v1)</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Guard pages are out of scope for our project, but it’s worth noting that right now they are a field of active research (limited to 32-bit and special 64-bit systems)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b98ae88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b98ae88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Point 1 - Guard pages are fast and require minimum overhead on 32-bit systems, but in 64 bit their use is limited greatly.</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32-bit pointers can only go up to 4GiB so page faults can be a good indicator of OOB.</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recent memory64 feature proposal requiring 64bit addresses -&gt; 32bit no longer works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64-bit WASM usually means switching to more expensive</a:t>
            </a:r>
            <a:r>
              <a:rPr lang="en">
                <a:solidFill>
                  <a:schemeClr val="dk1"/>
                </a:solidFill>
              </a:rPr>
              <a:t> </a:t>
            </a:r>
            <a:r>
              <a:rPr lang="en" sz="1200">
                <a:solidFill>
                  <a:schemeClr val="dk1"/>
                </a:solidFill>
              </a:rPr>
              <a:t>bounds checks.</a:t>
            </a:r>
            <a:endParaRPr sz="1200">
              <a:solidFill>
                <a:schemeClr val="dk1"/>
              </a:solidFill>
            </a:endParaRPr>
          </a:p>
          <a:p>
            <a:pPr indent="0" lvl="0" marL="0" rtl="0" algn="l">
              <a:spcBef>
                <a:spcPts val="0"/>
              </a:spcBef>
              <a:spcAft>
                <a:spcPts val="0"/>
              </a:spcAft>
              <a:buNone/>
            </a:pPr>
            <a:r>
              <a:rPr lang="en" sz="1200">
                <a:solidFill>
                  <a:schemeClr val="dk1"/>
                </a:solidFill>
              </a:rPr>
              <a:t>(Trap = terminate)</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Tangent: Recently there have been attempts to make 64-bit guard pages possible to help with the overhead incurred by SW bounds checks via 2-level guard pages (Döllerer &amp; Engelke, 2024)</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2-level guard pages: “With a maximum overhead of 17.3%, this approach proves to be a very beneficial strategy, also for larger and more complex applications.”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Source for conditions:</a:t>
            </a:r>
            <a:endParaRPr sz="1200">
              <a:solidFill>
                <a:schemeClr val="dk1"/>
              </a:solidFill>
            </a:endParaRPr>
          </a:p>
          <a:p>
            <a:pPr indent="0" lvl="0" marL="0" rtl="0" algn="l">
              <a:spcBef>
                <a:spcPts val="0"/>
              </a:spcBef>
              <a:spcAft>
                <a:spcPts val="0"/>
              </a:spcAft>
              <a:buNone/>
            </a:pPr>
            <a:r>
              <a:rPr lang="en" sz="1200" u="sng">
                <a:solidFill>
                  <a:schemeClr val="hlink"/>
                </a:solidFill>
                <a:hlinkClick r:id="rId2"/>
              </a:rPr>
              <a:t>https://github.com/WebAssembly/wabt/blob/main/wasm2c/wasm-rt.h</a:t>
            </a:r>
            <a:r>
              <a:rPr lang="en" sz="1200">
                <a:solidFill>
                  <a:schemeClr val="dk1"/>
                </a:solidFill>
              </a:rPr>
              <a:t> (line 140ish)</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ac08ab1d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ac08ab1d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ac08ab1d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ac08ab1d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a:t>
            </a:r>
            <a:r>
              <a:rPr lang="en"/>
              <a:t>sophisticated</a:t>
            </a:r>
            <a:r>
              <a:rPr lang="en"/>
              <a:t> reasoning:</a:t>
            </a:r>
            <a:endParaRPr/>
          </a:p>
          <a:p>
            <a:pPr indent="-298450" lvl="0" marL="457200" rtl="0" algn="l">
              <a:spcBef>
                <a:spcPts val="0"/>
              </a:spcBef>
              <a:spcAft>
                <a:spcPts val="0"/>
              </a:spcAft>
              <a:buSzPts val="1100"/>
              <a:buChar char="-"/>
            </a:pPr>
            <a:r>
              <a:rPr lang="en"/>
              <a:t>In 32bit wasm all </a:t>
            </a:r>
            <a:r>
              <a:rPr lang="en"/>
              <a:t>addressable WebAssembly memory is reserved in host virtual memory</a:t>
            </a:r>
            <a:endParaRPr/>
          </a:p>
          <a:p>
            <a:pPr indent="-298450" lvl="0" marL="457200" rtl="0" algn="l">
              <a:spcBef>
                <a:spcPts val="0"/>
              </a:spcBef>
              <a:spcAft>
                <a:spcPts val="0"/>
              </a:spcAft>
              <a:buSzPts val="1100"/>
              <a:buChar char="-"/>
            </a:pPr>
            <a:r>
              <a:rPr lang="en"/>
              <a:t>Using page faults to identify OOB becomes less practical in 64bit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Guard pages have their own problems (only expand if asked)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493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Analyzing Redundant </a:t>
            </a:r>
            <a:r>
              <a:rPr lang="en"/>
              <a:t>Memory </a:t>
            </a:r>
            <a:r>
              <a:rPr lang="en"/>
              <a:t>Bounds </a:t>
            </a:r>
            <a:r>
              <a:rPr lang="en"/>
              <a:t>Checks for Wasm2c</a:t>
            </a:r>
            <a:endParaRPr/>
          </a:p>
        </p:txBody>
      </p:sp>
      <p:sp>
        <p:nvSpPr>
          <p:cNvPr id="55" name="Google Shape;55;p13"/>
          <p:cNvSpPr txBox="1"/>
          <p:nvPr>
            <p:ph idx="1" type="subTitle"/>
          </p:nvPr>
        </p:nvSpPr>
        <p:spPr>
          <a:xfrm>
            <a:off x="311700" y="31389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Allen Jue and David Lu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Bounds Check Elimination</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Dynamic type-level</a:t>
            </a:r>
            <a:endParaRPr/>
          </a:p>
          <a:p>
            <a:pPr indent="-342900" lvl="0" marL="457200" rtl="0" algn="l">
              <a:spcBef>
                <a:spcPts val="1200"/>
              </a:spcBef>
              <a:spcAft>
                <a:spcPts val="0"/>
              </a:spcAft>
              <a:buSzPts val="1800"/>
              <a:buChar char="●"/>
            </a:pPr>
            <a:r>
              <a:rPr lang="en"/>
              <a:t>Uses runtime knowledge of types and ranges to determine safe memory accesses dynamically.</a:t>
            </a:r>
            <a:endParaRPr/>
          </a:p>
          <a:p>
            <a:pPr indent="-342900" lvl="0" marL="457200" rtl="0" algn="l">
              <a:spcBef>
                <a:spcPts val="0"/>
              </a:spcBef>
              <a:spcAft>
                <a:spcPts val="0"/>
              </a:spcAft>
              <a:buSzPts val="1800"/>
              <a:buChar char="●"/>
            </a:pPr>
            <a:r>
              <a:rPr lang="en"/>
              <a:t>Ex: Statistical check elimination and caching redundant checks</a:t>
            </a:r>
            <a:endParaRPr/>
          </a:p>
          <a:p>
            <a:pPr indent="0" lvl="0" marL="0" rtl="0" algn="l">
              <a:spcBef>
                <a:spcPts val="1200"/>
              </a:spcBef>
              <a:spcAft>
                <a:spcPts val="0"/>
              </a:spcAft>
              <a:buNone/>
            </a:pPr>
            <a:r>
              <a:rPr lang="en"/>
              <a:t>Static type-level</a:t>
            </a:r>
            <a:endParaRPr/>
          </a:p>
          <a:p>
            <a:pPr indent="-342900" lvl="0" marL="457200" rtl="0" algn="l">
              <a:spcBef>
                <a:spcPts val="1200"/>
              </a:spcBef>
              <a:spcAft>
                <a:spcPts val="0"/>
              </a:spcAft>
              <a:buSzPts val="1800"/>
              <a:buChar char="●"/>
            </a:pPr>
            <a:r>
              <a:rPr lang="en"/>
              <a:t>Compiler infers information about parameter types, sizes, and access patterns.</a:t>
            </a:r>
            <a:endParaRPr/>
          </a:p>
          <a:p>
            <a:pPr indent="-342900" lvl="0" marL="457200" rtl="0" algn="l">
              <a:spcBef>
                <a:spcPts val="0"/>
              </a:spcBef>
              <a:spcAft>
                <a:spcPts val="0"/>
              </a:spcAft>
              <a:buSzPts val="1800"/>
              <a:buChar char="●"/>
            </a:pPr>
            <a:r>
              <a:rPr lang="en"/>
              <a:t>Reason about program without running it</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We want to create a dynamic tool that tries to identify redundant bounds checks that will likely be identified by a static checker.</a:t>
            </a:r>
            <a:endParaRPr sz="1900"/>
          </a:p>
          <a:p>
            <a:pPr indent="0" lvl="0" marL="0" rtl="0" algn="l">
              <a:spcBef>
                <a:spcPts val="1200"/>
              </a:spcBef>
              <a:spcAft>
                <a:spcPts val="0"/>
              </a:spcAft>
              <a:buNone/>
            </a:pPr>
            <a:r>
              <a:rPr lang="en" sz="1900"/>
              <a:t>Criterion</a:t>
            </a:r>
            <a:endParaRPr sz="1900"/>
          </a:p>
          <a:p>
            <a:pPr indent="-349250" lvl="0" marL="457200" rtl="0" algn="l">
              <a:spcBef>
                <a:spcPts val="1200"/>
              </a:spcBef>
              <a:spcAft>
                <a:spcPts val="0"/>
              </a:spcAft>
              <a:buSzPts val="1900"/>
              <a:buAutoNum type="arabicPeriod"/>
            </a:pPr>
            <a:r>
              <a:rPr lang="en" sz="1900"/>
              <a:t>Look at functions 1 frame away</a:t>
            </a:r>
            <a:endParaRPr sz="1900"/>
          </a:p>
          <a:p>
            <a:pPr indent="-349250" lvl="0" marL="457200" rtl="0" algn="l">
              <a:spcBef>
                <a:spcPts val="0"/>
              </a:spcBef>
              <a:spcAft>
                <a:spcPts val="0"/>
              </a:spcAft>
              <a:buSzPts val="1900"/>
              <a:buAutoNum type="arabicPeriod"/>
            </a:pPr>
            <a:r>
              <a:rPr lang="en" sz="1900"/>
              <a:t>Repeat bounds checks</a:t>
            </a:r>
            <a:endParaRPr sz="1900"/>
          </a:p>
          <a:p>
            <a:pPr indent="-349250" lvl="0" marL="457200" rtl="0" algn="l">
              <a:spcBef>
                <a:spcPts val="0"/>
              </a:spcBef>
              <a:spcAft>
                <a:spcPts val="0"/>
              </a:spcAft>
              <a:buSzPts val="1900"/>
              <a:buAutoNum type="arabicPeriod"/>
            </a:pPr>
            <a:r>
              <a:rPr lang="en" sz="1900"/>
              <a:t>Have pointer arguments passed in</a:t>
            </a:r>
            <a:endParaRPr sz="1900"/>
          </a:p>
          <a:p>
            <a:pPr indent="0" lvl="0" marL="0" rtl="0" algn="l">
              <a:spcBef>
                <a:spcPts val="1200"/>
              </a:spcBef>
              <a:spcAft>
                <a:spcPts val="1200"/>
              </a:spcAft>
              <a:buNone/>
            </a:pPr>
            <a:r>
              <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a:t>
            </a:r>
            <a:endParaRPr/>
          </a:p>
        </p:txBody>
      </p:sp>
      <p:pic>
        <p:nvPicPr>
          <p:cNvPr descr="File:WebAssembly Logo.svg - Wikipedia" id="134" name="Google Shape;134;p24"/>
          <p:cNvPicPr preferRelativeResize="0"/>
          <p:nvPr/>
        </p:nvPicPr>
        <p:blipFill>
          <a:blip r:embed="rId3">
            <a:alphaModFix/>
          </a:blip>
          <a:stretch>
            <a:fillRect/>
          </a:stretch>
        </p:blipFill>
        <p:spPr>
          <a:xfrm>
            <a:off x="311700" y="1415784"/>
            <a:ext cx="824325" cy="893768"/>
          </a:xfrm>
          <a:prstGeom prst="rect">
            <a:avLst/>
          </a:prstGeom>
          <a:noFill/>
          <a:ln>
            <a:noFill/>
          </a:ln>
        </p:spPr>
      </p:pic>
      <p:pic>
        <p:nvPicPr>
          <p:cNvPr descr="File:C Logo.png - Wikipedia" id="135" name="Google Shape;135;p24"/>
          <p:cNvPicPr preferRelativeResize="0"/>
          <p:nvPr/>
        </p:nvPicPr>
        <p:blipFill>
          <a:blip r:embed="rId4">
            <a:alphaModFix/>
          </a:blip>
          <a:stretch>
            <a:fillRect/>
          </a:stretch>
        </p:blipFill>
        <p:spPr>
          <a:xfrm>
            <a:off x="2335916" y="1359922"/>
            <a:ext cx="824321" cy="1005490"/>
          </a:xfrm>
          <a:prstGeom prst="rect">
            <a:avLst/>
          </a:prstGeom>
          <a:noFill/>
          <a:ln>
            <a:noFill/>
          </a:ln>
        </p:spPr>
      </p:pic>
      <p:sp>
        <p:nvSpPr>
          <p:cNvPr id="136" name="Google Shape;136;p24"/>
          <p:cNvSpPr txBox="1"/>
          <p:nvPr/>
        </p:nvSpPr>
        <p:spPr>
          <a:xfrm>
            <a:off x="1202575" y="1969475"/>
            <a:ext cx="10668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(1) </a:t>
            </a:r>
            <a:r>
              <a:rPr lang="en" sz="1300">
                <a:solidFill>
                  <a:schemeClr val="dk2"/>
                </a:solidFill>
              </a:rPr>
              <a:t>wasm2c</a:t>
            </a:r>
            <a:endParaRPr sz="1300">
              <a:solidFill>
                <a:schemeClr val="dk2"/>
              </a:solidFill>
            </a:endParaRPr>
          </a:p>
        </p:txBody>
      </p:sp>
      <p:sp>
        <p:nvSpPr>
          <p:cNvPr id="137" name="Google Shape;137;p24"/>
          <p:cNvSpPr txBox="1"/>
          <p:nvPr/>
        </p:nvSpPr>
        <p:spPr>
          <a:xfrm>
            <a:off x="3308363" y="2006513"/>
            <a:ext cx="18351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(4) Run instrumented C code with Call Graph</a:t>
            </a:r>
            <a:endParaRPr sz="1300">
              <a:solidFill>
                <a:schemeClr val="dk2"/>
              </a:solidFill>
            </a:endParaRPr>
          </a:p>
        </p:txBody>
      </p:sp>
      <p:pic>
        <p:nvPicPr>
          <p:cNvPr id="138" name="Google Shape;138;p24"/>
          <p:cNvPicPr preferRelativeResize="0"/>
          <p:nvPr/>
        </p:nvPicPr>
        <p:blipFill>
          <a:blip r:embed="rId5">
            <a:alphaModFix/>
          </a:blip>
          <a:stretch>
            <a:fillRect/>
          </a:stretch>
        </p:blipFill>
        <p:spPr>
          <a:xfrm>
            <a:off x="5291625" y="1306300"/>
            <a:ext cx="3540675" cy="1112750"/>
          </a:xfrm>
          <a:prstGeom prst="rect">
            <a:avLst/>
          </a:prstGeom>
          <a:noFill/>
          <a:ln>
            <a:noFill/>
          </a:ln>
        </p:spPr>
      </p:pic>
      <p:sp>
        <p:nvSpPr>
          <p:cNvPr id="139" name="Google Shape;139;p24"/>
          <p:cNvSpPr txBox="1"/>
          <p:nvPr/>
        </p:nvSpPr>
        <p:spPr>
          <a:xfrm>
            <a:off x="2577250" y="3021438"/>
            <a:ext cx="1317000" cy="130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2400"/>
              </a:spcAft>
              <a:buNone/>
            </a:pPr>
            <a:r>
              <a:rPr b="1" lang="en" sz="3400">
                <a:solidFill>
                  <a:srgbClr val="222222"/>
                </a:solidFill>
                <a:highlight>
                  <a:srgbClr val="FFFFFF"/>
                </a:highlight>
              </a:rPr>
              <a:t>GNU cflow</a:t>
            </a:r>
            <a:endParaRPr sz="1100">
              <a:solidFill>
                <a:schemeClr val="dk1"/>
              </a:solidFill>
            </a:endParaRPr>
          </a:p>
        </p:txBody>
      </p:sp>
      <p:pic>
        <p:nvPicPr>
          <p:cNvPr id="140" name="Google Shape;140;p24"/>
          <p:cNvPicPr preferRelativeResize="0"/>
          <p:nvPr/>
        </p:nvPicPr>
        <p:blipFill>
          <a:blip r:embed="rId6">
            <a:alphaModFix/>
          </a:blip>
          <a:stretch>
            <a:fillRect/>
          </a:stretch>
        </p:blipFill>
        <p:spPr>
          <a:xfrm>
            <a:off x="5291613" y="3207363"/>
            <a:ext cx="1394200" cy="937924"/>
          </a:xfrm>
          <a:prstGeom prst="rect">
            <a:avLst/>
          </a:prstGeom>
          <a:noFill/>
          <a:ln>
            <a:noFill/>
          </a:ln>
        </p:spPr>
      </p:pic>
      <p:sp>
        <p:nvSpPr>
          <p:cNvPr id="141" name="Google Shape;141;p24"/>
          <p:cNvSpPr txBox="1"/>
          <p:nvPr/>
        </p:nvSpPr>
        <p:spPr>
          <a:xfrm>
            <a:off x="4059538" y="3808025"/>
            <a:ext cx="1066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(3) Python Call Graph Parsing</a:t>
            </a:r>
            <a:endParaRPr sz="1300">
              <a:solidFill>
                <a:schemeClr val="dk2"/>
              </a:solidFill>
            </a:endParaRPr>
          </a:p>
        </p:txBody>
      </p:sp>
      <p:sp>
        <p:nvSpPr>
          <p:cNvPr id="142" name="Google Shape;142;p24"/>
          <p:cNvSpPr txBox="1"/>
          <p:nvPr/>
        </p:nvSpPr>
        <p:spPr>
          <a:xfrm>
            <a:off x="1615200" y="3440825"/>
            <a:ext cx="1066800" cy="3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(2) Cflow Call Graph </a:t>
            </a:r>
            <a:endParaRPr sz="1300">
              <a:solidFill>
                <a:schemeClr val="dk2"/>
              </a:solidFill>
            </a:endParaRPr>
          </a:p>
        </p:txBody>
      </p:sp>
      <p:cxnSp>
        <p:nvCxnSpPr>
          <p:cNvPr id="143" name="Google Shape;143;p24"/>
          <p:cNvCxnSpPr>
            <a:stCxn id="140" idx="0"/>
          </p:cNvCxnSpPr>
          <p:nvPr/>
        </p:nvCxnSpPr>
        <p:spPr>
          <a:xfrm flipH="1" rot="10800000">
            <a:off x="5988713" y="2262963"/>
            <a:ext cx="4200" cy="944400"/>
          </a:xfrm>
          <a:prstGeom prst="straightConnector1">
            <a:avLst/>
          </a:prstGeom>
          <a:noFill/>
          <a:ln cap="flat" cmpd="sng" w="9525">
            <a:solidFill>
              <a:schemeClr val="dk2"/>
            </a:solidFill>
            <a:prstDash val="solid"/>
            <a:round/>
            <a:headEnd len="med" w="med" type="none"/>
            <a:tailEnd len="med" w="med" type="triangle"/>
          </a:ln>
        </p:spPr>
      </p:cxnSp>
      <p:cxnSp>
        <p:nvCxnSpPr>
          <p:cNvPr id="144" name="Google Shape;144;p24"/>
          <p:cNvCxnSpPr>
            <a:stCxn id="139" idx="3"/>
            <a:endCxn id="140" idx="1"/>
          </p:cNvCxnSpPr>
          <p:nvPr/>
        </p:nvCxnSpPr>
        <p:spPr>
          <a:xfrm>
            <a:off x="3894250" y="3676338"/>
            <a:ext cx="1397400" cy="0"/>
          </a:xfrm>
          <a:prstGeom prst="straightConnector1">
            <a:avLst/>
          </a:prstGeom>
          <a:noFill/>
          <a:ln cap="flat" cmpd="sng" w="9525">
            <a:solidFill>
              <a:schemeClr val="dk2"/>
            </a:solidFill>
            <a:prstDash val="solid"/>
            <a:round/>
            <a:headEnd len="med" w="med" type="none"/>
            <a:tailEnd len="med" w="med" type="triangle"/>
          </a:ln>
        </p:spPr>
      </p:cxnSp>
      <p:cxnSp>
        <p:nvCxnSpPr>
          <p:cNvPr id="145" name="Google Shape;145;p24"/>
          <p:cNvCxnSpPr>
            <a:endCxn id="142" idx="3"/>
          </p:cNvCxnSpPr>
          <p:nvPr/>
        </p:nvCxnSpPr>
        <p:spPr>
          <a:xfrm>
            <a:off x="799500" y="2300525"/>
            <a:ext cx="1882500" cy="1323900"/>
          </a:xfrm>
          <a:prstGeom prst="straightConnector1">
            <a:avLst/>
          </a:prstGeom>
          <a:noFill/>
          <a:ln cap="flat" cmpd="sng" w="9525">
            <a:solidFill>
              <a:schemeClr val="dk2"/>
            </a:solidFill>
            <a:prstDash val="solid"/>
            <a:round/>
            <a:headEnd len="med" w="med" type="none"/>
            <a:tailEnd len="med" w="med" type="triangle"/>
          </a:ln>
        </p:spPr>
      </p:cxnSp>
      <p:cxnSp>
        <p:nvCxnSpPr>
          <p:cNvPr id="146" name="Google Shape;146;p24"/>
          <p:cNvCxnSpPr>
            <a:stCxn id="134" idx="3"/>
            <a:endCxn id="135" idx="1"/>
          </p:cNvCxnSpPr>
          <p:nvPr/>
        </p:nvCxnSpPr>
        <p:spPr>
          <a:xfrm>
            <a:off x="1136025" y="1862668"/>
            <a:ext cx="1200000" cy="0"/>
          </a:xfrm>
          <a:prstGeom prst="straightConnector1">
            <a:avLst/>
          </a:prstGeom>
          <a:noFill/>
          <a:ln cap="flat" cmpd="sng" w="9525">
            <a:solidFill>
              <a:schemeClr val="dk2"/>
            </a:solidFill>
            <a:prstDash val="solid"/>
            <a:round/>
            <a:headEnd len="med" w="med" type="none"/>
            <a:tailEnd len="med" w="med" type="triangle"/>
          </a:ln>
        </p:spPr>
      </p:cxnSp>
      <p:cxnSp>
        <p:nvCxnSpPr>
          <p:cNvPr id="147" name="Google Shape;147;p24"/>
          <p:cNvCxnSpPr>
            <a:stCxn id="135" idx="3"/>
            <a:endCxn id="138" idx="1"/>
          </p:cNvCxnSpPr>
          <p:nvPr/>
        </p:nvCxnSpPr>
        <p:spPr>
          <a:xfrm>
            <a:off x="3160237" y="1862667"/>
            <a:ext cx="2131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CFlow Example</a:t>
            </a:r>
            <a:endParaRPr/>
          </a:p>
        </p:txBody>
      </p:sp>
      <p:sp>
        <p:nvSpPr>
          <p:cNvPr id="153" name="Google Shape;153;p25"/>
          <p:cNvSpPr txBox="1"/>
          <p:nvPr>
            <p:ph idx="1" type="body"/>
          </p:nvPr>
        </p:nvSpPr>
        <p:spPr>
          <a:xfrm>
            <a:off x="311700" y="1152475"/>
            <a:ext cx="3901200" cy="3710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latin typeface="Roboto"/>
                <a:ea typeface="Roboto"/>
                <a:cs typeface="Roboto"/>
                <a:sym typeface="Roboto"/>
              </a:rPr>
              <a:t>i</a:t>
            </a:r>
            <a:r>
              <a:rPr b="1" lang="en">
                <a:latin typeface="Roboto"/>
                <a:ea typeface="Roboto"/>
                <a:cs typeface="Roboto"/>
                <a:sym typeface="Roboto"/>
              </a:rPr>
              <a:t>nt fibonacci(int n) {</a:t>
            </a:r>
            <a:endParaRPr b="1">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	</a:t>
            </a:r>
            <a:r>
              <a:rPr b="1" lang="en">
                <a:latin typeface="Roboto"/>
                <a:ea typeface="Roboto"/>
                <a:cs typeface="Roboto"/>
                <a:sym typeface="Roboto"/>
              </a:rPr>
              <a:t>i</a:t>
            </a:r>
            <a:r>
              <a:rPr b="1" lang="en">
                <a:latin typeface="Roboto"/>
                <a:ea typeface="Roboto"/>
                <a:cs typeface="Roboto"/>
                <a:sym typeface="Roboto"/>
              </a:rPr>
              <a:t>f (n &lt;=1) return n;</a:t>
            </a:r>
            <a:endParaRPr b="1">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	</a:t>
            </a:r>
            <a:r>
              <a:rPr b="1" lang="en">
                <a:latin typeface="Roboto"/>
                <a:ea typeface="Roboto"/>
                <a:cs typeface="Roboto"/>
                <a:sym typeface="Roboto"/>
              </a:rPr>
              <a:t>r</a:t>
            </a:r>
            <a:r>
              <a:rPr b="1" lang="en">
                <a:latin typeface="Roboto"/>
                <a:ea typeface="Roboto"/>
                <a:cs typeface="Roboto"/>
                <a:sym typeface="Roboto"/>
              </a:rPr>
              <a:t>eturn fibonacci(n - 1) + fibonacci(n - 2);</a:t>
            </a:r>
            <a:endParaRPr b="1">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a:t>
            </a:r>
            <a:endParaRPr b="1">
              <a:latin typeface="Roboto"/>
              <a:ea typeface="Roboto"/>
              <a:cs typeface="Roboto"/>
              <a:sym typeface="Roboto"/>
            </a:endParaRPr>
          </a:p>
          <a:p>
            <a:pPr indent="0" lvl="0" marL="0" rtl="0" algn="l">
              <a:spcBef>
                <a:spcPts val="1200"/>
              </a:spcBef>
              <a:spcAft>
                <a:spcPts val="0"/>
              </a:spcAft>
              <a:buNone/>
            </a:pPr>
            <a:r>
              <a:t/>
            </a:r>
            <a:endParaRPr b="1">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i</a:t>
            </a:r>
            <a:r>
              <a:rPr b="1" lang="en">
                <a:latin typeface="Roboto"/>
                <a:ea typeface="Roboto"/>
                <a:cs typeface="Roboto"/>
                <a:sym typeface="Roboto"/>
              </a:rPr>
              <a:t>nt main (int argc, char **argv) {</a:t>
            </a:r>
            <a:endParaRPr b="1">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	return fibonacci(5);</a:t>
            </a:r>
            <a:endParaRPr b="1">
              <a:latin typeface="Roboto"/>
              <a:ea typeface="Roboto"/>
              <a:cs typeface="Roboto"/>
              <a:sym typeface="Roboto"/>
            </a:endParaRPr>
          </a:p>
          <a:p>
            <a:pPr indent="0" lvl="0" marL="0" rtl="0" algn="l">
              <a:spcBef>
                <a:spcPts val="1200"/>
              </a:spcBef>
              <a:spcAft>
                <a:spcPts val="0"/>
              </a:spcAft>
              <a:buNone/>
            </a:pPr>
            <a:r>
              <a:rPr b="1" lang="en">
                <a:latin typeface="Roboto"/>
                <a:ea typeface="Roboto"/>
                <a:cs typeface="Roboto"/>
                <a:sym typeface="Roboto"/>
              </a:rPr>
              <a:t>}</a:t>
            </a:r>
            <a:endParaRPr b="1">
              <a:latin typeface="Roboto"/>
              <a:ea typeface="Roboto"/>
              <a:cs typeface="Roboto"/>
              <a:sym typeface="Roboto"/>
            </a:endParaRPr>
          </a:p>
          <a:p>
            <a:pPr indent="0" lvl="0" marL="0" rtl="0" algn="l">
              <a:spcBef>
                <a:spcPts val="1200"/>
              </a:spcBef>
              <a:spcAft>
                <a:spcPts val="0"/>
              </a:spcAft>
              <a:buClr>
                <a:schemeClr val="dk1"/>
              </a:buClr>
              <a:buSzPct val="61111"/>
              <a:buFont typeface="Arial"/>
              <a:buNone/>
            </a:pPr>
            <a:r>
              <a:t/>
            </a:r>
            <a:endParaRPr b="1">
              <a:latin typeface="Roboto"/>
              <a:ea typeface="Roboto"/>
              <a:cs typeface="Roboto"/>
              <a:sym typeface="Roboto"/>
            </a:endParaRPr>
          </a:p>
          <a:p>
            <a:pPr indent="0" lvl="0" marL="0" rtl="0" algn="l">
              <a:spcBef>
                <a:spcPts val="1200"/>
              </a:spcBef>
              <a:spcAft>
                <a:spcPts val="1200"/>
              </a:spcAft>
              <a:buNone/>
            </a:pPr>
            <a:r>
              <a:rPr b="1" lang="en">
                <a:latin typeface="Roboto"/>
                <a:ea typeface="Roboto"/>
                <a:cs typeface="Roboto"/>
                <a:sym typeface="Roboto"/>
              </a:rPr>
              <a:t> </a:t>
            </a:r>
            <a:endParaRPr b="1">
              <a:latin typeface="Roboto"/>
              <a:ea typeface="Roboto"/>
              <a:cs typeface="Roboto"/>
              <a:sym typeface="Roboto"/>
            </a:endParaRPr>
          </a:p>
        </p:txBody>
      </p:sp>
      <p:sp>
        <p:nvSpPr>
          <p:cNvPr id="154" name="Google Shape;154;p25"/>
          <p:cNvSpPr txBox="1"/>
          <p:nvPr>
            <p:ph idx="1" type="body"/>
          </p:nvPr>
        </p:nvSpPr>
        <p:spPr>
          <a:xfrm>
            <a:off x="4215600" y="1152475"/>
            <a:ext cx="5468100" cy="371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latin typeface="Roboto"/>
                <a:ea typeface="Roboto"/>
                <a:cs typeface="Roboto"/>
                <a:sym typeface="Roboto"/>
              </a:rPr>
              <a:t>main() &lt;int main (int argc,char **argv) at fib.c:26&gt;:</a:t>
            </a:r>
            <a:endParaRPr b="1" sz="1600">
              <a:latin typeface="Roboto"/>
              <a:ea typeface="Roboto"/>
              <a:cs typeface="Roboto"/>
              <a:sym typeface="Roboto"/>
            </a:endParaRPr>
          </a:p>
          <a:p>
            <a:pPr indent="0" lvl="0" marL="0" rtl="0" algn="l">
              <a:spcBef>
                <a:spcPts val="1200"/>
              </a:spcBef>
              <a:spcAft>
                <a:spcPts val="0"/>
              </a:spcAft>
              <a:buNone/>
            </a:pPr>
            <a:r>
              <a:rPr b="1" lang="en" sz="1600">
                <a:latin typeface="Roboto"/>
                <a:ea typeface="Roboto"/>
                <a:cs typeface="Roboto"/>
                <a:sym typeface="Roboto"/>
              </a:rPr>
              <a:t>	fibonacci() &lt;int fibonacci (int n) at fib.c:10&gt;:</a:t>
            </a:r>
            <a:endParaRPr b="1" sz="16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600">
                <a:latin typeface="Roboto"/>
                <a:ea typeface="Roboto"/>
                <a:cs typeface="Roboto"/>
                <a:sym typeface="Roboto"/>
              </a:rPr>
              <a:t>		fibonacci() &lt;int fibonacci (int n) at fib.c:12&gt;</a:t>
            </a:r>
            <a:endParaRPr b="1" sz="1600">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b="1" lang="en" sz="1600">
                <a:latin typeface="Roboto"/>
                <a:ea typeface="Roboto"/>
                <a:cs typeface="Roboto"/>
                <a:sym typeface="Roboto"/>
              </a:rPr>
              <a:t>		</a:t>
            </a:r>
            <a:r>
              <a:rPr b="1" lang="en" sz="1600">
                <a:latin typeface="Roboto"/>
                <a:ea typeface="Roboto"/>
                <a:cs typeface="Roboto"/>
                <a:sym typeface="Roboto"/>
              </a:rPr>
              <a:t>fibonacci() &lt;int fibonacci (int n) at fib.c:12&gt;</a:t>
            </a:r>
            <a:endParaRPr b="1" sz="1600">
              <a:latin typeface="Roboto"/>
              <a:ea typeface="Roboto"/>
              <a:cs typeface="Roboto"/>
              <a:sym typeface="Roboto"/>
            </a:endParaRPr>
          </a:p>
          <a:p>
            <a:pPr indent="0" lvl="0" marL="0" rtl="0" algn="l">
              <a:spcBef>
                <a:spcPts val="1200"/>
              </a:spcBef>
              <a:spcAft>
                <a:spcPts val="1200"/>
              </a:spcAft>
              <a:buNone/>
            </a:pPr>
            <a:r>
              <a:t/>
            </a:r>
            <a:endParaRPr b="1" sz="1600">
              <a:latin typeface="Roboto"/>
              <a:ea typeface="Roboto"/>
              <a:cs typeface="Roboto"/>
              <a:sym typeface="Roboto"/>
            </a:endParaRPr>
          </a:p>
        </p:txBody>
      </p:sp>
      <p:cxnSp>
        <p:nvCxnSpPr>
          <p:cNvPr id="155" name="Google Shape;155;p25"/>
          <p:cNvCxnSpPr/>
          <p:nvPr/>
        </p:nvCxnSpPr>
        <p:spPr>
          <a:xfrm flipH="1">
            <a:off x="4212900" y="961375"/>
            <a:ext cx="2700" cy="39012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61" name="Google Shape;161;p26"/>
          <p:cNvSpPr txBox="1"/>
          <p:nvPr>
            <p:ph idx="1" type="body"/>
          </p:nvPr>
        </p:nvSpPr>
        <p:spPr>
          <a:xfrm>
            <a:off x="311700" y="1152475"/>
            <a:ext cx="8250000" cy="360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MemoryInfo metadata object stored in a map that tracks bounds checks for all pointers</a:t>
            </a:r>
            <a:endParaRPr/>
          </a:p>
          <a:p>
            <a:pPr indent="-342900" lvl="0" marL="914400" rtl="0" algn="l">
              <a:spcBef>
                <a:spcPts val="0"/>
              </a:spcBef>
              <a:spcAft>
                <a:spcPts val="0"/>
              </a:spcAft>
              <a:buSzPts val="1800"/>
              <a:buAutoNum type="arabicParenBoth"/>
            </a:pPr>
            <a:r>
              <a:rPr lang="en"/>
              <a:t>Track Caller-Callee relationships when pointers are validated</a:t>
            </a:r>
            <a:endParaRPr/>
          </a:p>
          <a:p>
            <a:pPr indent="-342900" lvl="0" marL="914400" rtl="0" algn="l">
              <a:spcBef>
                <a:spcPts val="0"/>
              </a:spcBef>
              <a:spcAft>
                <a:spcPts val="0"/>
              </a:spcAft>
              <a:buSzPts val="1800"/>
              <a:buAutoNum type="arabicParenBoth"/>
            </a:pPr>
            <a:r>
              <a:rPr lang="en"/>
              <a:t>Identify repeated bounds checks</a:t>
            </a:r>
            <a:endParaRPr/>
          </a:p>
          <a:p>
            <a:pPr indent="-342900" lvl="0" marL="914400" rtl="0" algn="l">
              <a:spcBef>
                <a:spcPts val="0"/>
              </a:spcBef>
              <a:spcAft>
                <a:spcPts val="0"/>
              </a:spcAft>
              <a:buSzPts val="1800"/>
              <a:buAutoNum type="arabicParenBoth"/>
            </a:pPr>
            <a:r>
              <a:rPr lang="en"/>
              <a:t>Track pointers that are passed in as parameters*</a:t>
            </a:r>
            <a:endParaRPr/>
          </a:p>
          <a:p>
            <a:pPr indent="-342900" lvl="0" marL="457200" rtl="0" algn="l">
              <a:spcBef>
                <a:spcPts val="0"/>
              </a:spcBef>
              <a:spcAft>
                <a:spcPts val="0"/>
              </a:spcAft>
              <a:buSzPts val="1800"/>
              <a:buChar char="●"/>
            </a:pPr>
            <a:r>
              <a:rPr lang="en"/>
              <a:t>When a pointer is checked</a:t>
            </a:r>
            <a:endParaRPr/>
          </a:p>
          <a:p>
            <a:pPr indent="-342900" lvl="0" marL="914400" rtl="0" algn="l">
              <a:spcBef>
                <a:spcPts val="0"/>
              </a:spcBef>
              <a:spcAft>
                <a:spcPts val="0"/>
              </a:spcAft>
              <a:buClr>
                <a:srgbClr val="38761D"/>
              </a:buClr>
              <a:buSzPts val="1800"/>
              <a:buAutoNum type="arabicPeriod"/>
            </a:pPr>
            <a:r>
              <a:rPr lang="en">
                <a:solidFill>
                  <a:srgbClr val="38761D"/>
                </a:solidFill>
              </a:rPr>
              <a:t>Verified if a pointer meets all 3 criterion.</a:t>
            </a:r>
            <a:endParaRPr>
              <a:solidFill>
                <a:srgbClr val="38761D"/>
              </a:solidFill>
            </a:endParaRPr>
          </a:p>
          <a:p>
            <a:pPr indent="-342900" lvl="0" marL="914400" rtl="0" algn="l">
              <a:spcBef>
                <a:spcPts val="0"/>
              </a:spcBef>
              <a:spcAft>
                <a:spcPts val="0"/>
              </a:spcAft>
              <a:buSzPts val="1800"/>
              <a:buAutoNum type="arabicPeriod"/>
            </a:pPr>
            <a:r>
              <a:rPr lang="en"/>
              <a:t>Otherwise, need to revalidate pointer</a:t>
            </a:r>
            <a:endParaRPr/>
          </a:p>
          <a:p>
            <a:pPr indent="0" lvl="0" marL="0" rtl="0" algn="l">
              <a:spcBef>
                <a:spcPts val="120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 checked depth: [</a:t>
            </a:r>
            <a:r>
              <a:rPr b="1" lang="en"/>
              <a:t>1</a:t>
            </a:r>
            <a:r>
              <a:rPr lang="en"/>
              <a:t>]</a:t>
            </a:r>
            <a:endParaRPr/>
          </a:p>
        </p:txBody>
      </p:sp>
      <p:pic>
        <p:nvPicPr>
          <p:cNvPr id="168" name="Google Shape;168;p27"/>
          <p:cNvPicPr preferRelativeResize="0"/>
          <p:nvPr/>
        </p:nvPicPr>
        <p:blipFill>
          <a:blip r:embed="rId3">
            <a:alphaModFix/>
          </a:blip>
          <a:stretch>
            <a:fillRect/>
          </a:stretch>
        </p:blipFill>
        <p:spPr>
          <a:xfrm>
            <a:off x="311700" y="2212975"/>
            <a:ext cx="3705226"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 checked depth: [</a:t>
            </a:r>
            <a:r>
              <a:rPr b="1" lang="en"/>
              <a:t>1</a:t>
            </a:r>
            <a:r>
              <a:rPr lang="en"/>
              <a:t>]</a:t>
            </a:r>
            <a:endParaRPr/>
          </a:p>
        </p:txBody>
      </p:sp>
      <p:pic>
        <p:nvPicPr>
          <p:cNvPr id="175" name="Google Shape;175;p28"/>
          <p:cNvPicPr preferRelativeResize="0"/>
          <p:nvPr/>
        </p:nvPicPr>
        <p:blipFill>
          <a:blip r:embed="rId3">
            <a:alphaModFix/>
          </a:blip>
          <a:stretch>
            <a:fillRect/>
          </a:stretch>
        </p:blipFill>
        <p:spPr>
          <a:xfrm>
            <a:off x="311700" y="1922838"/>
            <a:ext cx="7629526" cy="12978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 checked depth: [1, </a:t>
            </a:r>
            <a:r>
              <a:rPr b="1" lang="en"/>
              <a:t>3</a:t>
            </a:r>
            <a:r>
              <a:rPr lang="en"/>
              <a:t>]</a:t>
            </a:r>
            <a:endParaRPr/>
          </a:p>
        </p:txBody>
      </p:sp>
      <p:pic>
        <p:nvPicPr>
          <p:cNvPr id="182" name="Google Shape;182;p29"/>
          <p:cNvPicPr preferRelativeResize="0"/>
          <p:nvPr/>
        </p:nvPicPr>
        <p:blipFill>
          <a:blip r:embed="rId3">
            <a:alphaModFix/>
          </a:blip>
          <a:stretch>
            <a:fillRect/>
          </a:stretch>
        </p:blipFill>
        <p:spPr>
          <a:xfrm>
            <a:off x="0" y="1936750"/>
            <a:ext cx="9144000" cy="10115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 checked depth: [</a:t>
            </a:r>
            <a:r>
              <a:rPr b="1" lang="en"/>
              <a:t>1</a:t>
            </a:r>
            <a:r>
              <a:rPr lang="en"/>
              <a:t>]</a:t>
            </a:r>
            <a:endParaRPr/>
          </a:p>
        </p:txBody>
      </p:sp>
      <p:pic>
        <p:nvPicPr>
          <p:cNvPr id="189" name="Google Shape;189;p30"/>
          <p:cNvPicPr preferRelativeResize="0"/>
          <p:nvPr/>
        </p:nvPicPr>
        <p:blipFill>
          <a:blip r:embed="rId3">
            <a:alphaModFix/>
          </a:blip>
          <a:stretch>
            <a:fillRect/>
          </a:stretch>
        </p:blipFill>
        <p:spPr>
          <a:xfrm>
            <a:off x="402425" y="1846950"/>
            <a:ext cx="7705726" cy="17631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 checked depth: [</a:t>
            </a:r>
            <a:r>
              <a:rPr b="1" lang="en"/>
              <a:t>1</a:t>
            </a:r>
            <a:r>
              <a:rPr lang="en"/>
              <a:t>]</a:t>
            </a:r>
            <a:endParaRPr/>
          </a:p>
        </p:txBody>
      </p:sp>
      <p:pic>
        <p:nvPicPr>
          <p:cNvPr id="196" name="Google Shape;196;p31"/>
          <p:cNvPicPr preferRelativeResize="0"/>
          <p:nvPr/>
        </p:nvPicPr>
        <p:blipFill>
          <a:blip r:embed="rId3">
            <a:alphaModFix/>
          </a:blip>
          <a:stretch>
            <a:fillRect/>
          </a:stretch>
        </p:blipFill>
        <p:spPr>
          <a:xfrm>
            <a:off x="311700" y="1800375"/>
            <a:ext cx="3810000" cy="1762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WebAssembly (wasm)</a:t>
            </a:r>
            <a:endParaRPr/>
          </a:p>
        </p:txBody>
      </p:sp>
      <p:sp>
        <p:nvSpPr>
          <p:cNvPr id="61" name="Google Shape;61;p14"/>
          <p:cNvSpPr txBox="1"/>
          <p:nvPr>
            <p:ph idx="1" type="body"/>
          </p:nvPr>
        </p:nvSpPr>
        <p:spPr>
          <a:xfrm>
            <a:off x="311700" y="1152475"/>
            <a:ext cx="72624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Wasm is increasingly popular in the wild</a:t>
            </a:r>
            <a:endParaRPr baseline="30000" sz="1700"/>
          </a:p>
          <a:p>
            <a:pPr indent="-336550" lvl="0" marL="457200" rtl="0" algn="l">
              <a:spcBef>
                <a:spcPts val="0"/>
              </a:spcBef>
              <a:spcAft>
                <a:spcPts val="0"/>
              </a:spcAft>
              <a:buSzPts val="1700"/>
              <a:buChar char="●"/>
            </a:pPr>
            <a:r>
              <a:rPr lang="en" sz="1700"/>
              <a:t>Wasm has security overheads</a:t>
            </a:r>
            <a:r>
              <a:rPr baseline="30000" lang="en" sz="1700"/>
              <a:t>1</a:t>
            </a:r>
            <a:endParaRPr sz="1700"/>
          </a:p>
          <a:p>
            <a:pPr indent="-336550" lvl="0" marL="457200" rtl="0" algn="l">
              <a:spcBef>
                <a:spcPts val="0"/>
              </a:spcBef>
              <a:spcAft>
                <a:spcPts val="0"/>
              </a:spcAft>
              <a:buSzPts val="1700"/>
              <a:buChar char="●"/>
            </a:pPr>
            <a:r>
              <a:rPr lang="en" sz="1700"/>
              <a:t>Wasm is a low-level language</a:t>
            </a:r>
            <a:r>
              <a:rPr baseline="30000" lang="en" sz="1700"/>
              <a:t>1</a:t>
            </a:r>
            <a:endParaRPr sz="1700"/>
          </a:p>
        </p:txBody>
      </p:sp>
      <p:sp>
        <p:nvSpPr>
          <p:cNvPr id="62" name="Google Shape;62;p14"/>
          <p:cNvSpPr txBox="1"/>
          <p:nvPr/>
        </p:nvSpPr>
        <p:spPr>
          <a:xfrm>
            <a:off x="311700" y="4450450"/>
            <a:ext cx="63099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rPr>
              <a:t>[1] </a:t>
            </a:r>
            <a:r>
              <a:rPr i="1" lang="en" sz="1000">
                <a:solidFill>
                  <a:schemeClr val="dk1"/>
                </a:solidFill>
              </a:rPr>
              <a:t>WebAssembly Security</a:t>
            </a:r>
            <a:r>
              <a:rPr lang="en" sz="1000">
                <a:solidFill>
                  <a:schemeClr val="dk1"/>
                </a:solidFill>
              </a:rPr>
              <a:t>. WebAssembly. (n.d.). https://webassembly.org/docs/security/ </a:t>
            </a:r>
            <a:endParaRPr sz="1000">
              <a:solidFill>
                <a:schemeClr val="dk1"/>
              </a:solidFill>
            </a:endParaRPr>
          </a:p>
        </p:txBody>
      </p:sp>
      <p:pic>
        <p:nvPicPr>
          <p:cNvPr id="63" name="Google Shape;63;p14"/>
          <p:cNvPicPr preferRelativeResize="0"/>
          <p:nvPr/>
        </p:nvPicPr>
        <p:blipFill rotWithShape="1">
          <a:blip r:embed="rId3">
            <a:alphaModFix/>
          </a:blip>
          <a:srcRect b="0" l="22710" r="23638" t="0"/>
          <a:stretch/>
        </p:blipFill>
        <p:spPr>
          <a:xfrm>
            <a:off x="6157202" y="1152486"/>
            <a:ext cx="2401200" cy="251743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Last checked depth: [</a:t>
            </a:r>
            <a:r>
              <a:rPr b="1" lang="en"/>
              <a:t>1</a:t>
            </a:r>
            <a:r>
              <a:rPr lang="en"/>
              <a:t>]</a:t>
            </a:r>
            <a:endParaRPr/>
          </a:p>
        </p:txBody>
      </p:sp>
      <p:pic>
        <p:nvPicPr>
          <p:cNvPr id="203" name="Google Shape;203;p32"/>
          <p:cNvPicPr preferRelativeResize="0"/>
          <p:nvPr/>
        </p:nvPicPr>
        <p:blipFill>
          <a:blip r:embed="rId3">
            <a:alphaModFix/>
          </a:blip>
          <a:stretch>
            <a:fillRect/>
          </a:stretch>
        </p:blipFill>
        <p:spPr>
          <a:xfrm>
            <a:off x="311700" y="1800400"/>
            <a:ext cx="7724774" cy="175837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Dhrystone Metrics</a:t>
            </a:r>
            <a:endParaRPr/>
          </a:p>
        </p:txBody>
      </p:sp>
      <p:sp>
        <p:nvSpPr>
          <p:cNvPr id="209" name="Google Shape;209;p33"/>
          <p:cNvSpPr txBox="1"/>
          <p:nvPr>
            <p:ph idx="1" type="body"/>
          </p:nvPr>
        </p:nvSpPr>
        <p:spPr>
          <a:xfrm>
            <a:off x="311700" y="1017725"/>
            <a:ext cx="8520600" cy="75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Dhrystone is a synthetic computing benchmark that tests programs meant to mimic common processor usages.</a:t>
            </a:r>
            <a:endParaRPr/>
          </a:p>
        </p:txBody>
      </p:sp>
      <p:graphicFrame>
        <p:nvGraphicFramePr>
          <p:cNvPr id="210" name="Google Shape;210;p33"/>
          <p:cNvGraphicFramePr/>
          <p:nvPr/>
        </p:nvGraphicFramePr>
        <p:xfrm>
          <a:off x="311700" y="1922600"/>
          <a:ext cx="3000000" cy="3000000"/>
        </p:xfrm>
        <a:graphic>
          <a:graphicData uri="http://schemas.openxmlformats.org/drawingml/2006/table">
            <a:tbl>
              <a:tblPr>
                <a:noFill/>
                <a:tableStyleId>{0707B9EA-9807-4D08-8943-96862F14C08D}</a:tableStyleId>
              </a:tblPr>
              <a:tblGrid>
                <a:gridCol w="2130150"/>
                <a:gridCol w="2130150"/>
              </a:tblGrid>
              <a:tr h="484525">
                <a:tc gridSpan="2">
                  <a:txBody>
                    <a:bodyPr/>
                    <a:lstStyle/>
                    <a:p>
                      <a:pPr indent="0" lvl="0" marL="0" rtl="0" algn="ctr">
                        <a:lnSpc>
                          <a:spcPct val="115000"/>
                        </a:lnSpc>
                        <a:spcBef>
                          <a:spcPts val="0"/>
                        </a:spcBef>
                        <a:spcAft>
                          <a:spcPts val="1200"/>
                        </a:spcAft>
                        <a:buNone/>
                      </a:pPr>
                      <a:r>
                        <a:rPr lang="en" sz="1800">
                          <a:solidFill>
                            <a:schemeClr val="dk2"/>
                          </a:solidFill>
                        </a:rPr>
                        <a:t>Criterion 1+2</a:t>
                      </a:r>
                      <a:endParaRPr sz="1800">
                        <a:solidFill>
                          <a:schemeClr val="dk2"/>
                        </a:solidFill>
                      </a:endParaRPr>
                    </a:p>
                  </a:txBody>
                  <a:tcPr marT="91425" marB="91425" marR="91425" marL="91425"/>
                </a:tc>
                <a:tc hMerge="1"/>
              </a:tr>
              <a:tr h="484525">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Clean rechecks</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552,080,105</a:t>
                      </a:r>
                      <a:endParaRPr sz="1800">
                        <a:solidFill>
                          <a:schemeClr val="dk2"/>
                        </a:solidFill>
                      </a:endParaRPr>
                    </a:p>
                  </a:txBody>
                  <a:tcPr marT="91425" marB="91425" marR="91425" marL="91425"/>
                </a:tc>
              </a:tr>
              <a:tr h="484525">
                <a:tc>
                  <a:txBody>
                    <a:bodyPr/>
                    <a:lstStyle/>
                    <a:p>
                      <a:pPr indent="0" lvl="0" marL="0" rtl="0" algn="l">
                        <a:lnSpc>
                          <a:spcPct val="115000"/>
                        </a:lnSpc>
                        <a:spcBef>
                          <a:spcPts val="0"/>
                        </a:spcBef>
                        <a:spcAft>
                          <a:spcPts val="1200"/>
                        </a:spcAft>
                        <a:buNone/>
                      </a:pPr>
                      <a:r>
                        <a:rPr lang="en" sz="1800">
                          <a:solidFill>
                            <a:schemeClr val="dk2"/>
                          </a:solidFill>
                        </a:rPr>
                        <a:t>Total memory checks</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675,178,741</a:t>
                      </a:r>
                      <a:endParaRPr sz="1800">
                        <a:solidFill>
                          <a:schemeClr val="dk2"/>
                        </a:solidFill>
                      </a:endParaRPr>
                    </a:p>
                  </a:txBody>
                  <a:tcPr marT="91425" marB="91425" marR="91425" marL="91425"/>
                </a:tc>
              </a:tr>
              <a:tr h="484525">
                <a:tc>
                  <a:txBody>
                    <a:bodyPr/>
                    <a:lstStyle/>
                    <a:p>
                      <a:pPr indent="0" lvl="0" marL="0" rtl="0" algn="l">
                        <a:lnSpc>
                          <a:spcPct val="115000"/>
                        </a:lnSpc>
                        <a:spcBef>
                          <a:spcPts val="0"/>
                        </a:spcBef>
                        <a:spcAft>
                          <a:spcPts val="1200"/>
                        </a:spcAft>
                        <a:buNone/>
                      </a:pPr>
                      <a:r>
                        <a:rPr lang="en" sz="1800">
                          <a:solidFill>
                            <a:schemeClr val="dk2"/>
                          </a:solidFill>
                        </a:rPr>
                        <a:t>Percentage repeated </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rgbClr val="38761D"/>
                          </a:solidFill>
                        </a:rPr>
                        <a:t>81.77%</a:t>
                      </a:r>
                      <a:endParaRPr>
                        <a:solidFill>
                          <a:srgbClr val="38761D"/>
                        </a:solidFill>
                      </a:endParaRPr>
                    </a:p>
                  </a:txBody>
                  <a:tcPr marT="91425" marB="91425" marR="91425" marL="91425"/>
                </a:tc>
              </a:tr>
              <a:tr h="484525">
                <a:tc>
                  <a:txBody>
                    <a:bodyPr/>
                    <a:lstStyle/>
                    <a:p>
                      <a:pPr indent="0" lvl="0" marL="0" rtl="0" algn="l">
                        <a:lnSpc>
                          <a:spcPct val="115000"/>
                        </a:lnSpc>
                        <a:spcBef>
                          <a:spcPts val="0"/>
                        </a:spcBef>
                        <a:spcAft>
                          <a:spcPts val="1200"/>
                        </a:spcAft>
                        <a:buNone/>
                      </a:pPr>
                      <a:r>
                        <a:rPr lang="en" sz="1800">
                          <a:solidFill>
                            <a:schemeClr val="dk2"/>
                          </a:solidFill>
                        </a:rPr>
                        <a:t>Overhead</a:t>
                      </a:r>
                      <a:endParaRPr sz="1800">
                        <a:solidFill>
                          <a:schemeClr val="dk2"/>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800">
                          <a:solidFill>
                            <a:srgbClr val="CC0000"/>
                          </a:solidFill>
                        </a:rPr>
                        <a:t>5,917%</a:t>
                      </a:r>
                      <a:endParaRPr b="1" sz="1800">
                        <a:solidFill>
                          <a:srgbClr val="CC0000"/>
                        </a:solidFill>
                      </a:endParaRPr>
                    </a:p>
                  </a:txBody>
                  <a:tcPr marT="91425" marB="91425" marR="91425" marL="91425"/>
                </a:tc>
              </a:tr>
            </a:tbl>
          </a:graphicData>
        </a:graphic>
      </p:graphicFrame>
      <p:graphicFrame>
        <p:nvGraphicFramePr>
          <p:cNvPr id="211" name="Google Shape;211;p33"/>
          <p:cNvGraphicFramePr/>
          <p:nvPr/>
        </p:nvGraphicFramePr>
        <p:xfrm>
          <a:off x="4656475" y="1922600"/>
          <a:ext cx="3000000" cy="3000000"/>
        </p:xfrm>
        <a:graphic>
          <a:graphicData uri="http://schemas.openxmlformats.org/drawingml/2006/table">
            <a:tbl>
              <a:tblPr>
                <a:noFill/>
                <a:tableStyleId>{0707B9EA-9807-4D08-8943-96862F14C08D}</a:tableStyleId>
              </a:tblPr>
              <a:tblGrid>
                <a:gridCol w="2130150"/>
                <a:gridCol w="2130150"/>
              </a:tblGrid>
              <a:tr h="484525">
                <a:tc gridSpan="2">
                  <a:txBody>
                    <a:bodyPr/>
                    <a:lstStyle/>
                    <a:p>
                      <a:pPr indent="0" lvl="0" marL="0" rtl="0" algn="ctr">
                        <a:lnSpc>
                          <a:spcPct val="115000"/>
                        </a:lnSpc>
                        <a:spcBef>
                          <a:spcPts val="0"/>
                        </a:spcBef>
                        <a:spcAft>
                          <a:spcPts val="1200"/>
                        </a:spcAft>
                        <a:buNone/>
                      </a:pPr>
                      <a:r>
                        <a:rPr lang="en" sz="1800">
                          <a:solidFill>
                            <a:schemeClr val="dk2"/>
                          </a:solidFill>
                        </a:rPr>
                        <a:t>Criterion 1+2+3</a:t>
                      </a:r>
                      <a:endParaRPr sz="1800">
                        <a:solidFill>
                          <a:schemeClr val="dk2"/>
                        </a:solidFill>
                      </a:endParaRPr>
                    </a:p>
                  </a:txBody>
                  <a:tcPr marT="91425" marB="91425" marR="91425" marL="91425"/>
                </a:tc>
                <a:tc hMerge="1"/>
              </a:tr>
              <a:tr h="484525">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Clean rechecks</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21,770,370</a:t>
                      </a:r>
                      <a:endParaRPr sz="1800">
                        <a:solidFill>
                          <a:schemeClr val="dk2"/>
                        </a:solidFill>
                      </a:endParaRPr>
                    </a:p>
                  </a:txBody>
                  <a:tcPr marT="91425" marB="91425" marR="91425" marL="91425"/>
                </a:tc>
              </a:tr>
              <a:tr h="484525">
                <a:tc>
                  <a:txBody>
                    <a:bodyPr/>
                    <a:lstStyle/>
                    <a:p>
                      <a:pPr indent="0" lvl="0" marL="0" rtl="0" algn="l">
                        <a:lnSpc>
                          <a:spcPct val="115000"/>
                        </a:lnSpc>
                        <a:spcBef>
                          <a:spcPts val="0"/>
                        </a:spcBef>
                        <a:spcAft>
                          <a:spcPts val="1200"/>
                        </a:spcAft>
                        <a:buNone/>
                      </a:pPr>
                      <a:r>
                        <a:rPr lang="en" sz="1800">
                          <a:solidFill>
                            <a:schemeClr val="dk2"/>
                          </a:solidFill>
                        </a:rPr>
                        <a:t>Total memory checks</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332,778,455</a:t>
                      </a:r>
                      <a:endParaRPr sz="1800">
                        <a:solidFill>
                          <a:schemeClr val="dk2"/>
                        </a:solidFill>
                      </a:endParaRPr>
                    </a:p>
                  </a:txBody>
                  <a:tcPr marT="91425" marB="91425" marR="91425" marL="91425"/>
                </a:tc>
              </a:tr>
              <a:tr h="484525">
                <a:tc>
                  <a:txBody>
                    <a:bodyPr/>
                    <a:lstStyle/>
                    <a:p>
                      <a:pPr indent="0" lvl="0" marL="0" rtl="0" algn="l">
                        <a:lnSpc>
                          <a:spcPct val="115000"/>
                        </a:lnSpc>
                        <a:spcBef>
                          <a:spcPts val="0"/>
                        </a:spcBef>
                        <a:spcAft>
                          <a:spcPts val="1200"/>
                        </a:spcAft>
                        <a:buNone/>
                      </a:pPr>
                      <a:r>
                        <a:rPr lang="en" sz="1800">
                          <a:solidFill>
                            <a:schemeClr val="dk2"/>
                          </a:solidFill>
                        </a:rPr>
                        <a:t>Percentage repeated </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b="1" lang="en" sz="1800">
                          <a:solidFill>
                            <a:srgbClr val="38761D"/>
                          </a:solidFill>
                        </a:rPr>
                        <a:t>6.54%</a:t>
                      </a:r>
                      <a:endParaRPr>
                        <a:solidFill>
                          <a:srgbClr val="38761D"/>
                        </a:solidFill>
                      </a:endParaRPr>
                    </a:p>
                  </a:txBody>
                  <a:tcPr marT="91425" marB="91425" marR="91425" marL="91425"/>
                </a:tc>
              </a:tr>
              <a:tr h="484525">
                <a:tc>
                  <a:txBody>
                    <a:bodyPr/>
                    <a:lstStyle/>
                    <a:p>
                      <a:pPr indent="0" lvl="0" marL="0" rtl="0" algn="l">
                        <a:lnSpc>
                          <a:spcPct val="115000"/>
                        </a:lnSpc>
                        <a:spcBef>
                          <a:spcPts val="0"/>
                        </a:spcBef>
                        <a:spcAft>
                          <a:spcPts val="1200"/>
                        </a:spcAft>
                        <a:buNone/>
                      </a:pPr>
                      <a:r>
                        <a:rPr lang="en" sz="1800">
                          <a:solidFill>
                            <a:schemeClr val="dk2"/>
                          </a:solidFill>
                        </a:rPr>
                        <a:t>Overhead</a:t>
                      </a:r>
                      <a:endParaRPr sz="1800">
                        <a:solidFill>
                          <a:schemeClr val="dk2"/>
                        </a:solidFill>
                      </a:endParaRPr>
                    </a:p>
                  </a:txBody>
                  <a:tcPr marT="91425" marB="91425" marR="91425" marL="91425"/>
                </a:tc>
                <a:tc>
                  <a:txBody>
                    <a:bodyPr/>
                    <a:lstStyle/>
                    <a:p>
                      <a:pPr indent="0" lvl="0" marL="0" rtl="0" algn="l">
                        <a:lnSpc>
                          <a:spcPct val="115000"/>
                        </a:lnSpc>
                        <a:spcBef>
                          <a:spcPts val="0"/>
                        </a:spcBef>
                        <a:spcAft>
                          <a:spcPts val="1200"/>
                        </a:spcAft>
                        <a:buNone/>
                      </a:pPr>
                      <a:r>
                        <a:rPr b="1" lang="en" sz="1800">
                          <a:solidFill>
                            <a:srgbClr val="CC0000"/>
                          </a:solidFill>
                        </a:rPr>
                        <a:t>9972%</a:t>
                      </a:r>
                      <a:endParaRPr b="1" sz="1800">
                        <a:solidFill>
                          <a:srgbClr val="CC0000"/>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7" name="Google Shape;21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34"/>
          <p:cNvPicPr preferRelativeResize="0"/>
          <p:nvPr/>
        </p:nvPicPr>
        <p:blipFill>
          <a:blip r:embed="rId3">
            <a:alphaModFix/>
          </a:blip>
          <a:stretch>
            <a:fillRect/>
          </a:stretch>
        </p:blipFill>
        <p:spPr>
          <a:xfrm>
            <a:off x="258870" y="0"/>
            <a:ext cx="8626258" cy="51434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2" name="Shape 222"/>
        <p:cNvGrpSpPr/>
        <p:nvPr/>
      </p:nvGrpSpPr>
      <p:grpSpPr>
        <a:xfrm>
          <a:off x="0" y="0"/>
          <a:ext cx="0" cy="0"/>
          <a:chOff x="0" y="0"/>
          <a:chExt cx="0" cy="0"/>
        </a:xfrm>
      </p:grpSpPr>
      <p:sp>
        <p:nvSpPr>
          <p:cNvPr id="223" name="Google Shape;223;p35"/>
          <p:cNvSpPr txBox="1"/>
          <p:nvPr/>
        </p:nvSpPr>
        <p:spPr>
          <a:xfrm>
            <a:off x="5832300" y="525525"/>
            <a:ext cx="3000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10000 runs 0.034150 seconds </a:t>
            </a:r>
            <a:endParaRPr/>
          </a:p>
          <a:p>
            <a:pPr indent="0" lvl="0" marL="0" rtl="0" algn="l">
              <a:spcBef>
                <a:spcPts val="0"/>
              </a:spcBef>
              <a:spcAft>
                <a:spcPts val="0"/>
              </a:spcAft>
              <a:buNone/>
            </a:pPr>
            <a:r>
              <a:rPr lang="en"/>
              <a:t>100000 runs 0.353827 seconds </a:t>
            </a:r>
            <a:endParaRPr/>
          </a:p>
          <a:p>
            <a:pPr indent="0" lvl="0" marL="0" rtl="0" algn="l">
              <a:spcBef>
                <a:spcPts val="0"/>
              </a:spcBef>
              <a:spcAft>
                <a:spcPts val="0"/>
              </a:spcAft>
              <a:buNone/>
            </a:pPr>
            <a:r>
              <a:rPr lang="en"/>
              <a:t>200000 runs 0.689923 seconds </a:t>
            </a:r>
            <a:endParaRPr/>
          </a:p>
          <a:p>
            <a:pPr indent="0" lvl="0" marL="0" rtl="0" algn="l">
              <a:spcBef>
                <a:spcPts val="0"/>
              </a:spcBef>
              <a:spcAft>
                <a:spcPts val="0"/>
              </a:spcAft>
              <a:buNone/>
            </a:pPr>
            <a:r>
              <a:rPr lang="en"/>
              <a:t>400000 runs 1.303460 seconds </a:t>
            </a:r>
            <a:endParaRPr/>
          </a:p>
          <a:p>
            <a:pPr indent="0" lvl="0" marL="0" rtl="0" algn="l">
              <a:spcBef>
                <a:spcPts val="0"/>
              </a:spcBef>
              <a:spcAft>
                <a:spcPts val="0"/>
              </a:spcAft>
              <a:buNone/>
            </a:pPr>
            <a:r>
              <a:rPr lang="en"/>
              <a:t>800000 runs 2.604929 seconds </a:t>
            </a:r>
            <a:endParaRPr/>
          </a:p>
          <a:p>
            <a:pPr indent="0" lvl="0" marL="0" rtl="0" algn="l">
              <a:spcBef>
                <a:spcPts val="0"/>
              </a:spcBef>
              <a:spcAft>
                <a:spcPts val="0"/>
              </a:spcAft>
              <a:buNone/>
            </a:pPr>
            <a:r>
              <a:rPr lang="en"/>
              <a:t>1600000 runs 5.098361 seconds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10000 runs 0.043790 seconds </a:t>
            </a:r>
            <a:endParaRPr/>
          </a:p>
          <a:p>
            <a:pPr indent="0" lvl="0" marL="0" rtl="0" algn="l">
              <a:spcBef>
                <a:spcPts val="0"/>
              </a:spcBef>
              <a:spcAft>
                <a:spcPts val="0"/>
              </a:spcAft>
              <a:buClr>
                <a:schemeClr val="dk1"/>
              </a:buClr>
              <a:buSzPts val="1100"/>
              <a:buFont typeface="Arial"/>
              <a:buNone/>
            </a:pPr>
            <a:r>
              <a:rPr lang="en"/>
              <a:t>100000 runs 0.386574 seconds </a:t>
            </a:r>
            <a:endParaRPr/>
          </a:p>
          <a:p>
            <a:pPr indent="0" lvl="0" marL="0" rtl="0" algn="l">
              <a:spcBef>
                <a:spcPts val="0"/>
              </a:spcBef>
              <a:spcAft>
                <a:spcPts val="0"/>
              </a:spcAft>
              <a:buClr>
                <a:schemeClr val="dk1"/>
              </a:buClr>
              <a:buSzPts val="1100"/>
              <a:buFont typeface="Arial"/>
              <a:buNone/>
            </a:pPr>
            <a:r>
              <a:rPr lang="en"/>
              <a:t>200000 runs 0.756544 seconds </a:t>
            </a:r>
            <a:endParaRPr/>
          </a:p>
          <a:p>
            <a:pPr indent="0" lvl="0" marL="0" rtl="0" algn="l">
              <a:spcBef>
                <a:spcPts val="0"/>
              </a:spcBef>
              <a:spcAft>
                <a:spcPts val="0"/>
              </a:spcAft>
              <a:buClr>
                <a:schemeClr val="dk1"/>
              </a:buClr>
              <a:buSzPts val="1100"/>
              <a:buFont typeface="Arial"/>
              <a:buNone/>
            </a:pPr>
            <a:r>
              <a:rPr lang="en"/>
              <a:t>400000 runs 1.505169 seconds </a:t>
            </a:r>
            <a:endParaRPr/>
          </a:p>
          <a:p>
            <a:pPr indent="0" lvl="0" marL="0" rtl="0" algn="l">
              <a:spcBef>
                <a:spcPts val="0"/>
              </a:spcBef>
              <a:spcAft>
                <a:spcPts val="0"/>
              </a:spcAft>
              <a:buClr>
                <a:schemeClr val="dk1"/>
              </a:buClr>
              <a:buSzPts val="1100"/>
              <a:buFont typeface="Arial"/>
              <a:buNone/>
            </a:pPr>
            <a:r>
              <a:rPr lang="en"/>
              <a:t>800000 runs 2.997267 seconds </a:t>
            </a:r>
            <a:endParaRPr/>
          </a:p>
          <a:p>
            <a:pPr indent="0" lvl="0" marL="0" rtl="0" algn="l">
              <a:spcBef>
                <a:spcPts val="0"/>
              </a:spcBef>
              <a:spcAft>
                <a:spcPts val="0"/>
              </a:spcAft>
              <a:buClr>
                <a:schemeClr val="dk1"/>
              </a:buClr>
              <a:buSzPts val="1100"/>
              <a:buFont typeface="Arial"/>
              <a:buNone/>
            </a:pPr>
            <a:r>
              <a:rPr lang="en"/>
              <a:t>1600000 runs 5.993094 seconds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 </a:t>
            </a:r>
            <a:endParaRPr/>
          </a:p>
        </p:txBody>
      </p:sp>
      <p:sp>
        <p:nvSpPr>
          <p:cNvPr id="224" name="Google Shape;224;p35"/>
          <p:cNvSpPr txBox="1"/>
          <p:nvPr/>
        </p:nvSpPr>
        <p:spPr>
          <a:xfrm>
            <a:off x="-1445175" y="740925"/>
            <a:ext cx="708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Microseconds for one run through Dhrystone: 2.262293 </a:t>
            </a:r>
            <a:endParaRPr/>
          </a:p>
          <a:p>
            <a:pPr indent="0" lvl="0" marL="0" rtl="0" algn="l">
              <a:spcBef>
                <a:spcPts val="0"/>
              </a:spcBef>
              <a:spcAft>
                <a:spcPts val="0"/>
              </a:spcAft>
              <a:buClr>
                <a:schemeClr val="dk1"/>
              </a:buClr>
              <a:buSzPts val="1100"/>
              <a:buFont typeface="Arial"/>
              <a:buNone/>
            </a:pPr>
            <a:r>
              <a:rPr lang="en"/>
              <a:t>Dhrystones per Second:                      442029.428938 </a:t>
            </a:r>
            <a:endParaRPr/>
          </a:p>
          <a:p>
            <a:pPr indent="0" lvl="0" marL="0" rtl="0" algn="l">
              <a:spcBef>
                <a:spcPts val="0"/>
              </a:spcBef>
              <a:spcAft>
                <a:spcPts val="0"/>
              </a:spcAft>
              <a:buNone/>
            </a:pPr>
            <a:r>
              <a:rPr lang="en"/>
              <a:t>VAX  MIPS rating =                          251.581917 </a:t>
            </a:r>
            <a:endParaRPr/>
          </a:p>
        </p:txBody>
      </p:sp>
      <p:sp>
        <p:nvSpPr>
          <p:cNvPr id="225" name="Google Shape;225;p35"/>
          <p:cNvSpPr txBox="1"/>
          <p:nvPr/>
        </p:nvSpPr>
        <p:spPr>
          <a:xfrm>
            <a:off x="-1445175" y="2156100"/>
            <a:ext cx="4828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Microseconds for one run through Dhrystone: 0.037596 </a:t>
            </a:r>
            <a:endParaRPr/>
          </a:p>
          <a:p>
            <a:pPr indent="0" lvl="0" marL="0" rtl="0" algn="l">
              <a:spcBef>
                <a:spcPts val="0"/>
              </a:spcBef>
              <a:spcAft>
                <a:spcPts val="0"/>
              </a:spcAft>
              <a:buNone/>
            </a:pPr>
            <a:r>
              <a:rPr lang="en"/>
              <a:t>Dhrystones per Second:                      26598295.747448 </a:t>
            </a:r>
            <a:endParaRPr/>
          </a:p>
          <a:p>
            <a:pPr indent="0" lvl="0" marL="0" rtl="0" algn="l">
              <a:spcBef>
                <a:spcPts val="0"/>
              </a:spcBef>
              <a:spcAft>
                <a:spcPts val="0"/>
              </a:spcAft>
              <a:buNone/>
            </a:pPr>
            <a:r>
              <a:rPr lang="en"/>
              <a:t>VAX  MIPS rating =                          15138.472252 </a:t>
            </a:r>
            <a:endParaRPr/>
          </a:p>
        </p:txBody>
      </p:sp>
      <p:sp>
        <p:nvSpPr>
          <p:cNvPr id="226" name="Google Shape;226;p35"/>
          <p:cNvSpPr txBox="1"/>
          <p:nvPr/>
        </p:nvSpPr>
        <p:spPr>
          <a:xfrm>
            <a:off x="5533050" y="3650275"/>
            <a:ext cx="3000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10000 runs 0.002308 seconds </a:t>
            </a:r>
            <a:endParaRPr/>
          </a:p>
          <a:p>
            <a:pPr indent="0" lvl="0" marL="0" rtl="0" algn="l">
              <a:spcBef>
                <a:spcPts val="0"/>
              </a:spcBef>
              <a:spcAft>
                <a:spcPts val="0"/>
              </a:spcAft>
              <a:buNone/>
            </a:pPr>
            <a:r>
              <a:rPr lang="en"/>
              <a:t>100000 runs 0.023105 seconds </a:t>
            </a:r>
            <a:endParaRPr/>
          </a:p>
          <a:p>
            <a:pPr indent="0" lvl="0" marL="0" rtl="0" algn="l">
              <a:spcBef>
                <a:spcPts val="0"/>
              </a:spcBef>
              <a:spcAft>
                <a:spcPts val="0"/>
              </a:spcAft>
              <a:buNone/>
            </a:pPr>
            <a:r>
              <a:rPr lang="en"/>
              <a:t>1000000 runs 0.153953 seconds </a:t>
            </a:r>
            <a:endParaRPr/>
          </a:p>
          <a:p>
            <a:pPr indent="0" lvl="0" marL="0" rtl="0" algn="l">
              <a:spcBef>
                <a:spcPts val="0"/>
              </a:spcBef>
              <a:spcAft>
                <a:spcPts val="0"/>
              </a:spcAft>
              <a:buNone/>
            </a:pPr>
            <a:r>
              <a:rPr lang="en"/>
              <a:t>2000000 runs 0.083223 seconds </a:t>
            </a:r>
            <a:endParaRPr/>
          </a:p>
          <a:p>
            <a:pPr indent="0" lvl="0" marL="0" rtl="0" algn="l">
              <a:spcBef>
                <a:spcPts val="0"/>
              </a:spcBef>
              <a:spcAft>
                <a:spcPts val="0"/>
              </a:spcAft>
              <a:buNone/>
            </a:pPr>
            <a:r>
              <a:rPr lang="en"/>
              <a:t>20000000 runs 0.752998 seconds </a:t>
            </a:r>
            <a:endParaRPr/>
          </a:p>
          <a:p>
            <a:pPr indent="0" lvl="0" marL="0" rtl="0" algn="l">
              <a:spcBef>
                <a:spcPts val="0"/>
              </a:spcBef>
              <a:spcAft>
                <a:spcPts val="0"/>
              </a:spcAft>
              <a:buNone/>
            </a:pPr>
            <a:r>
              <a:rPr lang="en"/>
              <a:t>40000000 runs 1.508573 seconds </a:t>
            </a:r>
            <a:endParaRPr/>
          </a:p>
          <a:p>
            <a:pPr indent="0" lvl="0" marL="0" rtl="0" algn="l">
              <a:spcBef>
                <a:spcPts val="0"/>
              </a:spcBef>
              <a:spcAft>
                <a:spcPts val="0"/>
              </a:spcAft>
              <a:buNone/>
            </a:pPr>
            <a:r>
              <a:rPr lang="en"/>
              <a:t>80000000 runs 3.000045 seconds </a:t>
            </a:r>
            <a:endParaRPr/>
          </a:p>
          <a:p>
            <a:pPr indent="0" lvl="0" marL="0" rtl="0" algn="l">
              <a:spcBef>
                <a:spcPts val="0"/>
              </a:spcBef>
              <a:spcAft>
                <a:spcPts val="0"/>
              </a:spcAft>
              <a:buNone/>
            </a:pPr>
            <a:r>
              <a:rPr lang="en"/>
              <a:t>160000000 runs 6.015423 seconds </a:t>
            </a:r>
            <a:endParaRPr/>
          </a:p>
        </p:txBody>
      </p:sp>
      <p:sp>
        <p:nvSpPr>
          <p:cNvPr id="227" name="Google Shape;227;p35"/>
          <p:cNvSpPr txBox="1"/>
          <p:nvPr/>
        </p:nvSpPr>
        <p:spPr>
          <a:xfrm>
            <a:off x="0" y="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clean_rechecks: 552080105, total checks: 675178741, percentage repeated: 81.767993</a:t>
            </a:r>
            <a:endParaRPr/>
          </a:p>
        </p:txBody>
      </p:sp>
      <p:sp>
        <p:nvSpPr>
          <p:cNvPr id="228" name="Google Shape;228;p35"/>
          <p:cNvSpPr txBox="1"/>
          <p:nvPr/>
        </p:nvSpPr>
        <p:spPr>
          <a:xfrm>
            <a:off x="-1445175" y="3277800"/>
            <a:ext cx="4828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Microseconds for one run through Dhrystone: 3.786496 </a:t>
            </a:r>
            <a:endParaRPr/>
          </a:p>
          <a:p>
            <a:pPr indent="0" lvl="0" marL="0" rtl="0" algn="l">
              <a:spcBef>
                <a:spcPts val="0"/>
              </a:spcBef>
              <a:spcAft>
                <a:spcPts val="0"/>
              </a:spcAft>
              <a:buNone/>
            </a:pPr>
            <a:r>
              <a:rPr lang="en"/>
              <a:t>Dhrystones per Second:                      264096.392542 </a:t>
            </a:r>
            <a:endParaRPr/>
          </a:p>
          <a:p>
            <a:pPr indent="0" lvl="0" marL="0" rtl="0" algn="l">
              <a:spcBef>
                <a:spcPts val="0"/>
              </a:spcBef>
              <a:spcAft>
                <a:spcPts val="0"/>
              </a:spcAft>
              <a:buNone/>
            </a:pPr>
            <a:r>
              <a:rPr lang="en"/>
              <a:t>VAX  MIPS rating =                          150.310980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clean_rechecks: 21770370, total checks: 332778455, percentage repeated: 6.542001</a:t>
            </a:r>
            <a:endParaRPr/>
          </a:p>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metrics (fibonacci and matrix multiplication?)</a:t>
            </a:r>
            <a:endParaRPr/>
          </a:p>
        </p:txBody>
      </p:sp>
      <p:sp>
        <p:nvSpPr>
          <p:cNvPr id="234" name="Google Shape;23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Emscripten (back to Wasm, how is it?)</a:t>
            </a:r>
            <a:endParaRPr/>
          </a:p>
        </p:txBody>
      </p:sp>
      <p:sp>
        <p:nvSpPr>
          <p:cNvPr id="240" name="Google Shape;240;p37"/>
          <p:cNvSpPr txBox="1"/>
          <p:nvPr>
            <p:ph idx="1" type="body"/>
          </p:nvPr>
        </p:nvSpPr>
        <p:spPr>
          <a:xfrm>
            <a:off x="311700" y="1152475"/>
            <a:ext cx="8520600" cy="893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Convert C module back to a Wasm module with minimal changes</a:t>
            </a:r>
            <a:endParaRPr sz="1900"/>
          </a:p>
          <a:p>
            <a:pPr indent="-349250" lvl="0" marL="457200" rtl="0" algn="l">
              <a:spcBef>
                <a:spcPts val="0"/>
              </a:spcBef>
              <a:spcAft>
                <a:spcPts val="0"/>
              </a:spcAft>
              <a:buSzPts val="1900"/>
              <a:buChar char="●"/>
            </a:pPr>
            <a:r>
              <a:rPr lang="en" sz="1900"/>
              <a:t>Demonstrates flexibility of compiling back and forth</a:t>
            </a:r>
            <a:endParaRPr sz="1900"/>
          </a:p>
        </p:txBody>
      </p:sp>
      <p:pic>
        <p:nvPicPr>
          <p:cNvPr id="241" name="Google Shape;241;p37"/>
          <p:cNvPicPr preferRelativeResize="0"/>
          <p:nvPr/>
        </p:nvPicPr>
        <p:blipFill>
          <a:blip r:embed="rId3">
            <a:alphaModFix/>
          </a:blip>
          <a:stretch>
            <a:fillRect/>
          </a:stretch>
        </p:blipFill>
        <p:spPr>
          <a:xfrm>
            <a:off x="0" y="2045819"/>
            <a:ext cx="9144003" cy="33575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work</a:t>
            </a:r>
            <a:endParaRPr/>
          </a:p>
        </p:txBody>
      </p:sp>
      <p:sp>
        <p:nvSpPr>
          <p:cNvPr id="247" name="Google Shape;24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Returning pointers may be redundant</a:t>
            </a:r>
            <a:endParaRPr/>
          </a:p>
          <a:p>
            <a:pPr indent="-342900" lvl="0" marL="457200" rtl="0" algn="l">
              <a:spcBef>
                <a:spcPts val="0"/>
              </a:spcBef>
              <a:spcAft>
                <a:spcPts val="0"/>
              </a:spcAft>
              <a:buSzPts val="1800"/>
              <a:buChar char="●"/>
            </a:pPr>
            <a:r>
              <a:rPr lang="en"/>
              <a:t>Create a basic static analyzer to see if performance </a:t>
            </a:r>
            <a:r>
              <a:rPr lang="en"/>
              <a:t>benefits</a:t>
            </a:r>
            <a:r>
              <a:rPr lang="en"/>
              <a:t> can be realized</a:t>
            </a:r>
            <a:endParaRPr/>
          </a:p>
          <a:p>
            <a:pPr indent="-342900" lvl="0" marL="457200" rtl="0" algn="l">
              <a:spcBef>
                <a:spcPts val="0"/>
              </a:spcBef>
              <a:spcAft>
                <a:spcPts val="0"/>
              </a:spcAft>
              <a:buSzPts val="1800"/>
              <a:buChar char="●"/>
            </a:pPr>
            <a:r>
              <a:rPr lang="en"/>
              <a:t>Working on converting more complicated C modules back to wasm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3" name="Google Shape;25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common programs, we can expect to eliminate an upper bound of 6.54% of bounds checks</a:t>
            </a:r>
            <a:endParaRPr/>
          </a:p>
          <a:p>
            <a:pPr indent="-342900" lvl="0" marL="457200" rtl="0" algn="l">
              <a:spcBef>
                <a:spcPts val="0"/>
              </a:spcBef>
              <a:spcAft>
                <a:spcPts val="0"/>
              </a:spcAft>
              <a:buSzPts val="1800"/>
              <a:buChar char="●"/>
            </a:pPr>
            <a:r>
              <a:rPr lang="en"/>
              <a:t>Modules created from wasm2c can be converted back to wasm modules with Emscripten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9" name="Google Shape;25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Wasm2c </a:t>
            </a:r>
            <a:endParaRPr/>
          </a:p>
        </p:txBody>
      </p:sp>
      <p:sp>
        <p:nvSpPr>
          <p:cNvPr id="69" name="Google Shape;69;p15"/>
          <p:cNvSpPr txBox="1"/>
          <p:nvPr>
            <p:ph idx="1" type="body"/>
          </p:nvPr>
        </p:nvSpPr>
        <p:spPr>
          <a:xfrm>
            <a:off x="311700" y="1152475"/>
            <a:ext cx="5636400" cy="2729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Part of the Wasm Toolkit (wabt)</a:t>
            </a:r>
            <a:endParaRPr sz="1900"/>
          </a:p>
          <a:p>
            <a:pPr indent="-349250" lvl="0" marL="457200" rtl="0" algn="l">
              <a:spcBef>
                <a:spcPts val="0"/>
              </a:spcBef>
              <a:spcAft>
                <a:spcPts val="0"/>
              </a:spcAft>
              <a:buSzPts val="1900"/>
              <a:buChar char="●"/>
            </a:pPr>
            <a:r>
              <a:rPr lang="en" sz="1900"/>
              <a:t>Decompiles Wasm into a C source and header</a:t>
            </a:r>
            <a:endParaRPr sz="1900"/>
          </a:p>
          <a:p>
            <a:pPr indent="-349250" lvl="0" marL="457200" rtl="0" algn="l">
              <a:spcBef>
                <a:spcPts val="0"/>
              </a:spcBef>
              <a:spcAft>
                <a:spcPts val="0"/>
              </a:spcAft>
              <a:buSzPts val="1900"/>
              <a:buChar char="●"/>
            </a:pPr>
            <a:r>
              <a:rPr b="1" lang="en" sz="1900"/>
              <a:t>Why decompilation?</a:t>
            </a:r>
            <a:endParaRPr b="1" sz="1900"/>
          </a:p>
          <a:p>
            <a:pPr indent="-349250" lvl="1" marL="914400" rtl="0" algn="l">
              <a:spcBef>
                <a:spcPts val="0"/>
              </a:spcBef>
              <a:spcAft>
                <a:spcPts val="0"/>
              </a:spcAft>
              <a:buSzPts val="1900"/>
              <a:buChar char="○"/>
            </a:pPr>
            <a:r>
              <a:rPr lang="en" sz="1900"/>
              <a:t>“Is This the Same Code?”</a:t>
            </a:r>
            <a:r>
              <a:rPr baseline="30000" lang="en" sz="1900"/>
              <a:t>2</a:t>
            </a:r>
            <a:endParaRPr baseline="30000" sz="1900"/>
          </a:p>
          <a:p>
            <a:pPr indent="-349250" lvl="1" marL="914400" rtl="0" algn="l">
              <a:spcBef>
                <a:spcPts val="0"/>
              </a:spcBef>
              <a:spcAft>
                <a:spcPts val="0"/>
              </a:spcAft>
              <a:buSzPts val="1900"/>
              <a:buChar char="○"/>
            </a:pPr>
            <a:r>
              <a:rPr lang="en" sz="1900"/>
              <a:t>Help understand the code</a:t>
            </a:r>
            <a:endParaRPr sz="1900"/>
          </a:p>
          <a:p>
            <a:pPr indent="-349250" lvl="1" marL="914400" rtl="0" algn="l">
              <a:spcBef>
                <a:spcPts val="0"/>
              </a:spcBef>
              <a:spcAft>
                <a:spcPts val="0"/>
              </a:spcAft>
              <a:buSzPts val="1900"/>
              <a:buChar char="○"/>
            </a:pPr>
            <a:r>
              <a:rPr lang="en" sz="1900"/>
              <a:t>Existing tools to verify, analyze, and debug C code</a:t>
            </a:r>
            <a:endParaRPr sz="1900"/>
          </a:p>
        </p:txBody>
      </p:sp>
      <p:pic>
        <p:nvPicPr>
          <p:cNvPr descr="File:WebAssembly Logo.svg - Wikipedia" id="70" name="Google Shape;70;p15"/>
          <p:cNvPicPr preferRelativeResize="0"/>
          <p:nvPr/>
        </p:nvPicPr>
        <p:blipFill>
          <a:blip r:embed="rId3">
            <a:alphaModFix/>
          </a:blip>
          <a:stretch>
            <a:fillRect/>
          </a:stretch>
        </p:blipFill>
        <p:spPr>
          <a:xfrm>
            <a:off x="6464276" y="285776"/>
            <a:ext cx="1394202" cy="1394202"/>
          </a:xfrm>
          <a:prstGeom prst="rect">
            <a:avLst/>
          </a:prstGeom>
          <a:noFill/>
          <a:ln>
            <a:noFill/>
          </a:ln>
        </p:spPr>
      </p:pic>
      <p:pic>
        <p:nvPicPr>
          <p:cNvPr descr="File:C Logo.png - Wikipedia" id="71" name="Google Shape;71;p15"/>
          <p:cNvPicPr preferRelativeResize="0"/>
          <p:nvPr/>
        </p:nvPicPr>
        <p:blipFill>
          <a:blip r:embed="rId4">
            <a:alphaModFix/>
          </a:blip>
          <a:stretch>
            <a:fillRect/>
          </a:stretch>
        </p:blipFill>
        <p:spPr>
          <a:xfrm>
            <a:off x="6464275" y="3324119"/>
            <a:ext cx="1394200" cy="1568481"/>
          </a:xfrm>
          <a:prstGeom prst="rect">
            <a:avLst/>
          </a:prstGeom>
          <a:noFill/>
          <a:ln>
            <a:noFill/>
          </a:ln>
        </p:spPr>
      </p:pic>
      <p:sp>
        <p:nvSpPr>
          <p:cNvPr id="72" name="Google Shape;72;p15"/>
          <p:cNvSpPr/>
          <p:nvPr/>
        </p:nvSpPr>
        <p:spPr>
          <a:xfrm>
            <a:off x="6915075" y="1805000"/>
            <a:ext cx="492600" cy="1394100"/>
          </a:xfrm>
          <a:prstGeom prst="downArrow">
            <a:avLst>
              <a:gd fmla="val 50000" name="adj1"/>
              <a:gd fmla="val 50000" name="adj2"/>
            </a:avLst>
          </a:prstGeom>
          <a:solidFill>
            <a:schemeClr val="accent4"/>
          </a:solid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Gear shapes | Free SVG" id="73" name="Google Shape;73;p15"/>
          <p:cNvPicPr preferRelativeResize="0"/>
          <p:nvPr/>
        </p:nvPicPr>
        <p:blipFill>
          <a:blip r:embed="rId5">
            <a:alphaModFix/>
          </a:blip>
          <a:stretch>
            <a:fillRect/>
          </a:stretch>
        </p:blipFill>
        <p:spPr>
          <a:xfrm>
            <a:off x="6875025" y="2215688"/>
            <a:ext cx="572700" cy="572700"/>
          </a:xfrm>
          <a:prstGeom prst="rect">
            <a:avLst/>
          </a:prstGeom>
          <a:noFill/>
          <a:ln>
            <a:noFill/>
          </a:ln>
        </p:spPr>
      </p:pic>
      <p:sp>
        <p:nvSpPr>
          <p:cNvPr id="74" name="Google Shape;74;p15"/>
          <p:cNvSpPr txBox="1"/>
          <p:nvPr/>
        </p:nvSpPr>
        <p:spPr>
          <a:xfrm>
            <a:off x="7682700" y="2322125"/>
            <a:ext cx="11496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wasm2c</a:t>
            </a:r>
            <a:endParaRPr sz="1800">
              <a:solidFill>
                <a:schemeClr val="dk2"/>
              </a:solidFill>
            </a:endParaRPr>
          </a:p>
        </p:txBody>
      </p:sp>
      <p:sp>
        <p:nvSpPr>
          <p:cNvPr id="75" name="Google Shape;75;p15"/>
          <p:cNvSpPr txBox="1"/>
          <p:nvPr/>
        </p:nvSpPr>
        <p:spPr>
          <a:xfrm>
            <a:off x="321750" y="4342075"/>
            <a:ext cx="56163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[2] Wu et. al. (2024). </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Wasm Overheads</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Wasm has two goals</a:t>
            </a:r>
            <a:r>
              <a:rPr baseline="30000" lang="en" sz="1700"/>
              <a:t>3</a:t>
            </a:r>
            <a:r>
              <a:rPr lang="en" sz="1900"/>
              <a:t>: </a:t>
            </a:r>
            <a:endParaRPr sz="1900"/>
          </a:p>
          <a:p>
            <a:pPr indent="-349250" lvl="1" marL="914400" rtl="0" algn="l">
              <a:spcBef>
                <a:spcPts val="0"/>
              </a:spcBef>
              <a:spcAft>
                <a:spcPts val="0"/>
              </a:spcAft>
              <a:buSzPts val="1900"/>
              <a:buChar char="○"/>
            </a:pPr>
            <a:r>
              <a:rPr lang="en" sz="1900"/>
              <a:t>Security</a:t>
            </a:r>
            <a:endParaRPr sz="1900"/>
          </a:p>
          <a:p>
            <a:pPr indent="-349250" lvl="1" marL="914400" rtl="0" algn="l">
              <a:spcBef>
                <a:spcPts val="0"/>
              </a:spcBef>
              <a:spcAft>
                <a:spcPts val="0"/>
              </a:spcAft>
              <a:buSzPts val="1900"/>
              <a:buChar char="○"/>
            </a:pPr>
            <a:r>
              <a:rPr lang="en" sz="1900"/>
              <a:t>Speed</a:t>
            </a:r>
            <a:endParaRPr sz="1900"/>
          </a:p>
          <a:p>
            <a:pPr indent="-349250" lvl="0" marL="457200" rtl="0" algn="l">
              <a:spcBef>
                <a:spcPts val="0"/>
              </a:spcBef>
              <a:spcAft>
                <a:spcPts val="0"/>
              </a:spcAft>
              <a:buSzPts val="1900"/>
              <a:buChar char="●"/>
            </a:pPr>
            <a:r>
              <a:rPr lang="en" sz="1900"/>
              <a:t>For security, guard pages and bounds checking </a:t>
            </a:r>
            <a:endParaRPr b="1" sz="1900"/>
          </a:p>
          <a:p>
            <a:pPr indent="-349250" lvl="0" marL="457200" rtl="0" algn="l">
              <a:spcBef>
                <a:spcPts val="0"/>
              </a:spcBef>
              <a:spcAft>
                <a:spcPts val="0"/>
              </a:spcAft>
              <a:buSzPts val="1900"/>
              <a:buChar char="●"/>
            </a:pPr>
            <a:r>
              <a:rPr lang="en" sz="1900"/>
              <a:t>Up to </a:t>
            </a:r>
            <a:r>
              <a:rPr b="1" lang="en" sz="1900"/>
              <a:t>650% overheads</a:t>
            </a:r>
            <a:r>
              <a:rPr lang="en" sz="1900"/>
              <a:t> from memory bounds checks</a:t>
            </a:r>
            <a:r>
              <a:rPr baseline="30000" lang="en" sz="1700"/>
              <a:t>4</a:t>
            </a:r>
            <a:endParaRPr baseline="30000" sz="1700"/>
          </a:p>
          <a:p>
            <a:pPr indent="-349250" lvl="1" marL="914400" rtl="0" algn="l">
              <a:spcBef>
                <a:spcPts val="0"/>
              </a:spcBef>
              <a:spcAft>
                <a:spcPts val="0"/>
              </a:spcAft>
              <a:buSzPts val="1900"/>
              <a:buChar char="○"/>
            </a:pPr>
            <a:r>
              <a:rPr lang="en" sz="1900"/>
              <a:t>Cholesky Decomposition (20%)</a:t>
            </a:r>
            <a:endParaRPr sz="1900"/>
          </a:p>
          <a:p>
            <a:pPr indent="-349250" lvl="1" marL="914400" rtl="0" algn="l">
              <a:spcBef>
                <a:spcPts val="0"/>
              </a:spcBef>
              <a:spcAft>
                <a:spcPts val="0"/>
              </a:spcAft>
              <a:buSzPts val="1900"/>
              <a:buChar char="○"/>
            </a:pPr>
            <a:r>
              <a:rPr lang="en" sz="1900"/>
              <a:t>GEMM (220%) </a:t>
            </a:r>
            <a:endParaRPr sz="1900"/>
          </a:p>
        </p:txBody>
      </p:sp>
      <p:sp>
        <p:nvSpPr>
          <p:cNvPr id="82" name="Google Shape;82;p16"/>
          <p:cNvSpPr txBox="1"/>
          <p:nvPr/>
        </p:nvSpPr>
        <p:spPr>
          <a:xfrm>
            <a:off x="311700" y="4193300"/>
            <a:ext cx="4050900" cy="73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rPr>
              <a:t>[3] </a:t>
            </a:r>
            <a:r>
              <a:rPr lang="en" sz="1200">
                <a:solidFill>
                  <a:schemeClr val="dk2"/>
                </a:solidFill>
              </a:rPr>
              <a:t>Rossberg et al., 2018</a:t>
            </a:r>
            <a:endParaRPr sz="1200">
              <a:solidFill>
                <a:schemeClr val="dk2"/>
              </a:solidFill>
            </a:endParaRPr>
          </a:p>
          <a:p>
            <a:pPr indent="0" lvl="0" marL="0" rtl="0" algn="l">
              <a:lnSpc>
                <a:spcPct val="115000"/>
              </a:lnSpc>
              <a:spcBef>
                <a:spcPts val="1200"/>
              </a:spcBef>
              <a:spcAft>
                <a:spcPts val="1200"/>
              </a:spcAft>
              <a:buNone/>
            </a:pPr>
            <a:r>
              <a:rPr lang="en" sz="1200">
                <a:solidFill>
                  <a:schemeClr val="dk2"/>
                </a:solidFill>
              </a:rPr>
              <a:t>[4] Szewczyk, 2022</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Wasm Memory Layout</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single large array of bytes</a:t>
            </a:r>
            <a:endParaRPr/>
          </a:p>
          <a:p>
            <a:pPr indent="-317500" lvl="1" marL="914400" rtl="0" algn="l">
              <a:spcBef>
                <a:spcPts val="0"/>
              </a:spcBef>
              <a:spcAft>
                <a:spcPts val="0"/>
              </a:spcAft>
              <a:buSzPts val="1400"/>
              <a:buChar char="○"/>
            </a:pPr>
            <a:r>
              <a:rPr lang="en"/>
              <a:t>Can be grown in size as needed by the </a:t>
            </a:r>
            <a:r>
              <a:rPr lang="en"/>
              <a:t>memory.grow instruction</a:t>
            </a:r>
            <a:endParaRPr/>
          </a:p>
          <a:p>
            <a:pPr indent="-342900" lvl="0" marL="457200" rtl="0" algn="l">
              <a:spcBef>
                <a:spcPts val="0"/>
              </a:spcBef>
              <a:spcAft>
                <a:spcPts val="0"/>
              </a:spcAft>
              <a:buSzPts val="1800"/>
              <a:buChar char="●"/>
            </a:pPr>
            <a:r>
              <a:rPr lang="en"/>
              <a:t>4 primitive types supported:</a:t>
            </a:r>
            <a:endParaRPr/>
          </a:p>
          <a:p>
            <a:pPr indent="-317500" lvl="1" marL="914400" rtl="0" algn="l">
              <a:spcBef>
                <a:spcPts val="0"/>
              </a:spcBef>
              <a:spcAft>
                <a:spcPts val="0"/>
              </a:spcAft>
              <a:buSzPts val="1400"/>
              <a:buChar char="○"/>
            </a:pPr>
            <a:r>
              <a:rPr lang="en"/>
              <a:t>32/64 bit floating point</a:t>
            </a:r>
            <a:endParaRPr/>
          </a:p>
          <a:p>
            <a:pPr indent="-317500" lvl="1" marL="914400" rtl="0" algn="l">
              <a:spcBef>
                <a:spcPts val="0"/>
              </a:spcBef>
              <a:spcAft>
                <a:spcPts val="0"/>
              </a:spcAft>
              <a:buSzPts val="1400"/>
              <a:buChar char="○"/>
            </a:pPr>
            <a:r>
              <a:rPr lang="en"/>
              <a:t>32/64 bit integer</a:t>
            </a:r>
            <a:endParaRPr/>
          </a:p>
        </p:txBody>
      </p:sp>
      <p:pic>
        <p:nvPicPr>
          <p:cNvPr id="89" name="Google Shape;89;p17"/>
          <p:cNvPicPr preferRelativeResize="0"/>
          <p:nvPr/>
        </p:nvPicPr>
        <p:blipFill>
          <a:blip r:embed="rId3">
            <a:alphaModFix/>
          </a:blip>
          <a:stretch>
            <a:fillRect/>
          </a:stretch>
        </p:blipFill>
        <p:spPr>
          <a:xfrm>
            <a:off x="1238250" y="2707350"/>
            <a:ext cx="6667500" cy="2171700"/>
          </a:xfrm>
          <a:prstGeom prst="rect">
            <a:avLst/>
          </a:prstGeom>
          <a:noFill/>
          <a:ln>
            <a:noFill/>
          </a:ln>
        </p:spPr>
      </p:pic>
      <p:sp>
        <p:nvSpPr>
          <p:cNvPr id="90" name="Google Shape;90;p17"/>
          <p:cNvSpPr txBox="1"/>
          <p:nvPr/>
        </p:nvSpPr>
        <p:spPr>
          <a:xfrm>
            <a:off x="1498250" y="4752750"/>
            <a:ext cx="25089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Image source: Fink et al., 2024</a:t>
            </a:r>
            <a:endParaRPr sz="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Sandboxing to help security</a:t>
            </a:r>
            <a:endParaRPr/>
          </a:p>
          <a:p>
            <a:pPr indent="-342900" lvl="0" marL="457200" rtl="0" algn="l">
              <a:spcBef>
                <a:spcPts val="0"/>
              </a:spcBef>
              <a:spcAft>
                <a:spcPts val="0"/>
              </a:spcAft>
              <a:buSzPts val="1800"/>
              <a:buChar char="●"/>
            </a:pPr>
            <a:r>
              <a:rPr lang="en"/>
              <a:t>Typically done in 2 implementations:</a:t>
            </a:r>
            <a:endParaRPr/>
          </a:p>
          <a:p>
            <a:pPr indent="-317500" lvl="1" marL="914400" rtl="0" algn="l">
              <a:spcBef>
                <a:spcPts val="0"/>
              </a:spcBef>
              <a:spcAft>
                <a:spcPts val="0"/>
              </a:spcAft>
              <a:buSzPts val="1400"/>
              <a:buChar char="○"/>
            </a:pPr>
            <a:r>
              <a:rPr lang="en"/>
              <a:t>Explicit bounds checks (validate every memory access beforehand)</a:t>
            </a:r>
            <a:endParaRPr/>
          </a:p>
          <a:p>
            <a:pPr indent="-317500" lvl="1" marL="914400" rtl="0" algn="l">
              <a:spcBef>
                <a:spcPts val="0"/>
              </a:spcBef>
              <a:spcAft>
                <a:spcPts val="0"/>
              </a:spcAft>
              <a:buSzPts val="1400"/>
              <a:buChar char="○"/>
            </a:pPr>
            <a:r>
              <a:rPr lang="en"/>
              <a:t>Guard Pages (mark pages outside of instance as inaccessible)</a:t>
            </a:r>
            <a:endParaRPr/>
          </a:p>
        </p:txBody>
      </p:sp>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Wasm Sandboxing</a:t>
            </a:r>
            <a:endParaRPr/>
          </a:p>
        </p:txBody>
      </p:sp>
      <p:pic>
        <p:nvPicPr>
          <p:cNvPr id="97" name="Google Shape;97;p18"/>
          <p:cNvPicPr preferRelativeResize="0"/>
          <p:nvPr/>
        </p:nvPicPr>
        <p:blipFill>
          <a:blip r:embed="rId3">
            <a:alphaModFix/>
          </a:blip>
          <a:stretch>
            <a:fillRect/>
          </a:stretch>
        </p:blipFill>
        <p:spPr>
          <a:xfrm>
            <a:off x="1238250" y="2707350"/>
            <a:ext cx="6667500" cy="2171700"/>
          </a:xfrm>
          <a:prstGeom prst="rect">
            <a:avLst/>
          </a:prstGeom>
          <a:noFill/>
          <a:ln>
            <a:noFill/>
          </a:ln>
        </p:spPr>
      </p:pic>
      <p:sp>
        <p:nvSpPr>
          <p:cNvPr id="98" name="Google Shape;98;p18"/>
          <p:cNvSpPr txBox="1"/>
          <p:nvPr/>
        </p:nvSpPr>
        <p:spPr>
          <a:xfrm>
            <a:off x="1498250" y="4752750"/>
            <a:ext cx="2508900" cy="1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Image source: Fink et al., 2024</a:t>
            </a:r>
            <a:endParaRPr sz="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in wasm runtimes to detect out-of-bounds memory accesses</a:t>
            </a:r>
            <a:endParaRPr/>
          </a:p>
          <a:p>
            <a:pPr indent="-317500" lvl="1" marL="914400" rtl="0" algn="l">
              <a:spcBef>
                <a:spcPts val="0"/>
              </a:spcBef>
              <a:spcAft>
                <a:spcPts val="0"/>
              </a:spcAft>
              <a:buSzPts val="1400"/>
              <a:buChar char="○"/>
            </a:pPr>
            <a:r>
              <a:rPr lang="en"/>
              <a:t>Are </a:t>
            </a:r>
            <a:r>
              <a:rPr lang="en"/>
              <a:t>implemented as unmapped memory regions placed outside WebAssembly linear memory</a:t>
            </a:r>
            <a:endParaRPr/>
          </a:p>
          <a:p>
            <a:pPr indent="-342900" lvl="0" marL="457200" rtl="0" algn="l">
              <a:spcBef>
                <a:spcPts val="0"/>
              </a:spcBef>
              <a:spcAft>
                <a:spcPts val="0"/>
              </a:spcAft>
              <a:buSzPts val="1800"/>
              <a:buChar char="●"/>
            </a:pPr>
            <a:r>
              <a:rPr lang="en"/>
              <a:t>Traps if a pointer out of bounds is accessed</a:t>
            </a:r>
            <a:endParaRPr/>
          </a:p>
          <a:p>
            <a:pPr indent="0" lvl="0" marL="0" rtl="0" algn="l">
              <a:spcBef>
                <a:spcPts val="1200"/>
              </a:spcBef>
              <a:spcAft>
                <a:spcPts val="0"/>
              </a:spcAft>
              <a:buNone/>
            </a:pPr>
            <a:r>
              <a:rPr lang="en"/>
              <a:t>In 64-bit Wasm, requires a specific configuration:</a:t>
            </a:r>
            <a:endParaRPr/>
          </a:p>
          <a:p>
            <a:pPr indent="-342900" lvl="0" marL="457200" rtl="0" algn="l">
              <a:spcBef>
                <a:spcPts val="1200"/>
              </a:spcBef>
              <a:spcAft>
                <a:spcPts val="0"/>
              </a:spcAft>
              <a:buSzPts val="1800"/>
              <a:buChar char="●"/>
            </a:pPr>
            <a:r>
              <a:rPr lang="en"/>
              <a:t>64-bit platforms</a:t>
            </a:r>
            <a:endParaRPr/>
          </a:p>
          <a:p>
            <a:pPr indent="-342900" lvl="0" marL="457200" rtl="0" algn="l">
              <a:spcBef>
                <a:spcPts val="0"/>
              </a:spcBef>
              <a:spcAft>
                <a:spcPts val="0"/>
              </a:spcAft>
              <a:buSzPts val="1800"/>
              <a:buChar char="●"/>
            </a:pPr>
            <a:r>
              <a:rPr lang="en"/>
              <a:t>MMAP allocation strategy</a:t>
            </a:r>
            <a:endParaRPr/>
          </a:p>
          <a:p>
            <a:pPr indent="-342900" lvl="0" marL="457200" rtl="0" algn="l">
              <a:spcBef>
                <a:spcPts val="0"/>
              </a:spcBef>
              <a:spcAft>
                <a:spcPts val="0"/>
              </a:spcAft>
              <a:buSzPts val="1800"/>
              <a:buChar char="●"/>
            </a:pPr>
            <a:r>
              <a:rPr lang="en"/>
              <a:t>No 64-bit memories</a:t>
            </a:r>
            <a:endParaRPr/>
          </a:p>
          <a:p>
            <a:pPr indent="-342900" lvl="0" marL="457200" rtl="0" algn="l">
              <a:spcBef>
                <a:spcPts val="0"/>
              </a:spcBef>
              <a:spcAft>
                <a:spcPts val="0"/>
              </a:spcAft>
              <a:buSzPts val="1800"/>
              <a:buChar char="●"/>
            </a:pPr>
            <a:r>
              <a:rPr lang="en"/>
              <a:t>No big-endian architecture</a:t>
            </a:r>
            <a:endParaRPr/>
          </a:p>
          <a:p>
            <a:pPr indent="0" lvl="0" marL="0" rtl="0" algn="l">
              <a:spcBef>
                <a:spcPts val="1200"/>
              </a:spcBef>
              <a:spcAft>
                <a:spcPts val="1200"/>
              </a:spcAft>
              <a:buNone/>
            </a:pPr>
            <a:r>
              <a:rPr lang="en"/>
              <a:t>Will fall back to bounds checks if not met</a:t>
            </a:r>
            <a:endParaRPr/>
          </a:p>
        </p:txBody>
      </p:sp>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Guard Pages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Guard Pages - Overhead</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32 bit guard pages: Essentially 0 overhead</a:t>
            </a:r>
            <a:endParaRPr/>
          </a:p>
          <a:p>
            <a:pPr indent="-342900" lvl="0" marL="457200" rtl="0" algn="l">
              <a:spcBef>
                <a:spcPts val="0"/>
              </a:spcBef>
              <a:spcAft>
                <a:spcPts val="0"/>
              </a:spcAft>
              <a:buSzPts val="1800"/>
              <a:buChar char="●"/>
            </a:pPr>
            <a:r>
              <a:rPr lang="en"/>
              <a:t>Two-level guard pages: 12.7% overhead</a:t>
            </a:r>
            <a:endParaRPr/>
          </a:p>
          <a:p>
            <a:pPr indent="-342900" lvl="0" marL="457200" rtl="0" algn="l">
              <a:spcBef>
                <a:spcPts val="0"/>
              </a:spcBef>
              <a:spcAft>
                <a:spcPts val="0"/>
              </a:spcAft>
              <a:buSzPts val="1800"/>
              <a:buChar char="●"/>
            </a:pPr>
            <a:r>
              <a:rPr lang="en"/>
              <a:t>Single-level 64-bit guard pages: 76-142% overhead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Bounds Checks</a:t>
            </a:r>
            <a:endParaRPr/>
          </a:p>
        </p:txBody>
      </p:sp>
      <p:sp>
        <p:nvSpPr>
          <p:cNvPr id="116" name="Google Shape;11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in wasm runtimes to detect out-of-bounds memory accesses</a:t>
            </a:r>
            <a:endParaRPr/>
          </a:p>
          <a:p>
            <a:pPr indent="-342900" lvl="0" marL="457200" rtl="0" algn="l">
              <a:spcBef>
                <a:spcPts val="0"/>
              </a:spcBef>
              <a:spcAft>
                <a:spcPts val="0"/>
              </a:spcAft>
              <a:buSzPts val="1800"/>
              <a:buChar char="●"/>
            </a:pPr>
            <a:r>
              <a:rPr lang="en"/>
              <a:t>Will cause a trap (termination) on OOB accesses</a:t>
            </a:r>
            <a:endParaRPr/>
          </a:p>
          <a:p>
            <a:pPr indent="-342900" lvl="0" marL="457200" rtl="0" algn="l">
              <a:spcBef>
                <a:spcPts val="0"/>
              </a:spcBef>
              <a:spcAft>
                <a:spcPts val="0"/>
              </a:spcAft>
              <a:buSzPts val="1800"/>
              <a:buChar char="●"/>
            </a:pPr>
            <a:r>
              <a:rPr lang="en"/>
              <a:t>In 64-bit environments, are usually implemented instead of guard pages</a:t>
            </a:r>
            <a:endParaRPr/>
          </a:p>
          <a:p>
            <a:pPr indent="-317500" lvl="1" marL="914400" rtl="0" algn="l">
              <a:spcBef>
                <a:spcPts val="0"/>
              </a:spcBef>
              <a:spcAft>
                <a:spcPts val="0"/>
              </a:spcAft>
              <a:buSzPts val="1400"/>
              <a:buChar char="○"/>
            </a:pPr>
            <a:r>
              <a:rPr lang="en"/>
              <a:t>Incur heavy </a:t>
            </a:r>
            <a:r>
              <a:rPr lang="en"/>
              <a:t>overhead compared to guard pages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