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02122"/>
                </a:solidFill>
                <a:highlight>
                  <a:srgbClr val="FFFFFF"/>
                </a:highlight>
              </a:rPr>
              <a:t>In cryptography, the Tiny Encryption Algorithm (TEA) is a block cipher notable for its simplicity of description and implementation, typically a few lines of code. It was designed by David Wheeler and Roger Needham of the Cambridge Computer Laboratory. Internet of things with minimal security required, go with this (or actually its successors XTEA).</a:t>
            </a:r>
            <a:endParaRPr sz="1000">
              <a:solidFill>
                <a:srgbClr val="202122"/>
              </a:solidFill>
              <a:highlight>
                <a:srgbClr val="FFFFFF"/>
              </a:highlight>
            </a:endParaRPr>
          </a:p>
          <a:p>
            <a:pPr indent="0" lvl="0" marL="0" rtl="0" algn="l">
              <a:spcBef>
                <a:spcPts val="0"/>
              </a:spcBef>
              <a:spcAft>
                <a:spcPts val="0"/>
              </a:spcAft>
              <a:buNone/>
            </a:pPr>
            <a:r>
              <a:t/>
            </a:r>
            <a:endParaRPr sz="1000">
              <a:solidFill>
                <a:srgbClr val="202122"/>
              </a:solidFill>
              <a:highlight>
                <a:srgbClr val="FFFFFF"/>
              </a:highlight>
            </a:endParaRPr>
          </a:p>
          <a:p>
            <a:pPr indent="0" lvl="0" marL="0" rtl="0" algn="l">
              <a:spcBef>
                <a:spcPts val="0"/>
              </a:spcBef>
              <a:spcAft>
                <a:spcPts val="0"/>
              </a:spcAft>
              <a:buNone/>
            </a:pPr>
            <a:r>
              <a:rPr lang="en" sz="1000">
                <a:solidFill>
                  <a:srgbClr val="202122"/>
                </a:solidFill>
                <a:highlight>
                  <a:srgbClr val="FFFFFF"/>
                </a:highlight>
              </a:rPr>
              <a:t>TEA operates on two 32-bit unsigned integers (could be derived from a 64-bit data block) and uses a 128-bit key.</a:t>
            </a:r>
            <a:endParaRPr sz="1000">
              <a:solidFill>
                <a:srgbClr val="2021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d116023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d116023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2021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68725"/>
            <a:ext cx="8520600" cy="49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TEA Algorithm - Allen Jue</a:t>
            </a:r>
            <a:endParaRPr b="1">
              <a:latin typeface="Roboto"/>
              <a:ea typeface="Roboto"/>
              <a:cs typeface="Roboto"/>
              <a:sym typeface="Roboto"/>
            </a:endParaRPr>
          </a:p>
        </p:txBody>
      </p:sp>
      <p:sp>
        <p:nvSpPr>
          <p:cNvPr id="55" name="Google Shape;55;p13"/>
          <p:cNvSpPr txBox="1"/>
          <p:nvPr/>
        </p:nvSpPr>
        <p:spPr>
          <a:xfrm>
            <a:off x="311700" y="567325"/>
            <a:ext cx="4308900" cy="3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accent1"/>
                </a:solidFill>
                <a:latin typeface="Roboto"/>
                <a:ea typeface="Roboto"/>
                <a:cs typeface="Roboto"/>
                <a:sym typeface="Roboto"/>
              </a:rPr>
              <a:t>One Step of TEA Encryption</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(defun tea-encrypt-step (</a:t>
            </a:r>
            <a:r>
              <a:rPr b="1" lang="en" sz="1200">
                <a:solidFill>
                  <a:schemeClr val="dk1"/>
                </a:solidFill>
                <a:highlight>
                  <a:srgbClr val="FFD966"/>
                </a:highlight>
                <a:latin typeface="Roboto"/>
                <a:ea typeface="Roboto"/>
                <a:cs typeface="Roboto"/>
                <a:sym typeface="Roboto"/>
              </a:rPr>
              <a:t>v0 v1</a:t>
            </a:r>
            <a:r>
              <a:rPr b="1" lang="en" sz="1200">
                <a:solidFill>
                  <a:schemeClr val="dk1"/>
                </a:solidFill>
                <a:latin typeface="Roboto"/>
                <a:ea typeface="Roboto"/>
                <a:cs typeface="Roboto"/>
                <a:sym typeface="Roboto"/>
              </a:rPr>
              <a:t> </a:t>
            </a:r>
            <a:r>
              <a:rPr b="1" lang="en" sz="1200">
                <a:solidFill>
                  <a:schemeClr val="dk1"/>
                </a:solidFill>
                <a:highlight>
                  <a:srgbClr val="B6D7A8"/>
                </a:highlight>
                <a:latin typeface="Roboto"/>
                <a:ea typeface="Roboto"/>
                <a:cs typeface="Roboto"/>
                <a:sym typeface="Roboto"/>
              </a:rPr>
              <a:t>k0 k1 k2 k3</a:t>
            </a:r>
            <a:r>
              <a:rPr b="1" lang="en" sz="1200">
                <a:solidFill>
                  <a:schemeClr val="dk1"/>
                </a:solidFill>
                <a:latin typeface="Roboto"/>
                <a:ea typeface="Roboto"/>
                <a:cs typeface="Roboto"/>
                <a:sym typeface="Roboto"/>
              </a:rPr>
              <a:t>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(declare (xargs :guard (... check if u32))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(let* ((sum  (mod (+ sum #x9E3779B9) #x100000000))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(v0   (mod (+ v0 (logxor (+ (ash v1 4) k0)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v1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(ash v1 -5) k1)))</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#x100000000))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(v1   (mod (+ v1 (logxor (+ (ash v0 4) k2)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v0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(ash v0 -5) k3)))</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#x100000000)))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 v0 v1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u="sng">
                <a:solidFill>
                  <a:schemeClr val="accent1"/>
                </a:solidFill>
                <a:latin typeface="Roboto"/>
                <a:ea typeface="Roboto"/>
                <a:cs typeface="Roboto"/>
                <a:sym typeface="Roboto"/>
              </a:rPr>
              <a:t>Does Multiple Rounds </a:t>
            </a:r>
            <a:r>
              <a:rPr b="1" lang="en" sz="1200" u="sng">
                <a:solidFill>
                  <a:schemeClr val="accent1"/>
                </a:solidFill>
                <a:latin typeface="Roboto"/>
                <a:ea typeface="Roboto"/>
                <a:cs typeface="Roboto"/>
                <a:sym typeface="Roboto"/>
              </a:rPr>
              <a:t> of TEA Encryption</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(defun tea-encrypt (</a:t>
            </a:r>
            <a:r>
              <a:rPr b="1" lang="en" sz="1200">
                <a:solidFill>
                  <a:schemeClr val="dk1"/>
                </a:solidFill>
                <a:highlight>
                  <a:srgbClr val="FFD966"/>
                </a:highlight>
                <a:latin typeface="Roboto"/>
                <a:ea typeface="Roboto"/>
                <a:cs typeface="Roboto"/>
                <a:sym typeface="Roboto"/>
              </a:rPr>
              <a:t>v0 v1</a:t>
            </a:r>
            <a:r>
              <a:rPr b="1" lang="en" sz="1200">
                <a:solidFill>
                  <a:schemeClr val="dk1"/>
                </a:solidFill>
                <a:latin typeface="Roboto"/>
                <a:ea typeface="Roboto"/>
                <a:cs typeface="Roboto"/>
                <a:sym typeface="Roboto"/>
              </a:rPr>
              <a:t> </a:t>
            </a:r>
            <a:r>
              <a:rPr b="1" lang="en" sz="1200">
                <a:solidFill>
                  <a:schemeClr val="dk1"/>
                </a:solidFill>
                <a:highlight>
                  <a:srgbClr val="B6D7A8"/>
                </a:highlight>
                <a:latin typeface="Roboto"/>
                <a:ea typeface="Roboto"/>
                <a:cs typeface="Roboto"/>
                <a:sym typeface="Roboto"/>
              </a:rPr>
              <a:t>k0 k1 k2 k3</a:t>
            </a:r>
            <a:r>
              <a:rPr b="1" lang="en" sz="1200">
                <a:solidFill>
                  <a:schemeClr val="dk1"/>
                </a:solidFill>
                <a:latin typeface="Roboto"/>
                <a:ea typeface="Roboto"/>
                <a:cs typeface="Roboto"/>
                <a:sym typeface="Roboto"/>
              </a:rPr>
              <a:t> rounds sum)</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  (declare (xargs :guard (... check if u32)))</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  (if (zp rounds)</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      (mv v0 v1 sum)</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    (mv-let (new-v0 new-v1 new-sum)</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      (tea-encrypt-step v0 v1 k0 k1 k2 k3 sum)</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      (tea-encrypt new-v0 new-v1 k0 k1 k2 k3 (- rounds 1) new-sum))))</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p:txBody>
      </p:sp>
      <p:sp>
        <p:nvSpPr>
          <p:cNvPr id="56" name="Google Shape;56;p13"/>
          <p:cNvSpPr txBox="1"/>
          <p:nvPr/>
        </p:nvSpPr>
        <p:spPr>
          <a:xfrm>
            <a:off x="4620600" y="567325"/>
            <a:ext cx="4308900" cy="3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accent1"/>
                </a:solidFill>
                <a:latin typeface="Roboto"/>
                <a:ea typeface="Roboto"/>
                <a:cs typeface="Roboto"/>
                <a:sym typeface="Roboto"/>
              </a:rPr>
              <a:t>One Step of TEA Decryption</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(defun tea-decrypt-step (</a:t>
            </a:r>
            <a:r>
              <a:rPr b="1" lang="en" sz="1200">
                <a:solidFill>
                  <a:schemeClr val="dk1"/>
                </a:solidFill>
                <a:highlight>
                  <a:srgbClr val="FFD966"/>
                </a:highlight>
                <a:latin typeface="Roboto"/>
                <a:ea typeface="Roboto"/>
                <a:cs typeface="Roboto"/>
                <a:sym typeface="Roboto"/>
              </a:rPr>
              <a:t>v0 v1</a:t>
            </a:r>
            <a:r>
              <a:rPr b="1" lang="en" sz="1200">
                <a:solidFill>
                  <a:schemeClr val="dk1"/>
                </a:solidFill>
                <a:latin typeface="Roboto"/>
                <a:ea typeface="Roboto"/>
                <a:cs typeface="Roboto"/>
                <a:sym typeface="Roboto"/>
              </a:rPr>
              <a:t> </a:t>
            </a:r>
            <a:r>
              <a:rPr b="1" lang="en" sz="1200">
                <a:solidFill>
                  <a:schemeClr val="dk1"/>
                </a:solidFill>
                <a:highlight>
                  <a:srgbClr val="B6D7A8"/>
                </a:highlight>
                <a:latin typeface="Roboto"/>
                <a:ea typeface="Roboto"/>
                <a:cs typeface="Roboto"/>
                <a:sym typeface="Roboto"/>
              </a:rPr>
              <a:t>k0 k1 k2 k3</a:t>
            </a:r>
            <a:r>
              <a:rPr b="1" lang="en" sz="1200">
                <a:solidFill>
                  <a:schemeClr val="dk1"/>
                </a:solidFill>
                <a:latin typeface="Roboto"/>
                <a:ea typeface="Roboto"/>
                <a:cs typeface="Roboto"/>
                <a:sym typeface="Roboto"/>
              </a:rPr>
              <a:t>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(declare (xargs :guard (... check if u32))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(let* ((v1 (mod (- v1 (logxor (+ (ash v0 4) k2)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v0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(ash v0 -5) k3)))</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#x100000000))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(v0 (mod (- v0 (logxor (+ (ash v1 4) k0)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v1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(ash v1 -5) k1)))</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#x100000000))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(sum (mod (- sum #x9E3779B9) #x100000000)))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 v0 v1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u="sng">
                <a:solidFill>
                  <a:schemeClr val="accent1"/>
                </a:solidFill>
                <a:latin typeface="Roboto"/>
                <a:ea typeface="Roboto"/>
                <a:cs typeface="Roboto"/>
                <a:sym typeface="Roboto"/>
              </a:rPr>
              <a:t>Does Multiple Rounds  of TEA Decryption</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(defun tea-decrypt (</a:t>
            </a:r>
            <a:r>
              <a:rPr b="1" lang="en" sz="1200">
                <a:solidFill>
                  <a:schemeClr val="dk1"/>
                </a:solidFill>
                <a:highlight>
                  <a:srgbClr val="FFD966"/>
                </a:highlight>
                <a:latin typeface="Roboto"/>
                <a:ea typeface="Roboto"/>
                <a:cs typeface="Roboto"/>
                <a:sym typeface="Roboto"/>
              </a:rPr>
              <a:t>v0 v1</a:t>
            </a:r>
            <a:r>
              <a:rPr b="1" lang="en" sz="1200">
                <a:solidFill>
                  <a:schemeClr val="dk1"/>
                </a:solidFill>
                <a:latin typeface="Roboto"/>
                <a:ea typeface="Roboto"/>
                <a:cs typeface="Roboto"/>
                <a:sym typeface="Roboto"/>
              </a:rPr>
              <a:t> </a:t>
            </a:r>
            <a:r>
              <a:rPr b="1" lang="en" sz="1200">
                <a:solidFill>
                  <a:schemeClr val="dk1"/>
                </a:solidFill>
                <a:highlight>
                  <a:srgbClr val="93C47D"/>
                </a:highlight>
                <a:latin typeface="Roboto"/>
                <a:ea typeface="Roboto"/>
                <a:cs typeface="Roboto"/>
                <a:sym typeface="Roboto"/>
              </a:rPr>
              <a:t>k0 k1 k2 k3</a:t>
            </a:r>
            <a:r>
              <a:rPr b="1" lang="en" sz="1200">
                <a:solidFill>
                  <a:schemeClr val="dk1"/>
                </a:solidFill>
                <a:latin typeface="Roboto"/>
                <a:ea typeface="Roboto"/>
                <a:cs typeface="Roboto"/>
                <a:sym typeface="Roboto"/>
              </a:rPr>
              <a:t> rounds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(declare (xargs :guard (... check if u32))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(if (zp rounds)</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 v0 v1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(mv-let (new-v0 new-v1 new-sum)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(tea-decrypt-step v0 v1 k0 k1 k2 k3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(tea-decrypt new-v0 new-v1 k0 k1 k2 k3 (- rounds 1) new-sum))))</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68725"/>
            <a:ext cx="8520600" cy="49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TEA Step Invertibility, Test Cases, Potential Directions</a:t>
            </a:r>
            <a:endParaRPr b="1">
              <a:latin typeface="Roboto"/>
              <a:ea typeface="Roboto"/>
              <a:cs typeface="Roboto"/>
              <a:sym typeface="Roboto"/>
            </a:endParaRPr>
          </a:p>
        </p:txBody>
      </p:sp>
      <p:sp>
        <p:nvSpPr>
          <p:cNvPr id="62" name="Google Shape;62;p14"/>
          <p:cNvSpPr txBox="1"/>
          <p:nvPr/>
        </p:nvSpPr>
        <p:spPr>
          <a:xfrm>
            <a:off x="311700" y="567325"/>
            <a:ext cx="4671900" cy="3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accent1"/>
                </a:solidFill>
                <a:latin typeface="Roboto"/>
                <a:ea typeface="Roboto"/>
                <a:cs typeface="Roboto"/>
                <a:sym typeface="Roboto"/>
              </a:rPr>
              <a:t>One Step Invertibility</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(defthm tea-step-invertible</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(implies (All are u32…))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save the results of 1 step of encryption</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(mv-let (v0-new v1-new sum-new)</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(tea-encrypt-step v0 v1 k0 k1 k2 k3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 save the results of 1 step of decryption </a:t>
            </a:r>
            <a:r>
              <a:rPr b="1" lang="en" sz="1200">
                <a:solidFill>
                  <a:schemeClr val="dk1"/>
                </a:solidFill>
                <a:latin typeface="Roboto"/>
                <a:ea typeface="Roboto"/>
                <a:cs typeface="Roboto"/>
                <a:sym typeface="Roboto"/>
              </a:rPr>
              <a:t>with the new values</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(mv-let (v0-final v1-final sum-final)</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(tea-decrypt-step v0-new v1-new k0 k1 k2 k3 sum-new)</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(and (equal v0-final v0)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a:t>
            </a:r>
            <a:r>
              <a:rPr b="1" lang="en" sz="1200">
                <a:solidFill>
                  <a:schemeClr val="dk1"/>
                </a:solidFill>
                <a:latin typeface="Roboto"/>
                <a:ea typeface="Roboto"/>
                <a:cs typeface="Roboto"/>
                <a:sym typeface="Roboto"/>
              </a:rPr>
              <a:t>equal v1-final v1)</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(equal sum-final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u="sng">
                <a:solidFill>
                  <a:schemeClr val="accent1"/>
                </a:solidFill>
                <a:latin typeface="Roboto"/>
                <a:ea typeface="Roboto"/>
                <a:cs typeface="Roboto"/>
                <a:sym typeface="Roboto"/>
              </a:rPr>
              <a:t>Example Test Case:</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(defthm test-case-1</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(equal (mv-let (cipher-l cipher-r)</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(tea-encrypt-wrapper #x12345678 #x9ABCDEF0</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#xA56BABCD #x00000000 #xFFFFFFFF #x12345678)</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(mv-let (plain-l plain-r)</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(tea-decrypt-wrapper cipher-l cipher-r</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#xA56BABCD #x00000000 #xFFFFFFFF #x12345678)</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(list plain-l plain-r)))</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(list #x12345678 #x9ABCDEF0)))</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u="sng">
              <a:solidFill>
                <a:schemeClr val="accent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p:txBody>
      </p:sp>
      <p:sp>
        <p:nvSpPr>
          <p:cNvPr id="63" name="Google Shape;63;p14"/>
          <p:cNvSpPr txBox="1"/>
          <p:nvPr/>
        </p:nvSpPr>
        <p:spPr>
          <a:xfrm>
            <a:off x="4572000" y="567325"/>
            <a:ext cx="4308900" cy="3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chemeClr val="accent1"/>
                </a:solidFill>
                <a:latin typeface="Roboto"/>
                <a:ea typeface="Roboto"/>
                <a:cs typeface="Roboto"/>
                <a:sym typeface="Roboto"/>
              </a:rPr>
              <a:t>TODO Show the whole thing is invertible: </a:t>
            </a:r>
            <a:endParaRPr b="1" sz="1200" u="sng">
              <a:solidFill>
                <a:schemeClr val="accent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(defthm tea-encrypt-decrypt-invertible</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(implies (All are u32…))</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(mv-let (cipher-l cipher-r cipher-sum)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(tea-encrypt v0 v1 k0 k1 k2 k3 rounds 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(mv-let (plain-l plain-r plain-sum)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(tea-decrypt cipher-l cipher-r k0 k1 k2 k3 </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rounds cipher-sum)</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a:solidFill>
                  <a:schemeClr val="dk1"/>
                </a:solidFill>
                <a:latin typeface="Roboto"/>
                <a:ea typeface="Roboto"/>
                <a:cs typeface="Roboto"/>
                <a:sym typeface="Roboto"/>
              </a:rPr>
              <a:t>               (and (equal plain-sum sum)</a:t>
            </a:r>
            <a:endParaRPr b="1" sz="1200">
              <a:solidFill>
                <a:schemeClr val="dk1"/>
              </a:solidFill>
              <a:latin typeface="Roboto"/>
              <a:ea typeface="Roboto"/>
              <a:cs typeface="Roboto"/>
              <a:sym typeface="Roboto"/>
            </a:endParaRPr>
          </a:p>
          <a:p>
            <a:pPr indent="0" lvl="0" marL="914400" rtl="0" algn="l">
              <a:spcBef>
                <a:spcPts val="0"/>
              </a:spcBef>
              <a:spcAft>
                <a:spcPts val="0"/>
              </a:spcAft>
              <a:buNone/>
            </a:pPr>
            <a:r>
              <a:rPr b="1" lang="en" sz="1200">
                <a:solidFill>
                  <a:schemeClr val="dk1"/>
                </a:solidFill>
                <a:latin typeface="Roboto"/>
                <a:ea typeface="Roboto"/>
                <a:cs typeface="Roboto"/>
                <a:sym typeface="Roboto"/>
              </a:rPr>
              <a:t>(equal plain-l v0)</a:t>
            </a:r>
            <a:endParaRPr b="1" sz="1200">
              <a:solidFill>
                <a:schemeClr val="dk1"/>
              </a:solidFill>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(equal plain-r v1)))</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None/>
            </a:pPr>
            <a:r>
              <a:rPr b="1" lang="en" sz="1200" u="sng">
                <a:solidFill>
                  <a:schemeClr val="accent1"/>
                </a:solidFill>
                <a:latin typeface="Roboto"/>
                <a:ea typeface="Roboto"/>
                <a:cs typeface="Roboto"/>
                <a:sym typeface="Roboto"/>
              </a:rPr>
              <a:t>Potential Directions</a:t>
            </a:r>
            <a:endParaRPr b="1" sz="1200" u="sng">
              <a:solidFill>
                <a:schemeClr val="accent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Shown a simple encryption algorithm where I know the </a:t>
            </a:r>
            <a:r>
              <a:rPr b="1" lang="en" sz="1200">
                <a:solidFill>
                  <a:schemeClr val="dk1"/>
                </a:solidFill>
                <a:latin typeface="Roboto"/>
                <a:ea typeface="Roboto"/>
                <a:cs typeface="Roboto"/>
                <a:sym typeface="Roboto"/>
              </a:rPr>
              <a:t>encryption</a:t>
            </a:r>
            <a:r>
              <a:rPr b="1" lang="en" sz="1200">
                <a:solidFill>
                  <a:schemeClr val="dk1"/>
                </a:solidFill>
                <a:latin typeface="Roboto"/>
                <a:ea typeface="Roboto"/>
                <a:cs typeface="Roboto"/>
                <a:sym typeface="Roboto"/>
              </a:rPr>
              <a:t> step is invertible can be inverted.</a:t>
            </a:r>
            <a:endParaRPr b="1" sz="1200">
              <a:solidFill>
                <a:schemeClr val="dk1"/>
              </a:solidFill>
              <a:latin typeface="Roboto"/>
              <a:ea typeface="Roboto"/>
              <a:cs typeface="Roboto"/>
              <a:sym typeface="Roboto"/>
            </a:endParaRPr>
          </a:p>
          <a:p>
            <a:pPr indent="-304800" lvl="1" marL="9144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(enc x rounds) and (dec x rounds) is invertible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Difficulty is that TEA has multiple parameters.</a:t>
            </a:r>
            <a:endParaRPr b="1"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b="1" lang="en" sz="1200">
                <a:solidFill>
                  <a:schemeClr val="dk1"/>
                </a:solidFill>
                <a:latin typeface="Roboto"/>
                <a:ea typeface="Roboto"/>
                <a:cs typeface="Roboto"/>
                <a:sym typeface="Roboto"/>
              </a:rPr>
              <a:t>Trying to “pack” the parameters together into a single x, show the x is invertible, and maybe I can apply the same idiom to prove the invertibility!</a:t>
            </a:r>
            <a:endParaRPr b="1"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