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436c092778_1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436c092778_1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436c092778_1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436c092778_1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436c092778_1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436c092778_1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436c092778_1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3436c092778_1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436c092778_1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436c092778_1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436c092778_1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436c092778_1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436c092778_1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3436c092778_1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436c092778_1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3436c092778_1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436c09277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436c09277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436c092778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436c09277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Fixed mindset - intelligence and other characteristics are relatively stable. Want to appear smart, avoid </a:t>
            </a:r>
            <a:r>
              <a:rPr lang="en"/>
              <a:t>effort</a:t>
            </a:r>
            <a:r>
              <a:rPr lang="en"/>
              <a:t>, and refrain from challenges.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Growth mindset - malleable, focus on learning, and seek challenges. Embrace mistakes and are resilient to setbacks.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Promoting a growth mindset seems to be a simple solution for educators. Mindset Works received a 3.5 million grant. 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436c092778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436c092778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Many studies fail to perform manipulation checks, and developing a growth mindset should be the treatment, but its hard to test. In fact, many fail to develop a growth mindset and see benefits from positive encouragement.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Students may also wish to perform better when they know they are expected to perform better. Intelligence as a metric is subjective. </a:t>
            </a:r>
            <a:r>
              <a:rPr lang="en">
                <a:solidFill>
                  <a:schemeClr val="dk1"/>
                </a:solidFill>
              </a:rPr>
              <a:t>All results are extremely weak and sometimes even detrimental.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436c092778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436c092778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436c092778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436c092778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436c092778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436c092778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436c092778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436c092778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436c092778_1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436c092778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First, they filter the current literature to find papers related to growth mindset.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Then, they narrowed it down with inclusion criteria.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Finally, they did 3 meta-analysis of the given literature with increasing amounts of best practices.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Relationship Id="rId4" Type="http://schemas.openxmlformats.org/officeDocument/2006/relationships/image" Target="../media/image8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380"/>
              <a:t>Do Growth Mindset Interventions Impact Students’ Academic</a:t>
            </a:r>
            <a:endParaRPr sz="238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380"/>
              <a:t>Achievement? A Systematic Review and Meta-Analysis With</a:t>
            </a:r>
            <a:endParaRPr sz="238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380"/>
              <a:t>Recommendations for Best Practices</a:t>
            </a:r>
            <a:endParaRPr sz="238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Brooke N. Macnamara1 and Alexander P. Burgoyne2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 Department of Psychological Sciences, Case Western Reserve University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 School of Psychology, Georgia Institute of Technology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Suspicious Behavior</a:t>
            </a:r>
            <a:endParaRPr/>
          </a:p>
        </p:txBody>
      </p:sp>
      <p:sp>
        <p:nvSpPr>
          <p:cNvPr id="116" name="Google Shape;116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7" name="Google Shape;117;p22" title="Screenshot 2025-03-28 at 8.27.54 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10687" y="0"/>
            <a:ext cx="5132625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2" title="Screenshot 2025-03-28 at 8.31.27 PM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017716"/>
            <a:ext cx="9144000" cy="2714017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2"/>
          <p:cNvSpPr/>
          <p:nvPr/>
        </p:nvSpPr>
        <p:spPr>
          <a:xfrm>
            <a:off x="2850" y="2422475"/>
            <a:ext cx="9144000" cy="6540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Suspicious Behavior</a:t>
            </a:r>
            <a:endParaRPr/>
          </a:p>
        </p:txBody>
      </p:sp>
      <p:sp>
        <p:nvSpPr>
          <p:cNvPr id="125" name="Google Shape;125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6" name="Google Shape;126;p23" title="Screenshot 2025-03-28 at 8.33.31 PM.png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157798"/>
            <a:ext cx="9144001" cy="10127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Study</a:t>
            </a:r>
            <a:r>
              <a:rPr lang="en"/>
              <a:t> 1: No Quality Control</a:t>
            </a:r>
            <a:endParaRPr/>
          </a:p>
        </p:txBody>
      </p:sp>
      <p:sp>
        <p:nvSpPr>
          <p:cNvPr id="132" name="Google Shape;132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Method: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Meta-Analysis 1 included all relevant studies from our comprehensive search, regardless of quality.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Results: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overall effect of growth-mindset interventions in this model, if not accounting for publication bias, was small and statistically significant: d = 0.05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This corresponds to a 98% overlap between the control and the intervention.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It is less when taking into account publication bias.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Results did not differ significantly for </a:t>
            </a:r>
            <a:r>
              <a:rPr lang="en"/>
              <a:t>low-SES students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Meta-Analysis 2: Minimal Standard of Evidence</a:t>
            </a:r>
            <a:endParaRPr/>
          </a:p>
        </p:txBody>
      </p:sp>
      <p:sp>
        <p:nvSpPr>
          <p:cNvPr id="138" name="Google Shape;138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Method: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Leniently, the authors included studies that demonstrated mindset being changed to a growth mindset. (25/96 effect sizes).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Results: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 was no significant growth mindset intervention effect on academic achievement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 were not enough papers with financial incentives to conduct a moderator analysis (lack of best practices).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Meta-Analysis 3: Best Available Evidence</a:t>
            </a:r>
            <a:endParaRPr/>
          </a:p>
        </p:txBody>
      </p:sp>
      <p:sp>
        <p:nvSpPr>
          <p:cNvPr id="144" name="Google Shape;144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Method: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Use the 10 best practices before (e.g. blinding, careful control, all samples reported, etc.) to filter out papers. No papers had more than 8. Only six papers had more 5.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Results: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When examining these interventions, there was no significant growth mindset intervention effect on academic achievement.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Since not all best practices are equal, they tried 230 different combinations of best practices with 3 or more best practices and at least 5 papers. </a:t>
            </a:r>
            <a:r>
              <a:rPr b="1" lang="en"/>
              <a:t>After correcting for publication bias,there were no significant models</a:t>
            </a:r>
            <a:endParaRPr b="1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1" name="Google Shape;151;p27" title="Screenshot 2025-03-28 at 8.52.26 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628011"/>
            <a:ext cx="9144001" cy="188747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2" name="Google Shape;152;p27"/>
          <p:cNvGrpSpPr/>
          <p:nvPr/>
        </p:nvGrpSpPr>
        <p:grpSpPr>
          <a:xfrm>
            <a:off x="1147459" y="0"/>
            <a:ext cx="6849080" cy="5143499"/>
            <a:chOff x="1147459" y="0"/>
            <a:chExt cx="6849080" cy="5143499"/>
          </a:xfrm>
        </p:grpSpPr>
        <p:pic>
          <p:nvPicPr>
            <p:cNvPr descr="File:Jumping piledriver.jpg - Wikimedia Commons" id="153" name="Google Shape;153;p2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147459" y="0"/>
              <a:ext cx="6849080" cy="51434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4" name="Google Shape;154;p27"/>
            <p:cNvSpPr txBox="1"/>
            <p:nvPr/>
          </p:nvSpPr>
          <p:spPr>
            <a:xfrm>
              <a:off x="4572000" y="1628000"/>
              <a:ext cx="1905000" cy="49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</a:rPr>
                <a:t>Mcnamara</a:t>
              </a:r>
              <a:r>
                <a:rPr b="1" lang="en" sz="1800">
                  <a:solidFill>
                    <a:schemeClr val="lt1"/>
                  </a:solidFill>
                </a:rPr>
                <a:t> et. al</a:t>
              </a:r>
              <a:endParaRPr b="1" sz="1800">
                <a:solidFill>
                  <a:schemeClr val="lt1"/>
                </a:solidFill>
              </a:endParaRPr>
            </a:p>
          </p:txBody>
        </p:sp>
        <p:sp>
          <p:nvSpPr>
            <p:cNvPr id="155" name="Google Shape;155;p27"/>
            <p:cNvSpPr txBox="1"/>
            <p:nvPr/>
          </p:nvSpPr>
          <p:spPr>
            <a:xfrm>
              <a:off x="3619500" y="2322900"/>
              <a:ext cx="1905000" cy="49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</a:rPr>
                <a:t>Growth Mindset Research</a:t>
              </a:r>
              <a:endParaRPr b="1" sz="1800">
                <a:solidFill>
                  <a:schemeClr val="lt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Limitations</a:t>
            </a:r>
            <a:endParaRPr/>
          </a:p>
        </p:txBody>
      </p:sp>
      <p:sp>
        <p:nvSpPr>
          <p:cNvPr id="161" name="Google Shape;161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Limited amount of research in the timeframe when the meta-</a:t>
            </a:r>
            <a:r>
              <a:rPr lang="en"/>
              <a:t>analysis</a:t>
            </a:r>
            <a:r>
              <a:rPr lang="en"/>
              <a:t> was conducted.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Only English documents.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Quality of included studies is lacking.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</a:t>
            </a:r>
            <a:endParaRPr/>
          </a:p>
        </p:txBody>
      </p:sp>
      <p:sp>
        <p:nvSpPr>
          <p:cNvPr id="167" name="Google Shape;167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Is growth mindset intervention helpful? Not well supported.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“Growth mindset is a recursive process over time.” Not well supported.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“Growth mindset helps struggling students.” Not well supported.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At the end of the day, future research needs to be done with better design practices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Avoid hype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Weigh potential harms and benefits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Learning Goals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Growth mindset theory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Notable studies (and their shortcomings)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Study design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Results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Discussion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Growth Mindset Theory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Your mindset can affect how you lead your life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Fixed vs. Growth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Growth mindset is </a:t>
            </a:r>
            <a:r>
              <a:rPr lang="en"/>
              <a:t>appealing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Does it even work?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(Blackwell, Trzesniewski, and Dweck, 2007) - Growth mindset prevents grade decline?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(Sisk et al., 2018) - Meta-analysis of 38 independent samples… troubling results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Sisk et al. Continued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Many studies failed manipulation checks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⅓ failed to show/test students developing a growth mindset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Students may sniff out experiment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Intelligence is very subjective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Other studies show that growth mindset account for &lt; 1% persistence resilience (possibly even detrimental)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 Study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First systematic and comprehensive literature review on growth mindset intervention (GMI) on academic achievement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3 meta analyses: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Does GMI promote academic achievement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Is GMI the underlying mechanism 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Is GMI the underlying mechanism with highest-quality studies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Best Practices in Intervention Design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317925"/>
            <a:ext cx="8520600" cy="32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Intervention compared to an active control condition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 other differences between treatment and control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priori power analysis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Random assignment at individual level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Blinding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Test if interventions changed mindsets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Best Practices in Documentation, Analyses, and Reporting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Preregistration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Reporting participation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Reporting all subsamples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Best Practices in Avoiding Financial Conflicts of Interest</a:t>
            </a:r>
            <a:endParaRPr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 are possible conflicts of interests in performing honest research and making money.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Growth mindset researchers with financial incentives may be less likely to question violations of best practices.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Collection with Filters</a:t>
            </a:r>
            <a:endParaRPr/>
          </a:p>
        </p:txBody>
      </p:sp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4" name="Google Shape;104;p21" title="Screenshot 2025-03-28 at 8.17.47 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7645" y="0"/>
            <a:ext cx="3782911" cy="51435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5" name="Google Shape;105;p21"/>
          <p:cNvCxnSpPr/>
          <p:nvPr/>
        </p:nvCxnSpPr>
        <p:spPr>
          <a:xfrm>
            <a:off x="3018700" y="1836625"/>
            <a:ext cx="1807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6" name="Google Shape;106;p21"/>
          <p:cNvCxnSpPr/>
          <p:nvPr/>
        </p:nvCxnSpPr>
        <p:spPr>
          <a:xfrm>
            <a:off x="3030900" y="2312875"/>
            <a:ext cx="1758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7" name="Google Shape;107;p21"/>
          <p:cNvSpPr txBox="1"/>
          <p:nvPr/>
        </p:nvSpPr>
        <p:spPr>
          <a:xfrm>
            <a:off x="613825" y="1591525"/>
            <a:ext cx="2674200" cy="2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4,832 unique articles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08" name="Google Shape;108;p21"/>
          <p:cNvSpPr txBox="1"/>
          <p:nvPr/>
        </p:nvSpPr>
        <p:spPr>
          <a:xfrm>
            <a:off x="613825" y="2067775"/>
            <a:ext cx="2674200" cy="2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503 after screening 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09" name="Google Shape;109;p21" title="Screenshot 2025-03-28 at 8.21.08 PM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152478"/>
            <a:ext cx="9144000" cy="18963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1" title="Screenshot 2025-03-28 at 8.23.39 PM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3284343"/>
            <a:ext cx="9144000" cy="17004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