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1" r:id="rId1"/>
    <p:sldMasterId id="2147483709" r:id="rId2"/>
  </p:sldMasterIdLst>
  <p:notesMasterIdLst>
    <p:notesMasterId r:id="rId41"/>
  </p:notesMasterIdLst>
  <p:sldIdLst>
    <p:sldId id="256" r:id="rId3"/>
    <p:sldId id="267" r:id="rId4"/>
    <p:sldId id="268" r:id="rId5"/>
    <p:sldId id="269" r:id="rId6"/>
    <p:sldId id="270" r:id="rId7"/>
    <p:sldId id="262" r:id="rId8"/>
    <p:sldId id="264" r:id="rId9"/>
    <p:sldId id="288" r:id="rId10"/>
    <p:sldId id="289" r:id="rId11"/>
    <p:sldId id="271" r:id="rId12"/>
    <p:sldId id="290" r:id="rId13"/>
    <p:sldId id="263" r:id="rId14"/>
    <p:sldId id="272" r:id="rId15"/>
    <p:sldId id="273" r:id="rId16"/>
    <p:sldId id="274" r:id="rId17"/>
    <p:sldId id="287" r:id="rId18"/>
    <p:sldId id="276" r:id="rId19"/>
    <p:sldId id="285" r:id="rId20"/>
    <p:sldId id="286" r:id="rId21"/>
    <p:sldId id="278" r:id="rId22"/>
    <p:sldId id="291" r:id="rId23"/>
    <p:sldId id="292" r:id="rId24"/>
    <p:sldId id="298" r:id="rId25"/>
    <p:sldId id="295" r:id="rId26"/>
    <p:sldId id="293" r:id="rId27"/>
    <p:sldId id="299" r:id="rId28"/>
    <p:sldId id="300" r:id="rId29"/>
    <p:sldId id="301" r:id="rId30"/>
    <p:sldId id="302" r:id="rId31"/>
    <p:sldId id="294" r:id="rId32"/>
    <p:sldId id="296" r:id="rId33"/>
    <p:sldId id="280" r:id="rId34"/>
    <p:sldId id="297" r:id="rId35"/>
    <p:sldId id="281" r:id="rId36"/>
    <p:sldId id="282" r:id="rId37"/>
    <p:sldId id="283" r:id="rId38"/>
    <p:sldId id="265" r:id="rId39"/>
    <p:sldId id="284" r:id="rId4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565E954-E9DF-46B9-888E-79735598CF07}">
  <a:tblStyle styleId="{8565E954-E9DF-46B9-888E-79735598CF0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40"/>
    <p:restoredTop sz="95140" autoAdjust="0"/>
  </p:normalViewPr>
  <p:slideViewPr>
    <p:cSldViewPr snapToGrid="0">
      <p:cViewPr varScale="1">
        <p:scale>
          <a:sx n="166" d="100"/>
          <a:sy n="166" d="100"/>
        </p:scale>
        <p:origin x="448"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039a03b6fd_2_8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g2039a03b6fd_2_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039a03b6fd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039a03b6fd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039a03b6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039a03b6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039a03b6fd_2_117: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g2039a03b6fd_2_1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039a03b6fd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039a03b6fd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17764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149241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29910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552156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285105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557415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417088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endParaRPr lang="en-IN"/>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54613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87478201"/>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14524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11084"/>
            <a:ext cx="1971675" cy="431806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77864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98624D31-43A5-475A-80CF-332C9F6DCF35}" type="datetimeFigureOut">
              <a:rPr lang="en-US" dirty="0"/>
              <a:t>3/27/23</a:t>
            </a:fld>
            <a:endParaRPr lang="en-US" dirty="0"/>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4636643"/>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8" Type="http://schemas.openxmlformats.org/officeDocument/2006/relationships/hyperlink" Target="https://cyware.com/news/how-hackers-exploit-social-media-to-break-into-your-company-88e8da8e" TargetMode="External"/><Relationship Id="rId3" Type="http://schemas.openxmlformats.org/officeDocument/2006/relationships/hyperlink" Target="https://technet.microsoft.com/en-us/library/bb491010.aspx" TargetMode="External"/><Relationship Id="rId7" Type="http://schemas.openxmlformats.org/officeDocument/2006/relationships/hyperlink" Target="http://researchcenter.paloaltonetworks.com/2016/05/the-oilrig-campaign-attacks-on-saudi-arabian-organizations-deliver-helminth-backdoor/" TargetMode="External"/><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hyperlink" Target="https://www.justice.gov/opa/press-release/file/1328521/download" TargetMode="External"/><Relationship Id="rId5" Type="http://schemas.openxmlformats.org/officeDocument/2006/relationships/hyperlink" Target="https://research.nccgroup.com/2018/03/10/apt15-is-alive-and-strong-an-analysis-of-royalcli-and-royaldns/" TargetMode="External"/><Relationship Id="rId4" Type="http://schemas.openxmlformats.org/officeDocument/2006/relationships/hyperlink" Target="https://documents.trendmicro.com/assets/white_papers/wp-uncovering-DRBcontrol.pdf"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www.trendmicro.com/content/dam/trendmicro/global/en/research/22/a/earth-lusca-employs-sophisticated-infrastructure-varied-tools-and-techniques/technical-brief-delving-deep-an-analysis-of-earth-lusca-operations.pdf" TargetMode="External"/><Relationship Id="rId2" Type="http://schemas.openxmlformats.org/officeDocument/2006/relationships/hyperlink" Target="https://www.fireeye.com/blog/threat-research/2017/12/targeted-attack-in-middle-east-by-apt34.html" TargetMode="External"/><Relationship Id="rId1" Type="http://schemas.openxmlformats.org/officeDocument/2006/relationships/slideLayout" Target="../slideLayouts/slideLayout15.xml"/><Relationship Id="rId6" Type="http://schemas.openxmlformats.org/officeDocument/2006/relationships/hyperlink" Target="https://securitytrails.com/blog/google-hacking-techniques" TargetMode="External"/><Relationship Id="rId5" Type="http://schemas.openxmlformats.org/officeDocument/2006/relationships/hyperlink" Target="https://us-cert.cisa.gov/ncas/analysis-reports/ar20-198a" TargetMode="External"/><Relationship Id="rId4" Type="http://schemas.openxmlformats.org/officeDocument/2006/relationships/hyperlink" Target="https://securelist.com/the-epic-turla-operation/65545/"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a:spLocks noGrp="1"/>
          </p:cNvSpPr>
          <p:nvPr>
            <p:ph type="ctrTitle"/>
          </p:nvPr>
        </p:nvSpPr>
        <p:spPr>
          <a:xfrm>
            <a:off x="918118" y="215591"/>
            <a:ext cx="7501052" cy="2986048"/>
          </a:xfrm>
          <a:prstGeom prst="rect">
            <a:avLst/>
          </a:prstGeom>
          <a:noFill/>
          <a:ln>
            <a:noFill/>
          </a:ln>
        </p:spPr>
        <p:txBody>
          <a:bodyPr spcFirstLastPara="1" wrap="square" lIns="68575" tIns="34275" rIns="68575" bIns="34275" anchor="b" anchorCtr="0">
            <a:normAutofit fontScale="90000"/>
          </a:bodyPr>
          <a:lstStyle/>
          <a:p>
            <a:pPr marL="0" lvl="0" indent="0" algn="ctr" rtl="0">
              <a:lnSpc>
                <a:spcPct val="90000"/>
              </a:lnSpc>
              <a:spcBef>
                <a:spcPts val="0"/>
              </a:spcBef>
              <a:spcAft>
                <a:spcPts val="0"/>
              </a:spcAft>
              <a:buClr>
                <a:schemeClr val="dk1"/>
              </a:buClr>
              <a:buSzPct val="100000"/>
              <a:buFont typeface="Times New Roman"/>
              <a:buNone/>
            </a:pPr>
            <a:r>
              <a:rPr lang="en" dirty="0">
                <a:latin typeface="Times New Roman"/>
                <a:ea typeface="Times New Roman"/>
                <a:cs typeface="Times New Roman"/>
                <a:sym typeface="Times New Roman"/>
              </a:rPr>
              <a:t>Detection of Fileless Malware in Fully Patched Windows System</a:t>
            </a:r>
            <a:endParaRPr dirty="0"/>
          </a:p>
        </p:txBody>
      </p:sp>
      <p:sp>
        <p:nvSpPr>
          <p:cNvPr id="136" name="Google Shape;136;p26"/>
          <p:cNvSpPr txBox="1">
            <a:spLocks noGrp="1"/>
          </p:cNvSpPr>
          <p:nvPr>
            <p:ph type="subTitle" idx="1"/>
          </p:nvPr>
        </p:nvSpPr>
        <p:spPr>
          <a:xfrm>
            <a:off x="1239644" y="3283414"/>
            <a:ext cx="6858000" cy="1241821"/>
          </a:xfrm>
          <a:prstGeom prst="rect">
            <a:avLst/>
          </a:prstGeom>
          <a:noFill/>
          <a:ln>
            <a:noFill/>
          </a:ln>
        </p:spPr>
        <p:txBody>
          <a:bodyPr spcFirstLastPara="1" wrap="square" lIns="68575" tIns="34275" rIns="68575" bIns="34275" anchor="t" anchorCtr="0">
            <a:normAutofit/>
          </a:bodyPr>
          <a:lstStyle/>
          <a:p>
            <a:pPr marL="0" lvl="0" indent="0" algn="ctr" rtl="0">
              <a:lnSpc>
                <a:spcPct val="90000"/>
              </a:lnSpc>
              <a:spcBef>
                <a:spcPts val="0"/>
              </a:spcBef>
              <a:spcAft>
                <a:spcPts val="0"/>
              </a:spcAft>
              <a:buClr>
                <a:schemeClr val="dk1"/>
              </a:buClr>
              <a:buSzPts val="1800"/>
              <a:buNone/>
            </a:pPr>
            <a:r>
              <a:rPr lang="en" sz="2000" dirty="0">
                <a:latin typeface="Times New Roman" panose="02020603050405020304" pitchFamily="18" charset="0"/>
                <a:cs typeface="Times New Roman" panose="02020603050405020304" pitchFamily="18" charset="0"/>
              </a:rPr>
              <a:t>ALLEN CLEMENT J - 312319104013</a:t>
            </a:r>
            <a:endParaRPr sz="2000" dirty="0">
              <a:latin typeface="Times New Roman" panose="02020603050405020304" pitchFamily="18" charset="0"/>
              <a:cs typeface="Times New Roman" panose="02020603050405020304" pitchFamily="18" charset="0"/>
            </a:endParaRPr>
          </a:p>
          <a:p>
            <a:pPr marL="0" lvl="0" indent="0" algn="ctr" rtl="0">
              <a:lnSpc>
                <a:spcPct val="90000"/>
              </a:lnSpc>
              <a:spcBef>
                <a:spcPts val="800"/>
              </a:spcBef>
              <a:spcAft>
                <a:spcPts val="0"/>
              </a:spcAft>
              <a:buClr>
                <a:schemeClr val="dk1"/>
              </a:buClr>
              <a:buSzPts val="1800"/>
              <a:buNone/>
            </a:pPr>
            <a:r>
              <a:rPr lang="en" sz="2000" dirty="0">
                <a:latin typeface="Times New Roman" panose="02020603050405020304" pitchFamily="18" charset="0"/>
                <a:cs typeface="Times New Roman" panose="02020603050405020304" pitchFamily="18" charset="0"/>
              </a:rPr>
              <a:t>DINESH RAJA N – 312319104501</a:t>
            </a:r>
          </a:p>
          <a:p>
            <a:pPr marL="0" lvl="0" indent="0" algn="ctr" rtl="0">
              <a:lnSpc>
                <a:spcPct val="90000"/>
              </a:lnSpc>
              <a:spcBef>
                <a:spcPts val="800"/>
              </a:spcBef>
              <a:spcAft>
                <a:spcPts val="0"/>
              </a:spcAft>
              <a:buClr>
                <a:schemeClr val="dk1"/>
              </a:buClr>
              <a:buSzPts val="1800"/>
              <a:buNone/>
            </a:pPr>
            <a:r>
              <a:rPr lang="en" sz="2000" dirty="0">
                <a:latin typeface="Times New Roman" panose="02020603050405020304" pitchFamily="18" charset="0"/>
                <a:cs typeface="Times New Roman" panose="02020603050405020304" pitchFamily="18" charset="0"/>
              </a:rPr>
              <a:t>PROJECT GUIDE -  JANANI S</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latin typeface="Times New Roman"/>
                <a:ea typeface="Times New Roman"/>
                <a:cs typeface="Times New Roman"/>
                <a:sym typeface="Times New Roman"/>
              </a:rPr>
              <a:t>LITERATURE REVIEW:</a:t>
            </a: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292189912"/>
              </p:ext>
            </p:extLst>
          </p:nvPr>
        </p:nvGraphicFramePr>
        <p:xfrm>
          <a:off x="899532" y="1409265"/>
          <a:ext cx="7771935" cy="3112223"/>
        </p:xfrm>
        <a:graphic>
          <a:graphicData uri="http://schemas.openxmlformats.org/drawingml/2006/table">
            <a:tbl>
              <a:tblPr firstRow="1" bandRow="1">
                <a:tableStyleId>{8565E954-E9DF-46B9-888E-79735598CF07}</a:tableStyleId>
              </a:tblPr>
              <a:tblGrid>
                <a:gridCol w="1554387">
                  <a:extLst>
                    <a:ext uri="{9D8B030D-6E8A-4147-A177-3AD203B41FA5}">
                      <a16:colId xmlns:a16="http://schemas.microsoft.com/office/drawing/2014/main" val="3835251661"/>
                    </a:ext>
                  </a:extLst>
                </a:gridCol>
                <a:gridCol w="1554387">
                  <a:extLst>
                    <a:ext uri="{9D8B030D-6E8A-4147-A177-3AD203B41FA5}">
                      <a16:colId xmlns:a16="http://schemas.microsoft.com/office/drawing/2014/main" val="2988827087"/>
                    </a:ext>
                  </a:extLst>
                </a:gridCol>
                <a:gridCol w="1554387">
                  <a:extLst>
                    <a:ext uri="{9D8B030D-6E8A-4147-A177-3AD203B41FA5}">
                      <a16:colId xmlns:a16="http://schemas.microsoft.com/office/drawing/2014/main" val="3747356563"/>
                    </a:ext>
                  </a:extLst>
                </a:gridCol>
                <a:gridCol w="1554387">
                  <a:extLst>
                    <a:ext uri="{9D8B030D-6E8A-4147-A177-3AD203B41FA5}">
                      <a16:colId xmlns:a16="http://schemas.microsoft.com/office/drawing/2014/main" val="2808883678"/>
                    </a:ext>
                  </a:extLst>
                </a:gridCol>
                <a:gridCol w="1554387">
                  <a:extLst>
                    <a:ext uri="{9D8B030D-6E8A-4147-A177-3AD203B41FA5}">
                      <a16:colId xmlns:a16="http://schemas.microsoft.com/office/drawing/2014/main" val="1836004387"/>
                    </a:ext>
                  </a:extLst>
                </a:gridCol>
              </a:tblGrid>
              <a:tr h="551903">
                <a:tc>
                  <a:txBody>
                    <a:bodyPr/>
                    <a:lstStyle/>
                    <a:p>
                      <a:r>
                        <a:rPr lang="en" dirty="0">
                          <a:solidFill>
                            <a:schemeClr val="tx1"/>
                          </a:solidFill>
                          <a:latin typeface="Times New Roman" panose="02020603050405020304" pitchFamily="18" charset="0"/>
                          <a:cs typeface="Times New Roman" panose="02020603050405020304" pitchFamily="18" charset="0"/>
                          <a:sym typeface="Times New Roman"/>
                        </a:rPr>
                        <a:t>TITLE</a:t>
                      </a:r>
                      <a:r>
                        <a:rPr lang="en" baseline="0" dirty="0">
                          <a:solidFill>
                            <a:schemeClr val="tx1"/>
                          </a:solidFill>
                          <a:latin typeface="Times New Roman" panose="02020603050405020304" pitchFamily="18" charset="0"/>
                          <a:cs typeface="Times New Roman" panose="02020603050405020304" pitchFamily="18" charset="0"/>
                          <a:sym typeface="Times New Roman"/>
                        </a:rPr>
                        <a:t> </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AUTHOR NAME </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YEAR OF PUBLISH</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ALGORITHM</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DRAWBACK</a:t>
                      </a: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10106498"/>
                  </a:ext>
                </a:extLst>
              </a:tr>
              <a:tr h="1116569">
                <a:tc>
                  <a:txBody>
                    <a:bodyPr/>
                    <a:lstStyle/>
                    <a:p>
                      <a:r>
                        <a:rPr lang="en-US" sz="12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"Efficient Detection of </a:t>
                      </a:r>
                      <a:r>
                        <a:rPr lang="en-US" sz="1200" b="0" i="0" u="none" strike="noStrike" cap="none" dirty="0" err="1">
                          <a:solidFill>
                            <a:schemeClr val="tx1"/>
                          </a:solidFill>
                          <a:effectLst/>
                          <a:latin typeface="Times New Roman" panose="02020603050405020304" pitchFamily="18" charset="0"/>
                          <a:ea typeface="Arial"/>
                          <a:cs typeface="Times New Roman" panose="02020603050405020304" pitchFamily="18" charset="0"/>
                          <a:sym typeface="Arial"/>
                        </a:rPr>
                        <a:t>Fileless</a:t>
                      </a:r>
                      <a:r>
                        <a:rPr lang="en-US" sz="12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 Malware through Behavioral Signatures and Machine Learning</a:t>
                      </a:r>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200" b="0" i="0" u="none" strike="noStrike" cap="none" dirty="0">
                          <a:solidFill>
                            <a:schemeClr val="tx1"/>
                          </a:solidFill>
                          <a:effectLst/>
                          <a:latin typeface="Arial"/>
                          <a:ea typeface="Arial"/>
                          <a:cs typeface="Arial"/>
                          <a:sym typeface="Arial"/>
                        </a:rPr>
                        <a:t>A. W. Malik, and M. </a:t>
                      </a:r>
                      <a:r>
                        <a:rPr lang="en-US" sz="1200" b="0" i="0" u="none" strike="noStrike" cap="none" dirty="0" err="1">
                          <a:solidFill>
                            <a:schemeClr val="tx1"/>
                          </a:solidFill>
                          <a:effectLst/>
                          <a:latin typeface="Arial"/>
                          <a:ea typeface="Arial"/>
                          <a:cs typeface="Arial"/>
                          <a:sym typeface="Arial"/>
                        </a:rPr>
                        <a:t>Ikram</a:t>
                      </a:r>
                      <a:endParaRPr lang="en-IN" sz="1200" dirty="0">
                        <a:solidFill>
                          <a:schemeClr val="tx1"/>
                        </a:solidFill>
                      </a:endParaRPr>
                    </a:p>
                  </a:txBody>
                  <a:tcPr/>
                </a:tc>
                <a:tc>
                  <a:txBody>
                    <a:bodyPr/>
                    <a:lstStyle/>
                    <a:p>
                      <a:r>
                        <a:rPr lang="en-US" sz="1200" dirty="0">
                          <a:solidFill>
                            <a:schemeClr val="tx1"/>
                          </a:solidFill>
                          <a:latin typeface="Times New Roman" panose="02020603050405020304" pitchFamily="18" charset="0"/>
                          <a:cs typeface="Times New Roman" panose="02020603050405020304" pitchFamily="18" charset="0"/>
                        </a:rPr>
                        <a:t>2021</a:t>
                      </a:r>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2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machine learning</a:t>
                      </a:r>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2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The main drawback of this approach is that it may generate false positives if the behavioral signatures or machine learning algorithms are not finely tuned. </a:t>
                      </a:r>
                      <a:endParaRPr lang="en-IN"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2798762"/>
                  </a:ext>
                </a:extLst>
              </a:tr>
              <a:tr h="551903">
                <a:tc>
                  <a:txBody>
                    <a:bodyPr/>
                    <a:lstStyle/>
                    <a:p>
                      <a:r>
                        <a:rPr lang="en-US" sz="12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Detecting </a:t>
                      </a:r>
                      <a:r>
                        <a:rPr lang="en-US" sz="1200" b="0" i="0" u="none" strike="noStrike" cap="none" dirty="0" err="1">
                          <a:solidFill>
                            <a:schemeClr val="tx1"/>
                          </a:solidFill>
                          <a:effectLst/>
                          <a:latin typeface="Times New Roman" panose="02020603050405020304" pitchFamily="18" charset="0"/>
                          <a:ea typeface="Arial"/>
                          <a:cs typeface="Times New Roman" panose="02020603050405020304" pitchFamily="18" charset="0"/>
                          <a:sym typeface="Arial"/>
                        </a:rPr>
                        <a:t>Fileless</a:t>
                      </a:r>
                      <a:r>
                        <a:rPr lang="en-US" sz="12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 Malware using In-Memory Forensics and Machine Learning</a:t>
                      </a:r>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it-IT" sz="12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S. Al-Hammadi, A. Al-Raisi, and A. Al-Sadi</a:t>
                      </a:r>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200" b="0" i="0" dirty="0">
                          <a:solidFill>
                            <a:schemeClr val="tx1"/>
                          </a:solidFill>
                          <a:effectLst/>
                          <a:latin typeface="Times New Roman" panose="02020603050405020304" pitchFamily="18" charset="0"/>
                          <a:cs typeface="Times New Roman" panose="02020603050405020304" pitchFamily="18" charset="0"/>
                        </a:rPr>
                        <a:t>2021</a:t>
                      </a:r>
                      <a:endParaRPr lang="en-IN" sz="12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2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memory forensics techniques</a:t>
                      </a:r>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2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require significant computational resources to analyze memory data in real-time</a:t>
                      </a:r>
                      <a:endParaRPr lang="en-IN"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56570868"/>
                  </a:ext>
                </a:extLst>
              </a:tr>
            </a:tbl>
          </a:graphicData>
        </a:graphic>
      </p:graphicFrame>
    </p:spTree>
    <p:extLst>
      <p:ext uri="{BB962C8B-B14F-4D97-AF65-F5344CB8AC3E}">
        <p14:creationId xmlns:p14="http://schemas.microsoft.com/office/powerpoint/2010/main" val="3847002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134" y="0"/>
            <a:ext cx="4117588" cy="722356"/>
          </a:xfrm>
        </p:spPr>
        <p:txBody>
          <a:bodyPr>
            <a:normAutofit/>
          </a:bodyPr>
          <a:lstStyle/>
          <a:p>
            <a:r>
              <a:rPr lang="en-IN" sz="2800" dirty="0">
                <a:latin typeface="Times New Roman" panose="02020603050405020304" pitchFamily="18" charset="0"/>
                <a:cs typeface="Times New Roman" panose="02020603050405020304" pitchFamily="18" charset="0"/>
              </a:rPr>
              <a:t>LITERATURE REVIEW:</a:t>
            </a:r>
          </a:p>
        </p:txBody>
      </p:sp>
      <p:graphicFrame>
        <p:nvGraphicFramePr>
          <p:cNvPr id="5" name="Table 4"/>
          <p:cNvGraphicFramePr>
            <a:graphicFrameLocks noGrp="1"/>
          </p:cNvGraphicFramePr>
          <p:nvPr>
            <p:extLst>
              <p:ext uri="{D42A27DB-BD31-4B8C-83A1-F6EECF244321}">
                <p14:modId xmlns:p14="http://schemas.microsoft.com/office/powerpoint/2010/main" val="2237711614"/>
              </p:ext>
            </p:extLst>
          </p:nvPr>
        </p:nvGraphicFramePr>
        <p:xfrm>
          <a:off x="655134" y="795454"/>
          <a:ext cx="7450410" cy="3725622"/>
        </p:xfrm>
        <a:graphic>
          <a:graphicData uri="http://schemas.openxmlformats.org/drawingml/2006/table">
            <a:tbl>
              <a:tblPr firstRow="1" bandRow="1">
                <a:tableStyleId>{8565E954-E9DF-46B9-888E-79735598CF07}</a:tableStyleId>
              </a:tblPr>
              <a:tblGrid>
                <a:gridCol w="1490082">
                  <a:extLst>
                    <a:ext uri="{9D8B030D-6E8A-4147-A177-3AD203B41FA5}">
                      <a16:colId xmlns:a16="http://schemas.microsoft.com/office/drawing/2014/main" val="43748105"/>
                    </a:ext>
                  </a:extLst>
                </a:gridCol>
                <a:gridCol w="1490082">
                  <a:extLst>
                    <a:ext uri="{9D8B030D-6E8A-4147-A177-3AD203B41FA5}">
                      <a16:colId xmlns:a16="http://schemas.microsoft.com/office/drawing/2014/main" val="3698952131"/>
                    </a:ext>
                  </a:extLst>
                </a:gridCol>
                <a:gridCol w="1490082">
                  <a:extLst>
                    <a:ext uri="{9D8B030D-6E8A-4147-A177-3AD203B41FA5}">
                      <a16:colId xmlns:a16="http://schemas.microsoft.com/office/drawing/2014/main" val="2601796505"/>
                    </a:ext>
                  </a:extLst>
                </a:gridCol>
                <a:gridCol w="1490082">
                  <a:extLst>
                    <a:ext uri="{9D8B030D-6E8A-4147-A177-3AD203B41FA5}">
                      <a16:colId xmlns:a16="http://schemas.microsoft.com/office/drawing/2014/main" val="4111037984"/>
                    </a:ext>
                  </a:extLst>
                </a:gridCol>
                <a:gridCol w="1490082">
                  <a:extLst>
                    <a:ext uri="{9D8B030D-6E8A-4147-A177-3AD203B41FA5}">
                      <a16:colId xmlns:a16="http://schemas.microsoft.com/office/drawing/2014/main" val="3207256646"/>
                    </a:ext>
                  </a:extLst>
                </a:gridCol>
              </a:tblGrid>
              <a:tr h="505949">
                <a:tc>
                  <a:txBody>
                    <a:bodyPr/>
                    <a:lstStyle/>
                    <a:p>
                      <a:r>
                        <a:rPr lang="en-IN" dirty="0">
                          <a:solidFill>
                            <a:schemeClr val="tx1"/>
                          </a:solidFill>
                          <a:latin typeface="Times New Roman" panose="02020603050405020304" pitchFamily="18" charset="0"/>
                          <a:cs typeface="Times New Roman" panose="02020603050405020304" pitchFamily="18" charset="0"/>
                        </a:rPr>
                        <a:t>TITLE</a:t>
                      </a:r>
                      <a:r>
                        <a:rPr lang="en-IN" baseline="0" dirty="0">
                          <a:solidFill>
                            <a:schemeClr val="tx1"/>
                          </a:solidFill>
                          <a:latin typeface="Times New Roman" panose="02020603050405020304" pitchFamily="18" charset="0"/>
                          <a:cs typeface="Times New Roman" panose="02020603050405020304" pitchFamily="18" charset="0"/>
                        </a:rPr>
                        <a:t> </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dirty="0">
                          <a:solidFill>
                            <a:schemeClr val="tx1"/>
                          </a:solidFill>
                          <a:latin typeface="Times New Roman" panose="02020603050405020304" pitchFamily="18" charset="0"/>
                          <a:cs typeface="Times New Roman" panose="02020603050405020304" pitchFamily="18" charset="0"/>
                        </a:rPr>
                        <a:t>AUTHOR NAME</a:t>
                      </a:r>
                    </a:p>
                  </a:txBody>
                  <a:tcPr/>
                </a:tc>
                <a:tc>
                  <a:txBody>
                    <a:bodyPr/>
                    <a:lstStyle/>
                    <a:p>
                      <a:r>
                        <a:rPr lang="en-IN" dirty="0">
                          <a:solidFill>
                            <a:schemeClr val="tx1"/>
                          </a:solidFill>
                          <a:latin typeface="Times New Roman" panose="02020603050405020304" pitchFamily="18" charset="0"/>
                          <a:cs typeface="Times New Roman" panose="02020603050405020304" pitchFamily="18" charset="0"/>
                        </a:rPr>
                        <a:t>YEAR OF</a:t>
                      </a:r>
                      <a:r>
                        <a:rPr lang="en-IN" baseline="0" dirty="0">
                          <a:solidFill>
                            <a:schemeClr val="tx1"/>
                          </a:solidFill>
                          <a:latin typeface="Times New Roman" panose="02020603050405020304" pitchFamily="18" charset="0"/>
                          <a:cs typeface="Times New Roman" panose="02020603050405020304" pitchFamily="18" charset="0"/>
                        </a:rPr>
                        <a:t> PUBLISH</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dirty="0">
                          <a:solidFill>
                            <a:schemeClr val="tx1"/>
                          </a:solidFill>
                          <a:latin typeface="Times New Roman" panose="02020603050405020304" pitchFamily="18" charset="0"/>
                          <a:cs typeface="Times New Roman" panose="02020603050405020304" pitchFamily="18" charset="0"/>
                        </a:rPr>
                        <a:t>ALGORITHM</a:t>
                      </a:r>
                    </a:p>
                  </a:txBody>
                  <a:tcPr/>
                </a:tc>
                <a:tc>
                  <a:txBody>
                    <a:bodyPr/>
                    <a:lstStyle/>
                    <a:p>
                      <a:r>
                        <a:rPr lang="en-IN" dirty="0">
                          <a:solidFill>
                            <a:schemeClr val="tx1"/>
                          </a:solidFill>
                          <a:latin typeface="Times New Roman" panose="02020603050405020304" pitchFamily="18" charset="0"/>
                          <a:cs typeface="Times New Roman" panose="02020603050405020304" pitchFamily="18" charset="0"/>
                        </a:rPr>
                        <a:t>DRAWBACK</a:t>
                      </a:r>
                    </a:p>
                  </a:txBody>
                  <a:tcPr/>
                </a:tc>
                <a:extLst>
                  <a:ext uri="{0D108BD9-81ED-4DB2-BD59-A6C34878D82A}">
                    <a16:rowId xmlns:a16="http://schemas.microsoft.com/office/drawing/2014/main" val="3843942993"/>
                  </a:ext>
                </a:extLst>
              </a:tr>
              <a:tr h="1379860">
                <a:tc>
                  <a:txBody>
                    <a:bodyPr/>
                    <a:lstStyle/>
                    <a:p>
                      <a:r>
                        <a:rPr lang="en-US" sz="12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Malware Detection in Encrypted Traffic using Convolutional Neural Networks</a:t>
                      </a:r>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2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S. S. Alves, V. A. F. Alves, and A. V. Oliveira</a:t>
                      </a:r>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200" dirty="0">
                          <a:solidFill>
                            <a:schemeClr val="tx1"/>
                          </a:solidFill>
                          <a:latin typeface="Times New Roman" panose="02020603050405020304" pitchFamily="18" charset="0"/>
                          <a:cs typeface="Times New Roman" panose="02020603050405020304" pitchFamily="18" charset="0"/>
                        </a:rPr>
                        <a:t>2021</a:t>
                      </a:r>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2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convolutional neural networks</a:t>
                      </a:r>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2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may not be effective against </a:t>
                      </a:r>
                      <a:r>
                        <a:rPr lang="en-US" sz="1200" b="0" i="0" u="none" strike="noStrike" cap="none" dirty="0" err="1">
                          <a:solidFill>
                            <a:schemeClr val="tx1"/>
                          </a:solidFill>
                          <a:effectLst/>
                          <a:latin typeface="Times New Roman" panose="02020603050405020304" pitchFamily="18" charset="0"/>
                          <a:ea typeface="Arial"/>
                          <a:cs typeface="Times New Roman" panose="02020603050405020304" pitchFamily="18" charset="0"/>
                          <a:sym typeface="Arial"/>
                        </a:rPr>
                        <a:t>fileless</a:t>
                      </a:r>
                      <a:r>
                        <a:rPr lang="en-US" sz="12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 malware that uses obfuscation techniques to evade detection in encrypted traffic</a:t>
                      </a:r>
                      <a:endParaRPr lang="en-IN"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68886766"/>
                  </a:ext>
                </a:extLst>
              </a:tr>
              <a:tr h="827916">
                <a:tc>
                  <a:txBody>
                    <a:bodyPr/>
                    <a:lstStyle/>
                    <a:p>
                      <a:r>
                        <a:rPr lang="en-US" sz="12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Malware Detection in Windows Registry using Deep Learning</a:t>
                      </a:r>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pl-PL" sz="12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H. Kim, J. Kim, and H. Jo</a:t>
                      </a:r>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200" dirty="0">
                          <a:solidFill>
                            <a:schemeClr val="tx1"/>
                          </a:solidFill>
                          <a:latin typeface="Times New Roman" panose="02020603050405020304" pitchFamily="18" charset="0"/>
                          <a:cs typeface="Times New Roman" panose="02020603050405020304" pitchFamily="18" charset="0"/>
                        </a:rPr>
                        <a:t>2021</a:t>
                      </a:r>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2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Windows registry</a:t>
                      </a:r>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2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generate false positives if the deep learning algorithms are not finely tuned </a:t>
                      </a:r>
                      <a:endParaRPr lang="en-IN"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92401433"/>
                  </a:ext>
                </a:extLst>
              </a:tr>
              <a:tr h="1011897">
                <a:tc>
                  <a:txBody>
                    <a:bodyPr/>
                    <a:lstStyle/>
                    <a:p>
                      <a:r>
                        <a:rPr lang="en-US" sz="12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Detecting </a:t>
                      </a:r>
                      <a:r>
                        <a:rPr lang="en-US" sz="1200" b="0" i="0" u="none" strike="noStrike" cap="none" dirty="0" err="1">
                          <a:solidFill>
                            <a:schemeClr val="tx1"/>
                          </a:solidFill>
                          <a:effectLst/>
                          <a:latin typeface="Times New Roman" panose="02020603050405020304" pitchFamily="18" charset="0"/>
                          <a:ea typeface="Arial"/>
                          <a:cs typeface="Times New Roman" panose="02020603050405020304" pitchFamily="18" charset="0"/>
                          <a:sym typeface="Arial"/>
                        </a:rPr>
                        <a:t>Fileless</a:t>
                      </a:r>
                      <a:r>
                        <a:rPr lang="en-US" sz="12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 Malware Attacks with Graph Convolutional Networks</a:t>
                      </a:r>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de-DE" sz="12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C. Zhang, X. Wang, and Y. Zuo</a:t>
                      </a:r>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200" dirty="0">
                          <a:solidFill>
                            <a:schemeClr val="tx1"/>
                          </a:solidFill>
                          <a:latin typeface="Times New Roman" panose="02020603050405020304" pitchFamily="18" charset="0"/>
                          <a:cs typeface="Times New Roman" panose="02020603050405020304" pitchFamily="18" charset="0"/>
                        </a:rPr>
                        <a:t>2021</a:t>
                      </a:r>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2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graph convolutional networks</a:t>
                      </a:r>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2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require significant computational resources to model system </a:t>
                      </a:r>
                      <a:endParaRPr lang="en-IN"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68961430"/>
                  </a:ext>
                </a:extLst>
              </a:tr>
            </a:tbl>
          </a:graphicData>
        </a:graphic>
      </p:graphicFrame>
    </p:spTree>
    <p:extLst>
      <p:ext uri="{BB962C8B-B14F-4D97-AF65-F5344CB8AC3E}">
        <p14:creationId xmlns:p14="http://schemas.microsoft.com/office/powerpoint/2010/main" val="3045428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3"/>
          <p:cNvSpPr txBox="1">
            <a:spLocks noGrp="1"/>
          </p:cNvSpPr>
          <p:nvPr>
            <p:ph type="title"/>
          </p:nvPr>
        </p:nvSpPr>
        <p:spPr>
          <a:xfrm>
            <a:off x="822960" y="192651"/>
            <a:ext cx="7543800" cy="1088068"/>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Times New Roman"/>
              <a:buNone/>
            </a:pPr>
            <a:r>
              <a:rPr lang="en">
                <a:latin typeface="Times New Roman"/>
                <a:ea typeface="Times New Roman"/>
                <a:cs typeface="Times New Roman"/>
                <a:sym typeface="Times New Roman"/>
              </a:rPr>
              <a:t>PROPOSED SYSTEM:</a:t>
            </a:r>
            <a:endParaRPr/>
          </a:p>
        </p:txBody>
      </p:sp>
      <p:sp>
        <p:nvSpPr>
          <p:cNvPr id="183" name="Google Shape;183;p33"/>
          <p:cNvSpPr txBox="1">
            <a:spLocks noGrp="1"/>
          </p:cNvSpPr>
          <p:nvPr>
            <p:ph sz="half" idx="1"/>
          </p:nvPr>
        </p:nvSpPr>
        <p:spPr>
          <a:xfrm>
            <a:off x="822959" y="1486829"/>
            <a:ext cx="3703320" cy="2914992"/>
          </a:xfrm>
          <a:prstGeom prst="rect">
            <a:avLst/>
          </a:prstGeom>
          <a:noFill/>
          <a:ln>
            <a:noFill/>
          </a:ln>
        </p:spPr>
        <p:txBody>
          <a:bodyPr spcFirstLastPara="1" wrap="square" lIns="68575" tIns="34275" rIns="68575" bIns="34275" anchor="t" anchorCtr="0">
            <a:normAutofit/>
          </a:bodyPr>
          <a:lstStyle/>
          <a:p>
            <a:pPr lvl="0" algn="l" rtl="0">
              <a:lnSpc>
                <a:spcPct val="90000"/>
              </a:lnSpc>
              <a:spcBef>
                <a:spcPts val="0"/>
              </a:spcBef>
              <a:spcAft>
                <a:spcPts val="0"/>
              </a:spcAft>
              <a:buClr>
                <a:srgbClr val="000000"/>
              </a:buClr>
              <a:buSzPts val="2100"/>
              <a:buFont typeface="Wingdings" pitchFamily="2" charset="2"/>
              <a:buChar char="v"/>
            </a:pPr>
            <a:r>
              <a:rPr lang="en" dirty="0">
                <a:solidFill>
                  <a:srgbClr val="000000"/>
                </a:solidFill>
                <a:latin typeface="Times New Roman"/>
                <a:ea typeface="Times New Roman"/>
                <a:cs typeface="Times New Roman"/>
                <a:sym typeface="Times New Roman"/>
              </a:rPr>
              <a:t>Prerequisites: </a:t>
            </a:r>
            <a:endParaRPr dirty="0"/>
          </a:p>
          <a:p>
            <a:pPr lvl="0" algn="l" rtl="0">
              <a:lnSpc>
                <a:spcPct val="90000"/>
              </a:lnSpc>
              <a:spcBef>
                <a:spcPts val="800"/>
              </a:spcBef>
              <a:spcAft>
                <a:spcPts val="0"/>
              </a:spcAft>
              <a:buClr>
                <a:schemeClr val="dk1"/>
              </a:buClr>
              <a:buSzPts val="2100"/>
              <a:buFont typeface="Wingdings" pitchFamily="2" charset="2"/>
              <a:buChar char="v"/>
            </a:pPr>
            <a:r>
              <a:rPr lang="en" dirty="0">
                <a:latin typeface="Times New Roman"/>
                <a:ea typeface="Times New Roman"/>
                <a:cs typeface="Times New Roman"/>
                <a:sym typeface="Times New Roman"/>
              </a:rPr>
              <a:t>Part one - Running Processes: </a:t>
            </a:r>
            <a:endParaRPr dirty="0"/>
          </a:p>
          <a:p>
            <a:pPr lvl="0" algn="l" rtl="0">
              <a:lnSpc>
                <a:spcPct val="90000"/>
              </a:lnSpc>
              <a:spcBef>
                <a:spcPts val="800"/>
              </a:spcBef>
              <a:spcAft>
                <a:spcPts val="0"/>
              </a:spcAft>
              <a:buClr>
                <a:schemeClr val="dk1"/>
              </a:buClr>
              <a:buSzPts val="2100"/>
              <a:buFont typeface="Wingdings" pitchFamily="2" charset="2"/>
              <a:buChar char="v"/>
            </a:pPr>
            <a:r>
              <a:rPr lang="en" dirty="0">
                <a:latin typeface="Times New Roman"/>
                <a:ea typeface="Times New Roman"/>
                <a:cs typeface="Times New Roman"/>
                <a:sym typeface="Times New Roman"/>
              </a:rPr>
              <a:t>Part two – Masquerading: </a:t>
            </a:r>
            <a:endParaRPr dirty="0"/>
          </a:p>
          <a:p>
            <a:pPr lvl="0" algn="l" rtl="0">
              <a:lnSpc>
                <a:spcPct val="90000"/>
              </a:lnSpc>
              <a:spcBef>
                <a:spcPts val="800"/>
              </a:spcBef>
              <a:spcAft>
                <a:spcPts val="0"/>
              </a:spcAft>
              <a:buClr>
                <a:schemeClr val="dk1"/>
              </a:buClr>
              <a:buSzPts val="2100"/>
              <a:buFont typeface="Wingdings" pitchFamily="2" charset="2"/>
              <a:buChar char="v"/>
            </a:pPr>
            <a:r>
              <a:rPr lang="en" dirty="0">
                <a:latin typeface="Times New Roman"/>
                <a:ea typeface="Times New Roman"/>
                <a:cs typeface="Times New Roman"/>
                <a:sym typeface="Times New Roman"/>
              </a:rPr>
              <a:t>Part three - Command-Line Strings: </a:t>
            </a:r>
            <a:endParaRPr dirty="0"/>
          </a:p>
          <a:p>
            <a:pPr lvl="0" algn="l" rtl="0">
              <a:lnSpc>
                <a:spcPct val="90000"/>
              </a:lnSpc>
              <a:spcBef>
                <a:spcPts val="800"/>
              </a:spcBef>
              <a:spcAft>
                <a:spcPts val="0"/>
              </a:spcAft>
              <a:buClr>
                <a:schemeClr val="dk1"/>
              </a:buClr>
              <a:buSzPts val="2100"/>
              <a:buFont typeface="Wingdings" pitchFamily="2" charset="2"/>
              <a:buChar char="v"/>
            </a:pPr>
            <a:r>
              <a:rPr lang="en" dirty="0">
                <a:latin typeface="Times New Roman"/>
                <a:ea typeface="Times New Roman"/>
                <a:cs typeface="Times New Roman"/>
                <a:sym typeface="Times New Roman"/>
              </a:rPr>
              <a:t>Part four – Scripting and obfuscation: </a:t>
            </a:r>
            <a:endParaRPr dirty="0"/>
          </a:p>
          <a:p>
            <a:pPr lvl="0" algn="l" rtl="0">
              <a:lnSpc>
                <a:spcPct val="90000"/>
              </a:lnSpc>
              <a:spcBef>
                <a:spcPts val="800"/>
              </a:spcBef>
              <a:spcAft>
                <a:spcPts val="0"/>
              </a:spcAft>
              <a:buClr>
                <a:schemeClr val="dk1"/>
              </a:buClr>
              <a:buSzPts val="2100"/>
              <a:buFont typeface="Wingdings" pitchFamily="2" charset="2"/>
              <a:buChar char="v"/>
            </a:pPr>
            <a:r>
              <a:rPr lang="en" dirty="0">
                <a:latin typeface="Times New Roman"/>
                <a:ea typeface="Times New Roman"/>
                <a:cs typeface="Times New Roman"/>
                <a:sym typeface="Times New Roman"/>
              </a:rPr>
              <a:t>The finale – Port to process mapping:</a:t>
            </a:r>
            <a:endParaRPr dirty="0"/>
          </a:p>
          <a:p>
            <a:pPr marL="177800" lvl="0" indent="-38100" algn="l" rtl="0">
              <a:lnSpc>
                <a:spcPct val="90000"/>
              </a:lnSpc>
              <a:spcBef>
                <a:spcPts val="800"/>
              </a:spcBef>
              <a:spcAft>
                <a:spcPts val="0"/>
              </a:spcAft>
              <a:buClr>
                <a:schemeClr val="dk1"/>
              </a:buClr>
              <a:buSzPts val="2100"/>
              <a:buNone/>
            </a:pPr>
            <a:endParaRPr dirty="0"/>
          </a:p>
        </p:txBody>
      </p:sp>
      <p:pic>
        <p:nvPicPr>
          <p:cNvPr id="184" name="Google Shape;184;p33"/>
          <p:cNvPicPr preferRelativeResize="0">
            <a:picLocks noGrp="1"/>
          </p:cNvPicPr>
          <p:nvPr>
            <p:ph sz="half" idx="2"/>
          </p:nvPr>
        </p:nvPicPr>
        <p:blipFill rotWithShape="1">
          <a:blip r:embed="rId3">
            <a:alphaModFix/>
          </a:blip>
          <a:srcRect/>
          <a:stretch/>
        </p:blipFill>
        <p:spPr>
          <a:xfrm>
            <a:off x="4629151" y="1714500"/>
            <a:ext cx="4104640" cy="18944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2590038" cy="640556"/>
          </a:xfrm>
        </p:spPr>
        <p:txBody>
          <a:bodyPr/>
          <a:lstStyle/>
          <a:p>
            <a:r>
              <a:rPr lang="en-US" sz="2800" dirty="0">
                <a:latin typeface="Times New Roman" panose="02020603050405020304" pitchFamily="18" charset="0"/>
                <a:cs typeface="Times New Roman" panose="02020603050405020304" pitchFamily="18" charset="0"/>
              </a:rPr>
              <a:t>ADVANTAGES</a:t>
            </a:r>
            <a:endParaRPr lang="en-IN" sz="2800" dirty="0">
              <a:latin typeface="Times New Roman" panose="02020603050405020304" pitchFamily="18" charset="0"/>
              <a:cs typeface="Times New Roman" panose="02020603050405020304" pitchFamily="18" charset="0"/>
            </a:endParaRPr>
          </a:p>
        </p:txBody>
      </p:sp>
      <p:sp>
        <p:nvSpPr>
          <p:cNvPr id="5" name="Rectangle 1"/>
          <p:cNvSpPr>
            <a:spLocks noGrp="1" noChangeArrowheads="1"/>
          </p:cNvSpPr>
          <p:nvPr>
            <p:ph sz="half" idx="1"/>
          </p:nvPr>
        </p:nvSpPr>
        <p:spPr bwMode="auto">
          <a:xfrm>
            <a:off x="628650" y="1124126"/>
            <a:ext cx="8151019" cy="266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itchFamily="2" charset="2"/>
              <a:buChar char="v"/>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Running Process: This technique can detect fileless malware that is running in memory by analyzing the behavior of processes.</a:t>
            </a:r>
          </a:p>
          <a:p>
            <a:pPr marR="0" lvl="0" algn="l" defTabSz="914400" rtl="0" eaLnBrk="0" fontAlgn="base" latinLnBrk="0" hangingPunct="0">
              <a:lnSpc>
                <a:spcPct val="100000"/>
              </a:lnSpc>
              <a:spcBef>
                <a:spcPct val="0"/>
              </a:spcBef>
              <a:spcAft>
                <a:spcPct val="0"/>
              </a:spcAft>
              <a:buClrTx/>
              <a:buSzTx/>
              <a:buFont typeface="Wingdings" pitchFamily="2" charset="2"/>
              <a:buChar char="v"/>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Masquerading detection: Fileless malware often uses masquerading techniques to hide its identity and avoid detection. </a:t>
            </a:r>
            <a:endParaRPr lang="en-US" altLang="en-US" sz="1600" dirty="0">
              <a:solidFill>
                <a:schemeClr val="tx1"/>
              </a:solidFill>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itchFamily="2" charset="2"/>
              <a:buChar char="v"/>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Command-line string analysis: This technique can detect fileless malware that is executed through command-line strings, which can be used to bypass traditional antivirus solutions.</a:t>
            </a:r>
          </a:p>
          <a:p>
            <a:pPr marR="0" lvl="0" algn="l" defTabSz="914400" rtl="0" eaLnBrk="0" fontAlgn="base" latinLnBrk="0" hangingPunct="0">
              <a:lnSpc>
                <a:spcPct val="100000"/>
              </a:lnSpc>
              <a:spcBef>
                <a:spcPct val="0"/>
              </a:spcBef>
              <a:spcAft>
                <a:spcPct val="0"/>
              </a:spcAft>
              <a:buClrTx/>
              <a:buSzTx/>
              <a:buFont typeface="Wingdings" pitchFamily="2" charset="2"/>
              <a:buChar char="v"/>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Scripting and obfuscation detection: Fileless malware often uses scripting and obfuscation techniques to evade detection by security tools.</a:t>
            </a:r>
          </a:p>
          <a:p>
            <a:pPr marR="0" lvl="0" algn="l" defTabSz="914400" rtl="0" eaLnBrk="0" fontAlgn="base" latinLnBrk="0" hangingPunct="0">
              <a:lnSpc>
                <a:spcPct val="100000"/>
              </a:lnSpc>
              <a:spcBef>
                <a:spcPct val="0"/>
              </a:spcBef>
              <a:spcAft>
                <a:spcPct val="0"/>
              </a:spcAft>
              <a:buClrTx/>
              <a:buSzTx/>
              <a:buFont typeface="Wingdings" pitchFamily="2" charset="2"/>
              <a:buChar char="v"/>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Port to process mapping: This technique can detect fileless malware that is communicating with a command and control server through a network port</a:t>
            </a:r>
          </a:p>
        </p:txBody>
      </p:sp>
    </p:spTree>
    <p:extLst>
      <p:ext uri="{BB962C8B-B14F-4D97-AF65-F5344CB8AC3E}">
        <p14:creationId xmlns:p14="http://schemas.microsoft.com/office/powerpoint/2010/main" val="920183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7070" y="519171"/>
            <a:ext cx="4370070" cy="640556"/>
          </a:xfrm>
        </p:spPr>
        <p:txBody>
          <a:bodyPr/>
          <a:lstStyle/>
          <a:p>
            <a:r>
              <a:rPr lang="en-US" sz="2800" dirty="0">
                <a:latin typeface="Times New Roman" panose="02020603050405020304" pitchFamily="18" charset="0"/>
                <a:cs typeface="Times New Roman" panose="02020603050405020304" pitchFamily="18" charset="0"/>
              </a:rPr>
              <a:t>SYSTEM ARCHITECTURE</a:t>
            </a:r>
            <a:endParaRPr lang="en-IN" sz="28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4016" y="1333821"/>
            <a:ext cx="5245271" cy="3325789"/>
          </a:xfrm>
          <a:prstGeom prst="rect">
            <a:avLst/>
          </a:prstGeom>
        </p:spPr>
      </p:pic>
    </p:spTree>
    <p:extLst>
      <p:ext uri="{BB962C8B-B14F-4D97-AF65-F5344CB8AC3E}">
        <p14:creationId xmlns:p14="http://schemas.microsoft.com/office/powerpoint/2010/main" val="4088922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MODULES</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sz="half" idx="1"/>
          </p:nvPr>
        </p:nvSpPr>
        <p:spPr>
          <a:xfrm>
            <a:off x="628650" y="1369219"/>
            <a:ext cx="7886700" cy="3093053"/>
          </a:xfrm>
        </p:spPr>
        <p:txBody>
          <a:bodyPr>
            <a:normAutofit/>
          </a:bodyPr>
          <a:lstStyle/>
          <a:p>
            <a:pPr marL="139700" indent="0">
              <a:buNone/>
            </a:pPr>
            <a:r>
              <a:rPr lang="en-US" sz="2400" dirty="0">
                <a:latin typeface="Times New Roman" panose="02020603050405020304" pitchFamily="18" charset="0"/>
                <a:cs typeface="Times New Roman" panose="02020603050405020304" pitchFamily="18" charset="0"/>
              </a:rPr>
              <a:t>Module 1 : Production and Injection of </a:t>
            </a:r>
            <a:r>
              <a:rPr lang="en-US" sz="2400" dirty="0" err="1">
                <a:latin typeface="Times New Roman" panose="02020603050405020304" pitchFamily="18" charset="0"/>
                <a:cs typeface="Times New Roman" panose="02020603050405020304" pitchFamily="18" charset="0"/>
              </a:rPr>
              <a:t>fileless</a:t>
            </a:r>
            <a:r>
              <a:rPr lang="en-US" sz="2400" dirty="0">
                <a:latin typeface="Times New Roman" panose="02020603050405020304" pitchFamily="18" charset="0"/>
                <a:cs typeface="Times New Roman" panose="02020603050405020304" pitchFamily="18" charset="0"/>
              </a:rPr>
              <a:t> malware</a:t>
            </a:r>
          </a:p>
          <a:p>
            <a:pPr marL="139700" indent="0">
              <a:buNone/>
            </a:pPr>
            <a:r>
              <a:rPr lang="en-US" sz="2400" dirty="0">
                <a:latin typeface="Times New Roman" panose="02020603050405020304" pitchFamily="18" charset="0"/>
                <a:cs typeface="Times New Roman" panose="02020603050405020304" pitchFamily="18" charset="0"/>
              </a:rPr>
              <a:t>Module 2 : Detection of fileless malware </a:t>
            </a:r>
          </a:p>
          <a:p>
            <a:pPr marL="139700" indent="0">
              <a:buNone/>
            </a:pPr>
            <a:r>
              <a:rPr lang="en-US" sz="2400" dirty="0">
                <a:latin typeface="Times New Roman" panose="02020603050405020304" pitchFamily="18" charset="0"/>
                <a:cs typeface="Times New Roman" panose="02020603050405020304" pitchFamily="18" charset="0"/>
              </a:rPr>
              <a:t>Module 3 : Creating IoC</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4647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3121"/>
            <a:ext cx="7950355" cy="662859"/>
          </a:xfrm>
        </p:spPr>
        <p:txBody>
          <a:bodyPr>
            <a:normAutofit fontScale="90000"/>
          </a:bodyPr>
          <a:lstStyle/>
          <a:p>
            <a:r>
              <a:rPr lang="en-US" sz="2400" dirty="0">
                <a:latin typeface="Times New Roman" panose="02020603050405020304" pitchFamily="18" charset="0"/>
                <a:cs typeface="Times New Roman" panose="02020603050405020304" pitchFamily="18" charset="0"/>
              </a:rPr>
              <a:t>MODULE 1: PRODUCTION AND INJECTION OF FILELESS MALWARE</a:t>
            </a:r>
            <a:endParaRPr lang="en-IN" sz="2400" dirty="0"/>
          </a:p>
        </p:txBody>
      </p:sp>
      <p:sp>
        <p:nvSpPr>
          <p:cNvPr id="3" name="Text Placeholder 2"/>
          <p:cNvSpPr>
            <a:spLocks noGrp="1"/>
          </p:cNvSpPr>
          <p:nvPr>
            <p:ph sz="half" idx="1"/>
          </p:nvPr>
        </p:nvSpPr>
        <p:spPr>
          <a:xfrm>
            <a:off x="628650" y="882776"/>
            <a:ext cx="5705243" cy="418199"/>
          </a:xfrm>
        </p:spPr>
        <p:txBody>
          <a:bodyPr>
            <a:normAutofit/>
          </a:bodyPr>
          <a:lstStyle/>
          <a:p>
            <a:pPr marL="139700" indent="0">
              <a:buNone/>
            </a:pPr>
            <a:r>
              <a:rPr lang="en-IN" sz="2000" dirty="0">
                <a:latin typeface="Times New Roman" panose="02020603050405020304" pitchFamily="18" charset="0"/>
                <a:cs typeface="Times New Roman" panose="02020603050405020304" pitchFamily="18" charset="0"/>
              </a:rPr>
              <a:t>INPUT:UPDATE.CMD CONTENTS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689" y="1447771"/>
            <a:ext cx="7203687" cy="3157117"/>
          </a:xfrm>
          <a:prstGeom prst="rect">
            <a:avLst/>
          </a:prstGeom>
        </p:spPr>
      </p:pic>
    </p:spTree>
    <p:extLst>
      <p:ext uri="{BB962C8B-B14F-4D97-AF65-F5344CB8AC3E}">
        <p14:creationId xmlns:p14="http://schemas.microsoft.com/office/powerpoint/2010/main" val="177273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14953"/>
            <a:ext cx="7711440" cy="543330"/>
          </a:xfrm>
        </p:spPr>
        <p:txBody>
          <a:bodyPr>
            <a:normAutofit fontScale="90000"/>
          </a:bodyPr>
          <a:lstStyle/>
          <a:p>
            <a:r>
              <a:rPr lang="en-US" sz="2200" dirty="0">
                <a:latin typeface="Times New Roman" panose="02020603050405020304" pitchFamily="18" charset="0"/>
                <a:cs typeface="Times New Roman" panose="02020603050405020304" pitchFamily="18" charset="0"/>
              </a:rPr>
              <a:t>MODULE 1: PRODUCTION AND INJECTION OF FILELESS MALWARE</a:t>
            </a:r>
            <a:endParaRPr lang="en-IN" sz="2200" dirty="0"/>
          </a:p>
        </p:txBody>
      </p:sp>
      <p:sp>
        <p:nvSpPr>
          <p:cNvPr id="3" name="Text Placeholder 2"/>
          <p:cNvSpPr>
            <a:spLocks noGrp="1"/>
          </p:cNvSpPr>
          <p:nvPr>
            <p:ph sz="half" idx="1"/>
          </p:nvPr>
        </p:nvSpPr>
        <p:spPr>
          <a:xfrm>
            <a:off x="822960" y="900867"/>
            <a:ext cx="7132599" cy="458397"/>
          </a:xfrm>
        </p:spPr>
        <p:txBody>
          <a:bodyPr/>
          <a:lstStyle/>
          <a:p>
            <a:pPr marL="139700" indent="0">
              <a:buNone/>
            </a:pPr>
            <a:r>
              <a:rPr lang="en-IN" dirty="0">
                <a:latin typeface="Times New Roman" panose="02020603050405020304" pitchFamily="18" charset="0"/>
                <a:cs typeface="Times New Roman" panose="02020603050405020304" pitchFamily="18" charset="0"/>
              </a:rPr>
              <a:t>OUTPUT: UPDATE SCRIPT INJECTED TO VICTIM</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371" y="1501848"/>
            <a:ext cx="6246540" cy="3168130"/>
          </a:xfrm>
          <a:prstGeom prst="rect">
            <a:avLst/>
          </a:prstGeom>
        </p:spPr>
      </p:pic>
    </p:spTree>
    <p:extLst>
      <p:ext uri="{BB962C8B-B14F-4D97-AF65-F5344CB8AC3E}">
        <p14:creationId xmlns:p14="http://schemas.microsoft.com/office/powerpoint/2010/main" val="3977957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14953"/>
            <a:ext cx="7733742" cy="580501"/>
          </a:xfrm>
        </p:spPr>
        <p:txBody>
          <a:bodyPr>
            <a:normAutofit fontScale="90000"/>
          </a:bodyPr>
          <a:lstStyle/>
          <a:p>
            <a:r>
              <a:rPr lang="en-US" sz="2200" dirty="0">
                <a:latin typeface="Times New Roman" panose="02020603050405020304" pitchFamily="18" charset="0"/>
                <a:cs typeface="Times New Roman" panose="02020603050405020304" pitchFamily="18" charset="0"/>
              </a:rPr>
              <a:t>MODULE 1: PRODUCTION AND INJECTION OF FILELESS MALWARE</a:t>
            </a:r>
            <a:endParaRPr lang="en-IN" sz="2200" dirty="0"/>
          </a:p>
        </p:txBody>
      </p:sp>
      <p:sp>
        <p:nvSpPr>
          <p:cNvPr id="3" name="Text Placeholder 2"/>
          <p:cNvSpPr>
            <a:spLocks noGrp="1"/>
          </p:cNvSpPr>
          <p:nvPr>
            <p:ph sz="half" idx="1"/>
          </p:nvPr>
        </p:nvSpPr>
        <p:spPr>
          <a:xfrm>
            <a:off x="502548" y="953617"/>
            <a:ext cx="8374566" cy="417848"/>
          </a:xfrm>
        </p:spPr>
        <p:txBody>
          <a:bodyPr>
            <a:normAutofit fontScale="85000" lnSpcReduction="10000"/>
          </a:bodyPr>
          <a:lstStyle/>
          <a:p>
            <a:pPr marL="139700" indent="0">
              <a:buNone/>
            </a:pPr>
            <a:r>
              <a:rPr lang="en-IN" sz="2000" dirty="0">
                <a:latin typeface="Times New Roman" panose="02020603050405020304" pitchFamily="18" charset="0"/>
                <a:cs typeface="Times New Roman" panose="02020603050405020304" pitchFamily="18" charset="0"/>
              </a:rPr>
              <a:t>     OUTPUT:PYTHON LISTENERS LISTENING THE REVERSE TCP CONNECTION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038" y="1371465"/>
            <a:ext cx="6482578" cy="3308756"/>
          </a:xfrm>
          <a:prstGeom prst="rect">
            <a:avLst/>
          </a:prstGeom>
        </p:spPr>
      </p:pic>
    </p:spTree>
    <p:extLst>
      <p:ext uri="{BB962C8B-B14F-4D97-AF65-F5344CB8AC3E}">
        <p14:creationId xmlns:p14="http://schemas.microsoft.com/office/powerpoint/2010/main" val="4822699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14953"/>
            <a:ext cx="7741178" cy="506159"/>
          </a:xfrm>
        </p:spPr>
        <p:txBody>
          <a:bodyPr>
            <a:normAutofit fontScale="90000"/>
          </a:bodyPr>
          <a:lstStyle/>
          <a:p>
            <a:r>
              <a:rPr lang="en-US" sz="2200" dirty="0">
                <a:latin typeface="Times New Roman" panose="02020603050405020304" pitchFamily="18" charset="0"/>
                <a:cs typeface="Times New Roman" panose="02020603050405020304" pitchFamily="18" charset="0"/>
              </a:rPr>
              <a:t>MODULE 1: PRODUCTION AND INJECTION OF FILELESS MALWARE</a:t>
            </a:r>
            <a:endParaRPr lang="en-IN" sz="2200" dirty="0"/>
          </a:p>
        </p:txBody>
      </p:sp>
      <p:sp>
        <p:nvSpPr>
          <p:cNvPr id="3" name="Text Placeholder 2"/>
          <p:cNvSpPr>
            <a:spLocks noGrp="1"/>
          </p:cNvSpPr>
          <p:nvPr>
            <p:ph sz="half" idx="1"/>
          </p:nvPr>
        </p:nvSpPr>
        <p:spPr>
          <a:xfrm>
            <a:off x="822960" y="915737"/>
            <a:ext cx="7006219" cy="719776"/>
          </a:xfrm>
        </p:spPr>
        <p:txBody>
          <a:bodyPr>
            <a:normAutofit/>
          </a:bodyPr>
          <a:lstStyle/>
          <a:p>
            <a:pPr marL="139700" indent="0">
              <a:buNone/>
            </a:pPr>
            <a:r>
              <a:rPr lang="en-IN" sz="1800" dirty="0">
                <a:latin typeface="Times New Roman" panose="02020603050405020304" pitchFamily="18" charset="0"/>
                <a:cs typeface="Times New Roman" panose="02020603050405020304" pitchFamily="18" charset="0"/>
              </a:rPr>
              <a:t>OUTPUT: GETTING ACCESS OF VICTIM MACHINE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1230" y="1405054"/>
            <a:ext cx="6809678" cy="3308194"/>
          </a:xfrm>
          <a:prstGeom prst="rect">
            <a:avLst/>
          </a:prstGeom>
        </p:spPr>
      </p:pic>
    </p:spTree>
    <p:extLst>
      <p:ext uri="{BB962C8B-B14F-4D97-AF65-F5344CB8AC3E}">
        <p14:creationId xmlns:p14="http://schemas.microsoft.com/office/powerpoint/2010/main" val="4183996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4248" y="594405"/>
            <a:ext cx="2065782" cy="433292"/>
          </a:xfrm>
        </p:spPr>
        <p:txBody>
          <a:bodyPr>
            <a:normAutofit fontScale="90000"/>
          </a:bodyPr>
          <a:lstStyle/>
          <a:p>
            <a:r>
              <a:rPr lang="en-US" sz="2800" dirty="0">
                <a:latin typeface="Times New Roman" panose="02020603050405020304" pitchFamily="18" charset="0"/>
                <a:cs typeface="Times New Roman" panose="02020603050405020304" pitchFamily="18" charset="0"/>
              </a:rPr>
              <a:t>OBJECTIVE</a:t>
            </a:r>
            <a:endParaRPr lang="en-IN" sz="28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sz="half" idx="1"/>
          </p:nvPr>
        </p:nvSpPr>
        <p:spPr>
          <a:xfrm>
            <a:off x="615250" y="1314655"/>
            <a:ext cx="7571232" cy="3645171"/>
          </a:xfrm>
        </p:spPr>
        <p:txBody>
          <a:bodyPr>
            <a:normAutofit/>
          </a:bodyPr>
          <a:lstStyle/>
          <a:p>
            <a:pPr marL="425450" indent="-285750">
              <a:buFont typeface="Wingdings" pitchFamily="2" charset="2"/>
              <a:buChar char="v"/>
            </a:pPr>
            <a:r>
              <a:rPr lang="en-US" sz="1600" b="0" i="0" dirty="0">
                <a:solidFill>
                  <a:schemeClr val="tx1"/>
                </a:solidFill>
                <a:effectLst/>
                <a:latin typeface="Times New Roman" panose="02020603050405020304" pitchFamily="18" charset="0"/>
                <a:cs typeface="Times New Roman" panose="02020603050405020304" pitchFamily="18" charset="0"/>
              </a:rPr>
              <a:t>Detecting fileless malware in a fully patched Windows system </a:t>
            </a:r>
          </a:p>
          <a:p>
            <a:pPr marL="425450" indent="-285750">
              <a:buFont typeface="Wingdings" pitchFamily="2" charset="2"/>
              <a:buChar char="v"/>
            </a:pPr>
            <a:r>
              <a:rPr lang="en-US" sz="1600" dirty="0">
                <a:solidFill>
                  <a:schemeClr val="tx1"/>
                </a:solidFill>
                <a:latin typeface="Times New Roman" panose="02020603050405020304" pitchFamily="18" charset="0"/>
                <a:cs typeface="Times New Roman" panose="02020603050405020304" pitchFamily="18" charset="0"/>
              </a:rPr>
              <a:t>We use test cases from MITRE ATT&amp;CK, CAR, D3FEND i.e. purple teaming frameworks. </a:t>
            </a:r>
          </a:p>
          <a:p>
            <a:pPr marL="425450" indent="-285750">
              <a:buFont typeface="Wingdings" pitchFamily="2" charset="2"/>
              <a:buChar char="v"/>
            </a:pPr>
            <a:r>
              <a:rPr lang="en-US" sz="1600" b="0" i="0" dirty="0">
                <a:solidFill>
                  <a:schemeClr val="tx1"/>
                </a:solidFill>
                <a:effectLst/>
                <a:latin typeface="Times New Roman" panose="02020603050405020304" pitchFamily="18" charset="0"/>
                <a:cs typeface="Times New Roman" panose="02020603050405020304" pitchFamily="18" charset="0"/>
              </a:rPr>
              <a:t>Test Cases </a:t>
            </a:r>
            <a:r>
              <a:rPr lang="en-US" sz="1600" dirty="0">
                <a:solidFill>
                  <a:schemeClr val="tx1"/>
                </a:solidFill>
                <a:latin typeface="Times New Roman" panose="02020603050405020304" pitchFamily="18" charset="0"/>
                <a:cs typeface="Times New Roman" panose="02020603050405020304" pitchFamily="18" charset="0"/>
              </a:rPr>
              <a:t>: Running Process, Masquerading, Command-Line Strings, Scripting and Obfuscation, Port to Process Mapping. </a:t>
            </a:r>
            <a:endParaRPr lang="en-US" sz="1600" b="0"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41293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51542"/>
            <a:ext cx="7950355" cy="380360"/>
          </a:xfrm>
        </p:spPr>
        <p:txBody>
          <a:bodyPr>
            <a:normAutofit/>
          </a:bodyPr>
          <a:lstStyle/>
          <a:p>
            <a:r>
              <a:rPr lang="en-US" sz="2200" dirty="0">
                <a:latin typeface="Times New Roman" panose="02020603050405020304" pitchFamily="18" charset="0"/>
                <a:cs typeface="Times New Roman" panose="02020603050405020304" pitchFamily="18" charset="0"/>
              </a:rPr>
              <a:t>MODULE 2: DETECTION OF FILELESS MALWARE</a:t>
            </a:r>
            <a:endParaRPr lang="en-IN" sz="2200" dirty="0"/>
          </a:p>
        </p:txBody>
      </p:sp>
      <p:sp>
        <p:nvSpPr>
          <p:cNvPr id="3" name="Text Placeholder 2"/>
          <p:cNvSpPr>
            <a:spLocks noGrp="1"/>
          </p:cNvSpPr>
          <p:nvPr>
            <p:ph sz="half" idx="1"/>
          </p:nvPr>
        </p:nvSpPr>
        <p:spPr>
          <a:xfrm>
            <a:off x="628650" y="927555"/>
            <a:ext cx="7266413" cy="422410"/>
          </a:xfrm>
        </p:spPr>
        <p:txBody>
          <a:bodyPr>
            <a:normAutofit/>
          </a:bodyPr>
          <a:lstStyle/>
          <a:p>
            <a:pPr marL="139700" indent="0">
              <a:buNone/>
            </a:pPr>
            <a:r>
              <a:rPr lang="en-US" sz="1800" dirty="0">
                <a:latin typeface="Times New Roman" panose="02020603050405020304" pitchFamily="18" charset="0"/>
                <a:cs typeface="Times New Roman" panose="02020603050405020304" pitchFamily="18" charset="0"/>
              </a:rPr>
              <a:t>INPUT:</a:t>
            </a:r>
            <a:r>
              <a:rPr lang="en-IN" sz="1800" dirty="0">
                <a:latin typeface="Times New Roman" panose="02020603050405020304" pitchFamily="18" charset="0"/>
                <a:cs typeface="Times New Roman" panose="02020603050405020304" pitchFamily="18" charset="0"/>
              </a:rPr>
              <a:t>UPDATE.CMD CONTENTS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152" y="1434790"/>
            <a:ext cx="7173951" cy="3157117"/>
          </a:xfrm>
          <a:prstGeom prst="rect">
            <a:avLst/>
          </a:prstGeom>
        </p:spPr>
      </p:pic>
    </p:spTree>
    <p:extLst>
      <p:ext uri="{BB962C8B-B14F-4D97-AF65-F5344CB8AC3E}">
        <p14:creationId xmlns:p14="http://schemas.microsoft.com/office/powerpoint/2010/main" val="3926987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14953"/>
            <a:ext cx="7904728" cy="424384"/>
          </a:xfrm>
        </p:spPr>
        <p:txBody>
          <a:bodyPr>
            <a:normAutofit/>
          </a:bodyPr>
          <a:lstStyle/>
          <a:p>
            <a:r>
              <a:rPr lang="en-US" sz="2200" dirty="0">
                <a:latin typeface="Times New Roman" panose="02020603050405020304" pitchFamily="18" charset="0"/>
                <a:cs typeface="Times New Roman" panose="02020603050405020304" pitchFamily="18" charset="0"/>
              </a:rPr>
              <a:t>MODULE 2: DETECTION OF FILELESS MALWARE</a:t>
            </a:r>
            <a:endParaRPr lang="en-IN" sz="2200" dirty="0"/>
          </a:p>
        </p:txBody>
      </p:sp>
      <p:sp>
        <p:nvSpPr>
          <p:cNvPr id="3" name="Text Placeholder 2"/>
          <p:cNvSpPr>
            <a:spLocks noGrp="1"/>
          </p:cNvSpPr>
          <p:nvPr>
            <p:ph sz="half" idx="1"/>
          </p:nvPr>
        </p:nvSpPr>
        <p:spPr>
          <a:xfrm>
            <a:off x="822961" y="790023"/>
            <a:ext cx="6975460" cy="385240"/>
          </a:xfrm>
        </p:spPr>
        <p:txBody>
          <a:bodyPr>
            <a:normAutofit/>
          </a:bodyPr>
          <a:lstStyle/>
          <a:p>
            <a:pPr marL="139700" indent="0">
              <a:buNone/>
            </a:pPr>
            <a:r>
              <a:rPr lang="en-US" sz="1800" dirty="0">
                <a:latin typeface="Times New Roman" panose="02020603050405020304" pitchFamily="18" charset="0"/>
                <a:cs typeface="Times New Roman" panose="02020603050405020304" pitchFamily="18" charset="0"/>
              </a:rPr>
              <a:t>OUTPUT: RUNNING PROCESS-TASKLIST ON WINDOWS SYSTEM</a:t>
            </a:r>
            <a:endParaRPr lang="en-IN" sz="18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409" y="1428024"/>
            <a:ext cx="7436005" cy="3240620"/>
          </a:xfrm>
          <a:prstGeom prst="rect">
            <a:avLst/>
          </a:prstGeom>
        </p:spPr>
      </p:pic>
    </p:spTree>
    <p:extLst>
      <p:ext uri="{BB962C8B-B14F-4D97-AF65-F5344CB8AC3E}">
        <p14:creationId xmlns:p14="http://schemas.microsoft.com/office/powerpoint/2010/main" val="22340204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14953"/>
            <a:ext cx="7778347" cy="379779"/>
          </a:xfrm>
        </p:spPr>
        <p:txBody>
          <a:bodyPr>
            <a:normAutofit/>
          </a:bodyPr>
          <a:lstStyle/>
          <a:p>
            <a:r>
              <a:rPr lang="en-US" sz="2200" dirty="0">
                <a:latin typeface="Times New Roman" panose="02020603050405020304" pitchFamily="18" charset="0"/>
                <a:cs typeface="Times New Roman" panose="02020603050405020304" pitchFamily="18" charset="0"/>
              </a:rPr>
              <a:t>MODULE 2: DETECTION OF FILELESS MALWARE</a:t>
            </a:r>
            <a:endParaRPr lang="en-IN" sz="2200" dirty="0"/>
          </a:p>
        </p:txBody>
      </p:sp>
      <p:sp>
        <p:nvSpPr>
          <p:cNvPr id="3" name="Text Placeholder 2"/>
          <p:cNvSpPr>
            <a:spLocks noGrp="1"/>
          </p:cNvSpPr>
          <p:nvPr>
            <p:ph sz="half" idx="1"/>
          </p:nvPr>
        </p:nvSpPr>
        <p:spPr>
          <a:xfrm>
            <a:off x="822960" y="628715"/>
            <a:ext cx="7563779" cy="437279"/>
          </a:xfrm>
        </p:spPr>
        <p:txBody>
          <a:bodyPr>
            <a:normAutofit/>
          </a:bodyPr>
          <a:lstStyle/>
          <a:p>
            <a:pPr marL="139700" indent="0">
              <a:buNone/>
            </a:pPr>
            <a:r>
              <a:rPr lang="en-US" sz="1800" dirty="0">
                <a:latin typeface="Times New Roman" panose="02020603050405020304" pitchFamily="18" charset="0"/>
                <a:cs typeface="Times New Roman" panose="02020603050405020304" pitchFamily="18" charset="0"/>
              </a:rPr>
              <a:t>OUTPUT: RUNNING PROCESSES - PROCESS TREE LINEAGE ANALYSIS </a:t>
            </a:r>
            <a:endParaRPr lang="en-IN" sz="18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185" y="1418311"/>
            <a:ext cx="7034561" cy="3229671"/>
          </a:xfrm>
          <a:prstGeom prst="rect">
            <a:avLst/>
          </a:prstGeom>
        </p:spPr>
      </p:pic>
    </p:spTree>
    <p:extLst>
      <p:ext uri="{BB962C8B-B14F-4D97-AF65-F5344CB8AC3E}">
        <p14:creationId xmlns:p14="http://schemas.microsoft.com/office/powerpoint/2010/main" val="34370255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14953"/>
            <a:ext cx="7964202" cy="379779"/>
          </a:xfrm>
        </p:spPr>
        <p:txBody>
          <a:bodyPr>
            <a:normAutofit/>
          </a:bodyPr>
          <a:lstStyle/>
          <a:p>
            <a:r>
              <a:rPr lang="en-US" sz="2200" dirty="0">
                <a:latin typeface="Times New Roman" panose="02020603050405020304" pitchFamily="18" charset="0"/>
                <a:cs typeface="Times New Roman" panose="02020603050405020304" pitchFamily="18" charset="0"/>
              </a:rPr>
              <a:t>MODULE 2: DETECTION OF FILELESS MALWARE</a:t>
            </a:r>
            <a:endParaRPr lang="en-IN" sz="2200" dirty="0"/>
          </a:p>
        </p:txBody>
      </p:sp>
      <p:sp>
        <p:nvSpPr>
          <p:cNvPr id="3" name="Text Placeholder 2"/>
          <p:cNvSpPr>
            <a:spLocks noGrp="1"/>
          </p:cNvSpPr>
          <p:nvPr>
            <p:ph sz="half" idx="1"/>
          </p:nvPr>
        </p:nvSpPr>
        <p:spPr>
          <a:xfrm>
            <a:off x="822960" y="677844"/>
            <a:ext cx="7667857" cy="422410"/>
          </a:xfrm>
        </p:spPr>
        <p:txBody>
          <a:bodyPr>
            <a:normAutofit/>
          </a:bodyPr>
          <a:lstStyle/>
          <a:p>
            <a:pPr marL="139700" indent="0">
              <a:buNone/>
            </a:pPr>
            <a:r>
              <a:rPr lang="en-US" dirty="0">
                <a:latin typeface="Times New Roman" panose="02020603050405020304" pitchFamily="18" charset="0"/>
                <a:cs typeface="Times New Roman" panose="02020603050405020304" pitchFamily="18" charset="0"/>
              </a:rPr>
              <a:t>OUTPUT: MASQUERADING- PROCESS LOCATION</a:t>
            </a:r>
            <a:endParaRPr lang="en-I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319" y="1390185"/>
            <a:ext cx="7392793" cy="3204117"/>
          </a:xfrm>
          <a:prstGeom prst="rect">
            <a:avLst/>
          </a:prstGeom>
        </p:spPr>
      </p:pic>
    </p:spTree>
    <p:extLst>
      <p:ext uri="{BB962C8B-B14F-4D97-AF65-F5344CB8AC3E}">
        <p14:creationId xmlns:p14="http://schemas.microsoft.com/office/powerpoint/2010/main" val="42320070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657" y="192651"/>
            <a:ext cx="7897294" cy="431817"/>
          </a:xfrm>
        </p:spPr>
        <p:txBody>
          <a:bodyPr>
            <a:normAutofit/>
          </a:bodyPr>
          <a:lstStyle/>
          <a:p>
            <a:r>
              <a:rPr lang="en-US" sz="2200" dirty="0">
                <a:latin typeface="Times New Roman" panose="02020603050405020304" pitchFamily="18" charset="0"/>
                <a:cs typeface="Times New Roman" panose="02020603050405020304" pitchFamily="18" charset="0"/>
              </a:rPr>
              <a:t>MODULE 2: DETECTION OF FILELESS MALWARE</a:t>
            </a:r>
            <a:endParaRPr lang="en-IN" sz="2200" dirty="0"/>
          </a:p>
        </p:txBody>
      </p:sp>
      <p:sp>
        <p:nvSpPr>
          <p:cNvPr id="3" name="Text Placeholder 2"/>
          <p:cNvSpPr>
            <a:spLocks noGrp="1"/>
          </p:cNvSpPr>
          <p:nvPr>
            <p:ph sz="half" idx="1"/>
          </p:nvPr>
        </p:nvSpPr>
        <p:spPr>
          <a:xfrm>
            <a:off x="800657" y="752010"/>
            <a:ext cx="7206940" cy="392674"/>
          </a:xfrm>
        </p:spPr>
        <p:txBody>
          <a:bodyPr>
            <a:normAutofit/>
          </a:bodyPr>
          <a:lstStyle/>
          <a:p>
            <a:pPr marL="139700" indent="0">
              <a:buNone/>
            </a:pPr>
            <a:r>
              <a:rPr lang="en-US" sz="1800" dirty="0">
                <a:latin typeface="Times New Roman" panose="02020603050405020304" pitchFamily="18" charset="0"/>
                <a:cs typeface="Times New Roman" panose="02020603050405020304" pitchFamily="18" charset="0"/>
              </a:rPr>
              <a:t>OUTPUT:MASQUERADING- PROCESS HASH VALUE</a:t>
            </a:r>
            <a:endParaRPr lang="en-IN" sz="1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070" y="1345580"/>
            <a:ext cx="6997389" cy="3323063"/>
          </a:xfrm>
          <a:prstGeom prst="rect">
            <a:avLst/>
          </a:prstGeom>
        </p:spPr>
      </p:pic>
    </p:spTree>
    <p:extLst>
      <p:ext uri="{BB962C8B-B14F-4D97-AF65-F5344CB8AC3E}">
        <p14:creationId xmlns:p14="http://schemas.microsoft.com/office/powerpoint/2010/main" val="13340556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14953"/>
            <a:ext cx="7622230" cy="439252"/>
          </a:xfrm>
        </p:spPr>
        <p:txBody>
          <a:bodyPr>
            <a:normAutofit/>
          </a:bodyPr>
          <a:lstStyle/>
          <a:p>
            <a:r>
              <a:rPr lang="en-US" sz="2200" dirty="0">
                <a:latin typeface="Times New Roman" panose="02020603050405020304" pitchFamily="18" charset="0"/>
                <a:cs typeface="Times New Roman" panose="02020603050405020304" pitchFamily="18" charset="0"/>
              </a:rPr>
              <a:t>MODULE 2: DETECTION OF FILELESS MALWARE</a:t>
            </a:r>
            <a:endParaRPr lang="en-IN" sz="2200" dirty="0"/>
          </a:p>
        </p:txBody>
      </p:sp>
      <p:sp>
        <p:nvSpPr>
          <p:cNvPr id="3" name="Text Placeholder 2"/>
          <p:cNvSpPr>
            <a:spLocks noGrp="1"/>
          </p:cNvSpPr>
          <p:nvPr>
            <p:ph sz="half" idx="1"/>
          </p:nvPr>
        </p:nvSpPr>
        <p:spPr>
          <a:xfrm>
            <a:off x="788995" y="834627"/>
            <a:ext cx="7690160" cy="607597"/>
          </a:xfrm>
        </p:spPr>
        <p:txBody>
          <a:bodyPr>
            <a:normAutofit fontScale="85000" lnSpcReduction="10000"/>
          </a:bodyPr>
          <a:lstStyle/>
          <a:p>
            <a:pPr marL="139700" indent="0">
              <a:buNone/>
            </a:pPr>
            <a:r>
              <a:rPr lang="en-US" sz="1800" dirty="0">
                <a:latin typeface="Times New Roman" panose="02020603050405020304" pitchFamily="18" charset="0"/>
                <a:cs typeface="Times New Roman" panose="02020603050405020304" pitchFamily="18" charset="0"/>
              </a:rPr>
              <a:t>OUTPUT:COMMAND LINE STRINGS - COMMAND AND SCRIPTING INTERPRETER-UNUSUALLY LONG COMMAND-LINE STRINGS-HIDDEN ARTIFACTS</a:t>
            </a:r>
            <a:endParaRPr lang="en-IN" sz="18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147" y="1442224"/>
            <a:ext cx="6982522" cy="3137210"/>
          </a:xfrm>
          <a:prstGeom prst="rect">
            <a:avLst/>
          </a:prstGeom>
        </p:spPr>
      </p:pic>
    </p:spTree>
    <p:extLst>
      <p:ext uri="{BB962C8B-B14F-4D97-AF65-F5344CB8AC3E}">
        <p14:creationId xmlns:p14="http://schemas.microsoft.com/office/powerpoint/2010/main" val="12062572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14953"/>
            <a:ext cx="7466113" cy="424384"/>
          </a:xfrm>
        </p:spPr>
        <p:txBody>
          <a:bodyPr>
            <a:normAutofit/>
          </a:bodyPr>
          <a:lstStyle/>
          <a:p>
            <a:r>
              <a:rPr lang="en-US" sz="2200" dirty="0">
                <a:latin typeface="Times New Roman" panose="02020603050405020304" pitchFamily="18" charset="0"/>
                <a:cs typeface="Times New Roman" panose="02020603050405020304" pitchFamily="18" charset="0"/>
              </a:rPr>
              <a:t>MODULE 2: DETECTION OF FILELESS MALWARE</a:t>
            </a:r>
            <a:endParaRPr lang="en-IN" sz="2200" dirty="0"/>
          </a:p>
        </p:txBody>
      </p:sp>
      <p:sp>
        <p:nvSpPr>
          <p:cNvPr id="3" name="Text Placeholder 2"/>
          <p:cNvSpPr>
            <a:spLocks noGrp="1"/>
          </p:cNvSpPr>
          <p:nvPr>
            <p:ph sz="half" idx="1"/>
          </p:nvPr>
        </p:nvSpPr>
        <p:spPr>
          <a:xfrm>
            <a:off x="822960" y="749731"/>
            <a:ext cx="7132600" cy="397233"/>
          </a:xfrm>
        </p:spPr>
        <p:txBody>
          <a:bodyPr>
            <a:normAutofit/>
          </a:bodyPr>
          <a:lstStyle/>
          <a:p>
            <a:pPr marL="139700" indent="0">
              <a:buNone/>
            </a:pPr>
            <a:r>
              <a:rPr lang="en-US" sz="1800" dirty="0">
                <a:latin typeface="Times New Roman" panose="02020603050405020304" pitchFamily="18" charset="0"/>
                <a:cs typeface="Times New Roman" panose="02020603050405020304" pitchFamily="18" charset="0"/>
              </a:rPr>
              <a:t>OUTPUT:SCRIPTING AND OBFUSCATION-BATCH FILE</a:t>
            </a:r>
            <a:endParaRPr lang="en-IN" sz="18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735" y="1431568"/>
            <a:ext cx="7420811" cy="3222743"/>
          </a:xfrm>
          <a:prstGeom prst="rect">
            <a:avLst/>
          </a:prstGeom>
        </p:spPr>
      </p:pic>
    </p:spTree>
    <p:extLst>
      <p:ext uri="{BB962C8B-B14F-4D97-AF65-F5344CB8AC3E}">
        <p14:creationId xmlns:p14="http://schemas.microsoft.com/office/powerpoint/2010/main" val="33600966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51542"/>
            <a:ext cx="7823974" cy="380360"/>
          </a:xfrm>
        </p:spPr>
        <p:txBody>
          <a:bodyPr>
            <a:normAutofit/>
          </a:bodyPr>
          <a:lstStyle/>
          <a:p>
            <a:r>
              <a:rPr lang="en-US" sz="2200" dirty="0">
                <a:latin typeface="Times New Roman" panose="02020603050405020304" pitchFamily="18" charset="0"/>
                <a:cs typeface="Times New Roman" panose="02020603050405020304" pitchFamily="18" charset="0"/>
              </a:rPr>
              <a:t>MODULE 2: DETECTION OF FILELESS MALWARE</a:t>
            </a:r>
            <a:endParaRPr lang="en-IN" sz="2200" dirty="0"/>
          </a:p>
        </p:txBody>
      </p:sp>
      <p:sp>
        <p:nvSpPr>
          <p:cNvPr id="3" name="Text Placeholder 2"/>
          <p:cNvSpPr>
            <a:spLocks noGrp="1"/>
          </p:cNvSpPr>
          <p:nvPr>
            <p:ph sz="half" idx="1"/>
          </p:nvPr>
        </p:nvSpPr>
        <p:spPr>
          <a:xfrm>
            <a:off x="628650" y="788021"/>
            <a:ext cx="7823974" cy="260194"/>
          </a:xfrm>
        </p:spPr>
        <p:txBody>
          <a:bodyPr>
            <a:normAutofit fontScale="77500" lnSpcReduction="20000"/>
          </a:bodyPr>
          <a:lstStyle/>
          <a:p>
            <a:pPr marL="139700" indent="0">
              <a:buNone/>
            </a:pPr>
            <a:r>
              <a:rPr lang="en-US" sz="1900" dirty="0">
                <a:latin typeface="Times New Roman" panose="02020603050405020304" pitchFamily="18" charset="0"/>
                <a:cs typeface="Times New Roman" panose="02020603050405020304" pitchFamily="18" charset="0"/>
              </a:rPr>
              <a:t>OUTPUT: SCRIPTING AND OBFUSCATION- OBFUSCATED CONTENT</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444" y="1375993"/>
            <a:ext cx="7251545" cy="3240612"/>
          </a:xfrm>
          <a:prstGeom prst="rect">
            <a:avLst/>
          </a:prstGeom>
        </p:spPr>
      </p:pic>
    </p:spTree>
    <p:extLst>
      <p:ext uri="{BB962C8B-B14F-4D97-AF65-F5344CB8AC3E}">
        <p14:creationId xmlns:p14="http://schemas.microsoft.com/office/powerpoint/2010/main" val="30460256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14953"/>
            <a:ext cx="8083148" cy="431818"/>
          </a:xfrm>
        </p:spPr>
        <p:txBody>
          <a:bodyPr>
            <a:normAutofit/>
          </a:bodyPr>
          <a:lstStyle/>
          <a:p>
            <a:r>
              <a:rPr lang="en-US" sz="2200" dirty="0">
                <a:latin typeface="Times New Roman" panose="02020603050405020304" pitchFamily="18" charset="0"/>
                <a:cs typeface="Times New Roman" panose="02020603050405020304" pitchFamily="18" charset="0"/>
              </a:rPr>
              <a:t>MODULE 2: DETECTION OF FILELESS MALWARE</a:t>
            </a:r>
            <a:endParaRPr lang="en-IN" sz="2200" dirty="0"/>
          </a:p>
        </p:txBody>
      </p:sp>
      <p:sp>
        <p:nvSpPr>
          <p:cNvPr id="3" name="Text Placeholder 2"/>
          <p:cNvSpPr>
            <a:spLocks noGrp="1"/>
          </p:cNvSpPr>
          <p:nvPr>
            <p:ph sz="half" idx="1"/>
          </p:nvPr>
        </p:nvSpPr>
        <p:spPr>
          <a:xfrm>
            <a:off x="822960" y="785638"/>
            <a:ext cx="7355624" cy="444713"/>
          </a:xfrm>
        </p:spPr>
        <p:txBody>
          <a:bodyPr>
            <a:normAutofit/>
          </a:bodyPr>
          <a:lstStyle/>
          <a:p>
            <a:pPr marL="139700" indent="0">
              <a:buNone/>
            </a:pPr>
            <a:r>
              <a:rPr lang="en-US" dirty="0">
                <a:latin typeface="Times New Roman" panose="02020603050405020304" pitchFamily="18" charset="0"/>
                <a:cs typeface="Times New Roman" panose="02020603050405020304" pitchFamily="18" charset="0"/>
              </a:rPr>
              <a:t>OUTPUT: SCRIPTING AND OBFUSCATION – </a:t>
            </a:r>
            <a:r>
              <a:rPr lang="en-US" dirty="0" err="1">
                <a:latin typeface="Times New Roman" panose="02020603050405020304" pitchFamily="18" charset="0"/>
                <a:cs typeface="Times New Roman" panose="02020603050405020304" pitchFamily="18" charset="0"/>
              </a:rPr>
              <a:t>WinSecurityUpdate</a:t>
            </a:r>
            <a:r>
              <a:rPr lang="en-US" dirty="0">
                <a:latin typeface="Times New Roman" panose="02020603050405020304" pitchFamily="18" charset="0"/>
                <a:cs typeface="Times New Roman" panose="02020603050405020304" pitchFamily="18" charset="0"/>
              </a:rPr>
              <a:t> CONTENT</a:t>
            </a:r>
            <a:endParaRPr lang="en-I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2097" y="1369218"/>
            <a:ext cx="7069873" cy="3265330"/>
          </a:xfrm>
          <a:prstGeom prst="rect">
            <a:avLst/>
          </a:prstGeom>
        </p:spPr>
      </p:pic>
    </p:spTree>
    <p:extLst>
      <p:ext uri="{BB962C8B-B14F-4D97-AF65-F5344CB8AC3E}">
        <p14:creationId xmlns:p14="http://schemas.microsoft.com/office/powerpoint/2010/main" val="27909359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59" y="214953"/>
            <a:ext cx="7659401" cy="379779"/>
          </a:xfrm>
        </p:spPr>
        <p:txBody>
          <a:bodyPr>
            <a:normAutofit/>
          </a:bodyPr>
          <a:lstStyle/>
          <a:p>
            <a:r>
              <a:rPr lang="en-US" sz="2200" dirty="0">
                <a:latin typeface="Times New Roman" panose="02020603050405020304" pitchFamily="18" charset="0"/>
                <a:cs typeface="Times New Roman" panose="02020603050405020304" pitchFamily="18" charset="0"/>
              </a:rPr>
              <a:t>MODULE 2: DETECTION OF FILELESS MALWARE</a:t>
            </a:r>
            <a:endParaRPr lang="en-IN" sz="2200" dirty="0"/>
          </a:p>
        </p:txBody>
      </p:sp>
      <p:sp>
        <p:nvSpPr>
          <p:cNvPr id="3" name="Text Placeholder 2"/>
          <p:cNvSpPr>
            <a:spLocks noGrp="1"/>
          </p:cNvSpPr>
          <p:nvPr>
            <p:ph sz="half" idx="1"/>
          </p:nvPr>
        </p:nvSpPr>
        <p:spPr>
          <a:xfrm>
            <a:off x="822959" y="662975"/>
            <a:ext cx="7192072" cy="459581"/>
          </a:xfrm>
        </p:spPr>
        <p:txBody>
          <a:bodyPr>
            <a:normAutofit/>
          </a:bodyPr>
          <a:lstStyle/>
          <a:p>
            <a:pPr marL="139700" indent="0">
              <a:buNone/>
            </a:pPr>
            <a:r>
              <a:rPr lang="en-US" dirty="0">
                <a:latin typeface="Times New Roman" panose="02020603050405020304" pitchFamily="18" charset="0"/>
                <a:cs typeface="Times New Roman" panose="02020603050405020304" pitchFamily="18" charset="0"/>
              </a:rPr>
              <a:t>OUTPUT: SCRIPTING AND OBFUSCATION – a1 AND r1 CONTENT DECODED</a:t>
            </a:r>
            <a:endParaRPr lang="en-IN"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431" y="1360805"/>
            <a:ext cx="7047600" cy="3292970"/>
          </a:xfrm>
          <a:prstGeom prst="rect">
            <a:avLst/>
          </a:prstGeom>
        </p:spPr>
      </p:pic>
    </p:spTree>
    <p:extLst>
      <p:ext uri="{BB962C8B-B14F-4D97-AF65-F5344CB8AC3E}">
        <p14:creationId xmlns:p14="http://schemas.microsoft.com/office/powerpoint/2010/main" val="55600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728" y="556341"/>
            <a:ext cx="4126230" cy="530828"/>
          </a:xfrm>
        </p:spPr>
        <p:txBody>
          <a:bodyPr/>
          <a:lstStyle/>
          <a:p>
            <a:r>
              <a:rPr lang="en-US" sz="2800" dirty="0">
                <a:latin typeface="Times New Roman" panose="02020603050405020304" pitchFamily="18" charset="0"/>
                <a:cs typeface="Times New Roman" panose="02020603050405020304" pitchFamily="18" charset="0"/>
              </a:rPr>
              <a:t>PROBLEM STATEMENT</a:t>
            </a:r>
            <a:endParaRPr lang="en-IN" sz="28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sz="half" idx="1"/>
          </p:nvPr>
        </p:nvSpPr>
        <p:spPr>
          <a:xfrm>
            <a:off x="650953" y="1311231"/>
            <a:ext cx="8052054" cy="3471005"/>
          </a:xfrm>
        </p:spPr>
        <p:txBody>
          <a:bodyPr>
            <a:noAutofit/>
          </a:bodyPr>
          <a:lstStyle/>
          <a:p>
            <a:pPr marL="425450" indent="-285750">
              <a:buFont typeface="Wingdings" pitchFamily="2" charset="2"/>
              <a:buChar char="v"/>
            </a:pPr>
            <a:r>
              <a:rPr lang="en-US" sz="1600" b="0" i="0" dirty="0">
                <a:solidFill>
                  <a:schemeClr val="tx1"/>
                </a:solidFill>
                <a:effectLst/>
                <a:latin typeface="Times New Roman" panose="02020603050405020304" pitchFamily="18" charset="0"/>
                <a:cs typeface="Times New Roman" panose="02020603050405020304" pitchFamily="18" charset="0"/>
              </a:rPr>
              <a:t>Detecting fileless malware in a fully patched Windows system is difficult since traditional antivirus software and security solutions are often ineffective against these attacks. </a:t>
            </a:r>
          </a:p>
          <a:p>
            <a:pPr marL="425450" indent="-285750">
              <a:buFont typeface="Wingdings" pitchFamily="2" charset="2"/>
              <a:buChar char="v"/>
            </a:pPr>
            <a:r>
              <a:rPr lang="en-US" sz="1600" b="0" i="0" dirty="0">
                <a:solidFill>
                  <a:schemeClr val="tx1"/>
                </a:solidFill>
                <a:effectLst/>
                <a:latin typeface="Times New Roman" panose="02020603050405020304" pitchFamily="18" charset="0"/>
                <a:cs typeface="Times New Roman" panose="02020603050405020304" pitchFamily="18" charset="0"/>
              </a:rPr>
              <a:t>Fileless malware can exploit vulnerabilities in the operating system, applications, and hardware, resulting in data theft, system damage, and financial losses. </a:t>
            </a:r>
          </a:p>
          <a:p>
            <a:pPr marL="425450" indent="-285750">
              <a:buFont typeface="Wingdings" pitchFamily="2" charset="2"/>
              <a:buChar char="v"/>
            </a:pPr>
            <a:r>
              <a:rPr lang="en-US" sz="1600" b="0" i="0" dirty="0">
                <a:solidFill>
                  <a:schemeClr val="tx1"/>
                </a:solidFill>
                <a:effectLst/>
                <a:latin typeface="Times New Roman" panose="02020603050405020304" pitchFamily="18" charset="0"/>
                <a:cs typeface="Times New Roman" panose="02020603050405020304" pitchFamily="18" charset="0"/>
              </a:rPr>
              <a:t>To detect these attacks, we use test cases from MITRE ATT&amp;CK, CAR, D3FEND i.e. Purple teaming frameworks. </a:t>
            </a:r>
            <a:endParaRPr lang="en-US"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36592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14953"/>
            <a:ext cx="7518152" cy="394647"/>
          </a:xfrm>
        </p:spPr>
        <p:txBody>
          <a:bodyPr>
            <a:normAutofit/>
          </a:bodyPr>
          <a:lstStyle/>
          <a:p>
            <a:r>
              <a:rPr lang="en-US" sz="2200" dirty="0">
                <a:latin typeface="Times New Roman" panose="02020603050405020304" pitchFamily="18" charset="0"/>
                <a:cs typeface="Times New Roman" panose="02020603050405020304" pitchFamily="18" charset="0"/>
              </a:rPr>
              <a:t>MODULE 2: DETECTION OF FILELESS MALWARE</a:t>
            </a:r>
            <a:endParaRPr lang="en-IN" sz="2200" dirty="0"/>
          </a:p>
        </p:txBody>
      </p:sp>
      <p:sp>
        <p:nvSpPr>
          <p:cNvPr id="3" name="Text Placeholder 2"/>
          <p:cNvSpPr>
            <a:spLocks noGrp="1"/>
          </p:cNvSpPr>
          <p:nvPr>
            <p:ph sz="half" idx="1"/>
          </p:nvPr>
        </p:nvSpPr>
        <p:spPr>
          <a:xfrm>
            <a:off x="822960" y="719398"/>
            <a:ext cx="7251547" cy="467015"/>
          </a:xfrm>
        </p:spPr>
        <p:txBody>
          <a:bodyPr>
            <a:normAutofit fontScale="92500" lnSpcReduction="20000"/>
          </a:bodyPr>
          <a:lstStyle/>
          <a:p>
            <a:pPr marL="139700" indent="0">
              <a:buNone/>
            </a:pPr>
            <a:r>
              <a:rPr lang="en-US" sz="1800" dirty="0">
                <a:latin typeface="Times New Roman" panose="02020603050405020304" pitchFamily="18" charset="0"/>
                <a:cs typeface="Times New Roman" panose="02020603050405020304" pitchFamily="18" charset="0"/>
              </a:rPr>
              <a:t>OUTPUT: SCRIPTING AND OBFUSCATION – REVERSE TCP CONNECTION – r1 FILE</a:t>
            </a:r>
            <a:endParaRPr lang="en-IN" sz="18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6098" y="1372266"/>
            <a:ext cx="7025270" cy="3296377"/>
          </a:xfrm>
          <a:prstGeom prst="rect">
            <a:avLst/>
          </a:prstGeom>
        </p:spPr>
      </p:pic>
    </p:spTree>
    <p:extLst>
      <p:ext uri="{BB962C8B-B14F-4D97-AF65-F5344CB8AC3E}">
        <p14:creationId xmlns:p14="http://schemas.microsoft.com/office/powerpoint/2010/main" val="30221109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14953"/>
            <a:ext cx="7466113" cy="394647"/>
          </a:xfrm>
        </p:spPr>
        <p:txBody>
          <a:bodyPr>
            <a:normAutofit/>
          </a:bodyPr>
          <a:lstStyle/>
          <a:p>
            <a:r>
              <a:rPr lang="en-US" sz="2200" dirty="0">
                <a:latin typeface="Times New Roman" panose="02020603050405020304" pitchFamily="18" charset="0"/>
                <a:cs typeface="Times New Roman" panose="02020603050405020304" pitchFamily="18" charset="0"/>
              </a:rPr>
              <a:t>MODULE 2: DETECTION OF FILELESS MALWARE</a:t>
            </a:r>
            <a:endParaRPr lang="en-IN" sz="2200" dirty="0"/>
          </a:p>
        </p:txBody>
      </p:sp>
      <p:sp>
        <p:nvSpPr>
          <p:cNvPr id="3" name="Text Placeholder 2"/>
          <p:cNvSpPr>
            <a:spLocks noGrp="1"/>
          </p:cNvSpPr>
          <p:nvPr>
            <p:ph sz="half" idx="1"/>
          </p:nvPr>
        </p:nvSpPr>
        <p:spPr>
          <a:xfrm>
            <a:off x="822960" y="775155"/>
            <a:ext cx="7541478" cy="399440"/>
          </a:xfrm>
        </p:spPr>
        <p:txBody>
          <a:bodyPr>
            <a:normAutofit/>
          </a:bodyPr>
          <a:lstStyle/>
          <a:p>
            <a:pPr marL="139700" indent="0">
              <a:buNone/>
            </a:pPr>
            <a:r>
              <a:rPr lang="en-US" sz="1800" dirty="0">
                <a:latin typeface="Times New Roman" panose="02020603050405020304" pitchFamily="18" charset="0"/>
                <a:cs typeface="Times New Roman" panose="02020603050405020304" pitchFamily="18" charset="0"/>
              </a:rPr>
              <a:t>OUTPUT: PORT-TO-PROCESS MAPPING</a:t>
            </a:r>
            <a:endParaRPr lang="en-IN" sz="1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147" y="1429360"/>
            <a:ext cx="6833418" cy="3216982"/>
          </a:xfrm>
          <a:prstGeom prst="rect">
            <a:avLst/>
          </a:prstGeom>
        </p:spPr>
      </p:pic>
    </p:spTree>
    <p:extLst>
      <p:ext uri="{BB962C8B-B14F-4D97-AF65-F5344CB8AC3E}">
        <p14:creationId xmlns:p14="http://schemas.microsoft.com/office/powerpoint/2010/main" val="22499589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1" y="229239"/>
            <a:ext cx="7615818" cy="454702"/>
          </a:xfrm>
        </p:spPr>
        <p:txBody>
          <a:bodyPr>
            <a:normAutofit/>
          </a:bodyPr>
          <a:lstStyle/>
          <a:p>
            <a:r>
              <a:rPr lang="en-US" sz="2200" dirty="0">
                <a:latin typeface="Times New Roman" panose="02020603050405020304" pitchFamily="18" charset="0"/>
                <a:cs typeface="Times New Roman" panose="02020603050405020304" pitchFamily="18" charset="0"/>
              </a:rPr>
              <a:t>MODULE 3: TESTING AND WRAPPING</a:t>
            </a:r>
            <a:endParaRPr lang="en-IN" sz="2200" dirty="0"/>
          </a:p>
        </p:txBody>
      </p:sp>
      <p:sp>
        <p:nvSpPr>
          <p:cNvPr id="3" name="Text Placeholder 2"/>
          <p:cNvSpPr>
            <a:spLocks noGrp="1"/>
          </p:cNvSpPr>
          <p:nvPr>
            <p:ph sz="half" idx="1"/>
          </p:nvPr>
        </p:nvSpPr>
        <p:spPr>
          <a:xfrm>
            <a:off x="561743" y="737141"/>
            <a:ext cx="7311018" cy="392675"/>
          </a:xfrm>
        </p:spPr>
        <p:txBody>
          <a:bodyPr>
            <a:normAutofit/>
          </a:bodyPr>
          <a:lstStyle/>
          <a:p>
            <a:pPr marL="139700" indent="0">
              <a:buNone/>
            </a:pPr>
            <a:r>
              <a:rPr lang="en-US" sz="1800" dirty="0">
                <a:latin typeface="Times New Roman" panose="02020603050405020304" pitchFamily="18" charset="0"/>
                <a:cs typeface="Times New Roman" panose="02020603050405020304" pitchFamily="18" charset="0"/>
              </a:rPr>
              <a:t>INPUT: UPDATE.CMD FILE’S CONTENT</a:t>
            </a:r>
            <a:endParaRPr lang="en-IN" sz="1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810" y="1449658"/>
            <a:ext cx="7173951" cy="3157117"/>
          </a:xfrm>
          <a:prstGeom prst="rect">
            <a:avLst/>
          </a:prstGeom>
        </p:spPr>
      </p:pic>
    </p:spTree>
    <p:extLst>
      <p:ext uri="{BB962C8B-B14F-4D97-AF65-F5344CB8AC3E}">
        <p14:creationId xmlns:p14="http://schemas.microsoft.com/office/powerpoint/2010/main" val="5645628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93578"/>
            <a:ext cx="7526609" cy="386285"/>
          </a:xfrm>
        </p:spPr>
        <p:txBody>
          <a:bodyPr>
            <a:normAutofit/>
          </a:bodyPr>
          <a:lstStyle/>
          <a:p>
            <a:r>
              <a:rPr lang="en-US" sz="2200" dirty="0">
                <a:latin typeface="Times New Roman" panose="02020603050405020304" pitchFamily="18" charset="0"/>
                <a:cs typeface="Times New Roman" panose="02020603050405020304" pitchFamily="18" charset="0"/>
              </a:rPr>
              <a:t>MODULE 3: TESTING AND WRAPPING</a:t>
            </a:r>
            <a:endParaRPr lang="en-IN" sz="2200" dirty="0"/>
          </a:p>
        </p:txBody>
      </p:sp>
      <p:sp>
        <p:nvSpPr>
          <p:cNvPr id="3" name="Text Placeholder 2"/>
          <p:cNvSpPr>
            <a:spLocks noGrp="1"/>
          </p:cNvSpPr>
          <p:nvPr>
            <p:ph sz="half" idx="1"/>
          </p:nvPr>
        </p:nvSpPr>
        <p:spPr>
          <a:xfrm>
            <a:off x="628650" y="716350"/>
            <a:ext cx="7281282" cy="316997"/>
          </a:xfrm>
        </p:spPr>
        <p:txBody>
          <a:bodyPr>
            <a:normAutofit fontScale="92500" lnSpcReduction="10000"/>
          </a:bodyPr>
          <a:lstStyle/>
          <a:p>
            <a:pPr marL="139700" indent="0">
              <a:buNone/>
            </a:pPr>
            <a:r>
              <a:rPr lang="en-US" sz="1800" dirty="0">
                <a:latin typeface="Times New Roman" panose="02020603050405020304" pitchFamily="18" charset="0"/>
                <a:cs typeface="Times New Roman" panose="02020603050405020304" pitchFamily="18" charset="0"/>
              </a:rPr>
              <a:t>OUTPUT: CREATING </a:t>
            </a:r>
            <a:r>
              <a:rPr lang="en-US" sz="1800" dirty="0" err="1">
                <a:latin typeface="Times New Roman" panose="02020603050405020304" pitchFamily="18" charset="0"/>
                <a:cs typeface="Times New Roman" panose="02020603050405020304" pitchFamily="18" charset="0"/>
              </a:rPr>
              <a:t>IoCs</a:t>
            </a:r>
            <a:endParaRPr lang="en-IN" sz="18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283" y="1391522"/>
            <a:ext cx="7151649" cy="3257632"/>
          </a:xfrm>
          <a:prstGeom prst="rect">
            <a:avLst/>
          </a:prstGeom>
        </p:spPr>
      </p:pic>
    </p:spTree>
    <p:extLst>
      <p:ext uri="{BB962C8B-B14F-4D97-AF65-F5344CB8AC3E}">
        <p14:creationId xmlns:p14="http://schemas.microsoft.com/office/powerpoint/2010/main" val="39881388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latin typeface="Times New Roman" panose="02020603050405020304" pitchFamily="18" charset="0"/>
                <a:cs typeface="Times New Roman" panose="02020603050405020304" pitchFamily="18" charset="0"/>
              </a:rPr>
              <a:t>CONCLUSION</a:t>
            </a:r>
            <a:endParaRPr lang="en-IN" sz="3000" dirty="0">
              <a:latin typeface="Times New Roman" panose="02020603050405020304" pitchFamily="18" charset="0"/>
              <a:cs typeface="Times New Roman" panose="02020603050405020304" pitchFamily="18" charset="0"/>
            </a:endParaRPr>
          </a:p>
        </p:txBody>
      </p:sp>
      <p:sp>
        <p:nvSpPr>
          <p:cNvPr id="5" name="Rectangle 1"/>
          <p:cNvSpPr>
            <a:spLocks noGrp="1" noChangeArrowheads="1"/>
          </p:cNvSpPr>
          <p:nvPr>
            <p:ph sz="half" idx="1"/>
          </p:nvPr>
        </p:nvSpPr>
        <p:spPr bwMode="auto">
          <a:xfrm>
            <a:off x="822960" y="1718521"/>
            <a:ext cx="728128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itchFamily="2" charset="2"/>
              <a:buChar char="v"/>
              <a:tabLst/>
            </a:pPr>
            <a:r>
              <a:rPr lang="en-US" sz="1800" b="0" i="0" dirty="0">
                <a:solidFill>
                  <a:schemeClr val="tx1"/>
                </a:solidFill>
                <a:effectLst/>
                <a:latin typeface="Times New Roman" panose="02020603050405020304" pitchFamily="18" charset="0"/>
                <a:cs typeface="Times New Roman" panose="02020603050405020304" pitchFamily="18" charset="0"/>
              </a:rPr>
              <a:t>Detecting fileless malware in fully patched Windows systems is crucial to protect organizations from advanced cyber threats. </a:t>
            </a:r>
          </a:p>
          <a:p>
            <a:pPr marR="0" lvl="0" algn="l" defTabSz="914400" rtl="0" eaLnBrk="0" fontAlgn="base" latinLnBrk="0" hangingPunct="0">
              <a:lnSpc>
                <a:spcPct val="100000"/>
              </a:lnSpc>
              <a:spcBef>
                <a:spcPct val="0"/>
              </a:spcBef>
              <a:spcAft>
                <a:spcPct val="0"/>
              </a:spcAft>
              <a:buClrTx/>
              <a:buSzTx/>
              <a:buFont typeface="Wingdings" pitchFamily="2" charset="2"/>
              <a:buChar char="v"/>
              <a:tabLst/>
            </a:pPr>
            <a:r>
              <a:rPr lang="en-US" sz="1800" b="0" i="0" dirty="0">
                <a:solidFill>
                  <a:schemeClr val="tx1"/>
                </a:solidFill>
                <a:effectLst/>
                <a:latin typeface="Times New Roman" panose="02020603050405020304" pitchFamily="18" charset="0"/>
                <a:cs typeface="Times New Roman" panose="02020603050405020304" pitchFamily="18" charset="0"/>
              </a:rPr>
              <a:t>Fileless malware can evade traditional antivirus solutions, but monitoring memory behavior and network activity can help detect suspicious activity and prevent potential security breaches. </a:t>
            </a:r>
          </a:p>
          <a:p>
            <a:pPr marR="0" lvl="0" algn="l" defTabSz="914400" rtl="0" eaLnBrk="0" fontAlgn="base" latinLnBrk="0" hangingPunct="0">
              <a:lnSpc>
                <a:spcPct val="100000"/>
              </a:lnSpc>
              <a:spcBef>
                <a:spcPct val="0"/>
              </a:spcBef>
              <a:spcAft>
                <a:spcPct val="0"/>
              </a:spcAft>
              <a:buClrTx/>
              <a:buSzTx/>
              <a:buFont typeface="Wingdings" pitchFamily="2" charset="2"/>
              <a:buChar char="v"/>
              <a:tabLst/>
            </a:pPr>
            <a:r>
              <a:rPr lang="en-US" altLang="en-US" sz="1800" b="0" i="0" dirty="0">
                <a:solidFill>
                  <a:schemeClr val="tx1"/>
                </a:solidFill>
                <a:effectLst/>
                <a:latin typeface="Times New Roman" panose="02020603050405020304" pitchFamily="18" charset="0"/>
                <a:cs typeface="Times New Roman" panose="02020603050405020304" pitchFamily="18" charset="0"/>
              </a:rPr>
              <a:t>O</a:t>
            </a:r>
            <a:r>
              <a:rPr lang="en-US" altLang="en-US" sz="1800" dirty="0">
                <a:solidFill>
                  <a:schemeClr val="tx1"/>
                </a:solidFill>
                <a:latin typeface="Times New Roman" panose="02020603050405020304" pitchFamily="18" charset="0"/>
                <a:cs typeface="Times New Roman" panose="02020603050405020304" pitchFamily="18" charset="0"/>
              </a:rPr>
              <a:t>verall, using a combination of these techniques can provide a comprehensive approach to detect fileless malware. </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19797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latin typeface="Times New Roman" panose="02020603050405020304" pitchFamily="18" charset="0"/>
                <a:cs typeface="Times New Roman" panose="02020603050405020304" pitchFamily="18" charset="0"/>
              </a:rPr>
              <a:t>LIMITATION</a:t>
            </a:r>
            <a:endParaRPr lang="en-IN" sz="30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sz="half" idx="1"/>
          </p:nvPr>
        </p:nvSpPr>
        <p:spPr>
          <a:xfrm>
            <a:off x="650953" y="1303021"/>
            <a:ext cx="7437399" cy="3351464"/>
          </a:xfrm>
        </p:spPr>
        <p:txBody>
          <a:bodyPr>
            <a:normAutofit/>
          </a:bodyPr>
          <a:lstStyle/>
          <a:p>
            <a:pPr marL="139700" indent="0">
              <a:buNone/>
            </a:pPr>
            <a:r>
              <a:rPr lang="en-US" b="0" i="0" dirty="0">
                <a:solidFill>
                  <a:schemeClr val="tx1"/>
                </a:solidFill>
                <a:effectLst/>
                <a:latin typeface="Times New Roman" panose="02020603050405020304" pitchFamily="18" charset="0"/>
                <a:cs typeface="Times New Roman" panose="02020603050405020304" pitchFamily="18" charset="0"/>
              </a:rPr>
              <a:t>Detecting fileless malware in fully patched Windows systems has several limitations, including false positives, complexity, evasion techniques, scalability, and limited coverage. Memory behavior analysis and network activity monitoring can flag legitimate system activity as suspicious, and detecting fileless malware requires sophisticated analysis, machine learning algorithms, and significant expertise and computational resources. Fileless malware can also use sophisticated techniques to evade detection, making it difficult to detect, and the detection of fileless malware may have limited coverage, particularly against zero-day attacks. To achieve comprehensive protection against cyber threats, organizations must be aware of the limitations of these approaches and use a combination of techniques.</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76437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0426" y="526604"/>
            <a:ext cx="4627291" cy="566215"/>
          </a:xfrm>
        </p:spPr>
        <p:txBody>
          <a:bodyPr>
            <a:normAutofit/>
          </a:bodyPr>
          <a:lstStyle/>
          <a:p>
            <a:r>
              <a:rPr lang="en-US" sz="2800" dirty="0">
                <a:latin typeface="Times New Roman" panose="02020603050405020304" pitchFamily="18" charset="0"/>
                <a:cs typeface="Times New Roman" panose="02020603050405020304" pitchFamily="18" charset="0"/>
              </a:rPr>
              <a:t>FUTURE ENHANCEMENT</a:t>
            </a:r>
            <a:endParaRPr lang="en-IN" sz="28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8BD2A9AC-EF3A-A148-47E5-B211E2031C44}"/>
              </a:ext>
            </a:extLst>
          </p:cNvPr>
          <p:cNvSpPr>
            <a:spLocks noGrp="1" noChangeArrowheads="1"/>
          </p:cNvSpPr>
          <p:nvPr>
            <p:ph sz="half" idx="1"/>
          </p:nvPr>
        </p:nvSpPr>
        <p:spPr bwMode="auto">
          <a:xfrm>
            <a:off x="628650" y="1928503"/>
            <a:ext cx="817245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itchFamily="2" charset="2"/>
              <a:buChar char="v"/>
              <a:tabLst/>
            </a:pPr>
            <a:r>
              <a:rPr lang="en-US" sz="1400" b="0" i="0" dirty="0">
                <a:solidFill>
                  <a:schemeClr val="tx1"/>
                </a:solidFill>
                <a:effectLst/>
                <a:latin typeface="Times New Roman" panose="02020603050405020304" pitchFamily="18" charset="0"/>
                <a:cs typeface="Times New Roman" panose="02020603050405020304" pitchFamily="18" charset="0"/>
              </a:rPr>
              <a:t>Behavioral Analysis</a:t>
            </a:r>
          </a:p>
          <a:p>
            <a:pPr marR="0" lvl="0" algn="l" defTabSz="914400" rtl="0" eaLnBrk="0" fontAlgn="base" latinLnBrk="0" hangingPunct="0">
              <a:lnSpc>
                <a:spcPct val="100000"/>
              </a:lnSpc>
              <a:spcBef>
                <a:spcPct val="0"/>
              </a:spcBef>
              <a:spcAft>
                <a:spcPct val="0"/>
              </a:spcAft>
              <a:buClrTx/>
              <a:buSzTx/>
              <a:buFont typeface="Wingdings" pitchFamily="2" charset="2"/>
              <a:buChar char="v"/>
              <a:tabLst/>
            </a:pPr>
            <a:r>
              <a:rPr lang="en-US" sz="1400" dirty="0">
                <a:solidFill>
                  <a:schemeClr val="tx1"/>
                </a:solidFill>
                <a:latin typeface="Times New Roman" panose="02020603050405020304" pitchFamily="18" charset="0"/>
                <a:cs typeface="Times New Roman" panose="02020603050405020304" pitchFamily="18" charset="0"/>
              </a:rPr>
              <a:t>Machine Learning</a:t>
            </a:r>
          </a:p>
          <a:p>
            <a:pPr marR="0" lvl="0" algn="l" defTabSz="914400" rtl="0" eaLnBrk="0" fontAlgn="base" latinLnBrk="0" hangingPunct="0">
              <a:lnSpc>
                <a:spcPct val="100000"/>
              </a:lnSpc>
              <a:spcBef>
                <a:spcPct val="0"/>
              </a:spcBef>
              <a:spcAft>
                <a:spcPct val="0"/>
              </a:spcAft>
              <a:buClrTx/>
              <a:buSzTx/>
              <a:buFont typeface="Wingdings" pitchFamily="2" charset="2"/>
              <a:buChar char="v"/>
              <a:tabLst/>
            </a:pPr>
            <a:r>
              <a:rPr lang="en-US" sz="1400" b="0" i="0" dirty="0">
                <a:solidFill>
                  <a:schemeClr val="tx1"/>
                </a:solidFill>
                <a:effectLst/>
                <a:latin typeface="Times New Roman" panose="02020603050405020304" pitchFamily="18" charset="0"/>
                <a:cs typeface="Times New Roman" panose="02020603050405020304" pitchFamily="18" charset="0"/>
              </a:rPr>
              <a:t>Real-time Monitoring</a:t>
            </a:r>
          </a:p>
          <a:p>
            <a:pPr marR="0" lvl="0" algn="l" defTabSz="914400" rtl="0" eaLnBrk="0" fontAlgn="base" latinLnBrk="0" hangingPunct="0">
              <a:lnSpc>
                <a:spcPct val="100000"/>
              </a:lnSpc>
              <a:spcBef>
                <a:spcPct val="0"/>
              </a:spcBef>
              <a:spcAft>
                <a:spcPct val="0"/>
              </a:spcAft>
              <a:buClrTx/>
              <a:buSzTx/>
              <a:buFont typeface="Wingdings" pitchFamily="2" charset="2"/>
              <a:buChar char="v"/>
              <a:tabLst/>
            </a:pPr>
            <a:r>
              <a:rPr lang="en-US" sz="1400" dirty="0">
                <a:solidFill>
                  <a:schemeClr val="tx1"/>
                </a:solidFill>
                <a:latin typeface="Times New Roman" panose="02020603050405020304" pitchFamily="18" charset="0"/>
                <a:cs typeface="Times New Roman" panose="02020603050405020304" pitchFamily="18" charset="0"/>
              </a:rPr>
              <a:t>Threat Intelligence</a:t>
            </a:r>
          </a:p>
          <a:p>
            <a:pPr marR="0" lvl="0" algn="l" defTabSz="914400" rtl="0" eaLnBrk="0" fontAlgn="base" latinLnBrk="0" hangingPunct="0">
              <a:lnSpc>
                <a:spcPct val="100000"/>
              </a:lnSpc>
              <a:spcBef>
                <a:spcPct val="0"/>
              </a:spcBef>
              <a:spcAft>
                <a:spcPct val="0"/>
              </a:spcAft>
              <a:buClrTx/>
              <a:buSzTx/>
              <a:buFont typeface="Wingdings" pitchFamily="2" charset="2"/>
              <a:buChar char="v"/>
              <a:tabLst/>
            </a:pPr>
            <a:r>
              <a:rPr lang="en-US" sz="1400" b="0" i="0" dirty="0">
                <a:solidFill>
                  <a:schemeClr val="tx1"/>
                </a:solidFill>
                <a:effectLst/>
                <a:latin typeface="Times New Roman" panose="02020603050405020304" pitchFamily="18" charset="0"/>
                <a:cs typeface="Times New Roman" panose="02020603050405020304" pitchFamily="18" charset="0"/>
              </a:rPr>
              <a:t>Multi-Layered Defense</a:t>
            </a:r>
          </a:p>
          <a:p>
            <a:pPr marR="0" lvl="0" algn="l" defTabSz="914400" rtl="0" eaLnBrk="0" fontAlgn="base" latinLnBrk="0" hangingPunct="0">
              <a:lnSpc>
                <a:spcPct val="100000"/>
              </a:lnSpc>
              <a:spcBef>
                <a:spcPct val="0"/>
              </a:spcBef>
              <a:spcAft>
                <a:spcPct val="0"/>
              </a:spcAft>
              <a:buClrTx/>
              <a:buSzTx/>
              <a:buFont typeface="Wingdings" pitchFamily="2" charset="2"/>
              <a:buChar char="v"/>
              <a:tabLst/>
            </a:pPr>
            <a:endParaRPr lang="en-US" sz="14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lang="en-US" sz="1400" b="0" i="0" dirty="0">
                <a:solidFill>
                  <a:schemeClr val="tx1"/>
                </a:solidFill>
                <a:effectLst/>
                <a:latin typeface="Times New Roman" panose="02020603050405020304" pitchFamily="18" charset="0"/>
                <a:cs typeface="Times New Roman" panose="02020603050405020304" pitchFamily="18" charset="0"/>
              </a:rPr>
              <a:t>Overall, The future of detection of fileless malware will likely involve the continued development and refinement of advanced detection techniques that can keep pace with the evolving threat landscape </a:t>
            </a:r>
            <a:br>
              <a:rPr lang="en-US" sz="1400" b="0" i="0" dirty="0">
                <a:solidFill>
                  <a:schemeClr val="tx1"/>
                </a:solidFill>
                <a:effectLst/>
                <a:latin typeface="Times New Roman" panose="02020603050405020304" pitchFamily="18" charset="0"/>
                <a:cs typeface="Times New Roman" panose="02020603050405020304" pitchFamily="18" charset="0"/>
              </a:rPr>
            </a:br>
            <a:br>
              <a:rPr lang="en-US" sz="1400" b="0" i="0" dirty="0">
                <a:solidFill>
                  <a:schemeClr val="tx1"/>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9" name="Rectangle 6">
            <a:extLst>
              <a:ext uri="{FF2B5EF4-FFF2-40B4-BE49-F238E27FC236}">
                <a16:creationId xmlns:a16="http://schemas.microsoft.com/office/drawing/2014/main" id="{54A700E5-78F2-131C-B401-A740FA83F799}"/>
              </a:ext>
            </a:extLst>
          </p:cNvPr>
          <p:cNvSpPr>
            <a:spLocks noChangeArrowheads="1"/>
          </p:cNvSpPr>
          <p:nvPr/>
        </p:nvSpPr>
        <p:spPr bwMode="auto">
          <a:xfrm>
            <a:off x="0" y="-22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6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023976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5"/>
          <p:cNvSpPr txBox="1">
            <a:spLocks noGrp="1"/>
          </p:cNvSpPr>
          <p:nvPr>
            <p:ph type="title"/>
          </p:nvPr>
        </p:nvSpPr>
        <p:spPr>
          <a:xfrm>
            <a:off x="821937" y="467132"/>
            <a:ext cx="3004566" cy="713708"/>
          </a:xfrm>
          <a:prstGeom prst="rect">
            <a:avLst/>
          </a:prstGeom>
        </p:spPr>
        <p:txBody>
          <a:bodyPr spcFirstLastPara="1" wrap="square" lIns="68575" tIns="34275" rIns="68575" bIns="34275" anchor="ctr" anchorCtr="0">
            <a:normAutofit fontScale="90000"/>
          </a:bodyPr>
          <a:lstStyle/>
          <a:p>
            <a:pPr marL="0" lvl="0" indent="0" algn="l" rtl="0">
              <a:spcBef>
                <a:spcPts val="0"/>
              </a:spcBef>
              <a:spcAft>
                <a:spcPts val="0"/>
              </a:spcAft>
              <a:buNone/>
            </a:pPr>
            <a:r>
              <a:rPr lang="en" dirty="0">
                <a:latin typeface="Times New Roman"/>
                <a:ea typeface="Times New Roman"/>
                <a:cs typeface="Times New Roman"/>
                <a:sym typeface="Times New Roman"/>
              </a:rPr>
              <a:t>REFERENCES: </a:t>
            </a:r>
            <a:endParaRPr dirty="0">
              <a:latin typeface="Times New Roman"/>
              <a:ea typeface="Times New Roman"/>
              <a:cs typeface="Times New Roman"/>
              <a:sym typeface="Times New Roman"/>
            </a:endParaRPr>
          </a:p>
        </p:txBody>
      </p:sp>
      <p:sp>
        <p:nvSpPr>
          <p:cNvPr id="196" name="Google Shape;196;p35"/>
          <p:cNvSpPr txBox="1"/>
          <p:nvPr/>
        </p:nvSpPr>
        <p:spPr>
          <a:xfrm>
            <a:off x="507306" y="1377009"/>
            <a:ext cx="7668768" cy="2954625"/>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AutoNum type="arabicPeriod"/>
            </a:pPr>
            <a:r>
              <a:rPr lang="en" sz="1800" u="sng" dirty="0">
                <a:solidFill>
                  <a:schemeClr val="hlink"/>
                </a:solidFill>
                <a:latin typeface="Times New Roman" panose="02020603050405020304" pitchFamily="18" charset="0"/>
                <a:cs typeface="Times New Roman" panose="02020603050405020304" pitchFamily="18" charset="0"/>
                <a:hlinkClick r:id="rId3"/>
              </a:rPr>
              <a:t>Microsoft. (n.d.). Tasklist. Retrieved December 23, 2015.                     </a:t>
            </a:r>
            <a:endParaRPr sz="1800" dirty="0">
              <a:latin typeface="Times New Roman" panose="02020603050405020304" pitchFamily="18" charset="0"/>
              <a:ea typeface="Calibri"/>
              <a:cs typeface="Times New Roman" panose="02020603050405020304" pitchFamily="18" charset="0"/>
              <a:sym typeface="Calibri"/>
            </a:endParaRPr>
          </a:p>
          <a:p>
            <a:pPr marL="457200" lvl="0" indent="-317500" algn="l" rtl="0">
              <a:spcBef>
                <a:spcPts val="0"/>
              </a:spcBef>
              <a:spcAft>
                <a:spcPts val="0"/>
              </a:spcAft>
              <a:buSzPts val="1400"/>
              <a:buFont typeface="Calibri"/>
              <a:buAutoNum type="arabicPeriod"/>
            </a:pPr>
            <a:r>
              <a:rPr lang="en" sz="1800" u="sng" dirty="0">
                <a:solidFill>
                  <a:schemeClr val="hlink"/>
                </a:solidFill>
                <a:latin typeface="Times New Roman" panose="02020603050405020304" pitchFamily="18" charset="0"/>
                <a:cs typeface="Times New Roman" panose="02020603050405020304" pitchFamily="18" charset="0"/>
                <a:hlinkClick r:id="rId4"/>
              </a:rPr>
              <a:t>Lunghi, D. et al. (2020, February). Uncovering DRBControl. Retrieved November 12, 2021.</a:t>
            </a:r>
            <a:endParaRPr sz="1800" dirty="0">
              <a:latin typeface="Times New Roman" panose="02020603050405020304" pitchFamily="18" charset="0"/>
              <a:cs typeface="Times New Roman" panose="02020603050405020304" pitchFamily="18" charset="0"/>
            </a:endParaRPr>
          </a:p>
          <a:p>
            <a:pPr marL="457200" lvl="0" indent="-317500" algn="l" rtl="0">
              <a:spcBef>
                <a:spcPts val="0"/>
              </a:spcBef>
              <a:spcAft>
                <a:spcPts val="0"/>
              </a:spcAft>
              <a:buSzPts val="1400"/>
              <a:buFont typeface="Calibri"/>
              <a:buAutoNum type="arabicPeriod"/>
            </a:pPr>
            <a:r>
              <a:rPr lang="en" sz="1800" u="sng" dirty="0">
                <a:solidFill>
                  <a:schemeClr val="hlink"/>
                </a:solidFill>
                <a:latin typeface="Times New Roman" panose="02020603050405020304" pitchFamily="18" charset="0"/>
                <a:cs typeface="Times New Roman" panose="02020603050405020304" pitchFamily="18" charset="0"/>
                <a:hlinkClick r:id="rId5"/>
              </a:rPr>
              <a:t>Smallridge, R. (2018, March 10). APT15 is alive and strong: An analysis of RoyalCli and RoyalDNS. Retrieved April 4, 2018.</a:t>
            </a:r>
            <a:endParaRPr sz="1800" dirty="0">
              <a:latin typeface="Times New Roman" panose="02020603050405020304" pitchFamily="18" charset="0"/>
              <a:cs typeface="Times New Roman" panose="02020603050405020304" pitchFamily="18" charset="0"/>
            </a:endParaRPr>
          </a:p>
          <a:p>
            <a:pPr marL="457200" indent="-317500">
              <a:buSzPts val="1400"/>
              <a:buFont typeface="Calibri"/>
              <a:buAutoNum type="arabicPeriod"/>
            </a:pPr>
            <a:r>
              <a:rPr lang="en-IN" sz="1800" dirty="0">
                <a:latin typeface="Times New Roman" panose="02020603050405020304" pitchFamily="18" charset="0"/>
                <a:cs typeface="Times New Roman" panose="02020603050405020304" pitchFamily="18" charset="0"/>
                <a:hlinkClick r:id="rId6"/>
              </a:rPr>
              <a:t>Scott W. Brady. (2020, October 15). United States vs. </a:t>
            </a:r>
            <a:r>
              <a:rPr lang="en-IN" sz="1800" dirty="0" err="1">
                <a:latin typeface="Times New Roman" panose="02020603050405020304" pitchFamily="18" charset="0"/>
                <a:cs typeface="Times New Roman" panose="02020603050405020304" pitchFamily="18" charset="0"/>
                <a:hlinkClick r:id="rId6"/>
              </a:rPr>
              <a:t>Yuriy</a:t>
            </a:r>
            <a:r>
              <a:rPr lang="en-IN" sz="1800" dirty="0">
                <a:latin typeface="Times New Roman" panose="02020603050405020304" pitchFamily="18" charset="0"/>
                <a:cs typeface="Times New Roman" panose="02020603050405020304" pitchFamily="18" charset="0"/>
                <a:hlinkClick r:id="rId6"/>
              </a:rPr>
              <a:t> </a:t>
            </a:r>
            <a:r>
              <a:rPr lang="en-IN" sz="1800" dirty="0" err="1">
                <a:latin typeface="Times New Roman" panose="02020603050405020304" pitchFamily="18" charset="0"/>
                <a:cs typeface="Times New Roman" panose="02020603050405020304" pitchFamily="18" charset="0"/>
                <a:hlinkClick r:id="rId6"/>
              </a:rPr>
              <a:t>Sergeyevich</a:t>
            </a:r>
            <a:r>
              <a:rPr lang="en-IN" sz="1800" dirty="0">
                <a:latin typeface="Times New Roman" panose="02020603050405020304" pitchFamily="18" charset="0"/>
                <a:cs typeface="Times New Roman" panose="02020603050405020304" pitchFamily="18" charset="0"/>
                <a:hlinkClick r:id="rId6"/>
              </a:rPr>
              <a:t> </a:t>
            </a:r>
            <a:r>
              <a:rPr lang="en-IN" sz="1800" dirty="0" err="1">
                <a:latin typeface="Times New Roman" panose="02020603050405020304" pitchFamily="18" charset="0"/>
                <a:cs typeface="Times New Roman" panose="02020603050405020304" pitchFamily="18" charset="0"/>
                <a:hlinkClick r:id="rId6"/>
              </a:rPr>
              <a:t>Andrienko</a:t>
            </a:r>
            <a:r>
              <a:rPr lang="en-IN" sz="1800" dirty="0">
                <a:latin typeface="Times New Roman" panose="02020603050405020304" pitchFamily="18" charset="0"/>
                <a:cs typeface="Times New Roman" panose="02020603050405020304" pitchFamily="18" charset="0"/>
                <a:hlinkClick r:id="rId6"/>
              </a:rPr>
              <a:t> et al.. Retrieved November 25, 2020.</a:t>
            </a:r>
            <a:r>
              <a:rPr lang="en" sz="1800" u="sng" dirty="0">
                <a:solidFill>
                  <a:schemeClr val="hlink"/>
                </a:solidFill>
                <a:latin typeface="Times New Roman" panose="02020603050405020304" pitchFamily="18" charset="0"/>
                <a:cs typeface="Times New Roman" panose="02020603050405020304" pitchFamily="18" charset="0"/>
                <a:hlinkClick r:id="rId7"/>
              </a:rPr>
              <a:t>     </a:t>
            </a:r>
          </a:p>
          <a:p>
            <a:pPr marL="457200" indent="-317500">
              <a:buSzPts val="1400"/>
              <a:buFont typeface="Calibri"/>
              <a:buAutoNum type="arabicPeriod"/>
            </a:pPr>
            <a:r>
              <a:rPr lang="en-US" sz="1800" dirty="0" err="1">
                <a:latin typeface="Times New Roman" panose="02020603050405020304" pitchFamily="18" charset="0"/>
                <a:cs typeface="Times New Roman" panose="02020603050405020304" pitchFamily="18" charset="0"/>
                <a:hlinkClick r:id="rId8"/>
              </a:rPr>
              <a:t>Cyware</a:t>
            </a:r>
            <a:r>
              <a:rPr lang="en-US" sz="1800" dirty="0">
                <a:latin typeface="Times New Roman" panose="02020603050405020304" pitchFamily="18" charset="0"/>
                <a:cs typeface="Times New Roman" panose="02020603050405020304" pitchFamily="18" charset="0"/>
                <a:hlinkClick r:id="rId8"/>
              </a:rPr>
              <a:t> Hacker News. (2019, October 2). How Hackers Exploit Social Media To Break Into Your Company. Retrieved October 20, 2020.</a:t>
            </a:r>
            <a:endParaRPr lang="en-US" sz="1800" dirty="0">
              <a:latin typeface="Times New Roman" panose="02020603050405020304" pitchFamily="18" charset="0"/>
              <a:cs typeface="Times New Roman" panose="02020603050405020304" pitchFamily="18" charset="0"/>
            </a:endParaRPr>
          </a:p>
          <a:p>
            <a:pPr marL="139700" lvl="0" algn="l" rtl="0">
              <a:spcBef>
                <a:spcPts val="0"/>
              </a:spcBef>
              <a:spcAft>
                <a:spcPts val="0"/>
              </a:spcAft>
              <a:buSzPts val="1400"/>
            </a:pPr>
            <a:r>
              <a:rPr lang="en" sz="1800" u="sng" dirty="0">
                <a:solidFill>
                  <a:schemeClr val="hlink"/>
                </a:solidFill>
                <a:latin typeface="Times New Roman" panose="02020603050405020304" pitchFamily="18" charset="0"/>
                <a:cs typeface="Times New Roman" panose="02020603050405020304" pitchFamily="18" charset="0"/>
                <a:hlinkClick r:id="rId7"/>
              </a:rPr>
              <a:t>                </a:t>
            </a:r>
            <a:r>
              <a:rPr lang="en" sz="1800" u="sng" dirty="0">
                <a:solidFill>
                  <a:schemeClr val="hlink"/>
                </a:solidFill>
                <a:latin typeface="Times New Roman" panose="02020603050405020304" pitchFamily="18" charset="0"/>
                <a:cs typeface="Times New Roman" panose="02020603050405020304" pitchFamily="18" charset="0"/>
                <a:hlinkClick r:id="rId5"/>
              </a:rPr>
              <a:t>       </a:t>
            </a:r>
            <a:r>
              <a:rPr lang="en" sz="1800" u="sng" dirty="0">
                <a:solidFill>
                  <a:schemeClr val="hlink"/>
                </a:solidFill>
                <a:latin typeface="Times New Roman" panose="02020603050405020304" pitchFamily="18" charset="0"/>
                <a:cs typeface="Times New Roman" panose="02020603050405020304" pitchFamily="18" charset="0"/>
                <a:hlinkClick r:id="rId4"/>
              </a:rPr>
              <a:t>            </a:t>
            </a:r>
            <a:endParaRPr sz="1800" dirty="0">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latin typeface="Times New Roman" panose="02020603050405020304" pitchFamily="18" charset="0"/>
                <a:cs typeface="Times New Roman" panose="02020603050405020304" pitchFamily="18" charset="0"/>
              </a:rPr>
              <a:t>REFERENCES</a:t>
            </a:r>
            <a:endParaRPr lang="en-IN" sz="30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sz="half" idx="1"/>
          </p:nvPr>
        </p:nvSpPr>
        <p:spPr>
          <a:xfrm>
            <a:off x="628650" y="1268016"/>
            <a:ext cx="7796022" cy="3312509"/>
          </a:xfrm>
        </p:spPr>
        <p:txBody>
          <a:bodyPr>
            <a:normAutofit lnSpcReduction="10000"/>
          </a:bodyPr>
          <a:lstStyle/>
          <a:p>
            <a:pPr marL="0" lvl="0" indent="0">
              <a:spcBef>
                <a:spcPts val="0"/>
              </a:spcBef>
              <a:buNone/>
            </a:pPr>
            <a:endParaRPr lang="en-IN" sz="1800" dirty="0">
              <a:latin typeface="Times New Roman" panose="02020603050405020304" pitchFamily="18" charset="0"/>
              <a:cs typeface="Times New Roman" panose="02020603050405020304" pitchFamily="18" charset="0"/>
            </a:endParaRPr>
          </a:p>
          <a:p>
            <a:pPr marL="342900" lvl="0" indent="-342900">
              <a:spcBef>
                <a:spcPts val="0"/>
              </a:spcBef>
              <a:buFont typeface="+mj-lt"/>
              <a:buAutoNum type="arabicPeriod"/>
            </a:pPr>
            <a:r>
              <a:rPr lang="en-IN" sz="1800" u="sng" dirty="0" err="1">
                <a:solidFill>
                  <a:schemeClr val="hlink"/>
                </a:solidFill>
                <a:latin typeface="Times New Roman" panose="02020603050405020304" pitchFamily="18" charset="0"/>
                <a:cs typeface="Times New Roman" panose="02020603050405020304" pitchFamily="18" charset="0"/>
                <a:hlinkClick r:id="rId2"/>
              </a:rPr>
              <a:t>Sardiwal</a:t>
            </a:r>
            <a:r>
              <a:rPr lang="en-IN" sz="1800" u="sng" dirty="0">
                <a:solidFill>
                  <a:schemeClr val="hlink"/>
                </a:solidFill>
                <a:latin typeface="Times New Roman" panose="02020603050405020304" pitchFamily="18" charset="0"/>
                <a:cs typeface="Times New Roman" panose="02020603050405020304" pitchFamily="18" charset="0"/>
                <a:hlinkClick r:id="rId2"/>
              </a:rPr>
              <a:t>, M, et al. (2017, December 7). New Targeted Attack in the Middle East by APT34, a Suspected Iranian Threat Group, Using CVE-2017-11882 Exploit. Retrieved December 20, 2017.             </a:t>
            </a:r>
            <a:endParaRPr lang="en-IN" sz="1800" dirty="0">
              <a:latin typeface="Times New Roman" panose="02020603050405020304" pitchFamily="18" charset="0"/>
              <a:cs typeface="Times New Roman" panose="02020603050405020304" pitchFamily="18" charset="0"/>
            </a:endParaRPr>
          </a:p>
          <a:p>
            <a:pPr marL="342900" lvl="0" indent="-342900">
              <a:spcBef>
                <a:spcPts val="0"/>
              </a:spcBef>
              <a:buFont typeface="+mj-lt"/>
              <a:buAutoNum type="arabicPeriod"/>
            </a:pPr>
            <a:r>
              <a:rPr lang="en-IN" sz="1800" u="sng" dirty="0">
                <a:solidFill>
                  <a:schemeClr val="hlink"/>
                </a:solidFill>
                <a:latin typeface="Times New Roman" panose="02020603050405020304" pitchFamily="18" charset="0"/>
                <a:cs typeface="Times New Roman" panose="02020603050405020304" pitchFamily="18" charset="0"/>
                <a:hlinkClick r:id="rId3"/>
              </a:rPr>
              <a:t>Chen, J., et al. (2022). Delving Deep: An Analysis of Earth </a:t>
            </a:r>
            <a:r>
              <a:rPr lang="en-IN" sz="1800" u="sng" dirty="0" err="1">
                <a:solidFill>
                  <a:schemeClr val="hlink"/>
                </a:solidFill>
                <a:latin typeface="Times New Roman" panose="02020603050405020304" pitchFamily="18" charset="0"/>
                <a:cs typeface="Times New Roman" panose="02020603050405020304" pitchFamily="18" charset="0"/>
                <a:hlinkClick r:id="rId3"/>
              </a:rPr>
              <a:t>Lusca’s</a:t>
            </a:r>
            <a:r>
              <a:rPr lang="en-IN" sz="1800" u="sng" dirty="0">
                <a:solidFill>
                  <a:schemeClr val="hlink"/>
                </a:solidFill>
                <a:latin typeface="Times New Roman" panose="02020603050405020304" pitchFamily="18" charset="0"/>
                <a:cs typeface="Times New Roman" panose="02020603050405020304" pitchFamily="18" charset="0"/>
                <a:hlinkClick r:id="rId3"/>
              </a:rPr>
              <a:t> Operations. Retrieved July 1, 2022.</a:t>
            </a:r>
            <a:r>
              <a:rPr lang="en-IN" sz="1800" dirty="0">
                <a:uFill>
                  <a:noFill/>
                </a:uFill>
                <a:latin typeface="Times New Roman" panose="02020603050405020304" pitchFamily="18" charset="0"/>
                <a:cs typeface="Times New Roman" panose="02020603050405020304" pitchFamily="18" charset="0"/>
                <a:hlinkClick r:id="rId3"/>
              </a:rPr>
              <a:t> </a:t>
            </a:r>
            <a:endParaRPr lang="en-IN" sz="1800" dirty="0">
              <a:latin typeface="Times New Roman" panose="02020603050405020304" pitchFamily="18" charset="0"/>
              <a:cs typeface="Times New Roman" panose="02020603050405020304" pitchFamily="18" charset="0"/>
            </a:endParaRPr>
          </a:p>
          <a:p>
            <a:pPr marL="342900" lvl="0" indent="-342900">
              <a:spcBef>
                <a:spcPts val="0"/>
              </a:spcBef>
              <a:buFont typeface="+mj-lt"/>
              <a:buAutoNum type="arabicPeriod"/>
            </a:pPr>
            <a:r>
              <a:rPr lang="en-IN" sz="1800" u="sng" dirty="0">
                <a:solidFill>
                  <a:schemeClr val="hlink"/>
                </a:solidFill>
                <a:latin typeface="Times New Roman" panose="02020603050405020304" pitchFamily="18" charset="0"/>
                <a:cs typeface="Times New Roman" panose="02020603050405020304" pitchFamily="18" charset="0"/>
                <a:hlinkClick r:id="rId4"/>
              </a:rPr>
              <a:t>Kaspersky Lab's Global Research and Analysis Team. (2014, August 7). The Epic </a:t>
            </a:r>
            <a:r>
              <a:rPr lang="en-IN" sz="1800" u="sng" dirty="0" err="1">
                <a:solidFill>
                  <a:schemeClr val="hlink"/>
                </a:solidFill>
                <a:latin typeface="Times New Roman" panose="02020603050405020304" pitchFamily="18" charset="0"/>
                <a:cs typeface="Times New Roman" panose="02020603050405020304" pitchFamily="18" charset="0"/>
                <a:hlinkClick r:id="rId4"/>
              </a:rPr>
              <a:t>Turla</a:t>
            </a:r>
            <a:r>
              <a:rPr lang="en-IN" sz="1800" u="sng" dirty="0">
                <a:solidFill>
                  <a:schemeClr val="hlink"/>
                </a:solidFill>
                <a:latin typeface="Times New Roman" panose="02020603050405020304" pitchFamily="18" charset="0"/>
                <a:cs typeface="Times New Roman" panose="02020603050405020304" pitchFamily="18" charset="0"/>
                <a:hlinkClick r:id="rId4"/>
              </a:rPr>
              <a:t> Operation: Solving some of the mysteries of Snake/</a:t>
            </a:r>
            <a:r>
              <a:rPr lang="en-IN" sz="1800" u="sng" dirty="0" err="1">
                <a:solidFill>
                  <a:schemeClr val="hlink"/>
                </a:solidFill>
                <a:latin typeface="Times New Roman" panose="02020603050405020304" pitchFamily="18" charset="0"/>
                <a:cs typeface="Times New Roman" panose="02020603050405020304" pitchFamily="18" charset="0"/>
                <a:hlinkClick r:id="rId4"/>
              </a:rPr>
              <a:t>Uroburos</a:t>
            </a:r>
            <a:r>
              <a:rPr lang="en-IN" sz="1800" u="sng" dirty="0">
                <a:solidFill>
                  <a:schemeClr val="hlink"/>
                </a:solidFill>
                <a:latin typeface="Times New Roman" panose="02020603050405020304" pitchFamily="18" charset="0"/>
                <a:cs typeface="Times New Roman" panose="02020603050405020304" pitchFamily="18" charset="0"/>
                <a:hlinkClick r:id="rId4"/>
              </a:rPr>
              <a:t>. Retrieved December 11, 2014.                     </a:t>
            </a:r>
            <a:endParaRPr lang="en-IN" sz="1800" dirty="0">
              <a:latin typeface="Times New Roman" panose="02020603050405020304" pitchFamily="18" charset="0"/>
              <a:cs typeface="Times New Roman" panose="02020603050405020304" pitchFamily="18" charset="0"/>
            </a:endParaRPr>
          </a:p>
          <a:p>
            <a:pPr marL="342900" lvl="0" indent="-342900">
              <a:spcBef>
                <a:spcPts val="0"/>
              </a:spcBef>
              <a:buFont typeface="+mj-lt"/>
              <a:buAutoNum type="arabicPeriod"/>
            </a:pPr>
            <a:r>
              <a:rPr lang="en-IN" sz="1800" u="sng" dirty="0">
                <a:solidFill>
                  <a:schemeClr val="hlink"/>
                </a:solidFill>
                <a:latin typeface="Times New Roman" panose="02020603050405020304" pitchFamily="18" charset="0"/>
                <a:cs typeface="Times New Roman" panose="02020603050405020304" pitchFamily="18" charset="0"/>
                <a:hlinkClick r:id="rId5"/>
              </a:rPr>
              <a:t>CISA. (2020, July 16). MAR-10296782-1.v1 – SOREFANG. Retrieved September 29, 2020.</a:t>
            </a:r>
            <a:endParaRPr lang="en-IN" sz="1800" u="sng" dirty="0">
              <a:solidFill>
                <a:schemeClr val="hlink"/>
              </a:solidFill>
              <a:latin typeface="Times New Roman" panose="02020603050405020304" pitchFamily="18" charset="0"/>
              <a:cs typeface="Times New Roman" panose="02020603050405020304" pitchFamily="18" charset="0"/>
            </a:endParaRPr>
          </a:p>
          <a:p>
            <a:pPr marL="342900" indent="-342900">
              <a:spcBef>
                <a:spcPts val="0"/>
              </a:spcBef>
              <a:buFont typeface="+mj-lt"/>
              <a:buAutoNum type="arabicPeriod"/>
            </a:pPr>
            <a:r>
              <a:rPr lang="en-US" sz="1800" dirty="0">
                <a:latin typeface="Times New Roman" panose="02020603050405020304" pitchFamily="18" charset="0"/>
                <a:cs typeface="Times New Roman" panose="02020603050405020304" pitchFamily="18" charset="0"/>
                <a:hlinkClick r:id="rId6"/>
              </a:rPr>
              <a:t>Borges, E. (2019, March 5). Exploring Google Hacking Techniques. Retrieved October 20, 2020.</a:t>
            </a:r>
            <a:endParaRPr lang="en-US" sz="1800" dirty="0">
              <a:latin typeface="Times New Roman" panose="02020603050405020304" pitchFamily="18" charset="0"/>
              <a:cs typeface="Times New Roman" panose="02020603050405020304" pitchFamily="18" charset="0"/>
            </a:endParaRPr>
          </a:p>
          <a:p>
            <a:pPr marL="0" lvl="0" indent="0">
              <a:spcBef>
                <a:spcPts val="0"/>
              </a:spcBef>
              <a:buNone/>
            </a:pPr>
            <a:endParaRPr lang="en-IN" sz="1800" dirty="0"/>
          </a:p>
        </p:txBody>
      </p:sp>
    </p:spTree>
    <p:extLst>
      <p:ext uri="{BB962C8B-B14F-4D97-AF65-F5344CB8AC3E}">
        <p14:creationId xmlns:p14="http://schemas.microsoft.com/office/powerpoint/2010/main" val="864279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4954" y="653878"/>
            <a:ext cx="2017014" cy="372332"/>
          </a:xfrm>
        </p:spPr>
        <p:txBody>
          <a:bodyPr>
            <a:normAutofit fontScale="90000"/>
          </a:bodyPr>
          <a:lstStyle/>
          <a:p>
            <a:r>
              <a:rPr lang="en-US" sz="2800" dirty="0">
                <a:latin typeface="Times New Roman" panose="02020603050405020304" pitchFamily="18" charset="0"/>
                <a:cs typeface="Times New Roman" panose="02020603050405020304" pitchFamily="18" charset="0"/>
              </a:rPr>
              <a:t>ABSTRACT</a:t>
            </a:r>
            <a:endParaRPr lang="en-IN" sz="28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sz="half" idx="1"/>
          </p:nvPr>
        </p:nvSpPr>
        <p:spPr>
          <a:xfrm>
            <a:off x="643518" y="1318370"/>
            <a:ext cx="7869174" cy="3251549"/>
          </a:xfrm>
        </p:spPr>
        <p:txBody>
          <a:bodyPr>
            <a:normAutofit fontScale="85000" lnSpcReduction="10000"/>
          </a:bodyPr>
          <a:lstStyle/>
          <a:p>
            <a:pPr algn="just">
              <a:lnSpc>
                <a:spcPct val="107000"/>
              </a:lnSpc>
            </a:pPr>
            <a:r>
              <a:rPr lang="en-US" sz="1800" dirty="0">
                <a:effectLst/>
                <a:latin typeface="Times New Roman" panose="02020603050405020304" pitchFamily="18" charset="0"/>
                <a:ea typeface="Times New Roman" panose="02020603050405020304" pitchFamily="18" charset="0"/>
              </a:rPr>
              <a:t>"Fileless malware" is malicious software that infects computers without using any executable files. Instead, it is difficult to detect and erase since it is buried deep within the machine's system files or memory. In this study, we provide a unique approach to detecting fileless malware by analyzing test cases from the MITRE ATT&amp;CK, CAR, and D3FEND frameworks. The proposed fix integrates behavioral and signature-based detection algorithms to locate likely fileless malware. The signature-based method looks for the telltale signs of previously identified fileless malware, while the behavioral method keeps an eye out for anything out of the ordinary. To test the efficacy of our technique, we conducted experiments with fileless malware samples taken from the MITRE ATT&amp;CK methodology. We also used test cases from the CAR and D3FEND frameworks to verify our strategy's efficacy against a wide range of fileless malware assaults. The results of our experiments indicate that the proposed method has the potential to effectively and efficiently identify a wide range of fileless malware assaults with minimal false positive rates. This technology provides a practical solution for detecting fileless malware in real-world scenarios, supporting businesses in enhancing their cybersecurity posture and protecting key assets from online threats. </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0203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9371" y="452263"/>
            <a:ext cx="4187190" cy="518636"/>
          </a:xfrm>
        </p:spPr>
        <p:txBody>
          <a:bodyPr>
            <a:normAutofit/>
          </a:bodyPr>
          <a:lstStyle/>
          <a:p>
            <a:r>
              <a:rPr lang="en-US" sz="2800" dirty="0">
                <a:latin typeface="Times New Roman" panose="02020603050405020304" pitchFamily="18" charset="0"/>
                <a:cs typeface="Times New Roman" panose="02020603050405020304" pitchFamily="18" charset="0"/>
              </a:rPr>
              <a:t>SYSTEM REQUIREMENT</a:t>
            </a:r>
            <a:endParaRPr lang="en-IN" sz="28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sz="half" idx="1"/>
          </p:nvPr>
        </p:nvSpPr>
        <p:spPr>
          <a:xfrm>
            <a:off x="829371" y="1385414"/>
            <a:ext cx="7277762" cy="3365006"/>
          </a:xfrm>
        </p:spPr>
        <p:txBody>
          <a:bodyPr>
            <a:normAutofit fontScale="25000" lnSpcReduction="20000"/>
          </a:bodyPr>
          <a:lstStyle/>
          <a:p>
            <a:pPr marL="139700" indent="0">
              <a:buNone/>
            </a:pPr>
            <a:r>
              <a:rPr lang="en-IN" sz="4400" b="1" dirty="0">
                <a:latin typeface="Times New Roman" panose="02020603050405020304" pitchFamily="18" charset="0"/>
                <a:cs typeface="Times New Roman" panose="02020603050405020304" pitchFamily="18" charset="0"/>
              </a:rPr>
              <a:t>Operating system:</a:t>
            </a:r>
          </a:p>
          <a:p>
            <a:pPr marL="139700" indent="0">
              <a:buNone/>
            </a:pPr>
            <a:r>
              <a:rPr lang="en-IN" sz="4400" dirty="0">
                <a:latin typeface="Times New Roman" panose="02020603050405020304" pitchFamily="18" charset="0"/>
                <a:cs typeface="Times New Roman" panose="02020603050405020304" pitchFamily="18" charset="0"/>
              </a:rPr>
              <a:t>1.windows 10(victim) </a:t>
            </a:r>
          </a:p>
          <a:p>
            <a:pPr marL="139700" indent="0">
              <a:buNone/>
            </a:pPr>
            <a:r>
              <a:rPr lang="en-IN" sz="4400" dirty="0">
                <a:latin typeface="Times New Roman" panose="02020603050405020304" pitchFamily="18" charset="0"/>
                <a:cs typeface="Times New Roman" panose="02020603050405020304" pitchFamily="18" charset="0"/>
              </a:rPr>
              <a:t>2. Kali Linux (attacker)</a:t>
            </a:r>
          </a:p>
          <a:p>
            <a:pPr marL="139700" indent="0">
              <a:buNone/>
            </a:pPr>
            <a:r>
              <a:rPr lang="en-IN" sz="4400" b="1" dirty="0">
                <a:latin typeface="Times New Roman" panose="02020603050405020304" pitchFamily="18" charset="0"/>
                <a:cs typeface="Times New Roman" panose="02020603050405020304" pitchFamily="18" charset="0"/>
              </a:rPr>
              <a:t>Software required:</a:t>
            </a:r>
          </a:p>
          <a:p>
            <a:pPr algn="just">
              <a:lnSpc>
                <a:spcPct val="150000"/>
              </a:lnSpc>
              <a:buFont typeface="Wingdings" pitchFamily="2" charset="2"/>
              <a:buChar char="v"/>
            </a:pPr>
            <a:r>
              <a:rPr lang="en-US" sz="4400" dirty="0">
                <a:effectLst/>
                <a:latin typeface="Times New Roman" panose="02020603050405020304" pitchFamily="18" charset="0"/>
                <a:ea typeface="Times New Roman" panose="02020603050405020304" pitchFamily="18" charset="0"/>
              </a:rPr>
              <a:t>Operating system 		: Windows7 (with service pack 1), 8, 8.1 and 10</a:t>
            </a:r>
            <a:endParaRPr lang="en-IN" sz="4400" dirty="0">
              <a:effectLst/>
              <a:latin typeface="Times New Roman" panose="02020603050405020304" pitchFamily="18" charset="0"/>
              <a:ea typeface="Times New Roman" panose="02020603050405020304" pitchFamily="18" charset="0"/>
            </a:endParaRPr>
          </a:p>
          <a:p>
            <a:pPr algn="just">
              <a:lnSpc>
                <a:spcPct val="150000"/>
              </a:lnSpc>
              <a:buFont typeface="Wingdings" pitchFamily="2" charset="2"/>
              <a:buChar char="v"/>
            </a:pPr>
            <a:r>
              <a:rPr lang="en-US" sz="4400" dirty="0">
                <a:effectLst/>
                <a:latin typeface="Times New Roman" panose="02020603050405020304" pitchFamily="18" charset="0"/>
                <a:ea typeface="Times New Roman" panose="02020603050405020304" pitchFamily="18" charset="0"/>
              </a:rPr>
              <a:t>Language			: </a:t>
            </a:r>
            <a:r>
              <a:rPr lang="en-US" sz="4400" dirty="0" err="1">
                <a:effectLst/>
                <a:latin typeface="Times New Roman" panose="02020603050405020304" pitchFamily="18" charset="0"/>
                <a:ea typeface="Times New Roman" panose="02020603050405020304" pitchFamily="18" charset="0"/>
              </a:rPr>
              <a:t>Python,Bash</a:t>
            </a:r>
            <a:r>
              <a:rPr lang="en-US" sz="4400" dirty="0">
                <a:latin typeface="Times New Roman" panose="02020603050405020304" pitchFamily="18" charset="0"/>
                <a:ea typeface="Times New Roman" panose="02020603050405020304" pitchFamily="18" charset="0"/>
              </a:rPr>
              <a:t>.</a:t>
            </a:r>
            <a:endParaRPr lang="en-IN" sz="4400" dirty="0">
              <a:latin typeface="Times New Roman" panose="02020603050405020304" pitchFamily="18" charset="0"/>
              <a:cs typeface="Times New Roman" panose="02020603050405020304" pitchFamily="18" charset="0"/>
            </a:endParaRPr>
          </a:p>
          <a:p>
            <a:pPr marL="139700" indent="0">
              <a:buNone/>
            </a:pPr>
            <a:r>
              <a:rPr lang="en-IN" sz="4400" b="1" dirty="0">
                <a:latin typeface="Times New Roman" panose="02020603050405020304" pitchFamily="18" charset="0"/>
                <a:cs typeface="Times New Roman" panose="02020603050405020304" pitchFamily="18" charset="0"/>
              </a:rPr>
              <a:t>Hardware required: </a:t>
            </a:r>
          </a:p>
          <a:p>
            <a:pPr algn="just">
              <a:lnSpc>
                <a:spcPct val="150000"/>
              </a:lnSpc>
              <a:buFont typeface="Wingdings" pitchFamily="2" charset="2"/>
              <a:buChar char="v"/>
            </a:pPr>
            <a:r>
              <a:rPr lang="en-US" sz="4400" dirty="0">
                <a:effectLst/>
                <a:latin typeface="Times New Roman" panose="02020603050405020304" pitchFamily="18" charset="0"/>
                <a:ea typeface="Times New Roman" panose="02020603050405020304" pitchFamily="18" charset="0"/>
              </a:rPr>
              <a:t>Processor			: Pentium Dual Core 2.00GHZ</a:t>
            </a:r>
            <a:endParaRPr lang="en-IN" sz="4400" dirty="0">
              <a:effectLst/>
              <a:latin typeface="Times New Roman" panose="02020603050405020304" pitchFamily="18" charset="0"/>
              <a:ea typeface="Times New Roman" panose="02020603050405020304" pitchFamily="18" charset="0"/>
            </a:endParaRPr>
          </a:p>
          <a:p>
            <a:pPr algn="just">
              <a:lnSpc>
                <a:spcPct val="150000"/>
              </a:lnSpc>
              <a:buFont typeface="Wingdings" pitchFamily="2" charset="2"/>
              <a:buChar char="v"/>
            </a:pPr>
            <a:r>
              <a:rPr lang="en-US" sz="4400" dirty="0">
                <a:effectLst/>
                <a:latin typeface="Times New Roman" panose="02020603050405020304" pitchFamily="18" charset="0"/>
                <a:ea typeface="Times New Roman" panose="02020603050405020304" pitchFamily="18" charset="0"/>
              </a:rPr>
              <a:t>Hard disk			: 120 GB</a:t>
            </a:r>
            <a:endParaRPr lang="en-IN" sz="4400" dirty="0">
              <a:effectLst/>
              <a:latin typeface="Times New Roman" panose="02020603050405020304" pitchFamily="18" charset="0"/>
              <a:ea typeface="Times New Roman" panose="02020603050405020304" pitchFamily="18" charset="0"/>
            </a:endParaRPr>
          </a:p>
          <a:p>
            <a:pPr algn="just">
              <a:lnSpc>
                <a:spcPct val="150000"/>
              </a:lnSpc>
              <a:buFont typeface="Wingdings" pitchFamily="2" charset="2"/>
              <a:buChar char="v"/>
            </a:pPr>
            <a:r>
              <a:rPr lang="en-US" sz="4400" dirty="0">
                <a:effectLst/>
                <a:latin typeface="Times New Roman" panose="02020603050405020304" pitchFamily="18" charset="0"/>
                <a:ea typeface="Times New Roman" panose="02020603050405020304" pitchFamily="18" charset="0"/>
              </a:rPr>
              <a:t>RAM			: 4GB (minimum)</a:t>
            </a:r>
            <a:endParaRPr lang="en-IN" sz="4400" dirty="0">
              <a:effectLst/>
              <a:latin typeface="Times New Roman" panose="02020603050405020304" pitchFamily="18" charset="0"/>
              <a:ea typeface="Times New Roman" panose="02020603050405020304" pitchFamily="18" charset="0"/>
            </a:endParaRPr>
          </a:p>
          <a:p>
            <a:pPr algn="just">
              <a:lnSpc>
                <a:spcPct val="150000"/>
              </a:lnSpc>
              <a:buFont typeface="Wingdings" pitchFamily="2" charset="2"/>
              <a:buChar char="v"/>
            </a:pPr>
            <a:r>
              <a:rPr lang="en-US" sz="4400" dirty="0">
                <a:effectLst/>
                <a:latin typeface="Times New Roman" panose="02020603050405020304" pitchFamily="18" charset="0"/>
                <a:ea typeface="Times New Roman" panose="02020603050405020304" pitchFamily="18" charset="0"/>
              </a:rPr>
              <a:t>Keyboard			: 110 keys enhanced</a:t>
            </a:r>
            <a:endParaRPr lang="en-IN" sz="4400" dirty="0">
              <a:effectLst/>
              <a:latin typeface="Times New Roman" panose="02020603050405020304" pitchFamily="18" charset="0"/>
              <a:ea typeface="Times New Roman" panose="02020603050405020304" pitchFamily="18" charset="0"/>
            </a:endParaRPr>
          </a:p>
          <a:p>
            <a:pPr marL="139700" indent="0">
              <a:buNone/>
            </a:pPr>
            <a:endParaRPr lang="en-IN" sz="2500" dirty="0">
              <a:latin typeface="Times New Roman" panose="02020603050405020304" pitchFamily="18" charset="0"/>
              <a:cs typeface="Times New Roman" panose="02020603050405020304" pitchFamily="18" charset="0"/>
            </a:endParaRPr>
          </a:p>
          <a:p>
            <a:pPr marL="139700" indent="0">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5767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2"/>
          <p:cNvSpPr txBox="1">
            <a:spLocks noGrp="1"/>
          </p:cNvSpPr>
          <p:nvPr>
            <p:ph type="title"/>
          </p:nvPr>
        </p:nvSpPr>
        <p:spPr>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latin typeface="Times New Roman"/>
                <a:ea typeface="Times New Roman"/>
                <a:cs typeface="Times New Roman"/>
                <a:sym typeface="Times New Roman"/>
              </a:rPr>
              <a:t>EXISTING SYSTEM: </a:t>
            </a:r>
            <a:endParaRPr>
              <a:latin typeface="Times New Roman"/>
              <a:ea typeface="Times New Roman"/>
              <a:cs typeface="Times New Roman"/>
              <a:sym typeface="Times New Roman"/>
            </a:endParaRPr>
          </a:p>
        </p:txBody>
      </p:sp>
      <p:sp>
        <p:nvSpPr>
          <p:cNvPr id="177" name="Google Shape;177;p32"/>
          <p:cNvSpPr txBox="1">
            <a:spLocks noGrp="1"/>
          </p:cNvSpPr>
          <p:nvPr>
            <p:ph sz="half" idx="1"/>
          </p:nvPr>
        </p:nvSpPr>
        <p:spPr>
          <a:xfrm>
            <a:off x="822959" y="1384300"/>
            <a:ext cx="7762776" cy="3129947"/>
          </a:xfrm>
          <a:prstGeom prst="rect">
            <a:avLst/>
          </a:prstGeom>
        </p:spPr>
        <p:txBody>
          <a:bodyPr spcFirstLastPara="1" wrap="square" lIns="68575" tIns="34275" rIns="68575" bIns="34275" anchor="t" anchorCtr="0">
            <a:normAutofit/>
          </a:bodyPr>
          <a:lstStyle/>
          <a:p>
            <a:pPr lvl="0" algn="l" rtl="0">
              <a:spcBef>
                <a:spcPts val="800"/>
              </a:spcBef>
              <a:spcAft>
                <a:spcPts val="0"/>
              </a:spcAft>
              <a:buFont typeface="Wingdings" pitchFamily="2" charset="2"/>
              <a:buChar char="v"/>
            </a:pPr>
            <a:r>
              <a:rPr lang="en-US" dirty="0">
                <a:latin typeface="Times New Roman"/>
                <a:ea typeface="Times New Roman"/>
                <a:cs typeface="Times New Roman"/>
                <a:sym typeface="Times New Roman"/>
              </a:rPr>
              <a:t>Microsoft Defender for Endpoint : Built-in antivirus and threat protection</a:t>
            </a:r>
          </a:p>
          <a:p>
            <a:pPr lvl="0" algn="l" rtl="0">
              <a:spcBef>
                <a:spcPts val="800"/>
              </a:spcBef>
              <a:spcAft>
                <a:spcPts val="0"/>
              </a:spcAft>
              <a:buFont typeface="Wingdings" pitchFamily="2" charset="2"/>
              <a:buChar char="v"/>
            </a:pPr>
            <a:r>
              <a:rPr lang="en-US" dirty="0" err="1">
                <a:latin typeface="Times New Roman"/>
                <a:ea typeface="Times New Roman"/>
                <a:cs typeface="Times New Roman"/>
                <a:sym typeface="Times New Roman"/>
              </a:rPr>
              <a:t>Sysinternals</a:t>
            </a:r>
            <a:r>
              <a:rPr lang="en-US" dirty="0">
                <a:latin typeface="Times New Roman"/>
                <a:ea typeface="Times New Roman"/>
                <a:cs typeface="Times New Roman"/>
                <a:sym typeface="Times New Roman"/>
              </a:rPr>
              <a:t> Process Explorer : free Microsoft tool – provides detailed analysis of running process</a:t>
            </a:r>
          </a:p>
          <a:p>
            <a:pPr lvl="0" algn="l" rtl="0">
              <a:spcBef>
                <a:spcPts val="800"/>
              </a:spcBef>
              <a:spcAft>
                <a:spcPts val="0"/>
              </a:spcAft>
              <a:buFont typeface="Wingdings" pitchFamily="2" charset="2"/>
              <a:buChar char="v"/>
            </a:pPr>
            <a:r>
              <a:rPr lang="en-US" dirty="0">
                <a:latin typeface="Times New Roman"/>
                <a:ea typeface="Times New Roman"/>
                <a:cs typeface="Times New Roman"/>
                <a:sym typeface="Times New Roman"/>
              </a:rPr>
              <a:t>Carbon Black Defense :  Endpoint protection platform – Advanced Behavioral Analysis</a:t>
            </a:r>
          </a:p>
          <a:p>
            <a:pPr lvl="0" algn="l" rtl="0">
              <a:spcBef>
                <a:spcPts val="800"/>
              </a:spcBef>
              <a:spcAft>
                <a:spcPts val="0"/>
              </a:spcAft>
              <a:buFont typeface="Wingdings" pitchFamily="2" charset="2"/>
              <a:buChar char="v"/>
            </a:pPr>
            <a:r>
              <a:rPr lang="en-US" dirty="0">
                <a:latin typeface="Times New Roman"/>
                <a:ea typeface="Times New Roman"/>
                <a:cs typeface="Times New Roman"/>
                <a:sym typeface="Times New Roman"/>
              </a:rPr>
              <a:t>McAfee Endpoint Security: Endpoint protection platform – Machine learning </a:t>
            </a:r>
          </a:p>
          <a:p>
            <a:pPr lvl="0" algn="l" rtl="0">
              <a:spcBef>
                <a:spcPts val="800"/>
              </a:spcBef>
              <a:spcAft>
                <a:spcPts val="0"/>
              </a:spcAft>
              <a:buFont typeface="Wingdings" pitchFamily="2" charset="2"/>
              <a:buChar char="v"/>
            </a:pPr>
            <a:r>
              <a:rPr lang="en-US" dirty="0">
                <a:latin typeface="Times New Roman"/>
                <a:ea typeface="Times New Roman"/>
                <a:cs typeface="Times New Roman"/>
                <a:sym typeface="Times New Roman"/>
              </a:rPr>
              <a:t>FireEye Endpoint Security: Threat Detection and Response Platform</a:t>
            </a:r>
            <a:endParaRPr dirty="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4"/>
          <p:cNvSpPr txBox="1">
            <a:spLocks noGrp="1"/>
          </p:cNvSpPr>
          <p:nvPr>
            <p:ph type="title"/>
          </p:nvPr>
        </p:nvSpPr>
        <p:spPr>
          <a:xfrm>
            <a:off x="628638" y="135368"/>
            <a:ext cx="4642172" cy="567936"/>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sz="2800" dirty="0">
                <a:latin typeface="Times New Roman"/>
                <a:ea typeface="Times New Roman"/>
                <a:cs typeface="Times New Roman"/>
                <a:sym typeface="Times New Roman"/>
              </a:rPr>
              <a:t>LITERATURE REVIEW</a:t>
            </a:r>
            <a:r>
              <a:rPr lang="en" dirty="0">
                <a:latin typeface="Times New Roman"/>
                <a:ea typeface="Times New Roman"/>
                <a:cs typeface="Times New Roman"/>
                <a:sym typeface="Times New Roman"/>
              </a:rPr>
              <a:t>: </a:t>
            </a:r>
            <a:endParaRPr dirty="0">
              <a:latin typeface="Times New Roman"/>
              <a:ea typeface="Times New Roman"/>
              <a:cs typeface="Times New Roman"/>
              <a:sym typeface="Times New Roman"/>
            </a:endParaRPr>
          </a:p>
        </p:txBody>
      </p:sp>
      <p:graphicFrame>
        <p:nvGraphicFramePr>
          <p:cNvPr id="2" name="Table 1"/>
          <p:cNvGraphicFramePr>
            <a:graphicFrameLocks noGrp="1"/>
          </p:cNvGraphicFramePr>
          <p:nvPr>
            <p:extLst>
              <p:ext uri="{D42A27DB-BD31-4B8C-83A1-F6EECF244321}">
                <p14:modId xmlns:p14="http://schemas.microsoft.com/office/powerpoint/2010/main" val="2432061352"/>
              </p:ext>
            </p:extLst>
          </p:nvPr>
        </p:nvGraphicFramePr>
        <p:xfrm>
          <a:off x="628638" y="670628"/>
          <a:ext cx="8032145" cy="4092244"/>
        </p:xfrm>
        <a:graphic>
          <a:graphicData uri="http://schemas.openxmlformats.org/drawingml/2006/table">
            <a:tbl>
              <a:tblPr firstRow="1" bandRow="1">
                <a:tableStyleId>{8565E954-E9DF-46B9-888E-79735598CF07}</a:tableStyleId>
              </a:tblPr>
              <a:tblGrid>
                <a:gridCol w="1606429">
                  <a:extLst>
                    <a:ext uri="{9D8B030D-6E8A-4147-A177-3AD203B41FA5}">
                      <a16:colId xmlns:a16="http://schemas.microsoft.com/office/drawing/2014/main" val="3410490549"/>
                    </a:ext>
                  </a:extLst>
                </a:gridCol>
                <a:gridCol w="1606429">
                  <a:extLst>
                    <a:ext uri="{9D8B030D-6E8A-4147-A177-3AD203B41FA5}">
                      <a16:colId xmlns:a16="http://schemas.microsoft.com/office/drawing/2014/main" val="203254714"/>
                    </a:ext>
                  </a:extLst>
                </a:gridCol>
                <a:gridCol w="1606429">
                  <a:extLst>
                    <a:ext uri="{9D8B030D-6E8A-4147-A177-3AD203B41FA5}">
                      <a16:colId xmlns:a16="http://schemas.microsoft.com/office/drawing/2014/main" val="3783301430"/>
                    </a:ext>
                  </a:extLst>
                </a:gridCol>
                <a:gridCol w="1606429">
                  <a:extLst>
                    <a:ext uri="{9D8B030D-6E8A-4147-A177-3AD203B41FA5}">
                      <a16:colId xmlns:a16="http://schemas.microsoft.com/office/drawing/2014/main" val="2065323284"/>
                    </a:ext>
                  </a:extLst>
                </a:gridCol>
                <a:gridCol w="1606429">
                  <a:extLst>
                    <a:ext uri="{9D8B030D-6E8A-4147-A177-3AD203B41FA5}">
                      <a16:colId xmlns:a16="http://schemas.microsoft.com/office/drawing/2014/main" val="2142358217"/>
                    </a:ext>
                  </a:extLst>
                </a:gridCol>
              </a:tblGrid>
              <a:tr h="617524">
                <a:tc>
                  <a:txBody>
                    <a:bodyPr/>
                    <a:lstStyle/>
                    <a:p>
                      <a:r>
                        <a:rPr lang="en-US" dirty="0">
                          <a:solidFill>
                            <a:schemeClr val="tx1"/>
                          </a:solidFill>
                          <a:latin typeface="Times New Roman" panose="02020603050405020304" pitchFamily="18" charset="0"/>
                          <a:cs typeface="Times New Roman" panose="02020603050405020304" pitchFamily="18" charset="0"/>
                        </a:rPr>
                        <a:t>TITLE </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AUTHOR</a:t>
                      </a:r>
                      <a:r>
                        <a:rPr lang="en-US" baseline="0" dirty="0">
                          <a:solidFill>
                            <a:schemeClr val="tx1"/>
                          </a:solidFill>
                          <a:latin typeface="Times New Roman" panose="02020603050405020304" pitchFamily="18" charset="0"/>
                          <a:cs typeface="Times New Roman" panose="02020603050405020304" pitchFamily="18" charset="0"/>
                        </a:rPr>
                        <a:t> NAME</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YEAR OF PUBLISH </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ALGORITHM </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DRAWBACK</a:t>
                      </a: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54444033"/>
                  </a:ext>
                </a:extLst>
              </a:tr>
              <a:tr h="617524">
                <a:tc>
                  <a:txBody>
                    <a:bodyPr/>
                    <a:lstStyle/>
                    <a:p>
                      <a:r>
                        <a:rPr lang="en-US" sz="1200" b="0" i="0" u="none" strike="noStrike" cap="none" dirty="0" err="1">
                          <a:solidFill>
                            <a:schemeClr val="tx1"/>
                          </a:solidFill>
                          <a:effectLst/>
                          <a:latin typeface="Times New Roman" panose="02020603050405020304" pitchFamily="18" charset="0"/>
                          <a:ea typeface="Arial"/>
                          <a:cs typeface="Times New Roman" panose="02020603050405020304" pitchFamily="18" charset="0"/>
                          <a:sym typeface="Arial"/>
                        </a:rPr>
                        <a:t>Fileless</a:t>
                      </a:r>
                      <a:r>
                        <a:rPr lang="en-US" sz="12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 Malware Detection Using Machine Learning with Hybrid Feature Selection</a:t>
                      </a:r>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2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N. Kumar, M. Gupta, and N. Kumar</a:t>
                      </a:r>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200" dirty="0">
                          <a:solidFill>
                            <a:schemeClr val="tx1"/>
                          </a:solidFill>
                          <a:latin typeface="Times New Roman" panose="02020603050405020304" pitchFamily="18" charset="0"/>
                          <a:cs typeface="Times New Roman" panose="02020603050405020304" pitchFamily="18" charset="0"/>
                        </a:rPr>
                        <a:t>2020</a:t>
                      </a:r>
                    </a:p>
                  </a:txBody>
                  <a:tcPr/>
                </a:tc>
                <a:tc>
                  <a:txBody>
                    <a:bodyPr/>
                    <a:lstStyle/>
                    <a:p>
                      <a:r>
                        <a:rPr lang="en-IN" sz="1200" dirty="0">
                          <a:solidFill>
                            <a:schemeClr val="tx1"/>
                          </a:solidFill>
                          <a:latin typeface="Times New Roman" panose="02020603050405020304" pitchFamily="18" charset="0"/>
                          <a:cs typeface="Times New Roman" panose="02020603050405020304" pitchFamily="18" charset="0"/>
                        </a:rPr>
                        <a:t>Machine learning</a:t>
                      </a:r>
                    </a:p>
                  </a:txBody>
                  <a:tcPr/>
                </a:tc>
                <a:tc>
                  <a:txBody>
                    <a:bodyPr/>
                    <a:lstStyle/>
                    <a:p>
                      <a:r>
                        <a:rPr lang="en-US" sz="12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may generate false positives if the machine learning algorithms are not finely tuned or if legitimate system activity is misclassified as suspicious</a:t>
                      </a:r>
                      <a:endParaRPr lang="en-IN"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06778999"/>
                  </a:ext>
                </a:extLst>
              </a:tr>
              <a:tr h="617524">
                <a:tc>
                  <a:txBody>
                    <a:bodyPr/>
                    <a:lstStyle/>
                    <a:p>
                      <a:r>
                        <a:rPr lang="en-US" sz="12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Detecting </a:t>
                      </a:r>
                      <a:r>
                        <a:rPr lang="en-US" sz="1200" b="0" i="0" u="none" strike="noStrike" cap="none" dirty="0" err="1">
                          <a:solidFill>
                            <a:schemeClr val="tx1"/>
                          </a:solidFill>
                          <a:effectLst/>
                          <a:latin typeface="Times New Roman" panose="02020603050405020304" pitchFamily="18" charset="0"/>
                          <a:ea typeface="Arial"/>
                          <a:cs typeface="Times New Roman" panose="02020603050405020304" pitchFamily="18" charset="0"/>
                          <a:sym typeface="Arial"/>
                        </a:rPr>
                        <a:t>Fileless</a:t>
                      </a:r>
                      <a:r>
                        <a:rPr lang="en-US" sz="12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 Malware using Entropy Analysis and Machine Learning</a:t>
                      </a:r>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2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M. Jan, S. A. Shah, and H. N. Khan</a:t>
                      </a:r>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200" dirty="0">
                          <a:solidFill>
                            <a:schemeClr val="tx1"/>
                          </a:solidFill>
                          <a:latin typeface="Times New Roman" panose="02020603050405020304" pitchFamily="18" charset="0"/>
                          <a:cs typeface="Times New Roman" panose="02020603050405020304" pitchFamily="18" charset="0"/>
                        </a:rPr>
                        <a:t>2021</a:t>
                      </a:r>
                    </a:p>
                  </a:txBody>
                  <a:tcPr/>
                </a:tc>
                <a:tc>
                  <a:txBody>
                    <a:bodyPr/>
                    <a:lstStyle/>
                    <a:p>
                      <a:r>
                        <a:rPr lang="en-IN" sz="1200" dirty="0">
                          <a:solidFill>
                            <a:schemeClr val="tx1"/>
                          </a:solidFill>
                          <a:latin typeface="Times New Roman" panose="02020603050405020304" pitchFamily="18" charset="0"/>
                          <a:cs typeface="Times New Roman" panose="02020603050405020304" pitchFamily="18" charset="0"/>
                        </a:rPr>
                        <a:t>Machine learning</a:t>
                      </a:r>
                    </a:p>
                  </a:txBody>
                  <a:tcPr/>
                </a:tc>
                <a:tc>
                  <a:txBody>
                    <a:bodyPr/>
                    <a:lstStyle/>
                    <a:p>
                      <a:r>
                        <a:rPr lang="en-US" sz="12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may generate false positives if the machine learning algorithms are not finely tuned or if legitimate system activity is misclassified as suspicious</a:t>
                      </a:r>
                      <a:endParaRPr lang="en-IN"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34587410"/>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105" y="0"/>
            <a:ext cx="4565495" cy="573649"/>
          </a:xfrm>
        </p:spPr>
        <p:txBody>
          <a:bodyPr/>
          <a:lstStyle/>
          <a:p>
            <a:r>
              <a:rPr lang="en-US" sz="2800" dirty="0">
                <a:latin typeface="Times New Roman" panose="02020603050405020304" pitchFamily="18" charset="0"/>
                <a:cs typeface="Times New Roman" panose="02020603050405020304" pitchFamily="18" charset="0"/>
              </a:rPr>
              <a:t>LITERATURE REVIEW:</a:t>
            </a:r>
            <a:endParaRPr lang="en-IN" sz="2800" dirty="0">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188363500"/>
              </p:ext>
            </p:extLst>
          </p:nvPr>
        </p:nvGraphicFramePr>
        <p:xfrm>
          <a:off x="616105" y="654206"/>
          <a:ext cx="7985200" cy="3997502"/>
        </p:xfrm>
        <a:graphic>
          <a:graphicData uri="http://schemas.openxmlformats.org/drawingml/2006/table">
            <a:tbl>
              <a:tblPr firstRow="1" bandRow="1">
                <a:tableStyleId>{8565E954-E9DF-46B9-888E-79735598CF07}</a:tableStyleId>
              </a:tblPr>
              <a:tblGrid>
                <a:gridCol w="1597040">
                  <a:extLst>
                    <a:ext uri="{9D8B030D-6E8A-4147-A177-3AD203B41FA5}">
                      <a16:colId xmlns:a16="http://schemas.microsoft.com/office/drawing/2014/main" val="2578860376"/>
                    </a:ext>
                  </a:extLst>
                </a:gridCol>
                <a:gridCol w="1597040">
                  <a:extLst>
                    <a:ext uri="{9D8B030D-6E8A-4147-A177-3AD203B41FA5}">
                      <a16:colId xmlns:a16="http://schemas.microsoft.com/office/drawing/2014/main" val="2522641669"/>
                    </a:ext>
                  </a:extLst>
                </a:gridCol>
                <a:gridCol w="1597040">
                  <a:extLst>
                    <a:ext uri="{9D8B030D-6E8A-4147-A177-3AD203B41FA5}">
                      <a16:colId xmlns:a16="http://schemas.microsoft.com/office/drawing/2014/main" val="4252799748"/>
                    </a:ext>
                  </a:extLst>
                </a:gridCol>
                <a:gridCol w="1597040">
                  <a:extLst>
                    <a:ext uri="{9D8B030D-6E8A-4147-A177-3AD203B41FA5}">
                      <a16:colId xmlns:a16="http://schemas.microsoft.com/office/drawing/2014/main" val="1382004643"/>
                    </a:ext>
                  </a:extLst>
                </a:gridCol>
                <a:gridCol w="1597040">
                  <a:extLst>
                    <a:ext uri="{9D8B030D-6E8A-4147-A177-3AD203B41FA5}">
                      <a16:colId xmlns:a16="http://schemas.microsoft.com/office/drawing/2014/main" val="1894691649"/>
                    </a:ext>
                  </a:extLst>
                </a:gridCol>
              </a:tblGrid>
              <a:tr h="654203">
                <a:tc>
                  <a:txBody>
                    <a:bodyPr/>
                    <a:lstStyle/>
                    <a:p>
                      <a:r>
                        <a:rPr lang="en-US" sz="1400" dirty="0">
                          <a:solidFill>
                            <a:schemeClr val="tx1"/>
                          </a:solidFill>
                          <a:latin typeface="Times New Roman" panose="02020603050405020304" pitchFamily="18" charset="0"/>
                          <a:cs typeface="Times New Roman" panose="02020603050405020304" pitchFamily="18" charset="0"/>
                        </a:rPr>
                        <a:t>TITLE</a:t>
                      </a:r>
                      <a:r>
                        <a:rPr lang="en-US" sz="1400" baseline="0" dirty="0">
                          <a:solidFill>
                            <a:schemeClr val="tx1"/>
                          </a:solidFill>
                          <a:latin typeface="Times New Roman" panose="02020603050405020304" pitchFamily="18" charset="0"/>
                          <a:cs typeface="Times New Roman" panose="02020603050405020304" pitchFamily="18" charset="0"/>
                        </a:rPr>
                        <a:t> </a:t>
                      </a:r>
                      <a:endParaRPr lang="en-IN"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AUTHOUR NAME</a:t>
                      </a:r>
                      <a:endParaRPr lang="en-IN"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400" dirty="0">
                          <a:solidFill>
                            <a:schemeClr val="tx1"/>
                          </a:solidFill>
                          <a:latin typeface="Times New Roman" panose="02020603050405020304" pitchFamily="18" charset="0"/>
                          <a:cs typeface="Times New Roman" panose="02020603050405020304" pitchFamily="18" charset="0"/>
                        </a:rPr>
                        <a:t>YEAR OF PUBLISH </a:t>
                      </a:r>
                    </a:p>
                  </a:txBody>
                  <a:tcPr/>
                </a:tc>
                <a:tc>
                  <a:txBody>
                    <a:bodyPr/>
                    <a:lstStyle/>
                    <a:p>
                      <a:r>
                        <a:rPr lang="en-IN" sz="1400" dirty="0">
                          <a:solidFill>
                            <a:schemeClr val="tx1"/>
                          </a:solidFill>
                          <a:latin typeface="Times New Roman" panose="02020603050405020304" pitchFamily="18" charset="0"/>
                          <a:cs typeface="Times New Roman" panose="02020603050405020304" pitchFamily="18" charset="0"/>
                        </a:rPr>
                        <a:t>ALGORITHM</a:t>
                      </a:r>
                    </a:p>
                  </a:txBody>
                  <a:tcPr/>
                </a:tc>
                <a:tc>
                  <a:txBody>
                    <a:bodyPr/>
                    <a:lstStyle/>
                    <a:p>
                      <a:r>
                        <a:rPr lang="en-IN" sz="1400" dirty="0">
                          <a:solidFill>
                            <a:schemeClr val="tx1"/>
                          </a:solidFill>
                          <a:latin typeface="Times New Roman" panose="02020603050405020304" pitchFamily="18" charset="0"/>
                          <a:cs typeface="Times New Roman" panose="02020603050405020304" pitchFamily="18" charset="0"/>
                        </a:rPr>
                        <a:t>DRAWBACK</a:t>
                      </a:r>
                    </a:p>
                  </a:txBody>
                  <a:tcPr/>
                </a:tc>
                <a:extLst>
                  <a:ext uri="{0D108BD9-81ED-4DB2-BD59-A6C34878D82A}">
                    <a16:rowId xmlns:a16="http://schemas.microsoft.com/office/drawing/2014/main" val="2335377092"/>
                  </a:ext>
                </a:extLst>
              </a:tr>
              <a:tr h="1473917">
                <a:tc>
                  <a:txBody>
                    <a:bodyPr/>
                    <a:lstStyle/>
                    <a:p>
                      <a:r>
                        <a:rPr lang="en-US" sz="12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Deep </a:t>
                      </a:r>
                      <a:r>
                        <a:rPr lang="en-US" sz="1200" b="0" i="0" u="none" strike="noStrike" cap="none" dirty="0" err="1">
                          <a:solidFill>
                            <a:schemeClr val="tx1"/>
                          </a:solidFill>
                          <a:effectLst/>
                          <a:latin typeface="Times New Roman" panose="02020603050405020304" pitchFamily="18" charset="0"/>
                          <a:ea typeface="Arial"/>
                          <a:cs typeface="Times New Roman" panose="02020603050405020304" pitchFamily="18" charset="0"/>
                          <a:sym typeface="Arial"/>
                        </a:rPr>
                        <a:t>Fileless</a:t>
                      </a:r>
                      <a:r>
                        <a:rPr lang="en-US" sz="12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 Malware Detection Using Convolutional Neural Networks</a:t>
                      </a:r>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indent="0">
                        <a:buNone/>
                      </a:pPr>
                      <a:r>
                        <a:rPr lang="en-IN" sz="12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A. H.</a:t>
                      </a:r>
                      <a:r>
                        <a:rPr lang="en-IN" sz="1200" b="0" i="0" u="none" strike="noStrike" cap="none" baseline="0" dirty="0">
                          <a:solidFill>
                            <a:schemeClr val="tx1"/>
                          </a:solidFill>
                          <a:effectLst/>
                          <a:latin typeface="Times New Roman" panose="02020603050405020304" pitchFamily="18" charset="0"/>
                          <a:ea typeface="Arial"/>
                          <a:cs typeface="Times New Roman" panose="02020603050405020304" pitchFamily="18" charset="0"/>
                          <a:sym typeface="Arial"/>
                        </a:rPr>
                        <a:t> </a:t>
                      </a:r>
                      <a:r>
                        <a:rPr lang="en-IN" sz="12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R. </a:t>
                      </a:r>
                      <a:r>
                        <a:rPr lang="en-IN" sz="1200" b="0" i="0" u="none" strike="noStrike" cap="none" dirty="0" err="1">
                          <a:solidFill>
                            <a:schemeClr val="tx1"/>
                          </a:solidFill>
                          <a:effectLst/>
                          <a:latin typeface="Times New Roman" panose="02020603050405020304" pitchFamily="18" charset="0"/>
                          <a:ea typeface="Arial"/>
                          <a:cs typeface="Times New Roman" panose="02020603050405020304" pitchFamily="18" charset="0"/>
                          <a:sym typeface="Arial"/>
                        </a:rPr>
                        <a:t>Alqahtani</a:t>
                      </a:r>
                      <a:r>
                        <a:rPr lang="en-IN" sz="12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 </a:t>
                      </a:r>
                    </a:p>
                    <a:p>
                      <a:pPr marL="0" indent="0">
                        <a:buNone/>
                      </a:pPr>
                      <a:r>
                        <a:rPr lang="en-IN" sz="12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M. A. </a:t>
                      </a:r>
                      <a:r>
                        <a:rPr lang="en-IN" sz="1200" b="0" i="0" u="none" strike="noStrike" cap="none" dirty="0" err="1">
                          <a:solidFill>
                            <a:schemeClr val="tx1"/>
                          </a:solidFill>
                          <a:effectLst/>
                          <a:latin typeface="Times New Roman" panose="02020603050405020304" pitchFamily="18" charset="0"/>
                          <a:ea typeface="Arial"/>
                          <a:cs typeface="Times New Roman" panose="02020603050405020304" pitchFamily="18" charset="0"/>
                          <a:sym typeface="Arial"/>
                        </a:rPr>
                        <a:t>Alghamdi</a:t>
                      </a:r>
                      <a:r>
                        <a:rPr lang="en-IN" sz="12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 and </a:t>
                      </a:r>
                    </a:p>
                    <a:p>
                      <a:pPr marL="0" indent="0">
                        <a:buNone/>
                      </a:pPr>
                      <a:r>
                        <a:rPr lang="en-IN" sz="12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A. S. </a:t>
                      </a:r>
                      <a:r>
                        <a:rPr lang="en-IN" sz="1200" b="0" i="0" u="none" strike="noStrike" cap="none" dirty="0" err="1">
                          <a:solidFill>
                            <a:schemeClr val="tx1"/>
                          </a:solidFill>
                          <a:effectLst/>
                          <a:latin typeface="Times New Roman" panose="02020603050405020304" pitchFamily="18" charset="0"/>
                          <a:ea typeface="Arial"/>
                          <a:cs typeface="Times New Roman" panose="02020603050405020304" pitchFamily="18" charset="0"/>
                          <a:sym typeface="Arial"/>
                        </a:rPr>
                        <a:t>Almazroa</a:t>
                      </a:r>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200" dirty="0">
                          <a:solidFill>
                            <a:schemeClr val="tx1"/>
                          </a:solidFill>
                          <a:latin typeface="Times New Roman" panose="02020603050405020304" pitchFamily="18" charset="0"/>
                          <a:cs typeface="Times New Roman" panose="02020603050405020304" pitchFamily="18" charset="0"/>
                        </a:rPr>
                        <a:t>2020</a:t>
                      </a:r>
                    </a:p>
                  </a:txBody>
                  <a:tcPr/>
                </a:tc>
                <a:tc>
                  <a:txBody>
                    <a:bodyPr/>
                    <a:lstStyle/>
                    <a:p>
                      <a:r>
                        <a:rPr lang="en-IN" sz="12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CNN model</a:t>
                      </a:r>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2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may generate false positives if the CNN model is not finely tuned or if legitimate system activity is misclassified as suspicious.</a:t>
                      </a:r>
                      <a:endParaRPr lang="en-IN"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28336000"/>
                  </a:ext>
                </a:extLst>
              </a:tr>
              <a:tr h="1869382">
                <a:tc>
                  <a:txBody>
                    <a:bodyPr/>
                    <a:lstStyle/>
                    <a:p>
                      <a:r>
                        <a:rPr lang="en-US" sz="12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Detecting and Preventing </a:t>
                      </a:r>
                      <a:r>
                        <a:rPr lang="en-US" sz="1200" b="0" i="0" u="none" strike="noStrike" cap="none" dirty="0" err="1">
                          <a:solidFill>
                            <a:schemeClr val="tx1"/>
                          </a:solidFill>
                          <a:effectLst/>
                          <a:latin typeface="Times New Roman" panose="02020603050405020304" pitchFamily="18" charset="0"/>
                          <a:ea typeface="Arial"/>
                          <a:cs typeface="Times New Roman" panose="02020603050405020304" pitchFamily="18" charset="0"/>
                          <a:sym typeface="Arial"/>
                        </a:rPr>
                        <a:t>Fileless</a:t>
                      </a:r>
                      <a:r>
                        <a:rPr lang="en-US" sz="12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 Malware Attacks in Windows Environment</a:t>
                      </a:r>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2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S. </a:t>
                      </a:r>
                      <a:r>
                        <a:rPr lang="en-US" sz="1200" b="0" i="0" u="none" strike="noStrike" cap="none" dirty="0" err="1">
                          <a:solidFill>
                            <a:schemeClr val="tx1"/>
                          </a:solidFill>
                          <a:effectLst/>
                          <a:latin typeface="Times New Roman" panose="02020603050405020304" pitchFamily="18" charset="0"/>
                          <a:ea typeface="Arial"/>
                          <a:cs typeface="Times New Roman" panose="02020603050405020304" pitchFamily="18" charset="0"/>
                          <a:sym typeface="Arial"/>
                        </a:rPr>
                        <a:t>Khoury</a:t>
                      </a:r>
                      <a:r>
                        <a:rPr lang="en-US" sz="12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 F. </a:t>
                      </a:r>
                      <a:r>
                        <a:rPr lang="en-US" sz="1200" b="0" i="0" u="none" strike="noStrike" cap="none" dirty="0" err="1">
                          <a:solidFill>
                            <a:schemeClr val="tx1"/>
                          </a:solidFill>
                          <a:effectLst/>
                          <a:latin typeface="Times New Roman" panose="02020603050405020304" pitchFamily="18" charset="0"/>
                          <a:ea typeface="Arial"/>
                          <a:cs typeface="Times New Roman" panose="02020603050405020304" pitchFamily="18" charset="0"/>
                          <a:sym typeface="Arial"/>
                        </a:rPr>
                        <a:t>Lashkari</a:t>
                      </a:r>
                      <a:r>
                        <a:rPr lang="en-US" sz="12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 and R. </a:t>
                      </a:r>
                      <a:r>
                        <a:rPr lang="en-US" sz="1200" b="0" i="0" u="none" strike="noStrike" cap="none" dirty="0" err="1">
                          <a:solidFill>
                            <a:schemeClr val="tx1"/>
                          </a:solidFill>
                          <a:effectLst/>
                          <a:latin typeface="Times New Roman" panose="02020603050405020304" pitchFamily="18" charset="0"/>
                          <a:ea typeface="Arial"/>
                          <a:cs typeface="Times New Roman" panose="02020603050405020304" pitchFamily="18" charset="0"/>
                          <a:sym typeface="Arial"/>
                        </a:rPr>
                        <a:t>Beheshti</a:t>
                      </a:r>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200" dirty="0">
                          <a:solidFill>
                            <a:schemeClr val="tx1"/>
                          </a:solidFill>
                          <a:latin typeface="Times New Roman" panose="02020603050405020304" pitchFamily="18" charset="0"/>
                          <a:cs typeface="Times New Roman" panose="02020603050405020304" pitchFamily="18" charset="0"/>
                        </a:rPr>
                        <a:t>2021</a:t>
                      </a:r>
                    </a:p>
                  </a:txBody>
                  <a:tcPr/>
                </a:tc>
                <a:tc>
                  <a:txBody>
                    <a:bodyPr/>
                    <a:lstStyle/>
                    <a:p>
                      <a:r>
                        <a:rPr lang="en-IN" sz="12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Machine learning</a:t>
                      </a:r>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2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may generate false positives if the machine learning algorithms are not finely tuned or if legitimate system activity is misclassified as suspicious</a:t>
                      </a:r>
                      <a:endParaRPr lang="en-IN"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02805495"/>
                  </a:ext>
                </a:extLst>
              </a:tr>
            </a:tbl>
          </a:graphicData>
        </a:graphic>
      </p:graphicFrame>
    </p:spTree>
    <p:extLst>
      <p:ext uri="{BB962C8B-B14F-4D97-AF65-F5344CB8AC3E}">
        <p14:creationId xmlns:p14="http://schemas.microsoft.com/office/powerpoint/2010/main" val="510067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1376" y="600946"/>
            <a:ext cx="4000500" cy="499307"/>
          </a:xfrm>
        </p:spPr>
        <p:txBody>
          <a:bodyPr>
            <a:normAutofit/>
          </a:bodyPr>
          <a:lstStyle/>
          <a:p>
            <a:r>
              <a:rPr lang="en-IN" sz="2800" dirty="0">
                <a:latin typeface="Times New Roman" panose="02020603050405020304" pitchFamily="18" charset="0"/>
                <a:cs typeface="Times New Roman" panose="02020603050405020304" pitchFamily="18" charset="0"/>
              </a:rPr>
              <a:t>LITERATURE REVIEW</a:t>
            </a:r>
          </a:p>
        </p:txBody>
      </p:sp>
      <p:graphicFrame>
        <p:nvGraphicFramePr>
          <p:cNvPr id="5" name="Table 4"/>
          <p:cNvGraphicFramePr>
            <a:graphicFrameLocks noGrp="1"/>
          </p:cNvGraphicFramePr>
          <p:nvPr>
            <p:extLst>
              <p:ext uri="{D42A27DB-BD31-4B8C-83A1-F6EECF244321}">
                <p14:modId xmlns:p14="http://schemas.microsoft.com/office/powerpoint/2010/main" val="2132833031"/>
              </p:ext>
            </p:extLst>
          </p:nvPr>
        </p:nvGraphicFramePr>
        <p:xfrm>
          <a:off x="691376" y="1553736"/>
          <a:ext cx="7738945" cy="2302356"/>
        </p:xfrm>
        <a:graphic>
          <a:graphicData uri="http://schemas.openxmlformats.org/drawingml/2006/table">
            <a:tbl>
              <a:tblPr firstRow="1" bandRow="1">
                <a:tableStyleId>{8565E954-E9DF-46B9-888E-79735598CF07}</a:tableStyleId>
              </a:tblPr>
              <a:tblGrid>
                <a:gridCol w="1547789">
                  <a:extLst>
                    <a:ext uri="{9D8B030D-6E8A-4147-A177-3AD203B41FA5}">
                      <a16:colId xmlns:a16="http://schemas.microsoft.com/office/drawing/2014/main" val="1304679581"/>
                    </a:ext>
                  </a:extLst>
                </a:gridCol>
                <a:gridCol w="1547789">
                  <a:extLst>
                    <a:ext uri="{9D8B030D-6E8A-4147-A177-3AD203B41FA5}">
                      <a16:colId xmlns:a16="http://schemas.microsoft.com/office/drawing/2014/main" val="3114552190"/>
                    </a:ext>
                  </a:extLst>
                </a:gridCol>
                <a:gridCol w="1547789">
                  <a:extLst>
                    <a:ext uri="{9D8B030D-6E8A-4147-A177-3AD203B41FA5}">
                      <a16:colId xmlns:a16="http://schemas.microsoft.com/office/drawing/2014/main" val="1593090629"/>
                    </a:ext>
                  </a:extLst>
                </a:gridCol>
                <a:gridCol w="1547789">
                  <a:extLst>
                    <a:ext uri="{9D8B030D-6E8A-4147-A177-3AD203B41FA5}">
                      <a16:colId xmlns:a16="http://schemas.microsoft.com/office/drawing/2014/main" val="4234779887"/>
                    </a:ext>
                  </a:extLst>
                </a:gridCol>
                <a:gridCol w="1547789">
                  <a:extLst>
                    <a:ext uri="{9D8B030D-6E8A-4147-A177-3AD203B41FA5}">
                      <a16:colId xmlns:a16="http://schemas.microsoft.com/office/drawing/2014/main" val="1799730849"/>
                    </a:ext>
                  </a:extLst>
                </a:gridCol>
              </a:tblGrid>
              <a:tr h="564996">
                <a:tc>
                  <a:txBody>
                    <a:bodyPr/>
                    <a:lstStyle/>
                    <a:p>
                      <a:r>
                        <a:rPr lang="en-IN" dirty="0">
                          <a:solidFill>
                            <a:schemeClr val="tx1"/>
                          </a:solidFill>
                          <a:latin typeface="Times New Roman" panose="02020603050405020304" pitchFamily="18" charset="0"/>
                          <a:cs typeface="Times New Roman" panose="02020603050405020304" pitchFamily="18" charset="0"/>
                        </a:rPr>
                        <a:t>TITLE</a:t>
                      </a:r>
                    </a:p>
                  </a:txBody>
                  <a:tcPr/>
                </a:tc>
                <a:tc>
                  <a:txBody>
                    <a:bodyPr/>
                    <a:lstStyle/>
                    <a:p>
                      <a:r>
                        <a:rPr lang="en-IN" dirty="0">
                          <a:solidFill>
                            <a:schemeClr val="tx1"/>
                          </a:solidFill>
                          <a:latin typeface="Times New Roman" panose="02020603050405020304" pitchFamily="18" charset="0"/>
                          <a:cs typeface="Times New Roman" panose="02020603050405020304" pitchFamily="18" charset="0"/>
                        </a:rPr>
                        <a:t>AUTHOR NAME</a:t>
                      </a:r>
                    </a:p>
                  </a:txBody>
                  <a:tcPr/>
                </a:tc>
                <a:tc>
                  <a:txBody>
                    <a:bodyPr/>
                    <a:lstStyle/>
                    <a:p>
                      <a:r>
                        <a:rPr lang="en-IN" dirty="0">
                          <a:solidFill>
                            <a:schemeClr val="tx1"/>
                          </a:solidFill>
                          <a:latin typeface="Times New Roman" panose="02020603050405020304" pitchFamily="18" charset="0"/>
                          <a:cs typeface="Times New Roman" panose="02020603050405020304" pitchFamily="18" charset="0"/>
                        </a:rPr>
                        <a:t>YEAR OF PUBLISH</a:t>
                      </a:r>
                    </a:p>
                  </a:txBody>
                  <a:tcPr/>
                </a:tc>
                <a:tc>
                  <a:txBody>
                    <a:bodyPr/>
                    <a:lstStyle/>
                    <a:p>
                      <a:r>
                        <a:rPr lang="en-IN" dirty="0">
                          <a:solidFill>
                            <a:schemeClr val="tx1"/>
                          </a:solidFill>
                          <a:latin typeface="Times New Roman" panose="02020603050405020304" pitchFamily="18" charset="0"/>
                          <a:cs typeface="Times New Roman" panose="02020603050405020304" pitchFamily="18" charset="0"/>
                        </a:rPr>
                        <a:t>ALGORITHM</a:t>
                      </a:r>
                    </a:p>
                  </a:txBody>
                  <a:tcPr/>
                </a:tc>
                <a:tc>
                  <a:txBody>
                    <a:bodyPr/>
                    <a:lstStyle/>
                    <a:p>
                      <a:r>
                        <a:rPr lang="en-IN" dirty="0">
                          <a:solidFill>
                            <a:schemeClr val="tx1"/>
                          </a:solidFill>
                          <a:latin typeface="Times New Roman" panose="02020603050405020304" pitchFamily="18" charset="0"/>
                          <a:cs typeface="Times New Roman" panose="02020603050405020304" pitchFamily="18" charset="0"/>
                        </a:rPr>
                        <a:t>DRAWBACK</a:t>
                      </a:r>
                    </a:p>
                  </a:txBody>
                  <a:tcPr/>
                </a:tc>
                <a:extLst>
                  <a:ext uri="{0D108BD9-81ED-4DB2-BD59-A6C34878D82A}">
                    <a16:rowId xmlns:a16="http://schemas.microsoft.com/office/drawing/2014/main" val="3342701051"/>
                  </a:ext>
                </a:extLst>
              </a:tr>
              <a:tr h="1272618">
                <a:tc>
                  <a:txBody>
                    <a:bodyPr/>
                    <a:lstStyle/>
                    <a:p>
                      <a:r>
                        <a:rPr lang="en-US" sz="12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Detecting </a:t>
                      </a:r>
                      <a:r>
                        <a:rPr lang="en-US" sz="1200" b="0" i="0" u="none" strike="noStrike" cap="none" dirty="0" err="1">
                          <a:solidFill>
                            <a:schemeClr val="tx1"/>
                          </a:solidFill>
                          <a:effectLst/>
                          <a:latin typeface="Times New Roman" panose="02020603050405020304" pitchFamily="18" charset="0"/>
                          <a:ea typeface="Arial"/>
                          <a:cs typeface="Times New Roman" panose="02020603050405020304" pitchFamily="18" charset="0"/>
                          <a:sym typeface="Arial"/>
                        </a:rPr>
                        <a:t>Fileless</a:t>
                      </a:r>
                      <a:r>
                        <a:rPr lang="en-US" sz="12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 Malware Based on Memory Behavior and Analysis</a:t>
                      </a:r>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2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X. Feng, J. Wang, and J. Shen</a:t>
                      </a:r>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200" dirty="0">
                          <a:solidFill>
                            <a:schemeClr val="tx1"/>
                          </a:solidFill>
                          <a:latin typeface="Times New Roman" panose="02020603050405020304" pitchFamily="18" charset="0"/>
                          <a:cs typeface="Times New Roman" panose="02020603050405020304" pitchFamily="18" charset="0"/>
                        </a:rPr>
                        <a:t>2021</a:t>
                      </a:r>
                    </a:p>
                  </a:txBody>
                  <a:tcPr/>
                </a:tc>
                <a:tc>
                  <a:txBody>
                    <a:bodyPr/>
                    <a:lstStyle/>
                    <a:p>
                      <a:r>
                        <a:rPr lang="en-IN" sz="12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Machine learning</a:t>
                      </a:r>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200" b="0"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rPr>
                        <a:t>may generate false positives if the machine learning algorithms are not finely tuned or if legitimate system activity is misclassified as suspicious.</a:t>
                      </a:r>
                      <a:endParaRPr lang="en-IN"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17838495"/>
                  </a:ext>
                </a:extLst>
              </a:tr>
            </a:tbl>
          </a:graphicData>
        </a:graphic>
      </p:graphicFrame>
    </p:spTree>
    <p:extLst>
      <p:ext uri="{BB962C8B-B14F-4D97-AF65-F5344CB8AC3E}">
        <p14:creationId xmlns:p14="http://schemas.microsoft.com/office/powerpoint/2010/main" val="406215638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2599</TotalTime>
  <Words>1949</Words>
  <Application>Microsoft Macintosh PowerPoint</Application>
  <PresentationFormat>On-screen Show (16:9)</PresentationFormat>
  <Paragraphs>197</Paragraphs>
  <Slides>38</Slides>
  <Notes>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38</vt:i4>
      </vt:variant>
    </vt:vector>
  </HeadingPairs>
  <TitlesOfParts>
    <vt:vector size="45" baseType="lpstr">
      <vt:lpstr>Arial</vt:lpstr>
      <vt:lpstr>Calibri</vt:lpstr>
      <vt:lpstr>Calibri Light</vt:lpstr>
      <vt:lpstr>Times New Roman</vt:lpstr>
      <vt:lpstr>Wingdings</vt:lpstr>
      <vt:lpstr>Simple Light</vt:lpstr>
      <vt:lpstr>Retrospect</vt:lpstr>
      <vt:lpstr>Detection of Fileless Malware in Fully Patched Windows System</vt:lpstr>
      <vt:lpstr>OBJECTIVE</vt:lpstr>
      <vt:lpstr>PROBLEM STATEMENT</vt:lpstr>
      <vt:lpstr>ABSTRACT</vt:lpstr>
      <vt:lpstr>SYSTEM REQUIREMENT</vt:lpstr>
      <vt:lpstr>EXISTING SYSTEM: </vt:lpstr>
      <vt:lpstr>LITERATURE REVIEW: </vt:lpstr>
      <vt:lpstr>LITERATURE REVIEW:</vt:lpstr>
      <vt:lpstr>LITERATURE REVIEW</vt:lpstr>
      <vt:lpstr>LITERATURE REVIEW:</vt:lpstr>
      <vt:lpstr>LITERATURE REVIEW:</vt:lpstr>
      <vt:lpstr>PROPOSED SYSTEM:</vt:lpstr>
      <vt:lpstr>ADVANTAGES</vt:lpstr>
      <vt:lpstr>SYSTEM ARCHITECTURE</vt:lpstr>
      <vt:lpstr>MODULES</vt:lpstr>
      <vt:lpstr>MODULE 1: PRODUCTION AND INJECTION OF FILELESS MALWARE</vt:lpstr>
      <vt:lpstr>MODULE 1: PRODUCTION AND INJECTION OF FILELESS MALWARE</vt:lpstr>
      <vt:lpstr>MODULE 1: PRODUCTION AND INJECTION OF FILELESS MALWARE</vt:lpstr>
      <vt:lpstr>MODULE 1: PRODUCTION AND INJECTION OF FILELESS MALWARE</vt:lpstr>
      <vt:lpstr>MODULE 2: DETECTION OF FILELESS MALWARE</vt:lpstr>
      <vt:lpstr>MODULE 2: DETECTION OF FILELESS MALWARE</vt:lpstr>
      <vt:lpstr>MODULE 2: DETECTION OF FILELESS MALWARE</vt:lpstr>
      <vt:lpstr>MODULE 2: DETECTION OF FILELESS MALWARE</vt:lpstr>
      <vt:lpstr>MODULE 2: DETECTION OF FILELESS MALWARE</vt:lpstr>
      <vt:lpstr>MODULE 2: DETECTION OF FILELESS MALWARE</vt:lpstr>
      <vt:lpstr>MODULE 2: DETECTION OF FILELESS MALWARE</vt:lpstr>
      <vt:lpstr>MODULE 2: DETECTION OF FILELESS MALWARE</vt:lpstr>
      <vt:lpstr>MODULE 2: DETECTION OF FILELESS MALWARE</vt:lpstr>
      <vt:lpstr>MODULE 2: DETECTION OF FILELESS MALWARE</vt:lpstr>
      <vt:lpstr>MODULE 2: DETECTION OF FILELESS MALWARE</vt:lpstr>
      <vt:lpstr>MODULE 2: DETECTION OF FILELESS MALWARE</vt:lpstr>
      <vt:lpstr>MODULE 3: TESTING AND WRAPPING</vt:lpstr>
      <vt:lpstr>MODULE 3: TESTING AND WRAPPING</vt:lpstr>
      <vt:lpstr>CONCLUSION</vt:lpstr>
      <vt:lpstr>LIMITATION</vt:lpstr>
      <vt:lpstr>FUTURE ENHANCEMENT</vt:lpstr>
      <vt:lpstr>REFERENCES: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of Fileless Malware in Fully Patched Windows System</dc:title>
  <cp:lastModifiedBy>919443068860</cp:lastModifiedBy>
  <cp:revision>81</cp:revision>
  <dcterms:modified xsi:type="dcterms:W3CDTF">2023-03-27T06:46:41Z</dcterms:modified>
</cp:coreProperties>
</file>