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8"/>
  </p:notesMasterIdLst>
  <p:sldIdLst>
    <p:sldId id="256" r:id="rId2"/>
    <p:sldId id="371" r:id="rId3"/>
    <p:sldId id="308" r:id="rId4"/>
    <p:sldId id="338" r:id="rId5"/>
    <p:sldId id="356" r:id="rId6"/>
    <p:sldId id="339" r:id="rId7"/>
    <p:sldId id="340" r:id="rId8"/>
    <p:sldId id="359" r:id="rId9"/>
    <p:sldId id="372" r:id="rId10"/>
    <p:sldId id="365" r:id="rId11"/>
    <p:sldId id="358" r:id="rId12"/>
    <p:sldId id="361" r:id="rId13"/>
    <p:sldId id="360" r:id="rId14"/>
    <p:sldId id="362" r:id="rId15"/>
    <p:sldId id="345" r:id="rId16"/>
    <p:sldId id="273" r:id="rId1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00"/>
    <a:srgbClr val="66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1" autoAdjust="0"/>
    <p:restoredTop sz="97268" autoAdjust="0"/>
  </p:normalViewPr>
  <p:slideViewPr>
    <p:cSldViewPr>
      <p:cViewPr varScale="1">
        <p:scale>
          <a:sx n="82" d="100"/>
          <a:sy n="82" d="100"/>
        </p:scale>
        <p:origin x="1536"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419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11FB917A-5B9E-4F48-B159-01685E5FB38B}" type="slidenum">
              <a:rPr lang="en-US" altLang="zh-CN"/>
              <a:pPr>
                <a:defRPr/>
              </a:pPr>
              <a:t>‹#›</a:t>
            </a:fld>
            <a:endParaRPr lang="en-US" altLang="zh-CN"/>
          </a:p>
        </p:txBody>
      </p:sp>
    </p:spTree>
    <p:extLst>
      <p:ext uri="{BB962C8B-B14F-4D97-AF65-F5344CB8AC3E}">
        <p14:creationId xmlns:p14="http://schemas.microsoft.com/office/powerpoint/2010/main" val="436648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1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3482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9786FB35-8AD7-4281-828D-B252BDBE2859}" type="slidenum">
              <a:rPr lang="en-US" altLang="zh-CN"/>
              <a:pPr>
                <a:defRPr/>
              </a:pPr>
              <a:t>‹#›</a:t>
            </a:fld>
            <a:endParaRPr lang="en-US" altLang="zh-CN"/>
          </a:p>
        </p:txBody>
      </p:sp>
    </p:spTree>
    <p:extLst>
      <p:ext uri="{BB962C8B-B14F-4D97-AF65-F5344CB8AC3E}">
        <p14:creationId xmlns:p14="http://schemas.microsoft.com/office/powerpoint/2010/main" val="112137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EEB4FD4-0029-42E1-8DC9-F7E991989B2C}" type="slidenum">
              <a:rPr lang="en-US" altLang="zh-CN"/>
              <a:pPr>
                <a:defRPr/>
              </a:pPr>
              <a:t>‹#›</a:t>
            </a:fld>
            <a:endParaRPr lang="en-US" altLang="zh-CN"/>
          </a:p>
        </p:txBody>
      </p:sp>
    </p:spTree>
    <p:extLst>
      <p:ext uri="{BB962C8B-B14F-4D97-AF65-F5344CB8AC3E}">
        <p14:creationId xmlns:p14="http://schemas.microsoft.com/office/powerpoint/2010/main" val="161775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F1D02F0-7EE3-4220-B9E4-CF40BEAC0486}" type="slidenum">
              <a:rPr lang="en-US" altLang="zh-CN"/>
              <a:pPr>
                <a:defRPr/>
              </a:pPr>
              <a:t>‹#›</a:t>
            </a:fld>
            <a:endParaRPr lang="en-US" altLang="zh-CN"/>
          </a:p>
        </p:txBody>
      </p:sp>
    </p:spTree>
    <p:extLst>
      <p:ext uri="{BB962C8B-B14F-4D97-AF65-F5344CB8AC3E}">
        <p14:creationId xmlns:p14="http://schemas.microsoft.com/office/powerpoint/2010/main" val="313434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D4CDFC1-4E81-4D2A-9FA4-48F1123A0D15}" type="slidenum">
              <a:rPr lang="en-US" altLang="zh-CN"/>
              <a:pPr>
                <a:defRPr/>
              </a:pPr>
              <a:t>‹#›</a:t>
            </a:fld>
            <a:endParaRPr lang="en-US" altLang="zh-CN"/>
          </a:p>
        </p:txBody>
      </p:sp>
    </p:spTree>
    <p:extLst>
      <p:ext uri="{BB962C8B-B14F-4D97-AF65-F5344CB8AC3E}">
        <p14:creationId xmlns:p14="http://schemas.microsoft.com/office/powerpoint/2010/main" val="94673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69DA59D-65C9-49DA-BD17-8A4285276141}" type="slidenum">
              <a:rPr lang="en-US" altLang="zh-CN"/>
              <a:pPr>
                <a:defRPr/>
              </a:pPr>
              <a:t>‹#›</a:t>
            </a:fld>
            <a:endParaRPr lang="en-US" altLang="zh-CN"/>
          </a:p>
        </p:txBody>
      </p:sp>
    </p:spTree>
    <p:extLst>
      <p:ext uri="{BB962C8B-B14F-4D97-AF65-F5344CB8AC3E}">
        <p14:creationId xmlns:p14="http://schemas.microsoft.com/office/powerpoint/2010/main" val="172252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291930B-AD83-41DD-8E85-4D836BC6C91C}" type="slidenum">
              <a:rPr lang="en-US" altLang="zh-CN"/>
              <a:pPr>
                <a:defRPr/>
              </a:pPr>
              <a:t>‹#›</a:t>
            </a:fld>
            <a:endParaRPr lang="en-US" altLang="zh-CN"/>
          </a:p>
        </p:txBody>
      </p:sp>
    </p:spTree>
    <p:extLst>
      <p:ext uri="{BB962C8B-B14F-4D97-AF65-F5344CB8AC3E}">
        <p14:creationId xmlns:p14="http://schemas.microsoft.com/office/powerpoint/2010/main" val="204596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BEF2D43-E379-47C1-A791-7F095C99EC11}" type="slidenum">
              <a:rPr lang="en-US" altLang="zh-CN"/>
              <a:pPr>
                <a:defRPr/>
              </a:pPr>
              <a:t>‹#›</a:t>
            </a:fld>
            <a:endParaRPr lang="en-US" altLang="zh-CN"/>
          </a:p>
        </p:txBody>
      </p:sp>
    </p:spTree>
    <p:extLst>
      <p:ext uri="{BB962C8B-B14F-4D97-AF65-F5344CB8AC3E}">
        <p14:creationId xmlns:p14="http://schemas.microsoft.com/office/powerpoint/2010/main" val="214808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4317D1E1-9395-4601-875D-5FB8B918484A}" type="slidenum">
              <a:rPr lang="en-US" altLang="zh-CN"/>
              <a:pPr>
                <a:defRPr/>
              </a:pPr>
              <a:t>‹#›</a:t>
            </a:fld>
            <a:endParaRPr lang="en-US" altLang="zh-CN"/>
          </a:p>
        </p:txBody>
      </p:sp>
    </p:spTree>
    <p:extLst>
      <p:ext uri="{BB962C8B-B14F-4D97-AF65-F5344CB8AC3E}">
        <p14:creationId xmlns:p14="http://schemas.microsoft.com/office/powerpoint/2010/main" val="392539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08425FA-25A2-4397-90AE-997660A53CD1}" type="slidenum">
              <a:rPr lang="en-US" altLang="zh-CN"/>
              <a:pPr>
                <a:defRPr/>
              </a:pPr>
              <a:t>‹#›</a:t>
            </a:fld>
            <a:endParaRPr lang="en-US" altLang="zh-CN"/>
          </a:p>
        </p:txBody>
      </p:sp>
    </p:spTree>
    <p:extLst>
      <p:ext uri="{BB962C8B-B14F-4D97-AF65-F5344CB8AC3E}">
        <p14:creationId xmlns:p14="http://schemas.microsoft.com/office/powerpoint/2010/main" val="54134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0A10B783-9227-4F08-9355-2A1B8B93BD40}" type="slidenum">
              <a:rPr lang="en-US" altLang="zh-CN"/>
              <a:pPr>
                <a:defRPr/>
              </a:pPr>
              <a:t>‹#›</a:t>
            </a:fld>
            <a:endParaRPr lang="en-US" altLang="zh-CN"/>
          </a:p>
        </p:txBody>
      </p:sp>
    </p:spTree>
    <p:extLst>
      <p:ext uri="{BB962C8B-B14F-4D97-AF65-F5344CB8AC3E}">
        <p14:creationId xmlns:p14="http://schemas.microsoft.com/office/powerpoint/2010/main" val="216175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C000483-C772-437F-BD2A-842FED84A46D}" type="slidenum">
              <a:rPr lang="en-US" altLang="zh-CN"/>
              <a:pPr>
                <a:defRPr/>
              </a:pPr>
              <a:t>‹#›</a:t>
            </a:fld>
            <a:endParaRPr lang="en-US" altLang="zh-CN"/>
          </a:p>
        </p:txBody>
      </p:sp>
    </p:spTree>
    <p:extLst>
      <p:ext uri="{BB962C8B-B14F-4D97-AF65-F5344CB8AC3E}">
        <p14:creationId xmlns:p14="http://schemas.microsoft.com/office/powerpoint/2010/main" val="140835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9B64281-0080-4F8D-822E-8942D7F61B40}" type="slidenum">
              <a:rPr lang="en-US" altLang="zh-CN"/>
              <a:pPr>
                <a:defRPr/>
              </a:pPr>
              <a:t>‹#›</a:t>
            </a:fld>
            <a:endParaRPr lang="en-US" altLang="zh-CN"/>
          </a:p>
        </p:txBody>
      </p:sp>
    </p:spTree>
    <p:extLst>
      <p:ext uri="{BB962C8B-B14F-4D97-AF65-F5344CB8AC3E}">
        <p14:creationId xmlns:p14="http://schemas.microsoft.com/office/powerpoint/2010/main" val="115445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379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ea typeface="宋体" pitchFamily="2" charset="-122"/>
              </a:defRPr>
            </a:lvl1pPr>
          </a:lstStyle>
          <a:p>
            <a:pPr>
              <a:defRPr/>
            </a:pPr>
            <a:endParaRPr lang="en-US" altLang="zh-CN"/>
          </a:p>
        </p:txBody>
      </p:sp>
      <p:sp>
        <p:nvSpPr>
          <p:cNvPr id="3379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Arial" charset="0"/>
                <a:ea typeface="宋体" pitchFamily="2" charset="-122"/>
              </a:defRPr>
            </a:lvl1pPr>
          </a:lstStyle>
          <a:p>
            <a:pPr>
              <a:defRPr/>
            </a:pPr>
            <a:endParaRPr lang="en-US" altLang="zh-CN"/>
          </a:p>
        </p:txBody>
      </p:sp>
      <p:sp>
        <p:nvSpPr>
          <p:cNvPr id="3379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1011CB8D-DA34-4D8F-9802-13DB3B687EEF}"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4077"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476250"/>
            <a:ext cx="6781800" cy="2133600"/>
          </a:xfrm>
        </p:spPr>
        <p:txBody>
          <a:bodyPr/>
          <a:lstStyle/>
          <a:p>
            <a:pPr eaLnBrk="1" hangingPunct="1"/>
            <a:r>
              <a:rPr lang="en-US" altLang="zh-CN" sz="2800" dirty="0">
                <a:solidFill>
                  <a:schemeClr val="tx1"/>
                </a:solidFill>
              </a:rPr>
              <a:t>《</a:t>
            </a:r>
            <a:r>
              <a:rPr lang="zh-CN" altLang="en-US" sz="2800" dirty="0">
                <a:solidFill>
                  <a:schemeClr val="tx1"/>
                </a:solidFill>
              </a:rPr>
              <a:t>计算机系统基础实验</a:t>
            </a:r>
            <a:r>
              <a:rPr lang="en-US" altLang="zh-CN" sz="2800" dirty="0">
                <a:solidFill>
                  <a:schemeClr val="tx1"/>
                </a:solidFill>
              </a:rPr>
              <a:t>》</a:t>
            </a:r>
            <a:br>
              <a:rPr lang="en-US" altLang="zh-CN" sz="2800" dirty="0">
                <a:solidFill>
                  <a:schemeClr val="tx1"/>
                </a:solidFill>
              </a:rPr>
            </a:br>
            <a:r>
              <a:rPr lang="en-US" altLang="zh-CN" sz="3600" dirty="0"/>
              <a:t>LAB5 -</a:t>
            </a:r>
            <a:r>
              <a:rPr lang="zh-CN" altLang="en-US" sz="3600" dirty="0"/>
              <a:t>缓存实验</a:t>
            </a:r>
          </a:p>
        </p:txBody>
      </p:sp>
      <p:sp>
        <p:nvSpPr>
          <p:cNvPr id="4099" name="Rectangle 3"/>
          <p:cNvSpPr>
            <a:spLocks noGrp="1" noChangeArrowheads="1"/>
          </p:cNvSpPr>
          <p:nvPr>
            <p:ph type="subTitle" idx="1"/>
          </p:nvPr>
        </p:nvSpPr>
        <p:spPr>
          <a:xfrm>
            <a:off x="971550" y="3213100"/>
            <a:ext cx="6192838" cy="2362200"/>
          </a:xfrm>
        </p:spPr>
        <p:txBody>
          <a:bodyPr/>
          <a:lstStyle/>
          <a:p>
            <a:pPr eaLnBrk="1" hangingPunct="1">
              <a:lnSpc>
                <a:spcPct val="120000"/>
              </a:lnSpc>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缓存替换算法 </a:t>
            </a:r>
            <a:r>
              <a:rPr lang="en-US" altLang="zh-CN" dirty="0"/>
              <a:t>- LRU</a:t>
            </a:r>
            <a:endParaRPr lang="zh-CN" altLang="en-US" dirty="0"/>
          </a:p>
        </p:txBody>
      </p:sp>
      <p:sp>
        <p:nvSpPr>
          <p:cNvPr id="3" name="内容占位符 2"/>
          <p:cNvSpPr>
            <a:spLocks noGrp="1"/>
          </p:cNvSpPr>
          <p:nvPr>
            <p:ph idx="1"/>
          </p:nvPr>
        </p:nvSpPr>
        <p:spPr>
          <a:xfrm>
            <a:off x="457200" y="1719263"/>
            <a:ext cx="4258816" cy="4626061"/>
          </a:xfrm>
        </p:spPr>
        <p:txBody>
          <a:bodyPr/>
          <a:lstStyle/>
          <a:p>
            <a:pPr marL="0" indent="0">
              <a:buNone/>
            </a:pPr>
            <a:r>
              <a:rPr lang="en-US" altLang="zh-CN" sz="2000" b="1" dirty="0">
                <a:solidFill>
                  <a:srgbClr val="0000FF"/>
                </a:solidFill>
              </a:rPr>
              <a:t>LRU</a:t>
            </a:r>
            <a:r>
              <a:rPr lang="zh-CN" altLang="en-US" sz="2000" b="1" dirty="0">
                <a:solidFill>
                  <a:srgbClr val="0000FF"/>
                </a:solidFill>
              </a:rPr>
              <a:t>（</a:t>
            </a:r>
            <a:r>
              <a:rPr lang="en-US" altLang="zh-CN" sz="2000" b="1" dirty="0">
                <a:solidFill>
                  <a:srgbClr val="0000FF"/>
                </a:solidFill>
              </a:rPr>
              <a:t>Least recently used</a:t>
            </a:r>
            <a:r>
              <a:rPr lang="zh-CN" altLang="en-US" sz="2000" b="1" dirty="0">
                <a:solidFill>
                  <a:srgbClr val="0000FF"/>
                </a:solidFill>
              </a:rPr>
              <a:t>，最近最少使用）算法</a:t>
            </a:r>
            <a:endParaRPr lang="en-US" altLang="zh-CN" sz="2000" b="1" dirty="0">
              <a:solidFill>
                <a:srgbClr val="0000FF"/>
              </a:solidFill>
            </a:endParaRPr>
          </a:p>
          <a:p>
            <a:r>
              <a:rPr lang="zh-CN" altLang="en-US" sz="2000" dirty="0"/>
              <a:t>根据数据的历史访问记录来进行淘汰数据，其核心思想是“</a:t>
            </a:r>
            <a:r>
              <a:rPr lang="zh-CN" altLang="en-US" sz="2000" b="1" dirty="0">
                <a:solidFill>
                  <a:srgbClr val="00B050"/>
                </a:solidFill>
              </a:rPr>
              <a:t>如果数据最近被访问过，那么将来被访问的几率也更高</a:t>
            </a:r>
            <a:r>
              <a:rPr lang="zh-CN" altLang="en-US" sz="2000" dirty="0"/>
              <a:t>”。</a:t>
            </a:r>
          </a:p>
          <a:p>
            <a:r>
              <a:rPr lang="zh-CN" altLang="en-US" sz="2000" dirty="0"/>
              <a:t>最常见的实现是使用一个链表保存缓存数据：</a:t>
            </a:r>
            <a:endParaRPr lang="en-US" altLang="zh-CN" sz="2000" dirty="0"/>
          </a:p>
          <a:p>
            <a:pPr lvl="1"/>
            <a:r>
              <a:rPr lang="zh-CN" altLang="en-US" sz="1600" dirty="0"/>
              <a:t>新数据插入到链表头部</a:t>
            </a:r>
          </a:p>
          <a:p>
            <a:pPr lvl="1"/>
            <a:r>
              <a:rPr lang="zh-CN" altLang="en-US" sz="1600" dirty="0"/>
              <a:t>每当缓存命中（即缓存数据被访问），则将数据移到链表头部</a:t>
            </a:r>
          </a:p>
          <a:p>
            <a:pPr lvl="1"/>
            <a:r>
              <a:rPr lang="zh-CN" altLang="en-US" sz="1600" dirty="0"/>
              <a:t>当链表满的时候，将链表尾部的数据丢弃</a:t>
            </a:r>
          </a:p>
        </p:txBody>
      </p:sp>
      <p:sp>
        <p:nvSpPr>
          <p:cNvPr id="4" name="灯片编号占位符 3"/>
          <p:cNvSpPr>
            <a:spLocks noGrp="1"/>
          </p:cNvSpPr>
          <p:nvPr>
            <p:ph type="sldNum" sz="quarter" idx="12"/>
          </p:nvPr>
        </p:nvSpPr>
        <p:spPr/>
        <p:txBody>
          <a:bodyPr/>
          <a:lstStyle/>
          <a:p>
            <a:pPr>
              <a:defRPr/>
            </a:pPr>
            <a:fld id="{569DA59D-65C9-49DA-BD17-8A4285276141}" type="slidenum">
              <a:rPr lang="en-US" altLang="zh-CN" smtClean="0"/>
              <a:pPr>
                <a:defRPr/>
              </a:pPr>
              <a:t>10</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141" y="1952836"/>
            <a:ext cx="2578117" cy="3969060"/>
          </a:xfrm>
          <a:prstGeom prst="rect">
            <a:avLst/>
          </a:prstGeom>
        </p:spPr>
      </p:pic>
    </p:spTree>
    <p:extLst>
      <p:ext uri="{BB962C8B-B14F-4D97-AF65-F5344CB8AC3E}">
        <p14:creationId xmlns:p14="http://schemas.microsoft.com/office/powerpoint/2010/main" val="354953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11</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实验内容二：优化矩阵转置操作</a:t>
            </a:r>
          </a:p>
        </p:txBody>
      </p:sp>
      <p:sp>
        <p:nvSpPr>
          <p:cNvPr id="6148" name="Rectangle 3"/>
          <p:cNvSpPr>
            <a:spLocks noGrp="1" noChangeArrowheads="1"/>
          </p:cNvSpPr>
          <p:nvPr>
            <p:ph type="body" idx="4294967295"/>
          </p:nvPr>
        </p:nvSpPr>
        <p:spPr>
          <a:xfrm>
            <a:off x="457200" y="1719263"/>
            <a:ext cx="8229600" cy="4625975"/>
          </a:xfrm>
        </p:spPr>
        <p:txBody>
          <a:bodyPr/>
          <a:lstStyle/>
          <a:p>
            <a:pPr eaLnBrk="1" hangingPunct="1">
              <a:buFont typeface="Wingdings" panose="05000000000000000000" pitchFamily="2" charset="2"/>
              <a:buChar char="p"/>
            </a:pPr>
            <a:r>
              <a:rPr lang="zh-CN" altLang="en-US" sz="2000" b="1" dirty="0"/>
              <a:t>任务：在</a:t>
            </a:r>
            <a:r>
              <a:rPr lang="en-US" altLang="zh-CN" sz="2000" b="1" dirty="0" err="1"/>
              <a:t>trans.c</a:t>
            </a:r>
            <a:r>
              <a:rPr lang="zh-CN" altLang="en-US" sz="2000" b="1" dirty="0"/>
              <a:t>中编写实现一个矩阵转置函数</a:t>
            </a:r>
            <a:r>
              <a:rPr lang="en-US" altLang="zh-CN" sz="2000" b="1" dirty="0" err="1">
                <a:solidFill>
                  <a:srgbClr val="00B0F0"/>
                </a:solidFill>
              </a:rPr>
              <a:t>transpose_submit</a:t>
            </a:r>
            <a:r>
              <a:rPr lang="zh-CN" altLang="en-US" sz="2000" b="1" dirty="0"/>
              <a:t>，要求其在参考</a:t>
            </a:r>
            <a:r>
              <a:rPr lang="en-US" altLang="zh-CN" sz="2000" b="1" dirty="0"/>
              <a:t>Cache</a:t>
            </a:r>
            <a:r>
              <a:rPr lang="zh-CN" altLang="en-US" sz="2000" b="1" dirty="0"/>
              <a:t>模拟器</a:t>
            </a:r>
            <a:r>
              <a:rPr lang="en-US" altLang="zh-CN" sz="2000" b="1" dirty="0" err="1"/>
              <a:t>csim</a:t>
            </a:r>
            <a:r>
              <a:rPr lang="en-US" altLang="zh-CN" sz="2000" b="1" dirty="0"/>
              <a:t>-ref</a:t>
            </a:r>
            <a:r>
              <a:rPr lang="zh-CN" altLang="en-US" sz="2000" b="1" dirty="0"/>
              <a:t>上运行时对不同大小的矩阵均能</a:t>
            </a:r>
            <a:r>
              <a:rPr lang="zh-CN" altLang="en-US" sz="2000" b="1" dirty="0">
                <a:solidFill>
                  <a:srgbClr val="FF0000"/>
                </a:solidFill>
              </a:rPr>
              <a:t>最小化缓存缺失的数量</a:t>
            </a:r>
            <a:endParaRPr lang="en-US" altLang="zh-CN" sz="2000" b="1" dirty="0">
              <a:solidFill>
                <a:srgbClr val="FF0000"/>
              </a:solidFill>
            </a:endParaRPr>
          </a:p>
          <a:p>
            <a:pPr marL="344487" lvl="1" indent="0" eaLnBrk="1" hangingPunct="1">
              <a:buNone/>
            </a:pPr>
            <a:r>
              <a:rPr lang="en-US" altLang="zh-CN" sz="1600" b="1" dirty="0">
                <a:solidFill>
                  <a:srgbClr val="0000FF"/>
                </a:solidFill>
              </a:rPr>
              <a:t>char </a:t>
            </a:r>
            <a:r>
              <a:rPr lang="en-US" altLang="zh-CN" sz="1600" b="1" dirty="0" err="1">
                <a:solidFill>
                  <a:srgbClr val="0000FF"/>
                </a:solidFill>
              </a:rPr>
              <a:t>transpose_submit_desc</a:t>
            </a:r>
            <a:r>
              <a:rPr lang="en-US" altLang="zh-CN" sz="1600" b="1" dirty="0">
                <a:solidFill>
                  <a:srgbClr val="0000FF"/>
                </a:solidFill>
              </a:rPr>
              <a:t>[] = "Transpose submission";</a:t>
            </a:r>
          </a:p>
          <a:p>
            <a:pPr marL="344487" lvl="1" indent="0" eaLnBrk="1" hangingPunct="1">
              <a:buNone/>
            </a:pPr>
            <a:r>
              <a:rPr lang="en-US" altLang="zh-CN" sz="1600" b="1" dirty="0">
                <a:solidFill>
                  <a:srgbClr val="0000FF"/>
                </a:solidFill>
              </a:rPr>
              <a:t>void </a:t>
            </a:r>
            <a:r>
              <a:rPr lang="en-US" altLang="zh-CN" sz="1600" b="1" dirty="0" err="1">
                <a:solidFill>
                  <a:srgbClr val="0000FF"/>
                </a:solidFill>
              </a:rPr>
              <a:t>transpose_submit</a:t>
            </a:r>
            <a:r>
              <a:rPr lang="en-US" altLang="zh-CN" sz="1600" b="1" dirty="0">
                <a:solidFill>
                  <a:srgbClr val="0000FF"/>
                </a:solidFill>
              </a:rPr>
              <a:t>(</a:t>
            </a:r>
            <a:r>
              <a:rPr lang="en-US" altLang="zh-CN" sz="1600" b="1" dirty="0" err="1">
                <a:solidFill>
                  <a:srgbClr val="0000FF"/>
                </a:solidFill>
              </a:rPr>
              <a:t>int</a:t>
            </a:r>
            <a:r>
              <a:rPr lang="en-US" altLang="zh-CN" sz="1600" b="1" dirty="0">
                <a:solidFill>
                  <a:srgbClr val="0000FF"/>
                </a:solidFill>
              </a:rPr>
              <a:t> M, </a:t>
            </a:r>
            <a:r>
              <a:rPr lang="en-US" altLang="zh-CN" sz="1600" b="1" dirty="0" err="1">
                <a:solidFill>
                  <a:srgbClr val="0000FF"/>
                </a:solidFill>
              </a:rPr>
              <a:t>int</a:t>
            </a:r>
            <a:r>
              <a:rPr lang="en-US" altLang="zh-CN" sz="1600" b="1" dirty="0">
                <a:solidFill>
                  <a:srgbClr val="0000FF"/>
                </a:solidFill>
              </a:rPr>
              <a:t> N, </a:t>
            </a:r>
            <a:r>
              <a:rPr lang="en-US" altLang="zh-CN" sz="1600" b="1" dirty="0" err="1">
                <a:solidFill>
                  <a:srgbClr val="0000FF"/>
                </a:solidFill>
              </a:rPr>
              <a:t>int</a:t>
            </a:r>
            <a:r>
              <a:rPr lang="en-US" altLang="zh-CN" sz="1600" b="1" dirty="0">
                <a:solidFill>
                  <a:srgbClr val="0000FF"/>
                </a:solidFill>
              </a:rPr>
              <a:t> A[N][M], </a:t>
            </a:r>
            <a:r>
              <a:rPr lang="en-US" altLang="zh-CN" sz="1600" b="1" dirty="0" err="1">
                <a:solidFill>
                  <a:srgbClr val="0000FF"/>
                </a:solidFill>
              </a:rPr>
              <a:t>int</a:t>
            </a:r>
            <a:r>
              <a:rPr lang="en-US" altLang="zh-CN" sz="1600" b="1" dirty="0">
                <a:solidFill>
                  <a:srgbClr val="0000FF"/>
                </a:solidFill>
              </a:rPr>
              <a:t> B[M][N]);</a:t>
            </a:r>
          </a:p>
          <a:p>
            <a:pPr marL="361950" lvl="1" indent="0" eaLnBrk="1" hangingPunct="1">
              <a:buClr>
                <a:schemeClr val="tx2"/>
              </a:buClr>
              <a:buNone/>
            </a:pPr>
            <a:endParaRPr lang="en-US" altLang="zh-CN" sz="1800" b="1" dirty="0">
              <a:solidFill>
                <a:srgbClr val="00B0F0"/>
              </a:solidFill>
            </a:endParaRPr>
          </a:p>
          <a:p>
            <a:pPr eaLnBrk="1" hangingPunct="1">
              <a:buFont typeface="Wingdings" panose="05000000000000000000" pitchFamily="2" charset="2"/>
              <a:buChar char="p"/>
            </a:pPr>
            <a:r>
              <a:rPr lang="zh-CN" altLang="en-US" sz="2000" b="1" dirty="0"/>
              <a:t>实现要求：</a:t>
            </a:r>
            <a:endParaRPr lang="en-US" altLang="zh-CN" sz="2000" b="1" dirty="0"/>
          </a:p>
          <a:p>
            <a:pPr lvl="1" eaLnBrk="1" hangingPunct="1">
              <a:buFont typeface="Wingdings" panose="05000000000000000000" pitchFamily="2" charset="2"/>
              <a:buChar char="n"/>
            </a:pPr>
            <a:r>
              <a:rPr lang="zh-CN" altLang="en-US" sz="1600" b="1" dirty="0"/>
              <a:t>限制对栈的引用</a:t>
            </a:r>
            <a:r>
              <a:rPr lang="en-US" altLang="zh-CN" sz="1600" b="1" dirty="0"/>
              <a:t>——</a:t>
            </a:r>
            <a:r>
              <a:rPr lang="zh-CN" altLang="en-US" sz="1600" b="1" dirty="0"/>
              <a:t>在转置函数中最多定义和使用</a:t>
            </a:r>
            <a:r>
              <a:rPr lang="en-US" altLang="zh-CN" sz="1600" b="1" dirty="0">
                <a:solidFill>
                  <a:srgbClr val="FF0000"/>
                </a:solidFill>
              </a:rPr>
              <a:t>12</a:t>
            </a:r>
            <a:r>
              <a:rPr lang="zh-CN" altLang="en-US" sz="1600" b="1" dirty="0"/>
              <a:t>个</a:t>
            </a:r>
            <a:r>
              <a:rPr lang="en-US" altLang="zh-CN" sz="1600" b="1" dirty="0" err="1">
                <a:solidFill>
                  <a:srgbClr val="FF0000"/>
                </a:solidFill>
              </a:rPr>
              <a:t>int</a:t>
            </a:r>
            <a:r>
              <a:rPr lang="zh-CN" altLang="en-US" sz="1600" b="1" dirty="0"/>
              <a:t>类型的</a:t>
            </a:r>
            <a:r>
              <a:rPr lang="zh-CN" altLang="en-US" sz="1600" b="1" dirty="0">
                <a:solidFill>
                  <a:srgbClr val="FF0000"/>
                </a:solidFill>
              </a:rPr>
              <a:t>局部变量</a:t>
            </a:r>
            <a:r>
              <a:rPr lang="zh-CN" altLang="en-US" sz="1600" b="1" dirty="0"/>
              <a:t>，同时不能使用任何</a:t>
            </a:r>
            <a:r>
              <a:rPr lang="en-US" altLang="zh-CN" sz="1600" b="1" dirty="0"/>
              <a:t>long</a:t>
            </a:r>
            <a:r>
              <a:rPr lang="zh-CN" altLang="en-US" sz="1600" b="1" dirty="0"/>
              <a:t>类型的变量或其他位模式数据以在一个变量中存储多个值。</a:t>
            </a:r>
            <a:endParaRPr lang="en-US" altLang="zh-CN" sz="1600" b="1" dirty="0"/>
          </a:p>
          <a:p>
            <a:pPr lvl="2" eaLnBrk="1" hangingPunct="1">
              <a:buFont typeface="Wingdings" panose="05000000000000000000" pitchFamily="2" charset="2"/>
              <a:buChar char="n"/>
            </a:pPr>
            <a:r>
              <a:rPr lang="zh-CN" altLang="en-US" sz="1300" b="1" dirty="0"/>
              <a:t>原因：实验测试代码不能</a:t>
            </a:r>
            <a:r>
              <a:rPr lang="en-US" altLang="zh-CN" sz="1300" b="1" dirty="0"/>
              <a:t>/</a:t>
            </a:r>
            <a:r>
              <a:rPr lang="zh-CN" altLang="en-US" sz="1300" b="1" dirty="0"/>
              <a:t>不应计数栈的引用访问，而应将注意力集中在对源和目的矩阵的访问模式上</a:t>
            </a:r>
          </a:p>
          <a:p>
            <a:pPr lvl="1" eaLnBrk="1" hangingPunct="1">
              <a:buFont typeface="Wingdings" panose="05000000000000000000" pitchFamily="2" charset="2"/>
              <a:buChar char="n"/>
            </a:pPr>
            <a:r>
              <a:rPr lang="zh-CN" altLang="en-US" sz="1600" b="1" dirty="0"/>
              <a:t>不允许使用递归。如果定义和调用辅助函数，在任意时刻，从转置函数的栈帧到辅助函数的栈帧之间最多可以同时存在</a:t>
            </a:r>
            <a:r>
              <a:rPr lang="en-US" altLang="zh-CN" sz="1600" b="1" dirty="0"/>
              <a:t>12</a:t>
            </a:r>
            <a:r>
              <a:rPr lang="zh-CN" altLang="en-US" sz="1600" b="1" dirty="0"/>
              <a:t>个局部变量。</a:t>
            </a:r>
            <a:endParaRPr lang="en-US" altLang="zh-CN" sz="1600" b="1" dirty="0"/>
          </a:p>
          <a:p>
            <a:pPr lvl="2" eaLnBrk="1" hangingPunct="1">
              <a:buFont typeface="Wingdings" panose="05000000000000000000" pitchFamily="2" charset="2"/>
              <a:buChar char="n"/>
            </a:pPr>
            <a:r>
              <a:rPr lang="zh-CN" altLang="en-US" sz="1300" b="1" dirty="0"/>
              <a:t>例如，如果转置函数定义了</a:t>
            </a:r>
            <a:r>
              <a:rPr lang="en-US" altLang="zh-CN" sz="1300" b="1" dirty="0"/>
              <a:t>8</a:t>
            </a:r>
            <a:r>
              <a:rPr lang="zh-CN" altLang="en-US" sz="1300" b="1" dirty="0"/>
              <a:t>个局部变量，其中调用了一个使用</a:t>
            </a:r>
            <a:r>
              <a:rPr lang="en-US" altLang="zh-CN" sz="1300" b="1" dirty="0"/>
              <a:t>4</a:t>
            </a:r>
            <a:r>
              <a:rPr lang="zh-CN" altLang="en-US" sz="1300" b="1" dirty="0"/>
              <a:t>个局部变量的函数，而其进一步调用了一个使用</a:t>
            </a:r>
            <a:r>
              <a:rPr lang="en-US" altLang="zh-CN" sz="1300" b="1" dirty="0"/>
              <a:t>2</a:t>
            </a:r>
            <a:r>
              <a:rPr lang="zh-CN" altLang="en-US" sz="1300" b="1" dirty="0"/>
              <a:t>个局部变量的函数，则栈上总共将有</a:t>
            </a:r>
            <a:r>
              <a:rPr lang="en-US" altLang="zh-CN" sz="1300" b="1" dirty="0"/>
              <a:t>14</a:t>
            </a:r>
            <a:r>
              <a:rPr lang="zh-CN" altLang="en-US" sz="1300" b="1" dirty="0"/>
              <a:t>个变量，则违反了本规则。 </a:t>
            </a:r>
          </a:p>
          <a:p>
            <a:pPr lvl="1" eaLnBrk="1" hangingPunct="1">
              <a:buFont typeface="Wingdings" panose="05000000000000000000" pitchFamily="2" charset="2"/>
              <a:buChar char="n"/>
            </a:pPr>
            <a:r>
              <a:rPr lang="zh-CN" altLang="en-US" sz="1600" b="1" dirty="0"/>
              <a:t>转置函数不允许改变矩阵</a:t>
            </a:r>
            <a:r>
              <a:rPr lang="en-US" altLang="zh-CN" sz="1600" b="1" dirty="0"/>
              <a:t>A</a:t>
            </a:r>
            <a:r>
              <a:rPr lang="zh-CN" altLang="en-US" sz="1600" b="1" dirty="0"/>
              <a:t>，但可以任意操作矩阵</a:t>
            </a:r>
            <a:r>
              <a:rPr lang="en-US" altLang="zh-CN" sz="1600" b="1" dirty="0"/>
              <a:t>B</a:t>
            </a:r>
            <a:r>
              <a:rPr lang="zh-CN" altLang="en-US" sz="1600" b="1" dirty="0"/>
              <a:t>。</a:t>
            </a:r>
          </a:p>
          <a:p>
            <a:pPr lvl="1" eaLnBrk="1" hangingPunct="1">
              <a:buFont typeface="Wingdings" panose="05000000000000000000" pitchFamily="2" charset="2"/>
              <a:buChar char="n"/>
            </a:pPr>
            <a:r>
              <a:rPr lang="zh-CN" altLang="en-US" sz="1600" b="1" dirty="0"/>
              <a:t>不允许在代码中定义任何矩阵或使用</a:t>
            </a:r>
            <a:r>
              <a:rPr lang="en-US" altLang="zh-CN" sz="1600" b="1" dirty="0" err="1"/>
              <a:t>malloc</a:t>
            </a:r>
            <a:r>
              <a:rPr lang="zh-CN" altLang="en-US" sz="1600" b="1" dirty="0"/>
              <a:t>及其变种。</a:t>
            </a:r>
          </a:p>
          <a:p>
            <a:pPr lvl="1" eaLnBrk="1" hangingPunct="1">
              <a:buFont typeface="Wingdings" panose="05000000000000000000" pitchFamily="2" charset="2"/>
              <a:buChar char="n"/>
            </a:pPr>
            <a:endParaRPr lang="en-US" altLang="zh-CN" sz="1600" b="1" dirty="0"/>
          </a:p>
        </p:txBody>
      </p:sp>
    </p:spTree>
    <p:extLst>
      <p:ext uri="{BB962C8B-B14F-4D97-AF65-F5344CB8AC3E}">
        <p14:creationId xmlns:p14="http://schemas.microsoft.com/office/powerpoint/2010/main" val="237769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12</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实验内容二：优化矩阵转置操作</a:t>
            </a:r>
          </a:p>
        </p:txBody>
      </p:sp>
      <p:sp>
        <p:nvSpPr>
          <p:cNvPr id="6148" name="Rectangle 3"/>
          <p:cNvSpPr>
            <a:spLocks noGrp="1" noChangeArrowheads="1"/>
          </p:cNvSpPr>
          <p:nvPr>
            <p:ph type="body" idx="4294967295"/>
          </p:nvPr>
        </p:nvSpPr>
        <p:spPr>
          <a:xfrm>
            <a:off x="457200" y="1448780"/>
            <a:ext cx="8229600" cy="4625975"/>
          </a:xfrm>
        </p:spPr>
        <p:txBody>
          <a:bodyPr/>
          <a:lstStyle/>
          <a:p>
            <a:pPr eaLnBrk="1" hangingPunct="1">
              <a:buFont typeface="Wingdings" panose="05000000000000000000" pitchFamily="2" charset="2"/>
              <a:buChar char="p"/>
            </a:pPr>
            <a:r>
              <a:rPr lang="zh-CN" altLang="en-US" sz="2000" b="1" dirty="0"/>
              <a:t>性能测试：</a:t>
            </a:r>
            <a:endParaRPr lang="en-US" altLang="zh-CN" sz="2000" b="1" dirty="0"/>
          </a:p>
          <a:p>
            <a:pPr lvl="1" eaLnBrk="1" hangingPunct="1">
              <a:buFont typeface="Wingdings" panose="05000000000000000000" pitchFamily="2" charset="2"/>
              <a:buChar char="n"/>
            </a:pPr>
            <a:r>
              <a:rPr lang="zh-CN" altLang="en-US" sz="1600" b="1" dirty="0"/>
              <a:t>实验提供了名为</a:t>
            </a:r>
            <a:r>
              <a:rPr lang="en-US" altLang="zh-CN" sz="1600" b="1" dirty="0"/>
              <a:t>test-</a:t>
            </a:r>
            <a:r>
              <a:rPr lang="en-US" altLang="zh-CN" sz="1600" b="1" dirty="0" err="1"/>
              <a:t>trans.c</a:t>
            </a:r>
            <a:r>
              <a:rPr lang="zh-CN" altLang="en-US" sz="1600" b="1" dirty="0"/>
              <a:t>的自动测试程序，该程序将调用</a:t>
            </a:r>
            <a:r>
              <a:rPr lang="en-US" altLang="zh-CN" sz="1600" b="1" dirty="0" err="1"/>
              <a:t>trans.c</a:t>
            </a:r>
            <a:r>
              <a:rPr lang="zh-CN" altLang="en-US" sz="1600" b="1" dirty="0"/>
              <a:t>中实现的</a:t>
            </a:r>
            <a:r>
              <a:rPr lang="en-US" altLang="zh-CN" sz="1600" b="1" dirty="0" err="1"/>
              <a:t>registerFunctions</a:t>
            </a:r>
            <a:r>
              <a:rPr lang="en-US" altLang="zh-CN" sz="1600" b="1" dirty="0"/>
              <a:t>()</a:t>
            </a:r>
            <a:r>
              <a:rPr lang="zh-CN" altLang="en-US" sz="1600" b="1" dirty="0"/>
              <a:t>函数并测试其中注册的每一个转置函数，例如</a:t>
            </a:r>
            <a:r>
              <a:rPr lang="en-US" altLang="zh-CN" sz="1600" b="1" dirty="0" err="1"/>
              <a:t>transpose_submit</a:t>
            </a:r>
            <a:r>
              <a:rPr lang="en-US" altLang="zh-CN" sz="1600" b="1" dirty="0"/>
              <a:t>:</a:t>
            </a:r>
          </a:p>
          <a:p>
            <a:pPr marL="344487" lvl="1" indent="0" algn="ctr" eaLnBrk="1" hangingPunct="1">
              <a:buNone/>
            </a:pPr>
            <a:r>
              <a:rPr lang="en-US" altLang="zh-CN" sz="1600" dirty="0" err="1">
                <a:solidFill>
                  <a:srgbClr val="0000FF"/>
                </a:solidFill>
              </a:rPr>
              <a:t>registerTransFunction</a:t>
            </a:r>
            <a:r>
              <a:rPr lang="en-US" altLang="zh-CN" sz="1600" dirty="0">
                <a:solidFill>
                  <a:srgbClr val="0000FF"/>
                </a:solidFill>
              </a:rPr>
              <a:t>(</a:t>
            </a:r>
            <a:r>
              <a:rPr lang="en-US" altLang="zh-CN" sz="1600" dirty="0" err="1">
                <a:solidFill>
                  <a:srgbClr val="0000FF"/>
                </a:solidFill>
              </a:rPr>
              <a:t>transpose_submit</a:t>
            </a:r>
            <a:r>
              <a:rPr lang="en-US" altLang="zh-CN" sz="1600" dirty="0">
                <a:solidFill>
                  <a:srgbClr val="0000FF"/>
                </a:solidFill>
              </a:rPr>
              <a:t>, </a:t>
            </a:r>
            <a:r>
              <a:rPr lang="en-US" altLang="zh-CN" sz="1600" dirty="0" err="1">
                <a:solidFill>
                  <a:srgbClr val="0000FF"/>
                </a:solidFill>
              </a:rPr>
              <a:t>transpose_submit_desc</a:t>
            </a:r>
            <a:r>
              <a:rPr lang="en-US" altLang="zh-CN" sz="1600" dirty="0">
                <a:solidFill>
                  <a:srgbClr val="0000FF"/>
                </a:solidFill>
              </a:rPr>
              <a:t>);</a:t>
            </a:r>
            <a:endParaRPr lang="en-US" altLang="zh-CN" sz="1600" b="1" dirty="0">
              <a:solidFill>
                <a:srgbClr val="0000FF"/>
              </a:solidFill>
            </a:endParaRPr>
          </a:p>
          <a:p>
            <a:pPr lvl="2" eaLnBrk="1" hangingPunct="1">
              <a:buFont typeface="Wingdings" panose="05000000000000000000" pitchFamily="2" charset="2"/>
              <a:buChar char="n"/>
            </a:pPr>
            <a:r>
              <a:rPr lang="zh-CN" altLang="en-US" sz="1300" dirty="0"/>
              <a:t>最多可以向</a:t>
            </a:r>
            <a:r>
              <a:rPr lang="en-US" altLang="zh-CN" sz="1300" dirty="0"/>
              <a:t>test-trans</a:t>
            </a:r>
            <a:r>
              <a:rPr lang="zh-CN" altLang="en-US" sz="1300" dirty="0"/>
              <a:t>测试程序注册</a:t>
            </a:r>
            <a:r>
              <a:rPr lang="en-US" altLang="zh-CN" sz="1300" dirty="0"/>
              <a:t>100</a:t>
            </a:r>
            <a:r>
              <a:rPr lang="zh-CN" altLang="en-US" sz="1300" dirty="0"/>
              <a:t>个位于</a:t>
            </a:r>
            <a:r>
              <a:rPr lang="en-US" altLang="zh-CN" sz="1300" dirty="0" err="1"/>
              <a:t>trans.c</a:t>
            </a:r>
            <a:r>
              <a:rPr lang="zh-CN" altLang="en-US" sz="1300" dirty="0"/>
              <a:t>中的不同转置函数实现</a:t>
            </a:r>
            <a:endParaRPr lang="en-US" altLang="zh-CN" sz="1300" dirty="0"/>
          </a:p>
          <a:p>
            <a:pPr lvl="2" eaLnBrk="1" hangingPunct="1">
              <a:buFont typeface="Wingdings" panose="05000000000000000000" pitchFamily="2" charset="2"/>
              <a:buChar char="n"/>
            </a:pPr>
            <a:r>
              <a:rPr lang="zh-CN" altLang="en-US" sz="1300" dirty="0"/>
              <a:t>最终需选择注册函数实现中的一个，将其重命名</a:t>
            </a:r>
            <a:r>
              <a:rPr lang="en-US" altLang="zh-CN" sz="1300" dirty="0"/>
              <a:t>/</a:t>
            </a:r>
            <a:r>
              <a:rPr lang="zh-CN" altLang="en-US" sz="1300" dirty="0"/>
              <a:t>复制到函数</a:t>
            </a:r>
            <a:r>
              <a:rPr lang="en-US" altLang="zh-CN" sz="1300" dirty="0" err="1"/>
              <a:t>transpose_submit</a:t>
            </a:r>
            <a:r>
              <a:rPr lang="zh-CN" altLang="en-US" sz="1300" dirty="0"/>
              <a:t>中并作为实验结果提交</a:t>
            </a:r>
            <a:endParaRPr lang="en-US" altLang="zh-CN" sz="1300" dirty="0"/>
          </a:p>
          <a:p>
            <a:pPr lvl="1" eaLnBrk="1" hangingPunct="1">
              <a:spcBef>
                <a:spcPts val="1200"/>
              </a:spcBef>
              <a:buFont typeface="Wingdings" panose="05000000000000000000" pitchFamily="2" charset="2"/>
              <a:buChar char="n"/>
            </a:pPr>
            <a:r>
              <a:rPr lang="zh-CN" altLang="en-US" sz="1600" b="1" dirty="0"/>
              <a:t>测试程序以矩阵大小作为输入（通过</a:t>
            </a:r>
            <a:r>
              <a:rPr lang="en-US" altLang="zh-CN" sz="1600" b="1" dirty="0"/>
              <a:t>-M</a:t>
            </a:r>
            <a:r>
              <a:rPr lang="zh-CN" altLang="en-US" sz="1600" b="1" dirty="0"/>
              <a:t>、</a:t>
            </a:r>
            <a:r>
              <a:rPr lang="en-US" altLang="zh-CN" sz="1600" b="1" dirty="0"/>
              <a:t>-N</a:t>
            </a:r>
            <a:r>
              <a:rPr lang="zh-CN" altLang="en-US" sz="1600" b="1" dirty="0"/>
              <a:t>命令行参数）</a:t>
            </a:r>
            <a:endParaRPr lang="en-US" altLang="zh-CN" sz="1600" b="1" dirty="0"/>
          </a:p>
          <a:p>
            <a:pPr marL="1036637" lvl="2" indent="-342900" eaLnBrk="1" hangingPunct="1">
              <a:spcBef>
                <a:spcPts val="1200"/>
              </a:spcBef>
              <a:buFont typeface="+mj-lt"/>
              <a:buAutoNum type="arabicPeriod"/>
            </a:pPr>
            <a:r>
              <a:rPr lang="zh-CN" altLang="en-US" sz="1300" dirty="0"/>
              <a:t>使用</a:t>
            </a:r>
            <a:r>
              <a:rPr lang="en-US" altLang="zh-CN" sz="1300" dirty="0" err="1"/>
              <a:t>valgrind</a:t>
            </a:r>
            <a:r>
              <a:rPr lang="zh-CN" altLang="en-US" sz="1300" dirty="0"/>
              <a:t>为</a:t>
            </a:r>
            <a:r>
              <a:rPr lang="en-US" altLang="zh-CN" sz="1300" dirty="0" err="1"/>
              <a:t>tracegen</a:t>
            </a:r>
            <a:r>
              <a:rPr lang="zh-CN" altLang="en-US" sz="1300" dirty="0"/>
              <a:t>程序（其中调用了由命令行参数所指定的一个注册转置函数）生成访存轨迹</a:t>
            </a:r>
            <a:r>
              <a:rPr lang="en-US" altLang="zh-CN" sz="1300" dirty="0"/>
              <a:t>——</a:t>
            </a:r>
            <a:r>
              <a:rPr lang="zh-CN" altLang="en-US" sz="1300" dirty="0"/>
              <a:t>该轨迹刻画了该转置函数实现在</a:t>
            </a:r>
            <a:r>
              <a:rPr lang="en-US" altLang="zh-CN" sz="1300" dirty="0"/>
              <a:t>Cache</a:t>
            </a:r>
            <a:r>
              <a:rPr lang="zh-CN" altLang="en-US" sz="1300" dirty="0"/>
              <a:t>使用上的特点</a:t>
            </a:r>
            <a:endParaRPr lang="en-US" altLang="zh-CN" sz="1300" dirty="0"/>
          </a:p>
          <a:p>
            <a:pPr marL="1036637" lvl="2" indent="-342900" eaLnBrk="1" hangingPunct="1">
              <a:spcBef>
                <a:spcPts val="1200"/>
              </a:spcBef>
              <a:buFont typeface="+mj-lt"/>
              <a:buAutoNum type="arabicPeriod"/>
            </a:pPr>
            <a:r>
              <a:rPr lang="zh-CN" altLang="en-US" sz="1300" dirty="0"/>
              <a:t>使用参数（</a:t>
            </a:r>
            <a:r>
              <a:rPr lang="en-US" altLang="zh-CN" sz="1300" dirty="0"/>
              <a:t>s=5</a:t>
            </a:r>
            <a:r>
              <a:rPr lang="zh-CN" altLang="en-US" sz="1300" dirty="0"/>
              <a:t>、</a:t>
            </a:r>
            <a:r>
              <a:rPr lang="en-US" altLang="zh-CN" sz="1300" dirty="0"/>
              <a:t>E=1</a:t>
            </a:r>
            <a:r>
              <a:rPr lang="zh-CN" altLang="en-US" sz="1300" dirty="0"/>
              <a:t>、</a:t>
            </a:r>
            <a:r>
              <a:rPr lang="en-US" altLang="zh-CN" sz="1300" dirty="0"/>
              <a:t>b=5</a:t>
            </a:r>
            <a:r>
              <a:rPr lang="zh-CN" altLang="en-US" sz="1300" dirty="0"/>
              <a:t>）和该转置函数的访存轨迹运行</a:t>
            </a:r>
            <a:r>
              <a:rPr lang="zh-CN" altLang="en-US" sz="1300" dirty="0">
                <a:solidFill>
                  <a:srgbClr val="FF0000"/>
                </a:solidFill>
              </a:rPr>
              <a:t>参考</a:t>
            </a:r>
            <a:r>
              <a:rPr lang="zh-CN" altLang="en-US" sz="1300" dirty="0"/>
              <a:t>缓存模拟器</a:t>
            </a:r>
            <a:r>
              <a:rPr lang="en-US" altLang="zh-CN" sz="1300" dirty="0" err="1"/>
              <a:t>csim</a:t>
            </a:r>
            <a:r>
              <a:rPr lang="en-US" altLang="zh-CN" sz="1300" dirty="0"/>
              <a:t>-ref</a:t>
            </a:r>
            <a:r>
              <a:rPr lang="zh-CN" altLang="en-US" sz="1300" dirty="0"/>
              <a:t>，将其输出作为评估该转置函数的依据。</a:t>
            </a:r>
            <a:endParaRPr lang="en-US" altLang="zh-CN" sz="1300" dirty="0"/>
          </a:p>
          <a:p>
            <a:pPr marL="1158875" lvl="3" indent="-171450" eaLnBrk="1" hangingPunct="1">
              <a:spcBef>
                <a:spcPts val="1200"/>
              </a:spcBef>
              <a:buFont typeface="Wingdings" panose="05000000000000000000" pitchFamily="2" charset="2"/>
              <a:buChar char="u"/>
            </a:pPr>
            <a:r>
              <a:rPr lang="en-US" altLang="zh-CN" sz="1200" dirty="0"/>
              <a:t>test-trans</a:t>
            </a:r>
            <a:r>
              <a:rPr lang="zh-CN" altLang="en-US" sz="1200" dirty="0"/>
              <a:t>程序如下运行</a:t>
            </a:r>
            <a:r>
              <a:rPr lang="en-US" altLang="zh-CN" sz="1200" dirty="0" err="1"/>
              <a:t>csim</a:t>
            </a:r>
            <a:r>
              <a:rPr lang="en-US" altLang="zh-CN" sz="1200" dirty="0"/>
              <a:t>-ref</a:t>
            </a:r>
            <a:r>
              <a:rPr lang="zh-CN" altLang="en-US" sz="1200" dirty="0"/>
              <a:t>，从而将第</a:t>
            </a:r>
            <a:r>
              <a:rPr lang="en-US" altLang="zh-CN" sz="1200" dirty="0" err="1"/>
              <a:t>i</a:t>
            </a:r>
            <a:r>
              <a:rPr lang="zh-CN" altLang="en-US" sz="1200" dirty="0"/>
              <a:t>个转置函数的访存轨迹存储于文件</a:t>
            </a:r>
            <a:r>
              <a:rPr lang="en-US" altLang="zh-CN" sz="1200" dirty="0" err="1"/>
              <a:t>trace.f</a:t>
            </a:r>
            <a:r>
              <a:rPr lang="en-US" altLang="zh-CN" sz="1200" dirty="0"/>
              <a:t>[</a:t>
            </a:r>
            <a:r>
              <a:rPr lang="en-US" altLang="zh-CN" sz="1200" dirty="0" err="1"/>
              <a:t>i</a:t>
            </a:r>
            <a:r>
              <a:rPr lang="en-US" altLang="zh-CN" sz="1200" dirty="0"/>
              <a:t>]</a:t>
            </a:r>
            <a:r>
              <a:rPr lang="zh-CN" altLang="en-US" sz="1200" dirty="0"/>
              <a:t>（例如</a:t>
            </a:r>
            <a:r>
              <a:rPr lang="en-US" altLang="zh-CN" sz="1200" dirty="0"/>
              <a:t>trace.f0</a:t>
            </a:r>
            <a:r>
              <a:rPr lang="zh-CN" altLang="en-US" sz="1200" dirty="0"/>
              <a:t>，</a:t>
            </a:r>
            <a:r>
              <a:rPr lang="en-US" altLang="zh-CN" sz="1200" dirty="0"/>
              <a:t>trace.f1</a:t>
            </a:r>
            <a:r>
              <a:rPr lang="zh-CN" altLang="en-US" sz="1200" dirty="0"/>
              <a:t>， </a:t>
            </a:r>
            <a:r>
              <a:rPr lang="en-US" altLang="zh-CN" sz="1200" dirty="0"/>
              <a:t>...</a:t>
            </a:r>
            <a:r>
              <a:rPr lang="zh-CN" altLang="en-US" sz="1200" dirty="0"/>
              <a:t>）中</a:t>
            </a:r>
            <a:r>
              <a:rPr lang="en-US" altLang="zh-CN" sz="1200" dirty="0"/>
              <a:t>——</a:t>
            </a:r>
            <a:r>
              <a:rPr lang="zh-CN" altLang="en-US" sz="1200" dirty="0"/>
              <a:t>这些访存轨迹文件对帮助调试和理解每一转置函数触发的缓存命中和缺失具体从何而来非常有用</a:t>
            </a:r>
            <a:endParaRPr lang="en-US" altLang="zh-CN" sz="1200" dirty="0"/>
          </a:p>
          <a:p>
            <a:pPr marL="987425" lvl="3" indent="0" algn="ctr" eaLnBrk="1" hangingPunct="1">
              <a:spcBef>
                <a:spcPts val="1200"/>
              </a:spcBef>
              <a:buNone/>
            </a:pPr>
            <a:r>
              <a:rPr lang="pt-BR" altLang="zh-CN" sz="1200" dirty="0"/>
              <a:t>./csim-ref -s 5 -E 1 -b 5 -t </a:t>
            </a:r>
            <a:r>
              <a:rPr lang="pt-BR" altLang="zh-CN" sz="1200" b="1" dirty="0">
                <a:solidFill>
                  <a:srgbClr val="00B0F0"/>
                </a:solidFill>
              </a:rPr>
              <a:t>trace.f</a:t>
            </a:r>
            <a:r>
              <a:rPr lang="en-US" altLang="zh-CN" sz="1200" b="1" dirty="0">
                <a:solidFill>
                  <a:srgbClr val="00B0F0"/>
                </a:solidFill>
              </a:rPr>
              <a:t>[</a:t>
            </a:r>
            <a:r>
              <a:rPr lang="en-US" altLang="zh-CN" sz="1200" b="1" dirty="0" err="1">
                <a:solidFill>
                  <a:srgbClr val="00B0F0"/>
                </a:solidFill>
              </a:rPr>
              <a:t>i</a:t>
            </a:r>
            <a:r>
              <a:rPr lang="en-US" altLang="zh-CN" sz="1200" b="1" dirty="0">
                <a:solidFill>
                  <a:srgbClr val="00B0F0"/>
                </a:solidFill>
              </a:rPr>
              <a:t>]</a:t>
            </a:r>
          </a:p>
          <a:p>
            <a:pPr lvl="2" eaLnBrk="1" hangingPunct="1">
              <a:buFont typeface="Wingdings" panose="05000000000000000000" pitchFamily="2" charset="2"/>
              <a:buChar char="n"/>
            </a:pPr>
            <a:r>
              <a:rPr lang="zh-CN" altLang="en-US" sz="1300" dirty="0"/>
              <a:t> </a:t>
            </a:r>
            <a:endParaRPr lang="en-US" altLang="zh-CN" sz="2000" b="1" dirty="0"/>
          </a:p>
        </p:txBody>
      </p:sp>
    </p:spTree>
    <p:extLst>
      <p:ext uri="{BB962C8B-B14F-4D97-AF65-F5344CB8AC3E}">
        <p14:creationId xmlns:p14="http://schemas.microsoft.com/office/powerpoint/2010/main" val="324709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13</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实验内容二：优化矩阵转置操作</a:t>
            </a:r>
          </a:p>
        </p:txBody>
      </p:sp>
      <p:sp>
        <p:nvSpPr>
          <p:cNvPr id="6148" name="Rectangle 3"/>
          <p:cNvSpPr>
            <a:spLocks noGrp="1" noChangeArrowheads="1"/>
          </p:cNvSpPr>
          <p:nvPr>
            <p:ph type="body" idx="4294967295"/>
          </p:nvPr>
        </p:nvSpPr>
        <p:spPr>
          <a:xfrm>
            <a:off x="457200" y="1448780"/>
            <a:ext cx="8229600" cy="4625975"/>
          </a:xfrm>
        </p:spPr>
        <p:txBody>
          <a:bodyPr/>
          <a:lstStyle/>
          <a:p>
            <a:pPr eaLnBrk="1" hangingPunct="1">
              <a:buFont typeface="Wingdings" panose="05000000000000000000" pitchFamily="2" charset="2"/>
              <a:buChar char="p"/>
            </a:pPr>
            <a:r>
              <a:rPr lang="en-US" altLang="zh-CN" sz="2000" b="1" dirty="0"/>
              <a:t>test-trans</a:t>
            </a:r>
            <a:r>
              <a:rPr lang="zh-CN" altLang="en-US" sz="2000" b="1" dirty="0"/>
              <a:t>测试程序运行示例：</a:t>
            </a:r>
            <a:endParaRPr lang="en-US" altLang="zh-CN" sz="2000" b="1" dirty="0"/>
          </a:p>
          <a:p>
            <a:pPr marL="344487" lvl="1" indent="0" eaLnBrk="1" hangingPunct="1">
              <a:buNone/>
            </a:pPr>
            <a:r>
              <a:rPr lang="en-US" altLang="zh-CN" sz="1400" dirty="0" err="1"/>
              <a:t>linux</a:t>
            </a:r>
            <a:r>
              <a:rPr lang="en-US" altLang="zh-CN" sz="1400" dirty="0"/>
              <a:t>&gt; make    </a:t>
            </a:r>
            <a:r>
              <a:rPr lang="en-US" altLang="zh-CN" sz="1400" dirty="0">
                <a:solidFill>
                  <a:srgbClr val="00B0F0"/>
                </a:solidFill>
                <a:sym typeface="Wingdings" panose="05000000000000000000" pitchFamily="2" charset="2"/>
              </a:rPr>
              <a:t> </a:t>
            </a:r>
            <a:r>
              <a:rPr lang="zh-CN" altLang="en-US" sz="1400" dirty="0">
                <a:solidFill>
                  <a:srgbClr val="00B0F0"/>
                </a:solidFill>
                <a:sym typeface="Wingdings" panose="05000000000000000000" pitchFamily="2" charset="2"/>
              </a:rPr>
              <a:t>编译和链接</a:t>
            </a:r>
            <a:r>
              <a:rPr lang="en-US" altLang="zh-CN" sz="1400" dirty="0">
                <a:solidFill>
                  <a:srgbClr val="00B0F0"/>
                </a:solidFill>
                <a:sym typeface="Wingdings" panose="05000000000000000000" pitchFamily="2" charset="2"/>
              </a:rPr>
              <a:t>test-</a:t>
            </a:r>
            <a:r>
              <a:rPr lang="en-US" altLang="zh-CN" sz="1400" dirty="0" err="1">
                <a:solidFill>
                  <a:srgbClr val="00B0F0"/>
                </a:solidFill>
                <a:sym typeface="Wingdings" panose="05000000000000000000" pitchFamily="2" charset="2"/>
              </a:rPr>
              <a:t>trans.c</a:t>
            </a:r>
            <a:r>
              <a:rPr lang="zh-CN" altLang="en-US" sz="1400" dirty="0">
                <a:solidFill>
                  <a:srgbClr val="00B0F0"/>
                </a:solidFill>
                <a:sym typeface="Wingdings" panose="05000000000000000000" pitchFamily="2" charset="2"/>
              </a:rPr>
              <a:t>和</a:t>
            </a:r>
            <a:r>
              <a:rPr lang="en-US" altLang="zh-CN" sz="1400" dirty="0" err="1">
                <a:solidFill>
                  <a:srgbClr val="00B0F0"/>
                </a:solidFill>
                <a:sym typeface="Wingdings" panose="05000000000000000000" pitchFamily="2" charset="2"/>
              </a:rPr>
              <a:t>trans.c</a:t>
            </a:r>
            <a:r>
              <a:rPr lang="zh-CN" altLang="en-US" sz="1400" dirty="0">
                <a:solidFill>
                  <a:srgbClr val="00B0F0"/>
                </a:solidFill>
                <a:sym typeface="Wingdings" panose="05000000000000000000" pitchFamily="2" charset="2"/>
              </a:rPr>
              <a:t>，从而可访问后者中定义的转置函数</a:t>
            </a:r>
            <a:endParaRPr lang="en-US" altLang="zh-CN" sz="1400" dirty="0">
              <a:solidFill>
                <a:srgbClr val="00B0F0"/>
              </a:solidFill>
            </a:endParaRPr>
          </a:p>
          <a:p>
            <a:pPr marL="344487" lvl="1" indent="0" eaLnBrk="1" hangingPunct="1">
              <a:buNone/>
            </a:pPr>
            <a:r>
              <a:rPr lang="en-US" altLang="zh-CN" sz="1400" dirty="0" err="1"/>
              <a:t>linux</a:t>
            </a:r>
            <a:r>
              <a:rPr lang="en-US" altLang="zh-CN" sz="1400" dirty="0"/>
              <a:t>&gt; ./test-trans -M 32 -N 32    </a:t>
            </a:r>
            <a:r>
              <a:rPr lang="en-US" altLang="zh-CN" sz="1400" dirty="0">
                <a:solidFill>
                  <a:srgbClr val="00B0F0"/>
                </a:solidFill>
                <a:sym typeface="Wingdings" panose="05000000000000000000" pitchFamily="2" charset="2"/>
              </a:rPr>
              <a:t> </a:t>
            </a:r>
            <a:r>
              <a:rPr lang="en-US" altLang="zh-CN" sz="1400" dirty="0">
                <a:solidFill>
                  <a:srgbClr val="00B0F0"/>
                </a:solidFill>
              </a:rPr>
              <a:t>32×32</a:t>
            </a:r>
            <a:r>
              <a:rPr lang="zh-CN" altLang="en-US" sz="1400" dirty="0">
                <a:solidFill>
                  <a:srgbClr val="00B0F0"/>
                </a:solidFill>
              </a:rPr>
              <a:t>大小矩阵</a:t>
            </a:r>
            <a:endParaRPr lang="en-US" altLang="zh-CN" sz="1400" dirty="0">
              <a:solidFill>
                <a:srgbClr val="00B0F0"/>
              </a:solidFill>
            </a:endParaRPr>
          </a:p>
          <a:p>
            <a:pPr marL="344487" lvl="1" indent="0" eaLnBrk="1" hangingPunct="1">
              <a:buNone/>
            </a:pPr>
            <a:r>
              <a:rPr lang="en-US" altLang="zh-CN" sz="1400" dirty="0"/>
              <a:t>Step 1: Evaluating registered transpose </a:t>
            </a:r>
            <a:r>
              <a:rPr lang="en-US" altLang="zh-CN" sz="1400" dirty="0" err="1"/>
              <a:t>funcs</a:t>
            </a:r>
            <a:r>
              <a:rPr lang="en-US" altLang="zh-CN" sz="1400" dirty="0"/>
              <a:t> for correctness:</a:t>
            </a:r>
          </a:p>
          <a:p>
            <a:pPr marL="344487" lvl="1" indent="0" eaLnBrk="1" hangingPunct="1">
              <a:buNone/>
            </a:pPr>
            <a:r>
              <a:rPr lang="en-US" altLang="zh-CN" sz="1400" dirty="0" err="1"/>
              <a:t>func</a:t>
            </a:r>
            <a:r>
              <a:rPr lang="en-US" altLang="zh-CN" sz="1400" dirty="0"/>
              <a:t> 0 (Transpose submission): correctness: 1</a:t>
            </a:r>
          </a:p>
          <a:p>
            <a:pPr marL="344487" lvl="1" indent="0" eaLnBrk="1" hangingPunct="1">
              <a:buNone/>
            </a:pPr>
            <a:r>
              <a:rPr lang="en-US" altLang="zh-CN" sz="1400" dirty="0" err="1"/>
              <a:t>func</a:t>
            </a:r>
            <a:r>
              <a:rPr lang="en-US" altLang="zh-CN" sz="1400" dirty="0"/>
              <a:t> 1 (Simple row-wise scan transpose): correctness: 1</a:t>
            </a:r>
          </a:p>
          <a:p>
            <a:pPr marL="344487" lvl="1" indent="0" eaLnBrk="1" hangingPunct="1">
              <a:buNone/>
            </a:pPr>
            <a:r>
              <a:rPr lang="en-US" altLang="zh-CN" sz="1400" dirty="0" err="1"/>
              <a:t>func</a:t>
            </a:r>
            <a:r>
              <a:rPr lang="en-US" altLang="zh-CN" sz="1400" dirty="0"/>
              <a:t> 2 (column-wise scan transpose): correctness: 1</a:t>
            </a:r>
          </a:p>
          <a:p>
            <a:pPr marL="344487" lvl="1" indent="0" eaLnBrk="1" hangingPunct="1">
              <a:buNone/>
            </a:pPr>
            <a:r>
              <a:rPr lang="en-US" altLang="zh-CN" sz="1400" dirty="0" err="1"/>
              <a:t>func</a:t>
            </a:r>
            <a:r>
              <a:rPr lang="en-US" altLang="zh-CN" sz="1400" dirty="0"/>
              <a:t> 3 (using a </a:t>
            </a:r>
            <a:r>
              <a:rPr lang="en-US" altLang="zh-CN" sz="1400" dirty="0" err="1"/>
              <a:t>zig-zag</a:t>
            </a:r>
            <a:r>
              <a:rPr lang="en-US" altLang="zh-CN" sz="1400" dirty="0"/>
              <a:t> access pattern): correctness: 1</a:t>
            </a:r>
          </a:p>
          <a:p>
            <a:pPr marL="344487" lvl="1" indent="0" eaLnBrk="1" hangingPunct="1">
              <a:buNone/>
            </a:pPr>
            <a:endParaRPr lang="en-US" altLang="zh-CN" sz="1400" dirty="0"/>
          </a:p>
          <a:p>
            <a:pPr marL="344487" lvl="1" indent="0" eaLnBrk="1" hangingPunct="1">
              <a:buNone/>
            </a:pPr>
            <a:r>
              <a:rPr lang="en-US" altLang="zh-CN" sz="1400" dirty="0"/>
              <a:t>Step 2: Generating memory traces for registered transpose </a:t>
            </a:r>
            <a:r>
              <a:rPr lang="en-US" altLang="zh-CN" sz="1400" dirty="0" err="1"/>
              <a:t>funcs</a:t>
            </a:r>
            <a:r>
              <a:rPr lang="en-US" altLang="zh-CN" sz="1400" dirty="0"/>
              <a:t>.</a:t>
            </a:r>
          </a:p>
          <a:p>
            <a:pPr marL="344487" lvl="1" indent="0" eaLnBrk="1" hangingPunct="1">
              <a:buNone/>
            </a:pPr>
            <a:endParaRPr lang="en-US" altLang="zh-CN" sz="1400" dirty="0"/>
          </a:p>
          <a:p>
            <a:pPr marL="344487" lvl="1" indent="0" eaLnBrk="1" hangingPunct="1">
              <a:buNone/>
            </a:pPr>
            <a:r>
              <a:rPr lang="en-US" altLang="zh-CN" sz="1400" dirty="0"/>
              <a:t>Step 3: Evaluating performance of registered transpose </a:t>
            </a:r>
            <a:r>
              <a:rPr lang="en-US" altLang="zh-CN" sz="1400" dirty="0" err="1"/>
              <a:t>funcs</a:t>
            </a:r>
            <a:r>
              <a:rPr lang="en-US" altLang="zh-CN" sz="1400" dirty="0"/>
              <a:t> (s=5, E=1, b=5)</a:t>
            </a:r>
          </a:p>
          <a:p>
            <a:pPr marL="344487" lvl="1" indent="0" eaLnBrk="1" hangingPunct="1">
              <a:buNone/>
            </a:pPr>
            <a:r>
              <a:rPr lang="en-US" altLang="zh-CN" sz="1400" dirty="0" err="1"/>
              <a:t>func</a:t>
            </a:r>
            <a:r>
              <a:rPr lang="en-US" altLang="zh-CN" sz="1400" dirty="0"/>
              <a:t> 0 (</a:t>
            </a:r>
            <a:r>
              <a:rPr lang="en-US" altLang="zh-CN" sz="1400" dirty="0">
                <a:solidFill>
                  <a:srgbClr val="0000FF"/>
                </a:solidFill>
              </a:rPr>
              <a:t>Transpose submission</a:t>
            </a:r>
            <a:r>
              <a:rPr lang="en-US" altLang="zh-CN" sz="1400" dirty="0"/>
              <a:t>): hits:1766, misses:287, evictions:255</a:t>
            </a:r>
          </a:p>
          <a:p>
            <a:pPr marL="344487" lvl="1" indent="0" eaLnBrk="1" hangingPunct="1">
              <a:buNone/>
            </a:pPr>
            <a:r>
              <a:rPr lang="en-US" altLang="zh-CN" sz="1400" dirty="0" err="1"/>
              <a:t>func</a:t>
            </a:r>
            <a:r>
              <a:rPr lang="en-US" altLang="zh-CN" sz="1400" dirty="0"/>
              <a:t> 1 (</a:t>
            </a:r>
            <a:r>
              <a:rPr lang="en-US" altLang="zh-CN" sz="1400" dirty="0">
                <a:solidFill>
                  <a:srgbClr val="0000FF"/>
                </a:solidFill>
              </a:rPr>
              <a:t>Simple row-wise scan transpose</a:t>
            </a:r>
            <a:r>
              <a:rPr lang="en-US" altLang="zh-CN" sz="1400" dirty="0"/>
              <a:t>): hits:870, misses:1183, evictions:1151</a:t>
            </a:r>
          </a:p>
          <a:p>
            <a:pPr marL="344487" lvl="1" indent="0" eaLnBrk="1" hangingPunct="1">
              <a:buNone/>
            </a:pPr>
            <a:r>
              <a:rPr lang="en-US" altLang="zh-CN" sz="1400" dirty="0" err="1"/>
              <a:t>func</a:t>
            </a:r>
            <a:r>
              <a:rPr lang="en-US" altLang="zh-CN" sz="1400" dirty="0"/>
              <a:t> 2 (</a:t>
            </a:r>
            <a:r>
              <a:rPr lang="en-US" altLang="zh-CN" sz="1400" dirty="0">
                <a:solidFill>
                  <a:srgbClr val="0000FF"/>
                </a:solidFill>
              </a:rPr>
              <a:t>column-wise scan transpose</a:t>
            </a:r>
            <a:r>
              <a:rPr lang="en-US" altLang="zh-CN" sz="1400" dirty="0"/>
              <a:t>): hits:870, misses:1183, evictions:1151</a:t>
            </a:r>
          </a:p>
          <a:p>
            <a:pPr marL="344487" lvl="1" indent="0" eaLnBrk="1" hangingPunct="1">
              <a:buNone/>
            </a:pPr>
            <a:r>
              <a:rPr lang="en-US" altLang="zh-CN" sz="1400" dirty="0" err="1"/>
              <a:t>func</a:t>
            </a:r>
            <a:r>
              <a:rPr lang="en-US" altLang="zh-CN" sz="1400" dirty="0"/>
              <a:t> 3 (</a:t>
            </a:r>
            <a:r>
              <a:rPr lang="en-US" altLang="zh-CN" sz="1400" dirty="0">
                <a:solidFill>
                  <a:srgbClr val="0000FF"/>
                </a:solidFill>
              </a:rPr>
              <a:t>using a </a:t>
            </a:r>
            <a:r>
              <a:rPr lang="en-US" altLang="zh-CN" sz="1400" dirty="0" err="1">
                <a:solidFill>
                  <a:srgbClr val="0000FF"/>
                </a:solidFill>
              </a:rPr>
              <a:t>zig-zag</a:t>
            </a:r>
            <a:r>
              <a:rPr lang="en-US" altLang="zh-CN" sz="1400" dirty="0">
                <a:solidFill>
                  <a:srgbClr val="0000FF"/>
                </a:solidFill>
              </a:rPr>
              <a:t> access pattern</a:t>
            </a:r>
            <a:r>
              <a:rPr lang="en-US" altLang="zh-CN" sz="1400" dirty="0"/>
              <a:t>): hits:1076, misses:977, evictions:945</a:t>
            </a:r>
          </a:p>
          <a:p>
            <a:pPr marL="344487" lvl="1" indent="0" eaLnBrk="1" hangingPunct="1">
              <a:buNone/>
            </a:pPr>
            <a:r>
              <a:rPr lang="en-US" altLang="zh-CN" sz="1400" dirty="0"/>
              <a:t> </a:t>
            </a:r>
          </a:p>
          <a:p>
            <a:pPr marL="344487" lvl="1" indent="0" eaLnBrk="1" hangingPunct="1">
              <a:buNone/>
            </a:pPr>
            <a:r>
              <a:rPr lang="en-US" altLang="zh-CN" sz="1400" dirty="0"/>
              <a:t>Summary for official submission (</a:t>
            </a:r>
            <a:r>
              <a:rPr lang="en-US" altLang="zh-CN" sz="1400" dirty="0" err="1"/>
              <a:t>func</a:t>
            </a:r>
            <a:r>
              <a:rPr lang="en-US" altLang="zh-CN" sz="1400" dirty="0"/>
              <a:t> 0): correctness=1 misses=287</a:t>
            </a:r>
          </a:p>
        </p:txBody>
      </p:sp>
      <p:sp>
        <p:nvSpPr>
          <p:cNvPr id="4" name="文本框 3"/>
          <p:cNvSpPr txBox="1"/>
          <p:nvPr/>
        </p:nvSpPr>
        <p:spPr>
          <a:xfrm>
            <a:off x="7344308" y="4686235"/>
            <a:ext cx="1692188" cy="830997"/>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中注册的</a:t>
            </a:r>
            <a:r>
              <a:rPr lang="en-US" altLang="zh-CN" sz="1600" dirty="0">
                <a:solidFill>
                  <a:srgbClr val="00B0F0"/>
                </a:solidFill>
              </a:rPr>
              <a:t>4</a:t>
            </a:r>
            <a:r>
              <a:rPr lang="zh-CN" altLang="en-US" sz="1600" dirty="0">
                <a:solidFill>
                  <a:srgbClr val="00B0F0"/>
                </a:solidFill>
              </a:rPr>
              <a:t>个不同转置函数及其测试结果</a:t>
            </a:r>
          </a:p>
        </p:txBody>
      </p:sp>
    </p:spTree>
    <p:extLst>
      <p:ext uri="{BB962C8B-B14F-4D97-AF65-F5344CB8AC3E}">
        <p14:creationId xmlns:p14="http://schemas.microsoft.com/office/powerpoint/2010/main" val="27925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14</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实验内容二：优化矩阵转置操作</a:t>
            </a:r>
          </a:p>
        </p:txBody>
      </p:sp>
      <p:sp>
        <p:nvSpPr>
          <p:cNvPr id="6148" name="Rectangle 3"/>
          <p:cNvSpPr>
            <a:spLocks noGrp="1" noChangeArrowheads="1"/>
          </p:cNvSpPr>
          <p:nvPr>
            <p:ph type="body" idx="4294967295"/>
          </p:nvPr>
        </p:nvSpPr>
        <p:spPr>
          <a:xfrm>
            <a:off x="457200" y="1448780"/>
            <a:ext cx="8229600" cy="4625975"/>
          </a:xfrm>
        </p:spPr>
        <p:txBody>
          <a:bodyPr/>
          <a:lstStyle/>
          <a:p>
            <a:pPr eaLnBrk="1" hangingPunct="1">
              <a:buFont typeface="Wingdings" panose="05000000000000000000" pitchFamily="2" charset="2"/>
              <a:buChar char="p"/>
            </a:pPr>
            <a:r>
              <a:rPr lang="zh-CN" altLang="en-US" sz="2000" b="1" dirty="0"/>
              <a:t>评分：</a:t>
            </a:r>
            <a:endParaRPr lang="en-US" altLang="zh-CN" sz="2000" b="1" dirty="0"/>
          </a:p>
          <a:p>
            <a:pPr lvl="1" eaLnBrk="1" hangingPunct="1">
              <a:buFont typeface="Wingdings" panose="05000000000000000000" pitchFamily="2" charset="2"/>
              <a:buChar char="n"/>
            </a:pPr>
            <a:r>
              <a:rPr lang="en-US" altLang="zh-CN" sz="1600" b="1" dirty="0"/>
              <a:t>test-trans</a:t>
            </a:r>
            <a:r>
              <a:rPr lang="zh-CN" altLang="en-US" sz="1600" b="1" dirty="0"/>
              <a:t>程序在三个不同大小的矩阵上测试转置函数的正确性和性能</a:t>
            </a:r>
            <a:r>
              <a:rPr lang="en-US" altLang="zh-CN" sz="1600" b="1" dirty="0"/>
              <a:t>:</a:t>
            </a:r>
          </a:p>
          <a:p>
            <a:pPr lvl="2" eaLnBrk="1" hangingPunct="1">
              <a:buFont typeface="Wingdings" panose="05000000000000000000" pitchFamily="2" charset="2"/>
              <a:buChar char="n"/>
            </a:pPr>
            <a:r>
              <a:rPr lang="pt-BR" altLang="zh-CN" sz="1300" dirty="0"/>
              <a:t>32 × 32 (M = 32, N = 32)</a:t>
            </a:r>
          </a:p>
          <a:p>
            <a:pPr lvl="2" eaLnBrk="1" hangingPunct="1">
              <a:buFont typeface="Wingdings" panose="05000000000000000000" pitchFamily="2" charset="2"/>
              <a:buChar char="n"/>
            </a:pPr>
            <a:r>
              <a:rPr lang="pt-BR" altLang="zh-CN" sz="1300" dirty="0"/>
              <a:t>64 × 64 (M = 64, N = 64)</a:t>
            </a:r>
          </a:p>
          <a:p>
            <a:pPr lvl="2" eaLnBrk="1" hangingPunct="1">
              <a:buFont typeface="Wingdings" panose="05000000000000000000" pitchFamily="2" charset="2"/>
              <a:buChar char="n"/>
            </a:pPr>
            <a:r>
              <a:rPr lang="pt-BR" altLang="zh-CN" sz="1300" dirty="0"/>
              <a:t>61 × 67 (M = 61, N = 67)</a:t>
            </a:r>
          </a:p>
          <a:p>
            <a:pPr lvl="1" eaLnBrk="1" hangingPunct="1">
              <a:buFont typeface="Wingdings" panose="05000000000000000000" pitchFamily="2" charset="2"/>
              <a:buChar char="n"/>
            </a:pPr>
            <a:endParaRPr lang="en-US" altLang="zh-CN" sz="1600" b="1" dirty="0"/>
          </a:p>
          <a:p>
            <a:pPr lvl="1" eaLnBrk="1" hangingPunct="1">
              <a:buFont typeface="Wingdings" panose="05000000000000000000" pitchFamily="2" charset="2"/>
              <a:buChar char="n"/>
            </a:pPr>
            <a:r>
              <a:rPr lang="zh-CN" altLang="en-US" sz="1600" b="1" dirty="0"/>
              <a:t>针对每一矩阵大小，性能分数线性依赖于发生的</a:t>
            </a:r>
            <a:r>
              <a:rPr lang="en-US" altLang="zh-CN" sz="1600" b="1" dirty="0"/>
              <a:t>Cache</a:t>
            </a:r>
            <a:r>
              <a:rPr lang="zh-CN" altLang="en-US" sz="1600" b="1" dirty="0"/>
              <a:t>缺失总数</a:t>
            </a:r>
            <a:r>
              <a:rPr lang="en-US" altLang="zh-CN" sz="1600" b="1" dirty="0"/>
              <a:t>m</a:t>
            </a:r>
            <a:r>
              <a:rPr lang="zh-CN" altLang="en-US" sz="1600" b="1" dirty="0"/>
              <a:t>：</a:t>
            </a:r>
            <a:endParaRPr lang="en-US" altLang="zh-CN" sz="1600" b="1" dirty="0"/>
          </a:p>
          <a:p>
            <a:pPr lvl="2" eaLnBrk="1" hangingPunct="1">
              <a:buFont typeface="Wingdings" panose="05000000000000000000" pitchFamily="2" charset="2"/>
              <a:buChar char="n"/>
            </a:pPr>
            <a:r>
              <a:rPr lang="en-US" altLang="zh-CN" sz="1300" dirty="0"/>
              <a:t>32×32</a:t>
            </a:r>
            <a:r>
              <a:rPr lang="zh-CN" altLang="en-US" sz="1300" dirty="0"/>
              <a:t>：如果</a:t>
            </a:r>
            <a:r>
              <a:rPr lang="en-US" altLang="zh-CN" sz="1300" dirty="0"/>
              <a:t>m&lt;300</a:t>
            </a:r>
            <a:r>
              <a:rPr lang="zh-CN" altLang="en-US" sz="1300" dirty="0"/>
              <a:t>得</a:t>
            </a:r>
            <a:r>
              <a:rPr lang="en-US" altLang="zh-CN" sz="1300" dirty="0"/>
              <a:t>8</a:t>
            </a:r>
            <a:r>
              <a:rPr lang="zh-CN" altLang="en-US" sz="1300" dirty="0"/>
              <a:t>分，如果</a:t>
            </a:r>
            <a:r>
              <a:rPr lang="en-US" altLang="zh-CN" sz="1300" dirty="0"/>
              <a:t>m&gt;600</a:t>
            </a:r>
            <a:r>
              <a:rPr lang="zh-CN" altLang="en-US" sz="1300" dirty="0"/>
              <a:t>得</a:t>
            </a:r>
            <a:r>
              <a:rPr lang="en-US" altLang="zh-CN" sz="1300" dirty="0"/>
              <a:t>0</a:t>
            </a:r>
            <a:r>
              <a:rPr lang="zh-CN" altLang="en-US" sz="1300" dirty="0"/>
              <a:t>分，对其他</a:t>
            </a:r>
            <a:r>
              <a:rPr lang="en-US" altLang="zh-CN" sz="1300" dirty="0"/>
              <a:t>m</a:t>
            </a:r>
            <a:r>
              <a:rPr lang="zh-CN" altLang="en-US" sz="1300" dirty="0"/>
              <a:t>得</a:t>
            </a:r>
            <a:r>
              <a:rPr lang="en-US" altLang="zh-CN" sz="1300" dirty="0"/>
              <a:t>(600-m)*8/300</a:t>
            </a:r>
            <a:r>
              <a:rPr lang="zh-CN" altLang="en-US" sz="1300" dirty="0"/>
              <a:t>分。</a:t>
            </a:r>
          </a:p>
          <a:p>
            <a:pPr lvl="2" eaLnBrk="1" hangingPunct="1">
              <a:buFont typeface="Wingdings" panose="05000000000000000000" pitchFamily="2" charset="2"/>
              <a:buChar char="n"/>
            </a:pPr>
            <a:r>
              <a:rPr lang="en-US" altLang="zh-CN" sz="1300" dirty="0"/>
              <a:t>64×64</a:t>
            </a:r>
            <a:r>
              <a:rPr lang="zh-CN" altLang="en-US" sz="1300" dirty="0"/>
              <a:t>：如果</a:t>
            </a:r>
            <a:r>
              <a:rPr lang="en-US" altLang="zh-CN" sz="1300" dirty="0"/>
              <a:t>m&lt;1300</a:t>
            </a:r>
            <a:r>
              <a:rPr lang="zh-CN" altLang="en-US" sz="1300" dirty="0"/>
              <a:t>得</a:t>
            </a:r>
            <a:r>
              <a:rPr lang="en-US" altLang="zh-CN" sz="1300" dirty="0"/>
              <a:t>8</a:t>
            </a:r>
            <a:r>
              <a:rPr lang="zh-CN" altLang="en-US" sz="1300" dirty="0"/>
              <a:t>分，如果</a:t>
            </a:r>
            <a:r>
              <a:rPr lang="en-US" altLang="zh-CN" sz="1300" dirty="0"/>
              <a:t>m&gt;2000</a:t>
            </a:r>
            <a:r>
              <a:rPr lang="zh-CN" altLang="en-US" sz="1300" dirty="0"/>
              <a:t>得</a:t>
            </a:r>
            <a:r>
              <a:rPr lang="en-US" altLang="zh-CN" sz="1300" dirty="0"/>
              <a:t>0</a:t>
            </a:r>
            <a:r>
              <a:rPr lang="zh-CN" altLang="en-US" sz="1300" dirty="0"/>
              <a:t>分，对其他</a:t>
            </a:r>
            <a:r>
              <a:rPr lang="en-US" altLang="zh-CN" sz="1300" dirty="0"/>
              <a:t>m</a:t>
            </a:r>
            <a:r>
              <a:rPr lang="zh-CN" altLang="en-US" sz="1300" dirty="0"/>
              <a:t>得</a:t>
            </a:r>
            <a:r>
              <a:rPr lang="en-US" altLang="zh-CN" sz="1300" dirty="0"/>
              <a:t>(2000-m)*8/700</a:t>
            </a:r>
            <a:r>
              <a:rPr lang="zh-CN" altLang="en-US" sz="1300" dirty="0"/>
              <a:t>分。</a:t>
            </a:r>
          </a:p>
          <a:p>
            <a:pPr lvl="2" eaLnBrk="1" hangingPunct="1">
              <a:buFont typeface="Wingdings" panose="05000000000000000000" pitchFamily="2" charset="2"/>
              <a:buChar char="n"/>
            </a:pPr>
            <a:r>
              <a:rPr lang="en-US" altLang="zh-CN" sz="1300" dirty="0"/>
              <a:t>61×67</a:t>
            </a:r>
            <a:r>
              <a:rPr lang="zh-CN" altLang="en-US" sz="1300" dirty="0"/>
              <a:t>：如果</a:t>
            </a:r>
            <a:r>
              <a:rPr lang="en-US" altLang="zh-CN" sz="1300" dirty="0"/>
              <a:t>m&lt;2000</a:t>
            </a:r>
            <a:r>
              <a:rPr lang="zh-CN" altLang="en-US" sz="1300" dirty="0"/>
              <a:t>得</a:t>
            </a:r>
            <a:r>
              <a:rPr lang="en-US" altLang="zh-CN" sz="1300" dirty="0"/>
              <a:t>10</a:t>
            </a:r>
            <a:r>
              <a:rPr lang="zh-CN" altLang="en-US" sz="1300" dirty="0"/>
              <a:t>分，如果</a:t>
            </a:r>
            <a:r>
              <a:rPr lang="en-US" altLang="zh-CN" sz="1300" dirty="0"/>
              <a:t>m&gt;3000</a:t>
            </a:r>
            <a:r>
              <a:rPr lang="zh-CN" altLang="en-US" sz="1300" dirty="0"/>
              <a:t>得</a:t>
            </a:r>
            <a:r>
              <a:rPr lang="en-US" altLang="zh-CN" sz="1300" dirty="0"/>
              <a:t>0</a:t>
            </a:r>
            <a:r>
              <a:rPr lang="zh-CN" altLang="en-US" sz="1300" dirty="0"/>
              <a:t>分，对其他</a:t>
            </a:r>
            <a:r>
              <a:rPr lang="en-US" altLang="zh-CN" sz="1300" dirty="0"/>
              <a:t>m</a:t>
            </a:r>
            <a:r>
              <a:rPr lang="zh-CN" altLang="en-US" sz="1300" dirty="0"/>
              <a:t>得</a:t>
            </a:r>
            <a:r>
              <a:rPr lang="en-US" altLang="zh-CN" sz="1300" dirty="0"/>
              <a:t>(3000-m)*10/1000</a:t>
            </a:r>
            <a:r>
              <a:rPr lang="zh-CN" altLang="en-US" sz="1300" dirty="0"/>
              <a:t>分。</a:t>
            </a:r>
          </a:p>
          <a:p>
            <a:pPr lvl="2" eaLnBrk="1" hangingPunct="1">
              <a:buFont typeface="Wingdings" panose="05000000000000000000" pitchFamily="2" charset="2"/>
              <a:buChar char="n"/>
            </a:pPr>
            <a:endParaRPr lang="en-US" altLang="zh-CN" sz="1300" dirty="0"/>
          </a:p>
        </p:txBody>
      </p:sp>
    </p:spTree>
    <p:extLst>
      <p:ext uri="{BB962C8B-B14F-4D97-AF65-F5344CB8AC3E}">
        <p14:creationId xmlns:p14="http://schemas.microsoft.com/office/powerpoint/2010/main" val="75366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15</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实验数据提交</a:t>
            </a:r>
          </a:p>
        </p:txBody>
      </p:sp>
      <p:sp>
        <p:nvSpPr>
          <p:cNvPr id="6148" name="Rectangle 3"/>
          <p:cNvSpPr>
            <a:spLocks noGrp="1" noChangeArrowheads="1"/>
          </p:cNvSpPr>
          <p:nvPr>
            <p:ph type="body" idx="4294967295"/>
          </p:nvPr>
        </p:nvSpPr>
        <p:spPr>
          <a:xfrm>
            <a:off x="457200" y="1719263"/>
            <a:ext cx="8229600" cy="4625975"/>
          </a:xfrm>
        </p:spPr>
        <p:txBody>
          <a:bodyPr/>
          <a:lstStyle/>
          <a:p>
            <a:pPr eaLnBrk="1" hangingPunct="1">
              <a:lnSpc>
                <a:spcPct val="150000"/>
              </a:lnSpc>
              <a:spcBef>
                <a:spcPts val="0"/>
              </a:spcBef>
              <a:spcAft>
                <a:spcPts val="1200"/>
              </a:spcAft>
              <a:buFont typeface="Wingdings" panose="05000000000000000000" pitchFamily="2" charset="2"/>
              <a:buChar char="p"/>
            </a:pPr>
            <a:r>
              <a:rPr lang="zh-CN" altLang="en-US" sz="2400" b="1" dirty="0"/>
              <a:t>修改完成两部分实验的结果文件</a:t>
            </a:r>
            <a:r>
              <a:rPr lang="en-US" altLang="zh-CN" sz="2400" b="1" dirty="0" err="1"/>
              <a:t>csim.c</a:t>
            </a:r>
            <a:r>
              <a:rPr lang="zh-CN" altLang="en-US" sz="2400" b="1" dirty="0"/>
              <a:t>和</a:t>
            </a:r>
            <a:r>
              <a:rPr lang="en-US" altLang="zh-CN" sz="2400" b="1" dirty="0" err="1"/>
              <a:t>trans.c</a:t>
            </a:r>
            <a:r>
              <a:rPr lang="zh-CN" altLang="en-US" sz="2400" b="1" dirty="0"/>
              <a:t>后，在实验数据的根目录中执行如下命令进行编译：</a:t>
            </a:r>
          </a:p>
          <a:p>
            <a:pPr marL="349250" lvl="1" indent="0" eaLnBrk="1" hangingPunct="1">
              <a:lnSpc>
                <a:spcPct val="150000"/>
              </a:lnSpc>
              <a:spcBef>
                <a:spcPts val="0"/>
              </a:spcBef>
              <a:spcAft>
                <a:spcPts val="1200"/>
              </a:spcAft>
              <a:buNone/>
            </a:pPr>
            <a:r>
              <a:rPr lang="en-US" altLang="zh-CN" sz="2000" b="1" dirty="0" err="1">
                <a:solidFill>
                  <a:srgbClr val="00B050"/>
                </a:solidFill>
              </a:rPr>
              <a:t>linux</a:t>
            </a:r>
            <a:r>
              <a:rPr lang="en-US" altLang="zh-CN" sz="2000" b="1" dirty="0">
                <a:solidFill>
                  <a:srgbClr val="00B050"/>
                </a:solidFill>
              </a:rPr>
              <a:t>&gt; make clean</a:t>
            </a:r>
          </a:p>
          <a:p>
            <a:pPr marL="349250" lvl="1" indent="0" eaLnBrk="1" hangingPunct="1">
              <a:lnSpc>
                <a:spcPct val="150000"/>
              </a:lnSpc>
              <a:spcBef>
                <a:spcPts val="0"/>
              </a:spcBef>
              <a:spcAft>
                <a:spcPts val="1200"/>
              </a:spcAft>
              <a:buNone/>
            </a:pPr>
            <a:r>
              <a:rPr lang="en-US" altLang="zh-CN" sz="2000" b="1" dirty="0" err="1">
                <a:solidFill>
                  <a:srgbClr val="00B050"/>
                </a:solidFill>
              </a:rPr>
              <a:t>linux</a:t>
            </a:r>
            <a:r>
              <a:rPr lang="en-US" altLang="zh-CN" sz="2000" b="1" dirty="0">
                <a:solidFill>
                  <a:srgbClr val="00B050"/>
                </a:solidFill>
              </a:rPr>
              <a:t>&gt; make</a:t>
            </a:r>
          </a:p>
          <a:p>
            <a:pPr eaLnBrk="1" hangingPunct="1">
              <a:lnSpc>
                <a:spcPct val="150000"/>
              </a:lnSpc>
              <a:spcBef>
                <a:spcPts val="0"/>
              </a:spcBef>
              <a:spcAft>
                <a:spcPts val="1200"/>
              </a:spcAft>
              <a:buFont typeface="Wingdings" panose="05000000000000000000" pitchFamily="2" charset="2"/>
              <a:buChar char="p"/>
            </a:pPr>
            <a:r>
              <a:rPr lang="zh-CN" altLang="en-US" sz="2400" b="1" dirty="0"/>
              <a:t>每次如上执行</a:t>
            </a:r>
            <a:r>
              <a:rPr lang="en-US" altLang="zh-CN" sz="2400" b="1" dirty="0"/>
              <a:t>make</a:t>
            </a:r>
            <a:r>
              <a:rPr lang="zh-CN" altLang="en-US" sz="2400" b="1" dirty="0"/>
              <a:t>命令时，相应</a:t>
            </a:r>
            <a:r>
              <a:rPr lang="en-US" altLang="zh-CN" sz="2400" b="1" dirty="0" err="1"/>
              <a:t>Makefile</a:t>
            </a:r>
            <a:r>
              <a:rPr lang="zh-CN" altLang="en-US" sz="2400" b="1" dirty="0"/>
              <a:t>将创建一个名为</a:t>
            </a:r>
            <a:r>
              <a:rPr lang="en-US" altLang="zh-CN" sz="2400" b="1" dirty="0"/>
              <a:t>"-handin.tar"</a:t>
            </a:r>
            <a:r>
              <a:rPr lang="zh-CN" altLang="en-US" sz="2400" b="1" dirty="0"/>
              <a:t>的文件，其中包含你需要提交的</a:t>
            </a:r>
            <a:r>
              <a:rPr lang="en-US" altLang="zh-CN" sz="2400" b="1" dirty="0" err="1"/>
              <a:t>csim.c</a:t>
            </a:r>
            <a:r>
              <a:rPr lang="zh-CN" altLang="en-US" sz="2400" b="1" dirty="0"/>
              <a:t>和</a:t>
            </a:r>
            <a:r>
              <a:rPr lang="en-US" altLang="zh-CN" sz="2400" b="1" dirty="0" err="1"/>
              <a:t>trans.c</a:t>
            </a:r>
            <a:r>
              <a:rPr lang="zh-CN" altLang="en-US" sz="2400" b="1" dirty="0"/>
              <a:t>文件。</a:t>
            </a:r>
            <a:endParaRPr lang="en-US" altLang="zh-CN" sz="2400" b="1" dirty="0">
              <a:solidFill>
                <a:srgbClr val="0000FF"/>
              </a:solidFill>
            </a:endParaRPr>
          </a:p>
          <a:p>
            <a:pPr eaLnBrk="1" hangingPunct="1">
              <a:lnSpc>
                <a:spcPct val="150000"/>
              </a:lnSpc>
              <a:spcBef>
                <a:spcPts val="0"/>
              </a:spcBef>
              <a:spcAft>
                <a:spcPts val="1200"/>
              </a:spcAft>
              <a:buFont typeface="Wingdings" panose="05000000000000000000" pitchFamily="2" charset="2"/>
              <a:buChar char="p"/>
            </a:pPr>
            <a:r>
              <a:rPr lang="zh-CN" altLang="en-US" sz="2400" b="1" dirty="0">
                <a:solidFill>
                  <a:srgbClr val="0000FF"/>
                </a:solidFill>
              </a:rPr>
              <a:t>将该</a:t>
            </a:r>
            <a:r>
              <a:rPr lang="en-US" altLang="zh-CN" sz="2400" b="1" dirty="0">
                <a:solidFill>
                  <a:srgbClr val="0000FF"/>
                </a:solidFill>
              </a:rPr>
              <a:t>tar</a:t>
            </a:r>
            <a:r>
              <a:rPr lang="zh-CN" altLang="en-US" sz="2400" b="1" dirty="0">
                <a:solidFill>
                  <a:srgbClr val="0000FF"/>
                </a:solidFill>
              </a:rPr>
              <a:t>文件重命名为“学号</a:t>
            </a:r>
            <a:r>
              <a:rPr lang="en-US" altLang="zh-CN" sz="2400" b="1" dirty="0">
                <a:solidFill>
                  <a:srgbClr val="0000FF"/>
                </a:solidFill>
              </a:rPr>
              <a:t>.tar”</a:t>
            </a:r>
            <a:r>
              <a:rPr lang="zh-CN" altLang="en-US" sz="2400" b="1" dirty="0">
                <a:solidFill>
                  <a:srgbClr val="0000FF"/>
                </a:solidFill>
              </a:rPr>
              <a:t>并提交。 </a:t>
            </a:r>
            <a:endParaRPr lang="en-US" altLang="zh-CN" sz="2000" dirty="0">
              <a:solidFill>
                <a:srgbClr val="0000FF"/>
              </a:solidFill>
            </a:endParaRPr>
          </a:p>
        </p:txBody>
      </p:sp>
    </p:spTree>
    <p:extLst>
      <p:ext uri="{BB962C8B-B14F-4D97-AF65-F5344CB8AC3E}">
        <p14:creationId xmlns:p14="http://schemas.microsoft.com/office/powerpoint/2010/main" val="415734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1F627C-BA34-4A8E-976F-548E69F936F2}" type="slidenum">
              <a:rPr lang="en-US" altLang="zh-CN" sz="1000" smtClean="0"/>
              <a:pPr>
                <a:spcBef>
                  <a:spcPct val="0"/>
                </a:spcBef>
                <a:buClrTx/>
                <a:buSzTx/>
                <a:buFontTx/>
                <a:buNone/>
              </a:pPr>
              <a:t>16</a:t>
            </a:fld>
            <a:endParaRPr lang="en-US" altLang="zh-CN" sz="1000"/>
          </a:p>
        </p:txBody>
      </p:sp>
      <p:sp>
        <p:nvSpPr>
          <p:cNvPr id="24579" name="Rectangle 2"/>
          <p:cNvSpPr>
            <a:spLocks noGrp="1" noChangeArrowheads="1"/>
          </p:cNvSpPr>
          <p:nvPr>
            <p:ph type="title"/>
          </p:nvPr>
        </p:nvSpPr>
        <p:spPr>
          <a:xfrm>
            <a:off x="827088" y="2205038"/>
            <a:ext cx="7543800" cy="1295400"/>
          </a:xfrm>
        </p:spPr>
        <p:txBody>
          <a:bodyPr/>
          <a:lstStyle/>
          <a:p>
            <a:pPr algn="ctr" eaLnBrk="1" hangingPunct="1"/>
            <a:r>
              <a:rPr lang="zh-CN" altLang="en-US"/>
              <a:t>谢  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1947044"/>
            <a:ext cx="7772400" cy="4038240"/>
          </a:xfrm>
        </p:spPr>
        <p:txBody>
          <a:bodyPr/>
          <a:lstStyle/>
          <a:p>
            <a:r>
              <a:rPr lang="zh-CN" altLang="en-US" sz="3200" dirty="0"/>
              <a:t>实验提供</a:t>
            </a:r>
            <a:r>
              <a:rPr lang="en-US" altLang="zh-CN" sz="3200" dirty="0"/>
              <a:t>Linux AMD64</a:t>
            </a:r>
            <a:r>
              <a:rPr lang="zh-CN" altLang="en-US" sz="3200" dirty="0"/>
              <a:t>镜像</a:t>
            </a:r>
            <a:endParaRPr lang="en-US" altLang="zh-CN" sz="3200" dirty="0"/>
          </a:p>
          <a:p>
            <a:r>
              <a:rPr lang="en-US" altLang="zh-CN" sz="3200" dirty="0" err="1"/>
              <a:t>VirtualBox</a:t>
            </a:r>
            <a:r>
              <a:rPr lang="en-US" altLang="zh-CN" sz="3200" dirty="0"/>
              <a:t>:  vbdeb64.7z</a:t>
            </a:r>
            <a:r>
              <a:rPr lang="zh-CN" altLang="en-US" sz="3200" dirty="0"/>
              <a:t>（建议）</a:t>
            </a:r>
            <a:endParaRPr lang="en-US" altLang="zh-CN" sz="3200" dirty="0"/>
          </a:p>
          <a:p>
            <a:r>
              <a:rPr lang="en-US" altLang="zh-CN" sz="3200" dirty="0"/>
              <a:t>VMware:  vmdeb64.7z</a:t>
            </a:r>
          </a:p>
          <a:p>
            <a:r>
              <a:rPr lang="zh-CN" altLang="en-US" sz="3200" dirty="0"/>
              <a:t>解压后关联进创建的虚拟机（选择类型</a:t>
            </a:r>
            <a:r>
              <a:rPr lang="en-US" altLang="zh-CN" sz="3200" dirty="0"/>
              <a:t>Linux -&gt; </a:t>
            </a:r>
            <a:r>
              <a:rPr lang="en-US" altLang="zh-CN" sz="3200" dirty="0" err="1"/>
              <a:t>Debian</a:t>
            </a:r>
            <a:r>
              <a:rPr lang="en-US" altLang="zh-CN" sz="3200" dirty="0"/>
              <a:t> 64-bit</a:t>
            </a:r>
            <a:r>
              <a:rPr lang="zh-CN" altLang="en-US" sz="3200" dirty="0"/>
              <a:t>）</a:t>
            </a:r>
            <a:endParaRPr lang="en-US" altLang="zh-CN" sz="3200" dirty="0"/>
          </a:p>
          <a:p>
            <a:endParaRPr lang="en-US" altLang="zh-CN" sz="3200" dirty="0"/>
          </a:p>
          <a:p>
            <a:r>
              <a:rPr lang="zh-CN" altLang="en-US" sz="3200" dirty="0"/>
              <a:t>普通用户名：</a:t>
            </a:r>
            <a:r>
              <a:rPr lang="en-US" altLang="zh-CN" sz="3200" dirty="0" err="1"/>
              <a:t>linuxer</a:t>
            </a:r>
            <a:r>
              <a:rPr lang="zh-CN" altLang="en-US" sz="3200" dirty="0"/>
              <a:t>，口令：</a:t>
            </a:r>
            <a:r>
              <a:rPr lang="en-US" altLang="zh-CN" sz="3200" dirty="0"/>
              <a:t>123456</a:t>
            </a:r>
            <a:r>
              <a:rPr lang="zh-CN" altLang="en-US" sz="3200" dirty="0"/>
              <a:t>（同</a:t>
            </a:r>
            <a:r>
              <a:rPr lang="en-US" altLang="zh-CN" sz="3200" dirty="0"/>
              <a:t>root</a:t>
            </a:r>
            <a:r>
              <a:rPr lang="zh-CN" altLang="en-US" sz="3200" dirty="0"/>
              <a:t>口令）</a:t>
            </a:r>
            <a:endParaRPr lang="en-US" altLang="zh-CN" sz="3200" dirty="0"/>
          </a:p>
          <a:p>
            <a:endParaRPr lang="en-US" altLang="zh-CN" sz="3200" dirty="0"/>
          </a:p>
          <a:p>
            <a:r>
              <a:rPr lang="zh-CN" altLang="en-US" sz="3200" dirty="0"/>
              <a:t>实验路径：</a:t>
            </a:r>
            <a:r>
              <a:rPr lang="en-US" altLang="zh-CN" sz="3200" dirty="0"/>
              <a:t>/home/</a:t>
            </a:r>
            <a:r>
              <a:rPr lang="en-US" altLang="zh-CN" sz="3200" dirty="0" err="1"/>
              <a:t>linuxer</a:t>
            </a:r>
            <a:r>
              <a:rPr lang="en-US" altLang="zh-CN" sz="3200" dirty="0"/>
              <a:t>/lecture/</a:t>
            </a:r>
            <a:endParaRPr lang="zh-CN" altLang="en-US" sz="3200" dirty="0"/>
          </a:p>
        </p:txBody>
      </p:sp>
      <p:sp>
        <p:nvSpPr>
          <p:cNvPr id="4" name="灯片编号占位符 3"/>
          <p:cNvSpPr>
            <a:spLocks noGrp="1"/>
          </p:cNvSpPr>
          <p:nvPr>
            <p:ph type="sldNum" sz="quarter" idx="12"/>
          </p:nvPr>
        </p:nvSpPr>
        <p:spPr/>
        <p:txBody>
          <a:bodyPr/>
          <a:lstStyle/>
          <a:p>
            <a:pPr>
              <a:defRPr/>
            </a:pPr>
            <a:fld id="{6291930B-AD83-41DD-8E85-4D836BC6C91C}" type="slidenum">
              <a:rPr lang="en-US" altLang="zh-CN" smtClean="0"/>
              <a:pPr>
                <a:defRPr/>
              </a:pPr>
              <a:t>2</a:t>
            </a:fld>
            <a:endParaRPr lang="en-US" altLang="zh-CN"/>
          </a:p>
        </p:txBody>
      </p:sp>
    </p:spTree>
    <p:extLst>
      <p:ext uri="{BB962C8B-B14F-4D97-AF65-F5344CB8AC3E}">
        <p14:creationId xmlns:p14="http://schemas.microsoft.com/office/powerpoint/2010/main" val="6137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3</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实验概述</a:t>
            </a:r>
          </a:p>
        </p:txBody>
      </p:sp>
      <p:sp>
        <p:nvSpPr>
          <p:cNvPr id="6148" name="Rectangle 3"/>
          <p:cNvSpPr>
            <a:spLocks noGrp="1" noChangeArrowheads="1"/>
          </p:cNvSpPr>
          <p:nvPr>
            <p:ph type="body" idx="4294967295"/>
          </p:nvPr>
        </p:nvSpPr>
        <p:spPr>
          <a:xfrm>
            <a:off x="457200" y="1719263"/>
            <a:ext cx="8229600" cy="4625975"/>
          </a:xfrm>
        </p:spPr>
        <p:txBody>
          <a:bodyPr/>
          <a:lstStyle/>
          <a:p>
            <a:pPr eaLnBrk="1" hangingPunct="1">
              <a:buFont typeface="Wingdings" panose="05000000000000000000" pitchFamily="2" charset="2"/>
              <a:buChar char="p"/>
            </a:pPr>
            <a:r>
              <a:rPr lang="zh-CN" altLang="en-US" sz="2400" b="1" dirty="0"/>
              <a:t>实验目的</a:t>
            </a:r>
            <a:endParaRPr lang="en-US" altLang="zh-CN" sz="2400" b="1" dirty="0"/>
          </a:p>
          <a:p>
            <a:pPr marL="344487" lvl="1" indent="0" eaLnBrk="1" hangingPunct="1">
              <a:buNone/>
            </a:pPr>
            <a:r>
              <a:rPr lang="zh-CN" altLang="en-US" sz="2000" dirty="0"/>
              <a:t>加深</a:t>
            </a:r>
            <a:r>
              <a:rPr lang="en-US" altLang="zh-CN" sz="2000" dirty="0"/>
              <a:t>Cache</a:t>
            </a:r>
            <a:r>
              <a:rPr lang="zh-CN" altLang="en-US" sz="2000" dirty="0"/>
              <a:t>缓存组成结构对</a:t>
            </a:r>
            <a:r>
              <a:rPr lang="en-US" altLang="zh-CN" sz="2000" dirty="0"/>
              <a:t>C</a:t>
            </a:r>
            <a:r>
              <a:rPr lang="zh-CN" altLang="en-US" sz="2000" dirty="0"/>
              <a:t>程序性能的影响的理解</a:t>
            </a:r>
          </a:p>
          <a:p>
            <a:pPr lvl="1" eaLnBrk="1" hangingPunct="1"/>
            <a:endParaRPr lang="en-US" altLang="zh-CN" sz="2000" dirty="0"/>
          </a:p>
          <a:p>
            <a:pPr lvl="1" eaLnBrk="1" hangingPunct="1"/>
            <a:endParaRPr lang="en-US" altLang="zh-CN" sz="2000" dirty="0"/>
          </a:p>
          <a:p>
            <a:pPr eaLnBrk="1" hangingPunct="1">
              <a:buFont typeface="Wingdings" panose="05000000000000000000" pitchFamily="2" charset="2"/>
              <a:buChar char="p"/>
            </a:pPr>
            <a:r>
              <a:rPr lang="zh-CN" altLang="en-US" sz="2400" b="1" dirty="0"/>
              <a:t>实验内容（包括两个部分）</a:t>
            </a:r>
          </a:p>
          <a:p>
            <a:pPr lvl="1" eaLnBrk="1" hangingPunct="1">
              <a:buFont typeface="Wingdings" panose="05000000000000000000" pitchFamily="2" charset="2"/>
              <a:buChar char="n"/>
            </a:pPr>
            <a:r>
              <a:rPr lang="zh-CN" altLang="en-US" sz="2000" dirty="0"/>
              <a:t>第一部分：编写一个</a:t>
            </a:r>
            <a:r>
              <a:rPr lang="en-US" altLang="zh-CN" sz="2000" dirty="0"/>
              <a:t>200-300</a:t>
            </a:r>
            <a:r>
              <a:rPr lang="zh-CN" altLang="en-US" sz="2000" dirty="0"/>
              <a:t>行的</a:t>
            </a:r>
            <a:r>
              <a:rPr lang="en-US" altLang="zh-CN" sz="2000" dirty="0"/>
              <a:t>C</a:t>
            </a:r>
            <a:r>
              <a:rPr lang="zh-CN" altLang="en-US" sz="2000" dirty="0"/>
              <a:t>程序来模拟</a:t>
            </a:r>
            <a:r>
              <a:rPr lang="en-US" altLang="zh-CN" sz="2000" dirty="0"/>
              <a:t>Cache</a:t>
            </a:r>
            <a:r>
              <a:rPr lang="zh-CN" altLang="en-US" sz="2000" dirty="0"/>
              <a:t>缓存的行为</a:t>
            </a:r>
            <a:endParaRPr lang="en-US" altLang="zh-CN" sz="2000" dirty="0"/>
          </a:p>
          <a:p>
            <a:pPr lvl="1" eaLnBrk="1" hangingPunct="1">
              <a:buFont typeface="Wingdings" panose="05000000000000000000" pitchFamily="2" charset="2"/>
              <a:buChar char="n"/>
            </a:pPr>
            <a:r>
              <a:rPr lang="zh-CN" altLang="en-US" sz="2000" dirty="0"/>
              <a:t>第二部分：在参考</a:t>
            </a:r>
            <a:r>
              <a:rPr lang="en-US" altLang="zh-CN" sz="2000" dirty="0"/>
              <a:t>Cache</a:t>
            </a:r>
            <a:r>
              <a:rPr lang="zh-CN" altLang="en-US" sz="2000" dirty="0"/>
              <a:t>实现的基础上，优化一个矩阵转置函数，以最小化缓存不命中（</a:t>
            </a:r>
            <a:r>
              <a:rPr lang="en-US" altLang="zh-CN" sz="2000" dirty="0"/>
              <a:t>cache miss</a:t>
            </a:r>
            <a:r>
              <a:rPr lang="zh-CN" altLang="en-US" sz="2000" dirty="0"/>
              <a:t>）的数量。</a:t>
            </a:r>
            <a:endParaRPr lang="en-US" altLang="zh-CN" sz="2000" dirty="0"/>
          </a:p>
          <a:p>
            <a:pPr marL="344487" lvl="1" indent="0" eaLnBrk="1" hangingPunct="1">
              <a:lnSpc>
                <a:spcPct val="90000"/>
              </a:lnSpc>
              <a:buNone/>
            </a:pPr>
            <a:endParaRPr lang="en-US" altLang="zh-CN" sz="2000" dirty="0"/>
          </a:p>
          <a:p>
            <a:pPr marL="344487" lvl="1" indent="0" eaLnBrk="1" hangingPunct="1">
              <a:lnSpc>
                <a:spcPct val="90000"/>
              </a:lnSpc>
              <a:buNone/>
            </a:pPr>
            <a:endParaRPr lang="en-US" altLang="zh-CN" sz="2000" dirty="0"/>
          </a:p>
          <a:p>
            <a:pPr eaLnBrk="1" hangingPunct="1">
              <a:lnSpc>
                <a:spcPct val="90000"/>
              </a:lnSpc>
              <a:buFont typeface="Wingdings" panose="05000000000000000000" pitchFamily="2" charset="2"/>
              <a:buChar char="p"/>
            </a:pPr>
            <a:r>
              <a:rPr lang="zh-CN" altLang="en-US" sz="2400" b="1" dirty="0"/>
              <a:t>实验环境：</a:t>
            </a:r>
            <a:r>
              <a:rPr lang="en-US" altLang="zh-CN" sz="2400" b="1" dirty="0"/>
              <a:t>Linux </a:t>
            </a:r>
            <a:r>
              <a:rPr lang="en-US" altLang="zh-CN" sz="2400" b="1" dirty="0">
                <a:solidFill>
                  <a:srgbClr val="FF0000"/>
                </a:solidFill>
              </a:rPr>
              <a:t>64</a:t>
            </a:r>
            <a:r>
              <a:rPr lang="en-US" altLang="zh-CN" sz="2400" b="1" dirty="0"/>
              <a:t>-bit + </a:t>
            </a:r>
            <a:r>
              <a:rPr lang="en-US" altLang="zh-CN" sz="2400" b="1" dirty="0" err="1">
                <a:solidFill>
                  <a:srgbClr val="FF0000"/>
                </a:solidFill>
              </a:rPr>
              <a:t>valgrind</a:t>
            </a:r>
            <a:r>
              <a:rPr lang="zh-CN" altLang="en-US" sz="2400" b="1" dirty="0"/>
              <a:t>软件包，</a:t>
            </a:r>
            <a:r>
              <a:rPr lang="en-US" altLang="zh-CN" sz="2400" b="1" dirty="0"/>
              <a:t>C</a:t>
            </a:r>
            <a:r>
              <a:rPr lang="zh-CN" altLang="en-US" sz="2400" b="1" dirty="0"/>
              <a:t>语言</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4</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实验数据与文件</a:t>
            </a:r>
          </a:p>
        </p:txBody>
      </p:sp>
      <p:sp>
        <p:nvSpPr>
          <p:cNvPr id="6148" name="Rectangle 3"/>
          <p:cNvSpPr>
            <a:spLocks noGrp="1" noChangeArrowheads="1"/>
          </p:cNvSpPr>
          <p:nvPr>
            <p:ph type="body" idx="4294967295"/>
          </p:nvPr>
        </p:nvSpPr>
        <p:spPr>
          <a:xfrm>
            <a:off x="457200" y="1719263"/>
            <a:ext cx="8229600" cy="4625975"/>
          </a:xfrm>
        </p:spPr>
        <p:txBody>
          <a:bodyPr/>
          <a:lstStyle/>
          <a:p>
            <a:pPr eaLnBrk="1" hangingPunct="1">
              <a:buFont typeface="Wingdings" panose="05000000000000000000" pitchFamily="2" charset="2"/>
              <a:buChar char="p"/>
            </a:pPr>
            <a:r>
              <a:rPr lang="zh-CN" altLang="en-US" sz="2400" b="1" dirty="0"/>
              <a:t>实验数据包：</a:t>
            </a:r>
            <a:r>
              <a:rPr lang="en-US" altLang="zh-CN" sz="2400" b="1" dirty="0"/>
              <a:t>cachelab-handout.tar</a:t>
            </a:r>
          </a:p>
          <a:p>
            <a:pPr eaLnBrk="1" hangingPunct="1">
              <a:buFont typeface="Wingdings" panose="05000000000000000000" pitchFamily="2" charset="2"/>
              <a:buChar char="p"/>
            </a:pPr>
            <a:r>
              <a:rPr lang="zh-CN" altLang="en-US" sz="2400" b="1" dirty="0"/>
              <a:t>解压命令：</a:t>
            </a:r>
            <a:r>
              <a:rPr lang="en-US" altLang="zh-CN" sz="2400" b="1" dirty="0"/>
              <a:t>cachelab-handout.tar</a:t>
            </a:r>
          </a:p>
          <a:p>
            <a:pPr eaLnBrk="1" hangingPunct="1">
              <a:buFont typeface="Wingdings" panose="05000000000000000000" pitchFamily="2" charset="2"/>
              <a:buChar char="p"/>
            </a:pPr>
            <a:r>
              <a:rPr lang="zh-CN" altLang="en-US" sz="2400" b="1" dirty="0"/>
              <a:t>数据包中主要包含下列文件：</a:t>
            </a:r>
          </a:p>
          <a:p>
            <a:pPr lvl="1" eaLnBrk="1" hangingPunct="1">
              <a:buFont typeface="Wingdings" panose="05000000000000000000" pitchFamily="2" charset="2"/>
              <a:buChar char="n"/>
            </a:pPr>
            <a:r>
              <a:rPr lang="en-US" altLang="zh-CN" sz="1800" dirty="0" err="1"/>
              <a:t>csim.c</a:t>
            </a:r>
            <a:r>
              <a:rPr lang="zh-CN" altLang="en-US" sz="1800" dirty="0"/>
              <a:t>：实验中需要修改和提交的</a:t>
            </a:r>
            <a:r>
              <a:rPr lang="en-US" altLang="zh-CN" sz="1800" dirty="0"/>
              <a:t>Cache</a:t>
            </a:r>
            <a:r>
              <a:rPr lang="zh-CN" altLang="en-US" sz="1800" dirty="0"/>
              <a:t>模拟程序</a:t>
            </a:r>
          </a:p>
          <a:p>
            <a:pPr lvl="1" eaLnBrk="1" hangingPunct="1">
              <a:buFont typeface="Wingdings" panose="05000000000000000000" pitchFamily="2" charset="2"/>
              <a:buChar char="n"/>
            </a:pPr>
            <a:r>
              <a:rPr lang="en-US" altLang="zh-CN" sz="1800" dirty="0" err="1"/>
              <a:t>trans.c</a:t>
            </a:r>
            <a:r>
              <a:rPr lang="zh-CN" altLang="en-US" sz="1800" dirty="0"/>
              <a:t>：实验中需要修改和提交的矩阵转置程序</a:t>
            </a:r>
            <a:endParaRPr lang="en-US" altLang="zh-CN" sz="1800" dirty="0"/>
          </a:p>
          <a:p>
            <a:pPr lvl="1" eaLnBrk="1" hangingPunct="1">
              <a:buFont typeface="Wingdings" panose="05000000000000000000" pitchFamily="2" charset="2"/>
              <a:buChar char="n"/>
            </a:pPr>
            <a:r>
              <a:rPr lang="en-US" altLang="zh-CN" sz="1800" dirty="0" err="1"/>
              <a:t>csim</a:t>
            </a:r>
            <a:r>
              <a:rPr lang="en-US" altLang="zh-CN" sz="1800" dirty="0"/>
              <a:t>-ref</a:t>
            </a:r>
            <a:r>
              <a:rPr lang="zh-CN" altLang="en-US" sz="1800" dirty="0"/>
              <a:t> ：供参考的二进制可执行</a:t>
            </a:r>
            <a:r>
              <a:rPr lang="en-US" altLang="zh-CN" sz="1800" dirty="0"/>
              <a:t>Cache</a:t>
            </a:r>
            <a:r>
              <a:rPr lang="zh-CN" altLang="en-US" sz="1800" dirty="0"/>
              <a:t>模拟器（模拟一个具有任意大小、关联度和</a:t>
            </a:r>
            <a:r>
              <a:rPr lang="en-US" altLang="zh-CN" sz="1800" dirty="0"/>
              <a:t>LRU</a:t>
            </a:r>
            <a:r>
              <a:rPr lang="zh-CN" altLang="en-US" sz="1800" dirty="0"/>
              <a:t>（</a:t>
            </a:r>
            <a:r>
              <a:rPr lang="en-US" altLang="zh-CN" sz="1800" dirty="0"/>
              <a:t>least-recently used</a:t>
            </a:r>
            <a:r>
              <a:rPr lang="zh-CN" altLang="en-US" sz="1800" dirty="0"/>
              <a:t>）替换策略的</a:t>
            </a:r>
            <a:r>
              <a:rPr lang="en-US" altLang="zh-CN" sz="1800" dirty="0"/>
              <a:t>Cache</a:t>
            </a:r>
            <a:r>
              <a:rPr lang="zh-CN" altLang="en-US" sz="1800" dirty="0"/>
              <a:t>）</a:t>
            </a:r>
            <a:endParaRPr lang="en-US" altLang="zh-CN" sz="1800" dirty="0"/>
          </a:p>
          <a:p>
            <a:pPr lvl="1" eaLnBrk="1" hangingPunct="1">
              <a:buFont typeface="Wingdings" panose="05000000000000000000" pitchFamily="2" charset="2"/>
              <a:buChar char="n"/>
            </a:pPr>
            <a:r>
              <a:rPr lang="en-US" altLang="zh-CN" sz="1800" dirty="0"/>
              <a:t>traces</a:t>
            </a:r>
            <a:r>
              <a:rPr lang="zh-CN" altLang="en-US" sz="1800" dirty="0"/>
              <a:t>子目录：包含一组参考内存访问轨迹文件（</a:t>
            </a:r>
            <a:r>
              <a:rPr lang="en-US" altLang="zh-CN" sz="1800" dirty="0"/>
              <a:t>reference trace files</a:t>
            </a:r>
            <a:r>
              <a:rPr lang="zh-CN" altLang="en-US" sz="1800" dirty="0"/>
              <a:t>，由</a:t>
            </a:r>
            <a:r>
              <a:rPr lang="en-US" altLang="zh-CN" sz="1800" dirty="0" err="1"/>
              <a:t>valgrind</a:t>
            </a:r>
            <a:r>
              <a:rPr lang="zh-CN" altLang="en-US" sz="1800" dirty="0"/>
              <a:t>程序生成），用以评估</a:t>
            </a:r>
            <a:r>
              <a:rPr lang="en-US" altLang="zh-CN" sz="1800" dirty="0"/>
              <a:t>Cache</a:t>
            </a:r>
            <a:r>
              <a:rPr lang="zh-CN" altLang="en-US" sz="1800" dirty="0"/>
              <a:t>模拟器的正确性</a:t>
            </a:r>
            <a:endParaRPr lang="en-US" altLang="zh-CN" sz="1800" dirty="0"/>
          </a:p>
          <a:p>
            <a:pPr lvl="1" eaLnBrk="1" hangingPunct="1">
              <a:buFont typeface="Wingdings" panose="05000000000000000000" pitchFamily="2" charset="2"/>
              <a:buChar char="n"/>
            </a:pPr>
            <a:r>
              <a:rPr lang="en-US" altLang="zh-CN" sz="1800" dirty="0"/>
              <a:t>test-</a:t>
            </a:r>
            <a:r>
              <a:rPr lang="en-US" altLang="zh-CN" sz="1800" dirty="0" err="1"/>
              <a:t>csim</a:t>
            </a:r>
            <a:r>
              <a:rPr lang="zh-CN" altLang="en-US" sz="1800" dirty="0"/>
              <a:t>：测试程序，用以验证</a:t>
            </a:r>
            <a:r>
              <a:rPr lang="en-US" altLang="zh-CN" sz="1800" dirty="0"/>
              <a:t>Cache</a:t>
            </a:r>
            <a:r>
              <a:rPr lang="zh-CN" altLang="en-US" sz="1800" dirty="0"/>
              <a:t>模拟器在上述参考内存访问轨迹上的正确性</a:t>
            </a:r>
            <a:endParaRPr lang="en-US" altLang="zh-CN" sz="1800" dirty="0"/>
          </a:p>
          <a:p>
            <a:pPr lvl="1" eaLnBrk="1" hangingPunct="1">
              <a:buFont typeface="Wingdings" panose="05000000000000000000" pitchFamily="2" charset="2"/>
              <a:buChar char="n"/>
            </a:pPr>
            <a:r>
              <a:rPr lang="en-US" altLang="zh-CN" sz="1800" dirty="0"/>
              <a:t>test-</a:t>
            </a:r>
            <a:r>
              <a:rPr lang="en-US" altLang="zh-CN" sz="1800" dirty="0" err="1"/>
              <a:t>trans.c</a:t>
            </a:r>
            <a:r>
              <a:rPr lang="zh-CN" altLang="en-US" sz="1800" dirty="0"/>
              <a:t>：用以测试矩阵转置函数实现的正确性和性能的自动评估程序</a:t>
            </a:r>
          </a:p>
          <a:p>
            <a:pPr marL="344487" lvl="1" indent="0" eaLnBrk="1" hangingPunct="1">
              <a:buNone/>
            </a:pPr>
            <a:endParaRPr lang="en-US" altLang="zh-CN" sz="2000" dirty="0"/>
          </a:p>
        </p:txBody>
      </p:sp>
    </p:spTree>
    <p:extLst>
      <p:ext uri="{BB962C8B-B14F-4D97-AF65-F5344CB8AC3E}">
        <p14:creationId xmlns:p14="http://schemas.microsoft.com/office/powerpoint/2010/main" val="274886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5</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实验数据与文件</a:t>
            </a:r>
          </a:p>
        </p:txBody>
      </p:sp>
      <p:sp>
        <p:nvSpPr>
          <p:cNvPr id="6148" name="Rectangle 3"/>
          <p:cNvSpPr>
            <a:spLocks noGrp="1" noChangeArrowheads="1"/>
          </p:cNvSpPr>
          <p:nvPr>
            <p:ph type="body" idx="4294967295"/>
          </p:nvPr>
        </p:nvSpPr>
        <p:spPr>
          <a:xfrm>
            <a:off x="457200" y="1719263"/>
            <a:ext cx="8229600" cy="3473933"/>
          </a:xfrm>
        </p:spPr>
        <p:txBody>
          <a:bodyPr/>
          <a:lstStyle/>
          <a:p>
            <a:pPr eaLnBrk="1" hangingPunct="1">
              <a:buFont typeface="Wingdings" panose="05000000000000000000" pitchFamily="2" charset="2"/>
              <a:buChar char="p"/>
            </a:pPr>
            <a:r>
              <a:rPr lang="zh-CN" altLang="en-US" sz="2400" b="1" dirty="0"/>
              <a:t>内存访问轨迹文件</a:t>
            </a:r>
          </a:p>
          <a:p>
            <a:pPr lvl="1" eaLnBrk="1" hangingPunct="1">
              <a:buFont typeface="Wingdings" panose="05000000000000000000" pitchFamily="2" charset="2"/>
              <a:buChar char="n"/>
            </a:pPr>
            <a:r>
              <a:rPr lang="zh-CN" altLang="en-US" sz="2000" dirty="0"/>
              <a:t>位于</a:t>
            </a:r>
            <a:r>
              <a:rPr lang="en-US" altLang="zh-CN" sz="2000" dirty="0"/>
              <a:t>traces</a:t>
            </a:r>
            <a:r>
              <a:rPr lang="zh-CN" altLang="en-US" sz="2000" dirty="0"/>
              <a:t>子目录中，用以评估</a:t>
            </a:r>
            <a:r>
              <a:rPr lang="en-US" altLang="zh-CN" sz="2000" dirty="0"/>
              <a:t>Cache</a:t>
            </a:r>
            <a:r>
              <a:rPr lang="zh-CN" altLang="en-US" sz="2000" dirty="0"/>
              <a:t>模拟器的正确性</a:t>
            </a:r>
            <a:endParaRPr lang="en-US" altLang="zh-CN" sz="2000" dirty="0"/>
          </a:p>
          <a:p>
            <a:pPr lvl="1" eaLnBrk="1" hangingPunct="1">
              <a:buFont typeface="Wingdings" panose="05000000000000000000" pitchFamily="2" charset="2"/>
              <a:buChar char="n"/>
            </a:pPr>
            <a:r>
              <a:rPr lang="zh-CN" altLang="en-US" sz="2000" dirty="0"/>
              <a:t>记录了某一程序在运行过程中访问内存的序列及其参数（地址、大小等）</a:t>
            </a:r>
            <a:endParaRPr lang="en-US" altLang="zh-CN" sz="2000" dirty="0"/>
          </a:p>
          <a:p>
            <a:pPr lvl="1" eaLnBrk="1" hangingPunct="1">
              <a:buFont typeface="Wingdings" panose="05000000000000000000" pitchFamily="2" charset="2"/>
              <a:buChar char="n"/>
            </a:pPr>
            <a:r>
              <a:rPr lang="zh-CN" altLang="en-US" sz="2000" dirty="0"/>
              <a:t>每行记录</a:t>
            </a:r>
            <a:r>
              <a:rPr lang="en-US" altLang="zh-CN" sz="2000" dirty="0"/>
              <a:t>1</a:t>
            </a:r>
            <a:r>
              <a:rPr lang="zh-CN" altLang="en-US" sz="2000" dirty="0"/>
              <a:t>或</a:t>
            </a:r>
            <a:r>
              <a:rPr lang="en-US" altLang="zh-CN" sz="2000" dirty="0"/>
              <a:t>2</a:t>
            </a:r>
            <a:r>
              <a:rPr lang="zh-CN" altLang="en-US" sz="2000" dirty="0"/>
              <a:t>次内存访问的信息，格式为：</a:t>
            </a:r>
            <a:endParaRPr lang="en-US" altLang="zh-CN" sz="2000" dirty="0"/>
          </a:p>
          <a:p>
            <a:pPr marL="344487" lvl="1" indent="0" algn="ctr" eaLnBrk="1" hangingPunct="1">
              <a:buNone/>
            </a:pPr>
            <a:r>
              <a:rPr lang="en-US" altLang="zh-CN" sz="2000" dirty="0"/>
              <a:t>[0-1</a:t>
            </a:r>
            <a:r>
              <a:rPr lang="zh-CN" altLang="en-US" sz="2000" dirty="0"/>
              <a:t>个空格</a:t>
            </a:r>
            <a:r>
              <a:rPr lang="en-US" altLang="zh-CN" sz="2000" dirty="0"/>
              <a:t>] </a:t>
            </a:r>
            <a:r>
              <a:rPr lang="en-US" altLang="zh-CN" sz="2000" b="1" dirty="0">
                <a:solidFill>
                  <a:srgbClr val="FF0000"/>
                </a:solidFill>
              </a:rPr>
              <a:t>operation</a:t>
            </a:r>
            <a:r>
              <a:rPr lang="en-US" altLang="zh-CN" sz="2000" b="1" dirty="0"/>
              <a:t> </a:t>
            </a:r>
            <a:r>
              <a:rPr lang="en-US" altLang="zh-CN" sz="2000" b="1" dirty="0" err="1">
                <a:solidFill>
                  <a:srgbClr val="00B050"/>
                </a:solidFill>
              </a:rPr>
              <a:t>address</a:t>
            </a:r>
            <a:r>
              <a:rPr lang="en-US" altLang="zh-CN" sz="2000" b="1" dirty="0" err="1"/>
              <a:t>,</a:t>
            </a:r>
            <a:r>
              <a:rPr lang="en-US" altLang="zh-CN" sz="2000" b="1" dirty="0" err="1">
                <a:solidFill>
                  <a:srgbClr val="00B0F0"/>
                </a:solidFill>
              </a:rPr>
              <a:t>size</a:t>
            </a:r>
            <a:endParaRPr lang="en-US" altLang="zh-CN" sz="2000" b="1" dirty="0">
              <a:solidFill>
                <a:srgbClr val="00B0F0"/>
              </a:solidFill>
            </a:endParaRPr>
          </a:p>
          <a:p>
            <a:pPr marL="639762" lvl="2" indent="0" eaLnBrk="1" hangingPunct="1">
              <a:buNone/>
            </a:pPr>
            <a:r>
              <a:rPr lang="en-US" altLang="zh-CN" sz="1700" b="1" dirty="0">
                <a:solidFill>
                  <a:srgbClr val="FF0000"/>
                </a:solidFill>
              </a:rPr>
              <a:t>operation</a:t>
            </a:r>
            <a:r>
              <a:rPr lang="zh-CN" altLang="en-US" sz="1700" b="1" dirty="0">
                <a:solidFill>
                  <a:srgbClr val="FF0000"/>
                </a:solidFill>
              </a:rPr>
              <a:t>（操作）</a:t>
            </a:r>
            <a:r>
              <a:rPr lang="zh-CN" altLang="en-US" sz="1700" dirty="0"/>
              <a:t>：内存访问的类型。</a:t>
            </a:r>
            <a:r>
              <a:rPr lang="en-US" altLang="zh-CN" sz="1700" dirty="0"/>
              <a:t>I - </a:t>
            </a:r>
            <a:r>
              <a:rPr lang="zh-CN" altLang="en-US" sz="1700" dirty="0"/>
              <a:t>指令装载，</a:t>
            </a:r>
            <a:r>
              <a:rPr lang="en-US" altLang="zh-CN" sz="1700" dirty="0"/>
              <a:t>L</a:t>
            </a:r>
            <a:r>
              <a:rPr lang="zh-CN" altLang="en-US" sz="1700" dirty="0"/>
              <a:t> </a:t>
            </a:r>
            <a:r>
              <a:rPr lang="en-US" altLang="zh-CN" sz="1700" dirty="0"/>
              <a:t>- </a:t>
            </a:r>
            <a:r>
              <a:rPr lang="zh-CN" altLang="en-US" sz="1700" dirty="0"/>
              <a:t>数据装载，</a:t>
            </a:r>
            <a:r>
              <a:rPr lang="en-US" altLang="zh-CN" sz="1700" dirty="0"/>
              <a:t>S</a:t>
            </a:r>
            <a:r>
              <a:rPr lang="zh-CN" altLang="en-US" sz="1700" dirty="0"/>
              <a:t> </a:t>
            </a:r>
            <a:r>
              <a:rPr lang="en-US" altLang="zh-CN" sz="1700" dirty="0"/>
              <a:t>- </a:t>
            </a:r>
            <a:r>
              <a:rPr lang="zh-CN" altLang="en-US" sz="1700" dirty="0"/>
              <a:t>数据存储，</a:t>
            </a:r>
            <a:r>
              <a:rPr lang="en-US" altLang="zh-CN" sz="1700" dirty="0"/>
              <a:t>M - </a:t>
            </a:r>
            <a:r>
              <a:rPr lang="zh-CN" altLang="en-US" sz="1700" dirty="0"/>
              <a:t>数据修改（即数据装载后接数据存储）</a:t>
            </a:r>
            <a:endParaRPr lang="en-US" altLang="zh-CN" sz="1700" dirty="0"/>
          </a:p>
          <a:p>
            <a:pPr marL="639762" lvl="2" indent="0" eaLnBrk="1" hangingPunct="1">
              <a:buNone/>
            </a:pPr>
            <a:r>
              <a:rPr lang="en-US" altLang="zh-CN" sz="1700" b="1" dirty="0">
                <a:solidFill>
                  <a:srgbClr val="00B050"/>
                </a:solidFill>
              </a:rPr>
              <a:t>address</a:t>
            </a:r>
            <a:r>
              <a:rPr lang="zh-CN" altLang="en-US" sz="1700" dirty="0"/>
              <a:t>：所</a:t>
            </a:r>
            <a:r>
              <a:rPr lang="en-US" altLang="zh-CN" sz="1700" dirty="0"/>
              <a:t>64-bit</a:t>
            </a:r>
            <a:r>
              <a:rPr lang="zh-CN" altLang="en-US" sz="1700" dirty="0"/>
              <a:t>十六进制内存地址</a:t>
            </a:r>
            <a:endParaRPr lang="en-US" altLang="zh-CN" sz="1700" dirty="0"/>
          </a:p>
          <a:p>
            <a:pPr marL="639762" lvl="2" indent="0" eaLnBrk="1" hangingPunct="1">
              <a:buNone/>
            </a:pPr>
            <a:r>
              <a:rPr lang="en-US" altLang="zh-CN" sz="1700" b="1" dirty="0">
                <a:solidFill>
                  <a:srgbClr val="00B0F0"/>
                </a:solidFill>
              </a:rPr>
              <a:t>size</a:t>
            </a:r>
            <a:r>
              <a:rPr lang="zh-CN" altLang="en-US" sz="1700" dirty="0"/>
              <a:t>：访问的内存字节数量</a:t>
            </a:r>
            <a:endParaRPr lang="en-US" altLang="zh-CN" sz="1700" dirty="0"/>
          </a:p>
          <a:p>
            <a:pPr lvl="1" eaLnBrk="1" hangingPunct="1">
              <a:buFont typeface="Wingdings" panose="05000000000000000000" pitchFamily="2" charset="2"/>
              <a:buChar char="n"/>
            </a:pPr>
            <a:r>
              <a:rPr lang="zh-CN" altLang="en-US" sz="2000" dirty="0"/>
              <a:t>示例：</a:t>
            </a:r>
            <a:endParaRPr lang="en-US" altLang="zh-CN" sz="2000" dirty="0"/>
          </a:p>
          <a:p>
            <a:pPr marL="344487" lvl="1" indent="0" eaLnBrk="1" hangingPunct="1">
              <a:buNone/>
            </a:pPr>
            <a:r>
              <a:rPr lang="en-US" altLang="zh-CN" sz="1600" dirty="0"/>
              <a:t>I	0400d7d4,8</a:t>
            </a:r>
          </a:p>
          <a:p>
            <a:pPr marL="344487" lvl="1" indent="0" eaLnBrk="1" hangingPunct="1">
              <a:buNone/>
            </a:pPr>
            <a:r>
              <a:rPr lang="en-US" altLang="zh-CN" sz="1600" dirty="0"/>
              <a:t>   M	0421c7f0,4</a:t>
            </a:r>
          </a:p>
          <a:p>
            <a:pPr marL="344487" lvl="1" indent="0" eaLnBrk="1" hangingPunct="1">
              <a:buNone/>
            </a:pPr>
            <a:r>
              <a:rPr lang="en-US" altLang="zh-CN" sz="1600" dirty="0"/>
              <a:t>   L	04f6b868,8</a:t>
            </a:r>
          </a:p>
          <a:p>
            <a:pPr marL="344487" lvl="1" indent="0" eaLnBrk="1" hangingPunct="1">
              <a:buNone/>
            </a:pPr>
            <a:r>
              <a:rPr lang="en-US" altLang="zh-CN" sz="1600" dirty="0"/>
              <a:t>   S	7ff005c8,8</a:t>
            </a:r>
          </a:p>
          <a:p>
            <a:pPr lvl="1" eaLnBrk="1" hangingPunct="1">
              <a:lnSpc>
                <a:spcPct val="90000"/>
              </a:lnSpc>
            </a:pPr>
            <a:endParaRPr lang="en-US" altLang="zh-CN" sz="2000" dirty="0"/>
          </a:p>
        </p:txBody>
      </p:sp>
      <p:sp>
        <p:nvSpPr>
          <p:cNvPr id="2" name="文本框 1"/>
          <p:cNvSpPr txBox="1"/>
          <p:nvPr/>
        </p:nvSpPr>
        <p:spPr>
          <a:xfrm>
            <a:off x="3095836" y="5481228"/>
            <a:ext cx="2136576" cy="1169551"/>
          </a:xfrm>
          <a:prstGeom prst="rect">
            <a:avLst/>
          </a:prstGeom>
          <a:noFill/>
        </p:spPr>
        <p:txBody>
          <a:bodyPr wrap="square" rtlCol="0">
            <a:spAutoFit/>
          </a:bodyPr>
          <a:lstStyle/>
          <a:p>
            <a:r>
              <a:rPr lang="zh-CN" altLang="en-US" sz="1400" dirty="0"/>
              <a:t>注意：</a:t>
            </a:r>
            <a:r>
              <a:rPr lang="en-US" altLang="zh-CN" sz="1400" dirty="0"/>
              <a:t>I</a:t>
            </a:r>
            <a:r>
              <a:rPr lang="zh-CN" altLang="en-US" sz="1400" dirty="0"/>
              <a:t>符号前没有空格，而每个</a:t>
            </a:r>
            <a:r>
              <a:rPr lang="en-US" altLang="zh-CN" sz="1400" dirty="0"/>
              <a:t>M</a:t>
            </a:r>
            <a:r>
              <a:rPr lang="zh-CN" altLang="en-US" sz="1400" dirty="0"/>
              <a:t>、</a:t>
            </a:r>
            <a:r>
              <a:rPr lang="en-US" altLang="zh-CN" sz="1400" dirty="0"/>
              <a:t>L</a:t>
            </a:r>
            <a:r>
              <a:rPr lang="zh-CN" altLang="en-US" sz="1400" dirty="0"/>
              <a:t>、</a:t>
            </a:r>
            <a:r>
              <a:rPr lang="en-US" altLang="zh-CN" sz="1400" dirty="0"/>
              <a:t>S</a:t>
            </a:r>
            <a:r>
              <a:rPr lang="zh-CN" altLang="en-US" sz="1400" dirty="0"/>
              <a:t>符号前总有一个空格，代表对应的数据访问是由指令（执行）引起的</a:t>
            </a:r>
          </a:p>
        </p:txBody>
      </p:sp>
    </p:spTree>
    <p:extLst>
      <p:ext uri="{BB962C8B-B14F-4D97-AF65-F5344CB8AC3E}">
        <p14:creationId xmlns:p14="http://schemas.microsoft.com/office/powerpoint/2010/main" val="37648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6</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实验内容一：编写</a:t>
            </a:r>
            <a:r>
              <a:rPr lang="en-US" altLang="zh-CN" dirty="0"/>
              <a:t>Cache</a:t>
            </a:r>
            <a:r>
              <a:rPr lang="zh-CN" altLang="en-US" dirty="0"/>
              <a:t>模拟器</a:t>
            </a:r>
          </a:p>
        </p:txBody>
      </p:sp>
      <p:sp>
        <p:nvSpPr>
          <p:cNvPr id="6148" name="Rectangle 3"/>
          <p:cNvSpPr>
            <a:spLocks noGrp="1" noChangeArrowheads="1"/>
          </p:cNvSpPr>
          <p:nvPr>
            <p:ph type="body" idx="4294967295"/>
          </p:nvPr>
        </p:nvSpPr>
        <p:spPr>
          <a:xfrm>
            <a:off x="457200" y="1719263"/>
            <a:ext cx="8229600" cy="2897869"/>
          </a:xfrm>
        </p:spPr>
        <p:txBody>
          <a:bodyPr/>
          <a:lstStyle/>
          <a:p>
            <a:pPr eaLnBrk="1" hangingPunct="1">
              <a:spcBef>
                <a:spcPts val="0"/>
              </a:spcBef>
              <a:spcAft>
                <a:spcPts val="1200"/>
              </a:spcAft>
              <a:buFont typeface="Wingdings" panose="05000000000000000000" pitchFamily="2" charset="2"/>
              <a:buChar char="p"/>
            </a:pPr>
            <a:r>
              <a:rPr lang="zh-CN" altLang="en-US" sz="2000" b="1" dirty="0"/>
              <a:t>任务：在</a:t>
            </a:r>
            <a:r>
              <a:rPr lang="en-US" altLang="zh-CN" sz="2000" b="1" dirty="0" err="1"/>
              <a:t>csim.c</a:t>
            </a:r>
            <a:r>
              <a:rPr lang="zh-CN" altLang="en-US" sz="2000" b="1" dirty="0"/>
              <a:t>提供的程序框架中，编写实现一个</a:t>
            </a:r>
            <a:r>
              <a:rPr lang="en-US" altLang="zh-CN" sz="2000" b="1" dirty="0"/>
              <a:t>Cache</a:t>
            </a:r>
            <a:r>
              <a:rPr lang="zh-CN" altLang="en-US" sz="2000" b="1" dirty="0"/>
              <a:t>模拟器：</a:t>
            </a:r>
            <a:endParaRPr lang="en-US" altLang="zh-CN" sz="2000" b="1" dirty="0"/>
          </a:p>
          <a:p>
            <a:pPr lvl="1" eaLnBrk="1" hangingPunct="1">
              <a:spcBef>
                <a:spcPts val="0"/>
              </a:spcBef>
              <a:spcAft>
                <a:spcPts val="1200"/>
              </a:spcAft>
              <a:buFont typeface="Wingdings" panose="05000000000000000000" pitchFamily="2" charset="2"/>
              <a:buChar char="n"/>
            </a:pPr>
            <a:r>
              <a:rPr lang="zh-CN" altLang="en-US" sz="1800" b="1" dirty="0"/>
              <a:t>输入：内存访问轨迹</a:t>
            </a:r>
          </a:p>
          <a:p>
            <a:pPr lvl="1" eaLnBrk="1" hangingPunct="1">
              <a:spcBef>
                <a:spcPts val="0"/>
              </a:spcBef>
              <a:spcAft>
                <a:spcPts val="1200"/>
              </a:spcAft>
              <a:buFont typeface="Wingdings" panose="05000000000000000000" pitchFamily="2" charset="2"/>
              <a:buChar char="n"/>
            </a:pPr>
            <a:r>
              <a:rPr lang="zh-CN" altLang="en-US" sz="1800" b="1" dirty="0"/>
              <a:t>操作：模拟缓存相对内存访问轨迹的命中</a:t>
            </a:r>
            <a:r>
              <a:rPr lang="en-US" altLang="zh-CN" sz="1800" b="1" dirty="0"/>
              <a:t>/</a:t>
            </a:r>
            <a:r>
              <a:rPr lang="zh-CN" altLang="en-US" sz="1800" b="1" dirty="0"/>
              <a:t>缺失行为</a:t>
            </a:r>
          </a:p>
          <a:p>
            <a:pPr lvl="1" eaLnBrk="1" hangingPunct="1">
              <a:spcBef>
                <a:spcPts val="0"/>
              </a:spcBef>
              <a:spcAft>
                <a:spcPts val="1200"/>
              </a:spcAft>
              <a:buFont typeface="Wingdings" panose="05000000000000000000" pitchFamily="2" charset="2"/>
              <a:buChar char="n"/>
            </a:pPr>
            <a:r>
              <a:rPr lang="zh-CN" altLang="en-US" sz="1800" b="1" dirty="0"/>
              <a:t>输出：命中、缺失和（缓存行）淘汰</a:t>
            </a:r>
            <a:r>
              <a:rPr lang="en-US" altLang="zh-CN" sz="1800" b="1" dirty="0"/>
              <a:t>/</a:t>
            </a:r>
            <a:r>
              <a:rPr lang="zh-CN" altLang="en-US" sz="1800" b="1" dirty="0"/>
              <a:t>驱逐的总数</a:t>
            </a:r>
          </a:p>
          <a:p>
            <a:pPr eaLnBrk="1" hangingPunct="1">
              <a:spcBef>
                <a:spcPts val="0"/>
              </a:spcBef>
              <a:spcAft>
                <a:spcPts val="1800"/>
              </a:spcAft>
              <a:buFont typeface="Wingdings" panose="05000000000000000000" pitchFamily="2" charset="2"/>
              <a:buChar char="p"/>
            </a:pPr>
            <a:r>
              <a:rPr lang="zh-CN" altLang="en-US" sz="2000" b="1" dirty="0"/>
              <a:t>具体要求：完成的</a:t>
            </a:r>
            <a:r>
              <a:rPr lang="en-US" altLang="zh-CN" sz="2000" b="1" dirty="0" err="1"/>
              <a:t>csim.c</a:t>
            </a:r>
            <a:r>
              <a:rPr lang="zh-CN" altLang="en-US" sz="2000" b="1" dirty="0"/>
              <a:t>文件应能接受与参考缓存模拟器</a:t>
            </a:r>
            <a:r>
              <a:rPr lang="en-US" altLang="zh-CN" sz="2000" dirty="0" err="1"/>
              <a:t>csim</a:t>
            </a:r>
            <a:r>
              <a:rPr lang="en-US" altLang="zh-CN" sz="2000" dirty="0"/>
              <a:t>-ref</a:t>
            </a:r>
            <a:r>
              <a:rPr lang="zh-CN" altLang="en-US" sz="2000" b="1" dirty="0"/>
              <a:t>相同的命令行参数并产生一致的输出结果。</a:t>
            </a:r>
            <a:endParaRPr lang="en-US" altLang="zh-CN" sz="2000" b="1" dirty="0"/>
          </a:p>
          <a:p>
            <a:pPr marL="344487" lvl="1" indent="0" eaLnBrk="1" hangingPunct="1">
              <a:spcBef>
                <a:spcPts val="0"/>
              </a:spcBef>
              <a:spcAft>
                <a:spcPts val="1800"/>
              </a:spcAft>
              <a:buNone/>
            </a:pPr>
            <a:endParaRPr lang="en-US" altLang="zh-CN" sz="1800" dirty="0"/>
          </a:p>
        </p:txBody>
      </p:sp>
      <p:sp>
        <p:nvSpPr>
          <p:cNvPr id="6" name="Rectangle 3"/>
          <p:cNvSpPr txBox="1">
            <a:spLocks noChangeArrowheads="1"/>
          </p:cNvSpPr>
          <p:nvPr/>
        </p:nvSpPr>
        <p:spPr bwMode="auto">
          <a:xfrm>
            <a:off x="457200" y="4185084"/>
            <a:ext cx="822960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000" b="1" kern="0" dirty="0"/>
              <a:t>命令行格式：</a:t>
            </a:r>
            <a:r>
              <a:rPr lang="pt-BR" altLang="zh-CN" sz="2000" kern="0" dirty="0">
                <a:solidFill>
                  <a:srgbClr val="00B050"/>
                </a:solidFill>
              </a:rPr>
              <a:t>csim-ref [-hv] -s &lt;s&gt; -E &lt;E&gt; -b &lt;b&gt; -t &lt;tracefile&gt;</a:t>
            </a:r>
            <a:endParaRPr lang="en-US" altLang="zh-CN" sz="20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1800" b="0" kern="0" dirty="0"/>
              <a:t>-h: </a:t>
            </a:r>
            <a:r>
              <a:rPr lang="zh-CN" altLang="en-US" sz="1800" b="0" kern="0" dirty="0"/>
              <a:t>显示帮助信息（可选）</a:t>
            </a:r>
            <a:endParaRPr lang="zh-CN" altLang="en-US" sz="1800" b="1" kern="0" dirty="0"/>
          </a:p>
          <a:p>
            <a:pPr lvl="1" eaLnBrk="1" hangingPunct="1">
              <a:spcBef>
                <a:spcPts val="0"/>
              </a:spcBef>
              <a:spcAft>
                <a:spcPts val="0"/>
              </a:spcAft>
              <a:buFont typeface="Wingdings" panose="05000000000000000000" pitchFamily="2" charset="2"/>
              <a:buChar char="n"/>
            </a:pPr>
            <a:r>
              <a:rPr lang="en-US" altLang="zh-CN" sz="1800" b="0" kern="0" dirty="0"/>
              <a:t>-v: </a:t>
            </a:r>
            <a:r>
              <a:rPr lang="zh-CN" altLang="en-US" sz="1800" b="0" kern="0" dirty="0"/>
              <a:t>显示轨迹信息（可选）</a:t>
            </a:r>
            <a:endParaRPr lang="en-US" altLang="zh-CN" sz="1800" b="0" kern="0" dirty="0"/>
          </a:p>
          <a:p>
            <a:pPr lvl="1" eaLnBrk="1" hangingPunct="1">
              <a:spcBef>
                <a:spcPts val="0"/>
              </a:spcBef>
              <a:spcAft>
                <a:spcPts val="0"/>
              </a:spcAft>
              <a:buFont typeface="Wingdings" panose="05000000000000000000" pitchFamily="2" charset="2"/>
              <a:buChar char="n"/>
            </a:pPr>
            <a:r>
              <a:rPr lang="en-US" altLang="zh-CN" sz="1800" b="0" kern="0" dirty="0">
                <a:solidFill>
                  <a:srgbClr val="FF0000"/>
                </a:solidFill>
              </a:rPr>
              <a:t>-s &lt;s&gt;: </a:t>
            </a:r>
            <a:r>
              <a:rPr lang="zh-CN" altLang="en-US" sz="1800" b="0" kern="0" dirty="0">
                <a:solidFill>
                  <a:srgbClr val="FF0000"/>
                </a:solidFill>
              </a:rPr>
              <a:t>组索引位数</a:t>
            </a:r>
            <a:endParaRPr lang="en-US" altLang="zh-CN" sz="1800" b="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1800" b="0" kern="0" dirty="0">
                <a:solidFill>
                  <a:srgbClr val="FF0000"/>
                </a:solidFill>
              </a:rPr>
              <a:t>-E &lt;E&gt;: </a:t>
            </a:r>
            <a:r>
              <a:rPr lang="zh-CN" altLang="en-US" sz="1800" b="0" kern="0" dirty="0">
                <a:solidFill>
                  <a:srgbClr val="FF0000"/>
                </a:solidFill>
              </a:rPr>
              <a:t>关联度（每组包含的缓存行数）</a:t>
            </a:r>
            <a:endParaRPr lang="en-US" altLang="zh-CN" sz="1800" b="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1800" b="0" kern="0" dirty="0">
                <a:solidFill>
                  <a:srgbClr val="FF0000"/>
                </a:solidFill>
              </a:rPr>
              <a:t>-b &lt;b&gt;: </a:t>
            </a:r>
            <a:r>
              <a:rPr lang="zh-CN" altLang="en-US" sz="1800" b="0" kern="0" dirty="0">
                <a:solidFill>
                  <a:srgbClr val="FF0000"/>
                </a:solidFill>
              </a:rPr>
              <a:t>内存块内地址位数</a:t>
            </a:r>
            <a:endParaRPr lang="en-US" altLang="zh-CN" sz="1800" b="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1800" b="0" kern="0" dirty="0"/>
              <a:t>-t &lt;</a:t>
            </a:r>
            <a:r>
              <a:rPr lang="en-US" altLang="zh-CN" sz="1800" b="0" kern="0" dirty="0" err="1"/>
              <a:t>tracefile</a:t>
            </a:r>
            <a:r>
              <a:rPr lang="en-US" altLang="zh-CN" sz="1800" b="0" kern="0" dirty="0"/>
              <a:t>&gt;: </a:t>
            </a:r>
            <a:r>
              <a:rPr lang="zh-CN" altLang="en-US" sz="1800" b="0" kern="0" dirty="0"/>
              <a:t>内存访问轨迹文件名</a:t>
            </a:r>
            <a:endParaRPr lang="zh-CN" altLang="en-US" sz="1800" b="1" kern="0" dirty="0"/>
          </a:p>
          <a:p>
            <a:pPr marL="344487" lvl="1" indent="0" eaLnBrk="1" hangingPunct="1">
              <a:spcBef>
                <a:spcPts val="0"/>
              </a:spcBef>
              <a:spcAft>
                <a:spcPts val="1800"/>
              </a:spcAft>
              <a:buFont typeface="Wingdings" panose="05000000000000000000" pitchFamily="2" charset="2"/>
              <a:buNone/>
            </a:pPr>
            <a:endParaRPr lang="en-US" altLang="zh-CN" sz="1800" b="0" kern="0" dirty="0"/>
          </a:p>
        </p:txBody>
      </p:sp>
      <p:sp>
        <p:nvSpPr>
          <p:cNvPr id="7" name="文本框 6"/>
          <p:cNvSpPr txBox="1"/>
          <p:nvPr/>
        </p:nvSpPr>
        <p:spPr>
          <a:xfrm>
            <a:off x="5205568" y="4545124"/>
            <a:ext cx="3938940" cy="2246769"/>
          </a:xfrm>
          <a:prstGeom prst="rect">
            <a:avLst/>
          </a:prstGeom>
          <a:noFill/>
        </p:spPr>
        <p:txBody>
          <a:bodyPr wrap="square" rtlCol="0">
            <a:spAutoFit/>
          </a:bodyPr>
          <a:lstStyle/>
          <a:p>
            <a:r>
              <a:rPr lang="zh-CN" altLang="en-US" sz="1400" dirty="0">
                <a:solidFill>
                  <a:srgbClr val="FF0000"/>
                </a:solidFill>
              </a:rPr>
              <a:t>示例：</a:t>
            </a:r>
            <a:endParaRPr lang="en-US" altLang="zh-CN" sz="1400" dirty="0">
              <a:solidFill>
                <a:srgbClr val="FF0000"/>
              </a:solidFill>
            </a:endParaRPr>
          </a:p>
          <a:p>
            <a:r>
              <a:rPr lang="en-US" altLang="zh-CN" sz="1400" dirty="0"/>
              <a:t>$&gt;./</a:t>
            </a:r>
            <a:r>
              <a:rPr lang="en-US" altLang="zh-CN" sz="1400" dirty="0" err="1"/>
              <a:t>csim</a:t>
            </a:r>
            <a:r>
              <a:rPr lang="en-US" altLang="zh-CN" sz="1400" dirty="0"/>
              <a:t>-ref -v -s 4 -E 1 -b 4 -t traces/</a:t>
            </a:r>
            <a:r>
              <a:rPr lang="en-US" altLang="zh-CN" sz="1400" dirty="0" err="1"/>
              <a:t>yi.trace</a:t>
            </a:r>
            <a:endParaRPr lang="en-US" altLang="zh-CN" sz="1400" dirty="0"/>
          </a:p>
          <a:p>
            <a:r>
              <a:rPr lang="en-US" altLang="zh-CN" sz="1400" dirty="0">
                <a:solidFill>
                  <a:srgbClr val="0000FF"/>
                </a:solidFill>
              </a:rPr>
              <a:t>L 10,1 miss </a:t>
            </a:r>
          </a:p>
          <a:p>
            <a:r>
              <a:rPr lang="en-US" altLang="zh-CN" sz="1400" dirty="0">
                <a:solidFill>
                  <a:srgbClr val="0000FF"/>
                </a:solidFill>
              </a:rPr>
              <a:t>M 20,1 miss hit </a:t>
            </a:r>
          </a:p>
          <a:p>
            <a:r>
              <a:rPr lang="en-US" altLang="zh-CN" sz="1400" dirty="0">
                <a:solidFill>
                  <a:srgbClr val="0000FF"/>
                </a:solidFill>
              </a:rPr>
              <a:t>L 22,1 hit </a:t>
            </a:r>
          </a:p>
          <a:p>
            <a:r>
              <a:rPr lang="en-US" altLang="zh-CN" sz="1400" dirty="0">
                <a:solidFill>
                  <a:srgbClr val="0000FF"/>
                </a:solidFill>
              </a:rPr>
              <a:t>S 18,1 hit </a:t>
            </a:r>
          </a:p>
          <a:p>
            <a:r>
              <a:rPr lang="en-US" altLang="zh-CN" sz="1400" dirty="0">
                <a:solidFill>
                  <a:srgbClr val="0000FF"/>
                </a:solidFill>
              </a:rPr>
              <a:t>L 110,1 miss eviction </a:t>
            </a:r>
          </a:p>
          <a:p>
            <a:r>
              <a:rPr lang="en-US" altLang="zh-CN" sz="1400" dirty="0">
                <a:solidFill>
                  <a:srgbClr val="0000FF"/>
                </a:solidFill>
              </a:rPr>
              <a:t>L 210,1 miss eviction </a:t>
            </a:r>
          </a:p>
          <a:p>
            <a:r>
              <a:rPr lang="en-US" altLang="zh-CN" sz="1400" dirty="0">
                <a:solidFill>
                  <a:srgbClr val="0000FF"/>
                </a:solidFill>
              </a:rPr>
              <a:t>M 12,1 miss eviction hit </a:t>
            </a:r>
          </a:p>
          <a:p>
            <a:r>
              <a:rPr lang="en-US" altLang="zh-CN" sz="1400" dirty="0">
                <a:solidFill>
                  <a:srgbClr val="0000FF"/>
                </a:solidFill>
              </a:rPr>
              <a:t>hits:4 misses:5 evictions:3</a:t>
            </a:r>
            <a:endParaRPr lang="zh-CN" altLang="en-US" sz="1400" dirty="0">
              <a:solidFill>
                <a:srgbClr val="0000FF"/>
              </a:solidFill>
            </a:endParaRPr>
          </a:p>
        </p:txBody>
      </p:sp>
    </p:spTree>
    <p:extLst>
      <p:ext uri="{BB962C8B-B14F-4D97-AF65-F5344CB8AC3E}">
        <p14:creationId xmlns:p14="http://schemas.microsoft.com/office/powerpoint/2010/main" val="293852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7</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实验内容一：编写</a:t>
            </a:r>
            <a:r>
              <a:rPr lang="en-US" altLang="zh-CN" dirty="0"/>
              <a:t>Cache</a:t>
            </a:r>
            <a:r>
              <a:rPr lang="zh-CN" altLang="en-US" dirty="0"/>
              <a:t>模拟器</a:t>
            </a:r>
          </a:p>
        </p:txBody>
      </p:sp>
      <p:sp>
        <p:nvSpPr>
          <p:cNvPr id="6148" name="Rectangle 3"/>
          <p:cNvSpPr>
            <a:spLocks noGrp="1" noChangeArrowheads="1"/>
          </p:cNvSpPr>
          <p:nvPr>
            <p:ph type="body" idx="4294967295"/>
          </p:nvPr>
        </p:nvSpPr>
        <p:spPr>
          <a:xfrm>
            <a:off x="457200" y="1719263"/>
            <a:ext cx="8229600" cy="4625975"/>
          </a:xfrm>
        </p:spPr>
        <p:txBody>
          <a:bodyPr/>
          <a:lstStyle/>
          <a:p>
            <a:pPr eaLnBrk="1" hangingPunct="1">
              <a:buFont typeface="Wingdings" panose="05000000000000000000" pitchFamily="2" charset="2"/>
              <a:buChar char="p"/>
            </a:pPr>
            <a:r>
              <a:rPr lang="en-US" altLang="zh-CN" sz="2000" b="1" dirty="0" err="1"/>
              <a:t>csim.c</a:t>
            </a:r>
            <a:r>
              <a:rPr lang="zh-CN" altLang="en-US" sz="2000" b="1" dirty="0"/>
              <a:t>编程要求： </a:t>
            </a:r>
            <a:endParaRPr lang="en-US" altLang="zh-CN" sz="2000" b="1" dirty="0"/>
          </a:p>
          <a:p>
            <a:pPr lvl="1" eaLnBrk="1" hangingPunct="1">
              <a:buFont typeface="Wingdings" panose="05000000000000000000" pitchFamily="2" charset="2"/>
              <a:buChar char="n"/>
            </a:pPr>
            <a:r>
              <a:rPr lang="zh-CN" altLang="en-US" sz="1600" dirty="0"/>
              <a:t>模拟器必须在输入参数</a:t>
            </a:r>
            <a:r>
              <a:rPr lang="en-US" altLang="zh-CN" sz="1600" dirty="0"/>
              <a:t>s</a:t>
            </a:r>
            <a:r>
              <a:rPr lang="zh-CN" altLang="en-US" sz="1600" dirty="0"/>
              <a:t>、</a:t>
            </a:r>
            <a:r>
              <a:rPr lang="en-US" altLang="zh-CN" sz="1600" dirty="0"/>
              <a:t>E</a:t>
            </a:r>
            <a:r>
              <a:rPr lang="zh-CN" altLang="en-US" sz="1600" dirty="0"/>
              <a:t>、</a:t>
            </a:r>
            <a:r>
              <a:rPr lang="en-US" altLang="zh-CN" sz="1600" dirty="0"/>
              <a:t>b</a:t>
            </a:r>
            <a:r>
              <a:rPr lang="zh-CN" altLang="en-US" sz="1600" dirty="0"/>
              <a:t>设置为任意值时均能正确工作</a:t>
            </a:r>
            <a:r>
              <a:rPr lang="en-US" altLang="zh-CN" sz="1600" dirty="0"/>
              <a:t>——</a:t>
            </a:r>
            <a:r>
              <a:rPr lang="zh-CN" altLang="en-US" sz="1600" dirty="0"/>
              <a:t>即需要使用</a:t>
            </a:r>
            <a:r>
              <a:rPr lang="en-US" altLang="zh-CN" sz="1600" dirty="0" err="1"/>
              <a:t>malloc</a:t>
            </a:r>
            <a:r>
              <a:rPr lang="zh-CN" altLang="en-US" sz="1600" dirty="0"/>
              <a:t>函数（而不是代码中固定大小的值）来为模拟器中数据结构分配存储空间。</a:t>
            </a:r>
            <a:endParaRPr lang="en-US" altLang="zh-CN" sz="1600" dirty="0"/>
          </a:p>
          <a:p>
            <a:pPr lvl="1" eaLnBrk="1" hangingPunct="1">
              <a:buFont typeface="Wingdings" panose="05000000000000000000" pitchFamily="2" charset="2"/>
              <a:buChar char="n"/>
            </a:pPr>
            <a:r>
              <a:rPr lang="zh-CN" altLang="en-US" sz="1600" dirty="0"/>
              <a:t>由于实验仅关心数据</a:t>
            </a:r>
            <a:r>
              <a:rPr lang="en-US" altLang="zh-CN" sz="1600" dirty="0"/>
              <a:t>Cache</a:t>
            </a:r>
            <a:r>
              <a:rPr lang="zh-CN" altLang="en-US" sz="1600" dirty="0"/>
              <a:t>的性能，因此模拟器应忽略所有指令</a:t>
            </a:r>
            <a:r>
              <a:rPr lang="en-US" altLang="zh-CN" sz="1600" dirty="0"/>
              <a:t>cache</a:t>
            </a:r>
            <a:r>
              <a:rPr lang="zh-CN" altLang="en-US" sz="1600" dirty="0"/>
              <a:t>访问（即轨迹中“</a:t>
            </a:r>
            <a:r>
              <a:rPr lang="en-US" altLang="zh-CN" sz="1600" dirty="0"/>
              <a:t>I”</a:t>
            </a:r>
            <a:r>
              <a:rPr lang="zh-CN" altLang="en-US" sz="1600" dirty="0"/>
              <a:t>起始的行）</a:t>
            </a:r>
            <a:endParaRPr lang="en-US" altLang="zh-CN" sz="1600" dirty="0"/>
          </a:p>
          <a:p>
            <a:pPr lvl="1" eaLnBrk="1" hangingPunct="1">
              <a:buFont typeface="Wingdings" panose="05000000000000000000" pitchFamily="2" charset="2"/>
              <a:buChar char="n"/>
            </a:pPr>
            <a:r>
              <a:rPr lang="zh-CN" altLang="en-US" sz="1600" dirty="0"/>
              <a:t>假设内存访问的地址总是正确对齐的，即一次内存访问从不跨越块的边界</a:t>
            </a:r>
            <a:r>
              <a:rPr lang="en-US" altLang="zh-CN" sz="1600" dirty="0"/>
              <a:t>——</a:t>
            </a:r>
            <a:r>
              <a:rPr lang="zh-CN" altLang="en-US" sz="1600" dirty="0"/>
              <a:t>因此可</a:t>
            </a:r>
            <a:r>
              <a:rPr lang="zh-CN" altLang="en-US" sz="1600" b="1" dirty="0">
                <a:solidFill>
                  <a:srgbClr val="FF0000"/>
                </a:solidFill>
              </a:rPr>
              <a:t>忽略</a:t>
            </a:r>
            <a:r>
              <a:rPr lang="zh-CN" altLang="en-US" sz="1600" dirty="0"/>
              <a:t>访问轨迹中给出的</a:t>
            </a:r>
            <a:r>
              <a:rPr lang="zh-CN" altLang="en-US" sz="1600" b="1" dirty="0">
                <a:solidFill>
                  <a:srgbClr val="FF0000"/>
                </a:solidFill>
              </a:rPr>
              <a:t>访问请求大小</a:t>
            </a:r>
            <a:endParaRPr lang="en-US" altLang="zh-CN" sz="1600" b="1" dirty="0">
              <a:solidFill>
                <a:srgbClr val="FF0000"/>
              </a:solidFill>
            </a:endParaRPr>
          </a:p>
          <a:p>
            <a:pPr lvl="1" eaLnBrk="1" hangingPunct="1">
              <a:buFont typeface="Wingdings" panose="05000000000000000000" pitchFamily="2" charset="2"/>
              <a:buChar char="n"/>
            </a:pPr>
            <a:r>
              <a:rPr lang="en-US" altLang="zh-CN" sz="1600" dirty="0"/>
              <a:t>main</a:t>
            </a:r>
            <a:r>
              <a:rPr lang="zh-CN" altLang="en-US" sz="1600" dirty="0"/>
              <a:t>函数最后必须调用</a:t>
            </a:r>
            <a:r>
              <a:rPr lang="en-US" altLang="zh-CN" sz="1600" dirty="0" err="1"/>
              <a:t>printSummary</a:t>
            </a:r>
            <a:r>
              <a:rPr lang="zh-CN" altLang="en-US" sz="1600" dirty="0"/>
              <a:t>函数输出结果，并如下传之以命中</a:t>
            </a:r>
            <a:r>
              <a:rPr lang="en-US" altLang="zh-CN" sz="1600" dirty="0"/>
              <a:t>hit</a:t>
            </a:r>
            <a:r>
              <a:rPr lang="zh-CN" altLang="en-US" sz="1600" dirty="0"/>
              <a:t>、缺失</a:t>
            </a:r>
            <a:r>
              <a:rPr lang="en-US" altLang="zh-CN" sz="1600" dirty="0"/>
              <a:t>miss</a:t>
            </a:r>
            <a:r>
              <a:rPr lang="zh-CN" altLang="en-US" sz="1600" dirty="0"/>
              <a:t>和淘汰</a:t>
            </a:r>
            <a:r>
              <a:rPr lang="en-US" altLang="zh-CN" sz="1600" dirty="0"/>
              <a:t>/</a:t>
            </a:r>
            <a:r>
              <a:rPr lang="zh-CN" altLang="en-US" sz="1600" dirty="0"/>
              <a:t>驱逐</a:t>
            </a:r>
            <a:r>
              <a:rPr lang="en-US" altLang="zh-CN" sz="1600" dirty="0"/>
              <a:t>eviction</a:t>
            </a:r>
            <a:r>
              <a:rPr lang="zh-CN" altLang="en-US" sz="1600" dirty="0"/>
              <a:t>的总数作为参数：</a:t>
            </a:r>
            <a:endParaRPr lang="en-US" altLang="zh-CN" sz="1600" b="1" dirty="0"/>
          </a:p>
          <a:p>
            <a:pPr marL="361950" lvl="1" indent="0" algn="ctr" eaLnBrk="1" hangingPunct="1">
              <a:buClr>
                <a:schemeClr val="tx2"/>
              </a:buClr>
              <a:buNone/>
            </a:pPr>
            <a:r>
              <a:rPr lang="en-US" altLang="zh-CN" sz="1800" b="1" dirty="0" err="1">
                <a:solidFill>
                  <a:srgbClr val="00B0F0"/>
                </a:solidFill>
              </a:rPr>
              <a:t>printSummary</a:t>
            </a:r>
            <a:r>
              <a:rPr lang="en-US" altLang="zh-CN" sz="1800" b="1" dirty="0">
                <a:solidFill>
                  <a:srgbClr val="00B0F0"/>
                </a:solidFill>
              </a:rPr>
              <a:t>(</a:t>
            </a:r>
            <a:r>
              <a:rPr lang="en-US" altLang="zh-CN" sz="1800" b="1" dirty="0" err="1">
                <a:solidFill>
                  <a:srgbClr val="00B0F0"/>
                </a:solidFill>
              </a:rPr>
              <a:t>hit_count</a:t>
            </a:r>
            <a:r>
              <a:rPr lang="en-US" altLang="zh-CN" sz="1800" b="1" dirty="0">
                <a:solidFill>
                  <a:srgbClr val="00B0F0"/>
                </a:solidFill>
              </a:rPr>
              <a:t>, </a:t>
            </a:r>
            <a:r>
              <a:rPr lang="en-US" altLang="zh-CN" sz="1800" b="1" dirty="0" err="1">
                <a:solidFill>
                  <a:srgbClr val="00B0F0"/>
                </a:solidFill>
              </a:rPr>
              <a:t>miss_count</a:t>
            </a:r>
            <a:r>
              <a:rPr lang="en-US" altLang="zh-CN" sz="1800" b="1" dirty="0">
                <a:solidFill>
                  <a:srgbClr val="00B0F0"/>
                </a:solidFill>
              </a:rPr>
              <a:t>, </a:t>
            </a:r>
            <a:r>
              <a:rPr lang="en-US" altLang="zh-CN" sz="1800" b="1" dirty="0" err="1">
                <a:solidFill>
                  <a:srgbClr val="00B0F0"/>
                </a:solidFill>
              </a:rPr>
              <a:t>eviction_count</a:t>
            </a:r>
            <a:r>
              <a:rPr lang="en-US" altLang="zh-CN" sz="1800" b="1" dirty="0">
                <a:solidFill>
                  <a:srgbClr val="00B0F0"/>
                </a:solidFill>
              </a:rPr>
              <a:t>);</a:t>
            </a:r>
          </a:p>
          <a:p>
            <a:pPr marL="457200" indent="-457200" eaLnBrk="1" hangingPunct="1">
              <a:buFont typeface="+mj-lt"/>
              <a:buAutoNum type="arabicPeriod"/>
            </a:pPr>
            <a:endParaRPr lang="en-US" altLang="zh-CN" sz="2000" b="1" dirty="0"/>
          </a:p>
        </p:txBody>
      </p:sp>
      <p:sp>
        <p:nvSpPr>
          <p:cNvPr id="5" name="文本框 4"/>
          <p:cNvSpPr txBox="1"/>
          <p:nvPr/>
        </p:nvSpPr>
        <p:spPr>
          <a:xfrm>
            <a:off x="1367644" y="4689140"/>
            <a:ext cx="5076564" cy="1846659"/>
          </a:xfrm>
          <a:prstGeom prst="rect">
            <a:avLst/>
          </a:prstGeom>
          <a:noFill/>
        </p:spPr>
        <p:txBody>
          <a:bodyPr wrap="square" rtlCol="0">
            <a:spAutoFit/>
          </a:bodyPr>
          <a:lstStyle/>
          <a:p>
            <a:r>
              <a:rPr lang="en-US" altLang="zh-CN" sz="1600" u="sng" dirty="0" err="1">
                <a:solidFill>
                  <a:srgbClr val="FF0000"/>
                </a:solidFill>
              </a:rPr>
              <a:t>csim.c</a:t>
            </a:r>
            <a:r>
              <a:rPr lang="zh-CN" altLang="en-US" sz="1600" u="sng" dirty="0">
                <a:solidFill>
                  <a:srgbClr val="FF0000"/>
                </a:solidFill>
              </a:rPr>
              <a:t>代码框架</a:t>
            </a:r>
            <a:endParaRPr lang="en-US" altLang="zh-CN" sz="1600" u="sng" dirty="0">
              <a:solidFill>
                <a:srgbClr val="FF0000"/>
              </a:solidFill>
            </a:endParaRPr>
          </a:p>
          <a:p>
            <a:r>
              <a:rPr lang="en-US" altLang="zh-CN" sz="1400" dirty="0">
                <a:solidFill>
                  <a:srgbClr val="0000FF"/>
                </a:solidFill>
              </a:rPr>
              <a:t>#include</a:t>
            </a:r>
            <a:r>
              <a:rPr lang="en-US" altLang="zh-CN" sz="1400" dirty="0"/>
              <a:t> “</a:t>
            </a:r>
            <a:r>
              <a:rPr lang="en-US" altLang="zh-CN" sz="1400" dirty="0" err="1"/>
              <a:t>cachelab.h</a:t>
            </a:r>
            <a:r>
              <a:rPr lang="en-US" altLang="zh-CN" sz="1400" dirty="0"/>
              <a:t>”</a:t>
            </a:r>
          </a:p>
          <a:p>
            <a:r>
              <a:rPr lang="en-US" altLang="zh-CN" sz="1400" dirty="0" err="1">
                <a:solidFill>
                  <a:srgbClr val="0000FF"/>
                </a:solidFill>
              </a:rPr>
              <a:t>int</a:t>
            </a:r>
            <a:r>
              <a:rPr lang="en-US" altLang="zh-CN" sz="1400" dirty="0">
                <a:solidFill>
                  <a:srgbClr val="0000FF"/>
                </a:solidFill>
              </a:rPr>
              <a:t> </a:t>
            </a:r>
            <a:r>
              <a:rPr lang="en-US" altLang="zh-CN" sz="1400" dirty="0"/>
              <a:t>main() {</a:t>
            </a:r>
          </a:p>
          <a:p>
            <a:r>
              <a:rPr lang="en-US" altLang="zh-CN" sz="1400" dirty="0"/>
              <a:t>    </a:t>
            </a:r>
            <a:r>
              <a:rPr lang="en-US" altLang="zh-CN" sz="1400" dirty="0" err="1">
                <a:solidFill>
                  <a:srgbClr val="0000FF"/>
                </a:solidFill>
              </a:rPr>
              <a:t>int</a:t>
            </a:r>
            <a:r>
              <a:rPr lang="en-US" altLang="zh-CN" sz="1400" dirty="0">
                <a:solidFill>
                  <a:srgbClr val="0000FF"/>
                </a:solidFill>
              </a:rPr>
              <a:t> </a:t>
            </a:r>
            <a:r>
              <a:rPr lang="en-US" altLang="zh-CN" sz="1400" dirty="0" err="1"/>
              <a:t>hit_count</a:t>
            </a:r>
            <a:r>
              <a:rPr lang="en-US" altLang="zh-CN" sz="1400" dirty="0"/>
              <a:t> = 0, </a:t>
            </a:r>
            <a:r>
              <a:rPr lang="en-US" altLang="zh-CN" sz="1400" dirty="0" err="1"/>
              <a:t>miss_count</a:t>
            </a:r>
            <a:r>
              <a:rPr lang="en-US" altLang="zh-CN" sz="1400" dirty="0"/>
              <a:t> = 0, </a:t>
            </a:r>
            <a:r>
              <a:rPr lang="en-US" altLang="zh-CN" sz="1400" dirty="0" err="1"/>
              <a:t>eviction_count</a:t>
            </a:r>
            <a:r>
              <a:rPr lang="en-US" altLang="zh-CN" sz="1400" dirty="0"/>
              <a:t> = 0;</a:t>
            </a:r>
          </a:p>
          <a:p>
            <a:r>
              <a:rPr lang="en-US" altLang="zh-CN" sz="1400" dirty="0"/>
              <a:t>    … …</a:t>
            </a:r>
          </a:p>
          <a:p>
            <a:r>
              <a:rPr lang="en-US" altLang="zh-CN" sz="1400" dirty="0"/>
              <a:t>    </a:t>
            </a:r>
            <a:r>
              <a:rPr lang="en-US" altLang="zh-CN" sz="1400" dirty="0" err="1"/>
              <a:t>printSummary</a:t>
            </a:r>
            <a:r>
              <a:rPr lang="en-US" altLang="zh-CN" sz="1400" dirty="0"/>
              <a:t>(</a:t>
            </a:r>
            <a:r>
              <a:rPr lang="en-US" altLang="zh-CN" sz="1400" dirty="0" err="1"/>
              <a:t>hit_count</a:t>
            </a:r>
            <a:r>
              <a:rPr lang="en-US" altLang="zh-CN" sz="1400" dirty="0"/>
              <a:t>, </a:t>
            </a:r>
            <a:r>
              <a:rPr lang="en-US" altLang="zh-CN" sz="1400" dirty="0" err="1"/>
              <a:t>miss_count</a:t>
            </a:r>
            <a:r>
              <a:rPr lang="en-US" altLang="zh-CN" sz="1400" dirty="0"/>
              <a:t>, </a:t>
            </a:r>
            <a:r>
              <a:rPr lang="en-US" altLang="zh-CN" sz="1400" dirty="0" err="1"/>
              <a:t>eviction_count</a:t>
            </a:r>
            <a:r>
              <a:rPr lang="en-US" altLang="zh-CN" sz="1400" dirty="0"/>
              <a:t>);</a:t>
            </a:r>
          </a:p>
          <a:p>
            <a:r>
              <a:rPr lang="en-US" altLang="zh-CN" sz="1400" dirty="0"/>
              <a:t>    </a:t>
            </a:r>
            <a:r>
              <a:rPr lang="en-US" altLang="zh-CN" sz="1400" dirty="0">
                <a:solidFill>
                  <a:srgbClr val="0000FF"/>
                </a:solidFill>
              </a:rPr>
              <a:t>return</a:t>
            </a:r>
            <a:r>
              <a:rPr lang="en-US" altLang="zh-CN" sz="1400" dirty="0"/>
              <a:t> 0;</a:t>
            </a:r>
          </a:p>
          <a:p>
            <a:r>
              <a:rPr lang="en-US" altLang="zh-CN" sz="1400" dirty="0"/>
              <a:t>}</a:t>
            </a:r>
            <a:endParaRPr lang="zh-CN" altLang="en-US" sz="1400" dirty="0"/>
          </a:p>
        </p:txBody>
      </p:sp>
      <p:sp>
        <p:nvSpPr>
          <p:cNvPr id="2" name="文本框 1"/>
          <p:cNvSpPr txBox="1"/>
          <p:nvPr/>
        </p:nvSpPr>
        <p:spPr>
          <a:xfrm>
            <a:off x="6768244" y="4703656"/>
            <a:ext cx="2088232" cy="1754326"/>
          </a:xfrm>
          <a:prstGeom prst="rect">
            <a:avLst/>
          </a:prstGeom>
          <a:noFill/>
        </p:spPr>
        <p:txBody>
          <a:bodyPr wrap="square" rtlCol="0">
            <a:spAutoFit/>
          </a:bodyPr>
          <a:lstStyle/>
          <a:p>
            <a:pPr marL="171450" indent="-171450">
              <a:buFont typeface="Wingdings" panose="05000000000000000000" pitchFamily="2" charset="2"/>
              <a:buChar char="n"/>
            </a:pPr>
            <a:r>
              <a:rPr lang="zh-CN" altLang="en-US" sz="1200" b="0" dirty="0"/>
              <a:t>每一数据装载</a:t>
            </a:r>
            <a:r>
              <a:rPr lang="en-US" altLang="zh-CN" sz="1200" b="0" dirty="0"/>
              <a:t>(L)</a:t>
            </a:r>
            <a:r>
              <a:rPr lang="zh-CN" altLang="en-US" sz="1200" b="0" dirty="0"/>
              <a:t>或存储</a:t>
            </a:r>
            <a:r>
              <a:rPr lang="en-US" altLang="zh-CN" sz="1200" b="0" dirty="0"/>
              <a:t>(S)</a:t>
            </a:r>
            <a:r>
              <a:rPr lang="zh-CN" altLang="en-US" sz="1200" b="0" dirty="0"/>
              <a:t>操作可引发最多</a:t>
            </a:r>
            <a:r>
              <a:rPr lang="en-US" altLang="zh-CN" sz="1200" b="0" dirty="0"/>
              <a:t>1</a:t>
            </a:r>
            <a:r>
              <a:rPr lang="zh-CN" altLang="en-US" sz="1200" b="0" dirty="0"/>
              <a:t>次缓存缺失</a:t>
            </a:r>
            <a:r>
              <a:rPr lang="en-US" altLang="zh-CN" sz="1200" b="0" dirty="0"/>
              <a:t>(miss)</a:t>
            </a:r>
          </a:p>
          <a:p>
            <a:pPr marL="171450" indent="-171450">
              <a:buFont typeface="Wingdings" panose="05000000000000000000" pitchFamily="2" charset="2"/>
              <a:buChar char="n"/>
            </a:pPr>
            <a:r>
              <a:rPr lang="zh-CN" altLang="en-US" sz="1200" b="0" dirty="0"/>
              <a:t>数据修改操作</a:t>
            </a:r>
            <a:r>
              <a:rPr lang="en-US" altLang="zh-CN" sz="1200" b="0" dirty="0"/>
              <a:t>(M)</a:t>
            </a:r>
            <a:r>
              <a:rPr lang="zh-CN" altLang="en-US" sz="1200" b="0" dirty="0"/>
              <a:t>可认为是同一地址上</a:t>
            </a:r>
            <a:r>
              <a:rPr lang="en-US" altLang="zh-CN" sz="1200" b="0" dirty="0"/>
              <a:t>1</a:t>
            </a:r>
            <a:r>
              <a:rPr lang="zh-CN" altLang="en-US" sz="1200" b="0" dirty="0"/>
              <a:t>次装载后跟</a:t>
            </a:r>
            <a:r>
              <a:rPr lang="en-US" altLang="zh-CN" sz="1200" b="0" dirty="0"/>
              <a:t>1</a:t>
            </a:r>
            <a:r>
              <a:rPr lang="zh-CN" altLang="en-US" sz="1200" b="0" dirty="0"/>
              <a:t>次存储，因此可引发</a:t>
            </a:r>
            <a:r>
              <a:rPr lang="en-US" altLang="zh-CN" sz="1200" b="0" dirty="0"/>
              <a:t>2</a:t>
            </a:r>
            <a:r>
              <a:rPr lang="zh-CN" altLang="en-US" sz="1200" b="0" dirty="0"/>
              <a:t>次缓存命中</a:t>
            </a:r>
            <a:r>
              <a:rPr lang="en-US" altLang="zh-CN" sz="1200" b="0" dirty="0"/>
              <a:t>(hit) </a:t>
            </a:r>
            <a:r>
              <a:rPr lang="zh-CN" altLang="en-US" sz="1200" b="0" dirty="0"/>
              <a:t>，或</a:t>
            </a:r>
            <a:r>
              <a:rPr lang="en-US" altLang="zh-CN" sz="1200" b="0" dirty="0"/>
              <a:t>1</a:t>
            </a:r>
            <a:r>
              <a:rPr lang="zh-CN" altLang="en-US" sz="1200" b="0" dirty="0"/>
              <a:t>次缺失</a:t>
            </a:r>
            <a:r>
              <a:rPr lang="en-US" altLang="zh-CN" sz="1200" b="0" dirty="0"/>
              <a:t>+1</a:t>
            </a:r>
            <a:r>
              <a:rPr lang="zh-CN" altLang="en-US" sz="1200" b="0" dirty="0"/>
              <a:t>次命中外加可能</a:t>
            </a:r>
            <a:r>
              <a:rPr lang="en-US" altLang="zh-CN" sz="1200" b="0" dirty="0"/>
              <a:t>1</a:t>
            </a:r>
            <a:r>
              <a:rPr lang="zh-CN" altLang="en-US" sz="1200" b="0" dirty="0"/>
              <a:t>次淘汰</a:t>
            </a:r>
            <a:r>
              <a:rPr lang="en-US" altLang="zh-CN" sz="1200" b="0" dirty="0"/>
              <a:t>/</a:t>
            </a:r>
            <a:r>
              <a:rPr lang="zh-CN" altLang="en-US" sz="1200" b="0" dirty="0"/>
              <a:t>驱逐</a:t>
            </a:r>
            <a:r>
              <a:rPr lang="en-US" altLang="zh-CN" sz="1200" b="0" dirty="0"/>
              <a:t>(evict)</a:t>
            </a:r>
            <a:endParaRPr lang="zh-CN" altLang="en-US" sz="1200" b="0" dirty="0"/>
          </a:p>
        </p:txBody>
      </p:sp>
    </p:spTree>
    <p:extLst>
      <p:ext uri="{BB962C8B-B14F-4D97-AF65-F5344CB8AC3E}">
        <p14:creationId xmlns:p14="http://schemas.microsoft.com/office/powerpoint/2010/main" val="174420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8</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实验内容一：编写</a:t>
            </a:r>
            <a:r>
              <a:rPr lang="en-US" altLang="zh-CN" dirty="0"/>
              <a:t>Cache</a:t>
            </a:r>
            <a:r>
              <a:rPr lang="zh-CN" altLang="en-US" dirty="0"/>
              <a:t>模拟器</a:t>
            </a:r>
          </a:p>
        </p:txBody>
      </p:sp>
      <p:sp>
        <p:nvSpPr>
          <p:cNvPr id="6148" name="Rectangle 3"/>
          <p:cNvSpPr>
            <a:spLocks noGrp="1" noChangeArrowheads="1"/>
          </p:cNvSpPr>
          <p:nvPr>
            <p:ph type="body" idx="4294967295"/>
          </p:nvPr>
        </p:nvSpPr>
        <p:spPr>
          <a:xfrm>
            <a:off x="457200" y="1448780"/>
            <a:ext cx="8229600" cy="4625975"/>
          </a:xfrm>
        </p:spPr>
        <p:txBody>
          <a:bodyPr/>
          <a:lstStyle/>
          <a:p>
            <a:pPr eaLnBrk="1" hangingPunct="1">
              <a:buFont typeface="Wingdings" panose="05000000000000000000" pitchFamily="2" charset="2"/>
              <a:buChar char="p"/>
            </a:pPr>
            <a:r>
              <a:rPr lang="en-US" altLang="zh-CN" sz="2000" b="1" dirty="0"/>
              <a:t>Cache</a:t>
            </a:r>
            <a:r>
              <a:rPr lang="zh-CN" altLang="en-US" sz="2000" b="1" dirty="0"/>
              <a:t>性能测试：</a:t>
            </a:r>
            <a:endParaRPr lang="en-US" altLang="zh-CN" sz="2000" b="1" dirty="0"/>
          </a:p>
          <a:p>
            <a:pPr lvl="1" eaLnBrk="1" hangingPunct="1">
              <a:buFont typeface="Wingdings" panose="05000000000000000000" pitchFamily="2" charset="2"/>
              <a:buChar char="n"/>
            </a:pPr>
            <a:r>
              <a:rPr lang="en-US" altLang="zh-CN" sz="2400" b="1" dirty="0"/>
              <a:t>8</a:t>
            </a:r>
            <a:r>
              <a:rPr lang="zh-CN" altLang="en-US" sz="2400" b="1" dirty="0"/>
              <a:t>个测试用例</a:t>
            </a:r>
            <a:r>
              <a:rPr lang="en-US" altLang="zh-CN" sz="2400" dirty="0"/>
              <a:t>——</a:t>
            </a:r>
            <a:r>
              <a:rPr lang="zh-CN" altLang="en-US" sz="2400" dirty="0"/>
              <a:t>不同</a:t>
            </a:r>
            <a:r>
              <a:rPr lang="en-US" altLang="zh-CN" sz="2400" dirty="0"/>
              <a:t>Cache</a:t>
            </a:r>
            <a:r>
              <a:rPr lang="zh-CN" altLang="en-US" sz="2400" dirty="0"/>
              <a:t>参数和访问轨迹</a:t>
            </a:r>
            <a:endParaRPr lang="en-US" altLang="zh-CN" sz="2400" dirty="0"/>
          </a:p>
          <a:p>
            <a:pPr marL="693737" lvl="2" indent="0" eaLnBrk="1" hangingPunct="1">
              <a:buNone/>
            </a:pPr>
            <a:r>
              <a:rPr lang="en-US" altLang="zh-CN" sz="1800" dirty="0" err="1">
                <a:solidFill>
                  <a:srgbClr val="0000FF"/>
                </a:solidFill>
              </a:rPr>
              <a:t>linux</a:t>
            </a:r>
            <a:r>
              <a:rPr lang="en-US" altLang="zh-CN" sz="1800" dirty="0">
                <a:solidFill>
                  <a:srgbClr val="0000FF"/>
                </a:solidFill>
              </a:rPr>
              <a:t>&gt; ./</a:t>
            </a:r>
            <a:r>
              <a:rPr lang="en-US" altLang="zh-CN" sz="1800" dirty="0" err="1">
                <a:solidFill>
                  <a:srgbClr val="0000FF"/>
                </a:solidFill>
              </a:rPr>
              <a:t>csim</a:t>
            </a:r>
            <a:r>
              <a:rPr lang="en-US" altLang="zh-CN" sz="1800" dirty="0">
                <a:solidFill>
                  <a:srgbClr val="0000FF"/>
                </a:solidFill>
              </a:rPr>
              <a:t> -s 1 -E 1 -b 1 -t traces/yi2.trace</a:t>
            </a:r>
          </a:p>
          <a:p>
            <a:pPr marL="693737" lvl="2" indent="0" eaLnBrk="1" hangingPunct="1">
              <a:buNone/>
            </a:pPr>
            <a:r>
              <a:rPr lang="en-US" altLang="zh-CN" sz="1800" dirty="0" err="1">
                <a:solidFill>
                  <a:srgbClr val="0000FF"/>
                </a:solidFill>
              </a:rPr>
              <a:t>linux</a:t>
            </a:r>
            <a:r>
              <a:rPr lang="en-US" altLang="zh-CN" sz="1800" dirty="0">
                <a:solidFill>
                  <a:srgbClr val="0000FF"/>
                </a:solidFill>
              </a:rPr>
              <a:t>&gt; ./</a:t>
            </a:r>
            <a:r>
              <a:rPr lang="en-US" altLang="zh-CN" sz="1800" dirty="0" err="1">
                <a:solidFill>
                  <a:srgbClr val="0000FF"/>
                </a:solidFill>
              </a:rPr>
              <a:t>csim</a:t>
            </a:r>
            <a:r>
              <a:rPr lang="en-US" altLang="zh-CN" sz="1800" dirty="0">
                <a:solidFill>
                  <a:srgbClr val="0000FF"/>
                </a:solidFill>
              </a:rPr>
              <a:t> -s 4 -E 2 -b 4 -t traces/</a:t>
            </a:r>
            <a:r>
              <a:rPr lang="en-US" altLang="zh-CN" sz="1800" dirty="0" err="1">
                <a:solidFill>
                  <a:srgbClr val="0000FF"/>
                </a:solidFill>
              </a:rPr>
              <a:t>yi.trace</a:t>
            </a:r>
            <a:endParaRPr lang="en-US" altLang="zh-CN" sz="1800" dirty="0">
              <a:solidFill>
                <a:srgbClr val="0000FF"/>
              </a:solidFill>
            </a:endParaRPr>
          </a:p>
          <a:p>
            <a:pPr marL="693737" lvl="2" indent="0" eaLnBrk="1" hangingPunct="1">
              <a:buNone/>
            </a:pPr>
            <a:r>
              <a:rPr lang="en-US" altLang="zh-CN" sz="1800" dirty="0" err="1">
                <a:solidFill>
                  <a:srgbClr val="0000FF"/>
                </a:solidFill>
              </a:rPr>
              <a:t>linux</a:t>
            </a:r>
            <a:r>
              <a:rPr lang="en-US" altLang="zh-CN" sz="1800" dirty="0">
                <a:solidFill>
                  <a:srgbClr val="0000FF"/>
                </a:solidFill>
              </a:rPr>
              <a:t>&gt; ./</a:t>
            </a:r>
            <a:r>
              <a:rPr lang="en-US" altLang="zh-CN" sz="1800" dirty="0" err="1">
                <a:solidFill>
                  <a:srgbClr val="0000FF"/>
                </a:solidFill>
              </a:rPr>
              <a:t>csim</a:t>
            </a:r>
            <a:r>
              <a:rPr lang="en-US" altLang="zh-CN" sz="1800" dirty="0">
                <a:solidFill>
                  <a:srgbClr val="0000FF"/>
                </a:solidFill>
              </a:rPr>
              <a:t> -s 2 -E 1 -b 4 -t traces/</a:t>
            </a:r>
            <a:r>
              <a:rPr lang="en-US" altLang="zh-CN" sz="1800" dirty="0" err="1">
                <a:solidFill>
                  <a:srgbClr val="0000FF"/>
                </a:solidFill>
              </a:rPr>
              <a:t>dave.trace</a:t>
            </a:r>
            <a:endParaRPr lang="en-US" altLang="zh-CN" sz="1800" dirty="0">
              <a:solidFill>
                <a:srgbClr val="0000FF"/>
              </a:solidFill>
            </a:endParaRPr>
          </a:p>
          <a:p>
            <a:pPr marL="693737" lvl="2" indent="0" eaLnBrk="1" hangingPunct="1">
              <a:buNone/>
            </a:pPr>
            <a:r>
              <a:rPr lang="en-US" altLang="zh-CN" sz="1800" dirty="0" err="1">
                <a:solidFill>
                  <a:srgbClr val="0000FF"/>
                </a:solidFill>
              </a:rPr>
              <a:t>linux</a:t>
            </a:r>
            <a:r>
              <a:rPr lang="en-US" altLang="zh-CN" sz="1800" dirty="0">
                <a:solidFill>
                  <a:srgbClr val="0000FF"/>
                </a:solidFill>
              </a:rPr>
              <a:t>&gt; ./</a:t>
            </a:r>
            <a:r>
              <a:rPr lang="en-US" altLang="zh-CN" sz="1800" dirty="0" err="1">
                <a:solidFill>
                  <a:srgbClr val="0000FF"/>
                </a:solidFill>
              </a:rPr>
              <a:t>csim</a:t>
            </a:r>
            <a:r>
              <a:rPr lang="en-US" altLang="zh-CN" sz="1800" dirty="0">
                <a:solidFill>
                  <a:srgbClr val="0000FF"/>
                </a:solidFill>
              </a:rPr>
              <a:t> -s 2 -E 1 -b 3 -t traces/</a:t>
            </a:r>
            <a:r>
              <a:rPr lang="en-US" altLang="zh-CN" sz="1800" dirty="0" err="1">
                <a:solidFill>
                  <a:srgbClr val="0000FF"/>
                </a:solidFill>
              </a:rPr>
              <a:t>trans.trace</a:t>
            </a:r>
            <a:endParaRPr lang="en-US" altLang="zh-CN" sz="1800" dirty="0">
              <a:solidFill>
                <a:srgbClr val="0000FF"/>
              </a:solidFill>
            </a:endParaRPr>
          </a:p>
          <a:p>
            <a:pPr marL="693737" lvl="2" indent="0" eaLnBrk="1" hangingPunct="1">
              <a:buNone/>
            </a:pPr>
            <a:r>
              <a:rPr lang="en-US" altLang="zh-CN" sz="1800" dirty="0" err="1">
                <a:solidFill>
                  <a:srgbClr val="0000FF"/>
                </a:solidFill>
              </a:rPr>
              <a:t>linux</a:t>
            </a:r>
            <a:r>
              <a:rPr lang="en-US" altLang="zh-CN" sz="1800" dirty="0">
                <a:solidFill>
                  <a:srgbClr val="0000FF"/>
                </a:solidFill>
              </a:rPr>
              <a:t>&gt; ./</a:t>
            </a:r>
            <a:r>
              <a:rPr lang="en-US" altLang="zh-CN" sz="1800" dirty="0" err="1">
                <a:solidFill>
                  <a:srgbClr val="0000FF"/>
                </a:solidFill>
              </a:rPr>
              <a:t>csim</a:t>
            </a:r>
            <a:r>
              <a:rPr lang="en-US" altLang="zh-CN" sz="1800" dirty="0">
                <a:solidFill>
                  <a:srgbClr val="0000FF"/>
                </a:solidFill>
              </a:rPr>
              <a:t> -s 2 -E 2 -b 3 -t traces/</a:t>
            </a:r>
            <a:r>
              <a:rPr lang="en-US" altLang="zh-CN" sz="1800" dirty="0" err="1">
                <a:solidFill>
                  <a:srgbClr val="0000FF"/>
                </a:solidFill>
              </a:rPr>
              <a:t>trans.trace</a:t>
            </a:r>
            <a:endParaRPr lang="en-US" altLang="zh-CN" sz="1800" dirty="0">
              <a:solidFill>
                <a:srgbClr val="0000FF"/>
              </a:solidFill>
            </a:endParaRPr>
          </a:p>
          <a:p>
            <a:pPr marL="693737" lvl="2" indent="0" eaLnBrk="1" hangingPunct="1">
              <a:buNone/>
            </a:pPr>
            <a:r>
              <a:rPr lang="en-US" altLang="zh-CN" sz="1800" dirty="0" err="1">
                <a:solidFill>
                  <a:srgbClr val="0000FF"/>
                </a:solidFill>
              </a:rPr>
              <a:t>linux</a:t>
            </a:r>
            <a:r>
              <a:rPr lang="en-US" altLang="zh-CN" sz="1800" dirty="0">
                <a:solidFill>
                  <a:srgbClr val="0000FF"/>
                </a:solidFill>
              </a:rPr>
              <a:t>&gt; ./</a:t>
            </a:r>
            <a:r>
              <a:rPr lang="en-US" altLang="zh-CN" sz="1800" dirty="0" err="1">
                <a:solidFill>
                  <a:srgbClr val="0000FF"/>
                </a:solidFill>
              </a:rPr>
              <a:t>csim</a:t>
            </a:r>
            <a:r>
              <a:rPr lang="en-US" altLang="zh-CN" sz="1800" dirty="0">
                <a:solidFill>
                  <a:srgbClr val="0000FF"/>
                </a:solidFill>
              </a:rPr>
              <a:t> -s 2 -E 4 -b 3 -t traces/</a:t>
            </a:r>
            <a:r>
              <a:rPr lang="en-US" altLang="zh-CN" sz="1800" dirty="0" err="1">
                <a:solidFill>
                  <a:srgbClr val="0000FF"/>
                </a:solidFill>
              </a:rPr>
              <a:t>trans.trace</a:t>
            </a:r>
            <a:endParaRPr lang="en-US" altLang="zh-CN" sz="1800" dirty="0">
              <a:solidFill>
                <a:srgbClr val="0000FF"/>
              </a:solidFill>
            </a:endParaRPr>
          </a:p>
          <a:p>
            <a:pPr marL="693737" lvl="2" indent="0" eaLnBrk="1" hangingPunct="1">
              <a:buNone/>
            </a:pPr>
            <a:r>
              <a:rPr lang="en-US" altLang="zh-CN" sz="1800" dirty="0" err="1">
                <a:solidFill>
                  <a:srgbClr val="0000FF"/>
                </a:solidFill>
              </a:rPr>
              <a:t>linux</a:t>
            </a:r>
            <a:r>
              <a:rPr lang="en-US" altLang="zh-CN" sz="1800" dirty="0">
                <a:solidFill>
                  <a:srgbClr val="0000FF"/>
                </a:solidFill>
              </a:rPr>
              <a:t>&gt; ./</a:t>
            </a:r>
            <a:r>
              <a:rPr lang="en-US" altLang="zh-CN" sz="1800" dirty="0" err="1">
                <a:solidFill>
                  <a:srgbClr val="0000FF"/>
                </a:solidFill>
              </a:rPr>
              <a:t>csim</a:t>
            </a:r>
            <a:r>
              <a:rPr lang="en-US" altLang="zh-CN" sz="1800" dirty="0">
                <a:solidFill>
                  <a:srgbClr val="0000FF"/>
                </a:solidFill>
              </a:rPr>
              <a:t> -s 5 -E 1 -b 5 -t traces/</a:t>
            </a:r>
            <a:r>
              <a:rPr lang="en-US" altLang="zh-CN" sz="1800" dirty="0" err="1">
                <a:solidFill>
                  <a:srgbClr val="0000FF"/>
                </a:solidFill>
              </a:rPr>
              <a:t>trans.trace</a:t>
            </a:r>
            <a:endParaRPr lang="en-US" altLang="zh-CN" sz="1800" dirty="0">
              <a:solidFill>
                <a:srgbClr val="0000FF"/>
              </a:solidFill>
            </a:endParaRPr>
          </a:p>
          <a:p>
            <a:pPr marL="693737" lvl="2" indent="0" eaLnBrk="1" hangingPunct="1">
              <a:buNone/>
            </a:pPr>
            <a:r>
              <a:rPr lang="en-US" altLang="zh-CN" sz="1800" dirty="0" err="1">
                <a:solidFill>
                  <a:srgbClr val="0000FF"/>
                </a:solidFill>
              </a:rPr>
              <a:t>linux</a:t>
            </a:r>
            <a:r>
              <a:rPr lang="en-US" altLang="zh-CN" sz="1800" dirty="0">
                <a:solidFill>
                  <a:srgbClr val="0000FF"/>
                </a:solidFill>
              </a:rPr>
              <a:t>&gt; ./</a:t>
            </a:r>
            <a:r>
              <a:rPr lang="en-US" altLang="zh-CN" sz="1800" dirty="0" err="1">
                <a:solidFill>
                  <a:srgbClr val="0000FF"/>
                </a:solidFill>
              </a:rPr>
              <a:t>csim</a:t>
            </a:r>
            <a:r>
              <a:rPr lang="en-US" altLang="zh-CN" sz="1800" dirty="0">
                <a:solidFill>
                  <a:srgbClr val="0000FF"/>
                </a:solidFill>
              </a:rPr>
              <a:t> -s 5 -E 1 -b 5 -t traces/</a:t>
            </a:r>
            <a:r>
              <a:rPr lang="en-US" altLang="zh-CN" sz="1800" dirty="0" err="1">
                <a:solidFill>
                  <a:srgbClr val="0000FF"/>
                </a:solidFill>
              </a:rPr>
              <a:t>long.trace</a:t>
            </a:r>
            <a:endParaRPr lang="en-US" altLang="zh-CN" sz="1800" dirty="0">
              <a:solidFill>
                <a:srgbClr val="0000FF"/>
              </a:solidFill>
            </a:endParaRPr>
          </a:p>
        </p:txBody>
      </p:sp>
      <p:pic>
        <p:nvPicPr>
          <p:cNvPr id="4" name="图片 3"/>
          <p:cNvPicPr>
            <a:picLocks noChangeAspect="1"/>
          </p:cNvPicPr>
          <p:nvPr/>
        </p:nvPicPr>
        <p:blipFill>
          <a:blip r:embed="rId2"/>
          <a:stretch>
            <a:fillRect/>
          </a:stretch>
        </p:blipFill>
        <p:spPr>
          <a:xfrm>
            <a:off x="6858000" y="3761767"/>
            <a:ext cx="1828800" cy="2419350"/>
          </a:xfrm>
          <a:prstGeom prst="rect">
            <a:avLst/>
          </a:prstGeom>
        </p:spPr>
      </p:pic>
      <p:pic>
        <p:nvPicPr>
          <p:cNvPr id="5" name="图片 4"/>
          <p:cNvPicPr>
            <a:picLocks noChangeAspect="1"/>
          </p:cNvPicPr>
          <p:nvPr/>
        </p:nvPicPr>
        <p:blipFill>
          <a:blip r:embed="rId3"/>
          <a:stretch>
            <a:fillRect/>
          </a:stretch>
        </p:blipFill>
        <p:spPr>
          <a:xfrm>
            <a:off x="7648575" y="1952836"/>
            <a:ext cx="1038225" cy="1524000"/>
          </a:xfrm>
          <a:prstGeom prst="rect">
            <a:avLst/>
          </a:prstGeom>
        </p:spPr>
      </p:pic>
    </p:spTree>
    <p:extLst>
      <p:ext uri="{BB962C8B-B14F-4D97-AF65-F5344CB8AC3E}">
        <p14:creationId xmlns:p14="http://schemas.microsoft.com/office/powerpoint/2010/main" val="57554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23628" y="4545124"/>
            <a:ext cx="6786754" cy="2124236"/>
            <a:chOff x="1907704" y="5337212"/>
            <a:chExt cx="5328592" cy="1461214"/>
          </a:xfrm>
        </p:grpSpPr>
        <p:pic>
          <p:nvPicPr>
            <p:cNvPr id="2" name="图片 1"/>
            <p:cNvPicPr>
              <a:picLocks noChangeAspect="1"/>
            </p:cNvPicPr>
            <p:nvPr/>
          </p:nvPicPr>
          <p:blipFill>
            <a:blip r:embed="rId2"/>
            <a:stretch>
              <a:fillRect/>
            </a:stretch>
          </p:blipFill>
          <p:spPr>
            <a:xfrm>
              <a:off x="1907704" y="5337212"/>
              <a:ext cx="5328592" cy="1461214"/>
            </a:xfrm>
            <a:prstGeom prst="rect">
              <a:avLst/>
            </a:prstGeom>
          </p:spPr>
        </p:pic>
        <p:sp>
          <p:nvSpPr>
            <p:cNvPr id="3" name="矩形 2"/>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8" name="矩形 7"/>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7" name="直接连接符 6"/>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2" name="直接连接符 11"/>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
        <p:nvSpPr>
          <p:cNvPr id="614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16D0DB-81B0-4D2B-88A7-75E8E48ADA1C}" type="slidenum">
              <a:rPr lang="en-US" altLang="zh-CN" sz="1000" b="0"/>
              <a:pPr algn="r" eaLnBrk="1" hangingPunct="1">
                <a:spcBef>
                  <a:spcPct val="0"/>
                </a:spcBef>
                <a:buClrTx/>
                <a:buSzTx/>
                <a:buFontTx/>
                <a:buNone/>
              </a:pPr>
              <a:t>9</a:t>
            </a:fld>
            <a:endParaRPr lang="en-US" altLang="zh-CN" sz="1000" b="0"/>
          </a:p>
        </p:txBody>
      </p:sp>
      <p:sp>
        <p:nvSpPr>
          <p:cNvPr id="6147" name="Rectangle 2"/>
          <p:cNvSpPr>
            <a:spLocks noGrp="1" noChangeArrowheads="1"/>
          </p:cNvSpPr>
          <p:nvPr>
            <p:ph type="title" idx="4294967295"/>
          </p:nvPr>
        </p:nvSpPr>
        <p:spPr/>
        <p:txBody>
          <a:bodyPr/>
          <a:lstStyle/>
          <a:p>
            <a:pPr eaLnBrk="1" hangingPunct="1"/>
            <a:r>
              <a:rPr lang="zh-CN" altLang="en-US" dirty="0"/>
              <a:t>实验内容一：编写</a:t>
            </a:r>
            <a:r>
              <a:rPr lang="en-US" altLang="zh-CN" dirty="0"/>
              <a:t>Cache</a:t>
            </a:r>
            <a:r>
              <a:rPr lang="zh-CN" altLang="en-US" dirty="0"/>
              <a:t>模拟器</a:t>
            </a:r>
          </a:p>
        </p:txBody>
      </p:sp>
      <p:sp>
        <p:nvSpPr>
          <p:cNvPr id="6148" name="Rectangle 3"/>
          <p:cNvSpPr>
            <a:spLocks noGrp="1" noChangeArrowheads="1"/>
          </p:cNvSpPr>
          <p:nvPr>
            <p:ph type="body" idx="4294967295"/>
          </p:nvPr>
        </p:nvSpPr>
        <p:spPr>
          <a:xfrm>
            <a:off x="457200" y="1448780"/>
            <a:ext cx="8229600" cy="4625975"/>
          </a:xfrm>
        </p:spPr>
        <p:txBody>
          <a:bodyPr/>
          <a:lstStyle/>
          <a:p>
            <a:pPr eaLnBrk="1" hangingPunct="1">
              <a:buFont typeface="Wingdings" panose="05000000000000000000" pitchFamily="2" charset="2"/>
              <a:buChar char="p"/>
            </a:pPr>
            <a:r>
              <a:rPr lang="en-US" altLang="zh-CN" sz="2000" b="1" dirty="0"/>
              <a:t>Cache</a:t>
            </a:r>
            <a:r>
              <a:rPr lang="zh-CN" altLang="en-US" sz="2000" b="1" dirty="0"/>
              <a:t>性能测试：</a:t>
            </a:r>
            <a:endParaRPr lang="en-US" altLang="zh-CN" sz="2000" b="1" dirty="0"/>
          </a:p>
          <a:p>
            <a:pPr lvl="1" eaLnBrk="1" hangingPunct="1">
              <a:spcBef>
                <a:spcPts val="1200"/>
              </a:spcBef>
              <a:buFont typeface="Wingdings" panose="05000000000000000000" pitchFamily="2" charset="2"/>
              <a:buChar char="n"/>
            </a:pPr>
            <a:r>
              <a:rPr lang="en-US" altLang="zh-CN" sz="2800" b="1" dirty="0">
                <a:solidFill>
                  <a:srgbClr val="00B050"/>
                </a:solidFill>
              </a:rPr>
              <a:t>test-</a:t>
            </a:r>
            <a:r>
              <a:rPr lang="en-US" altLang="zh-CN" sz="2800" b="1" dirty="0" err="1">
                <a:solidFill>
                  <a:srgbClr val="00B050"/>
                </a:solidFill>
              </a:rPr>
              <a:t>csim</a:t>
            </a:r>
            <a:r>
              <a:rPr lang="zh-CN" altLang="en-US" sz="2800" b="1" dirty="0"/>
              <a:t>测试程序：</a:t>
            </a:r>
            <a:r>
              <a:rPr lang="zh-CN" altLang="en-US" sz="2800" dirty="0"/>
              <a:t>依次使用上列每一测试用例对</a:t>
            </a:r>
            <a:r>
              <a:rPr lang="en-US" altLang="zh-CN" sz="2800" dirty="0" err="1"/>
              <a:t>csim</a:t>
            </a:r>
            <a:r>
              <a:rPr lang="zh-CN" altLang="en-US" sz="2800" dirty="0"/>
              <a:t>进行测试</a:t>
            </a:r>
            <a:endParaRPr lang="en-US" altLang="zh-CN" sz="2800" b="1" dirty="0"/>
          </a:p>
          <a:p>
            <a:pPr lvl="2" eaLnBrk="1" hangingPunct="1">
              <a:buFont typeface="Wingdings" panose="05000000000000000000" pitchFamily="2" charset="2"/>
              <a:buChar char="n"/>
            </a:pPr>
            <a:r>
              <a:rPr lang="zh-CN" altLang="en-US" sz="2000" dirty="0"/>
              <a:t> 对每一测试，</a:t>
            </a:r>
            <a:r>
              <a:rPr lang="en-US" altLang="zh-CN" sz="2000" dirty="0"/>
              <a:t>test-</a:t>
            </a:r>
            <a:r>
              <a:rPr lang="en-US" altLang="zh-CN" sz="2000" dirty="0" err="1"/>
              <a:t>csim</a:t>
            </a:r>
            <a:r>
              <a:rPr lang="zh-CN" altLang="en-US" sz="2000" dirty="0"/>
              <a:t>从缓存的</a:t>
            </a:r>
            <a:r>
              <a:rPr lang="en-US" altLang="zh-CN" sz="2000" dirty="0"/>
              <a:t>Hits</a:t>
            </a:r>
            <a:r>
              <a:rPr lang="zh-CN" altLang="en-US" sz="2000" dirty="0"/>
              <a:t>（命中）</a:t>
            </a:r>
            <a:r>
              <a:rPr lang="en-US" altLang="zh-CN" sz="2000" dirty="0"/>
              <a:t>/Misses</a:t>
            </a:r>
            <a:r>
              <a:rPr lang="zh-CN" altLang="en-US" sz="2000" dirty="0"/>
              <a:t>（缺失）</a:t>
            </a:r>
            <a:r>
              <a:rPr lang="en-US" altLang="zh-CN" sz="2000" dirty="0"/>
              <a:t>/Evicts</a:t>
            </a:r>
            <a:r>
              <a:rPr lang="zh-CN" altLang="en-US" sz="2000" dirty="0"/>
              <a:t>（淘汰</a:t>
            </a:r>
            <a:r>
              <a:rPr lang="en-US" altLang="zh-CN" sz="2000" dirty="0"/>
              <a:t>/</a:t>
            </a:r>
            <a:r>
              <a:rPr lang="zh-CN" altLang="en-US" sz="2000" dirty="0"/>
              <a:t>驱逐）数量三个指标比较了所实现</a:t>
            </a:r>
            <a:r>
              <a:rPr lang="en-US" altLang="zh-CN" sz="2000" dirty="0" err="1"/>
              <a:t>csim</a:t>
            </a:r>
            <a:r>
              <a:rPr lang="zh-CN" altLang="en-US" sz="2000" dirty="0"/>
              <a:t>模拟器和参考</a:t>
            </a:r>
            <a:r>
              <a:rPr lang="en-US" altLang="zh-CN" sz="2000" dirty="0"/>
              <a:t>Cache</a:t>
            </a:r>
            <a:r>
              <a:rPr lang="zh-CN" altLang="en-US" sz="2000" dirty="0"/>
              <a:t>模拟器</a:t>
            </a:r>
            <a:r>
              <a:rPr lang="en-US" altLang="zh-CN" sz="2000" dirty="0" err="1"/>
              <a:t>csim</a:t>
            </a:r>
            <a:r>
              <a:rPr lang="en-US" altLang="zh-CN" sz="2000" dirty="0"/>
              <a:t>-ref</a:t>
            </a:r>
            <a:r>
              <a:rPr lang="zh-CN" altLang="en-US" sz="2000" dirty="0"/>
              <a:t>的性能，</a:t>
            </a:r>
            <a:endParaRPr lang="en-US" altLang="zh-CN" sz="2000" dirty="0"/>
          </a:p>
          <a:p>
            <a:pPr lvl="2" eaLnBrk="1" hangingPunct="1">
              <a:buFont typeface="Wingdings" panose="05000000000000000000" pitchFamily="2" charset="2"/>
              <a:buChar char="n"/>
            </a:pPr>
            <a:r>
              <a:rPr lang="zh-CN" altLang="en-US" sz="2000" dirty="0"/>
              <a:t>计算</a:t>
            </a:r>
            <a:r>
              <a:rPr lang="en-US" altLang="zh-CN" sz="2000" dirty="0" err="1"/>
              <a:t>csim</a:t>
            </a:r>
            <a:r>
              <a:rPr lang="zh-CN" altLang="en-US" sz="2000" dirty="0"/>
              <a:t>实现获得的分数：每个用例的每一指标</a:t>
            </a:r>
            <a:r>
              <a:rPr lang="en-US" altLang="zh-CN" sz="2000" dirty="0"/>
              <a:t>1</a:t>
            </a:r>
            <a:r>
              <a:rPr lang="zh-CN" altLang="en-US" sz="2000" dirty="0"/>
              <a:t>分（最后一个用例</a:t>
            </a:r>
            <a:r>
              <a:rPr lang="en-US" altLang="zh-CN" sz="2000" dirty="0"/>
              <a:t>2</a:t>
            </a:r>
            <a:r>
              <a:rPr lang="zh-CN" altLang="en-US" sz="2000" dirty="0"/>
              <a:t>分）</a:t>
            </a:r>
            <a:r>
              <a:rPr lang="en-US" altLang="zh-CN" sz="2000" dirty="0"/>
              <a:t>——</a:t>
            </a:r>
            <a:r>
              <a:rPr lang="zh-CN" altLang="en-US" sz="2000" dirty="0"/>
              <a:t>与参考</a:t>
            </a:r>
            <a:r>
              <a:rPr lang="en-US" altLang="zh-CN" sz="2000" dirty="0" err="1"/>
              <a:t>csim</a:t>
            </a:r>
            <a:r>
              <a:rPr lang="en-US" altLang="zh-CN" sz="2000" dirty="0"/>
              <a:t>-ref</a:t>
            </a:r>
            <a:r>
              <a:rPr lang="zh-CN" altLang="en-US" sz="2000" dirty="0"/>
              <a:t>模拟器输出指标相同则判为正确： </a:t>
            </a:r>
            <a:endParaRPr lang="en-US" altLang="zh-CN" sz="2000" dirty="0"/>
          </a:p>
          <a:p>
            <a:pPr marL="0" indent="0" eaLnBrk="1" hangingPunct="1">
              <a:buNone/>
            </a:pPr>
            <a:endParaRPr lang="en-US" altLang="zh-CN" sz="2000" b="1" dirty="0"/>
          </a:p>
        </p:txBody>
      </p:sp>
    </p:spTree>
    <p:extLst>
      <p:ext uri="{BB962C8B-B14F-4D97-AF65-F5344CB8AC3E}">
        <p14:creationId xmlns:p14="http://schemas.microsoft.com/office/powerpoint/2010/main" val="169271690"/>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21533</TotalTime>
  <Words>2434</Words>
  <Application>Microsoft Office PowerPoint</Application>
  <PresentationFormat>全屏显示(4:3)</PresentationFormat>
  <Paragraphs>185</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楷体</vt:lpstr>
      <vt:lpstr>Arial</vt:lpstr>
      <vt:lpstr>Wingdings</vt:lpstr>
      <vt:lpstr>Network</vt:lpstr>
      <vt:lpstr>《计算机系统基础实验》 LAB5 -缓存实验</vt:lpstr>
      <vt:lpstr>PowerPoint 演示文稿</vt:lpstr>
      <vt:lpstr>实验概述</vt:lpstr>
      <vt:lpstr>实验数据与文件</vt:lpstr>
      <vt:lpstr>实验数据与文件</vt:lpstr>
      <vt:lpstr>实验内容一：编写Cache模拟器</vt:lpstr>
      <vt:lpstr>实验内容一：编写Cache模拟器</vt:lpstr>
      <vt:lpstr>实验内容一：编写Cache模拟器</vt:lpstr>
      <vt:lpstr>实验内容一：编写Cache模拟器</vt:lpstr>
      <vt:lpstr>缓存替换算法 - LRU</vt:lpstr>
      <vt:lpstr>实验内容二：优化矩阵转置操作</vt:lpstr>
      <vt:lpstr>实验内容二：优化矩阵转置操作</vt:lpstr>
      <vt:lpstr>实验内容二：优化矩阵转置操作</vt:lpstr>
      <vt:lpstr>实验内容二：优化矩阵转置操作</vt:lpstr>
      <vt:lpstr>实验数据提交</vt:lpstr>
      <vt:lpstr>谢  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SU</dc:creator>
  <cp:lastModifiedBy>Allen Kenway</cp:lastModifiedBy>
  <cp:revision>716</cp:revision>
  <dcterms:created xsi:type="dcterms:W3CDTF">2010-12-07T11:42:22Z</dcterms:created>
  <dcterms:modified xsi:type="dcterms:W3CDTF">2019-04-15T01:47:17Z</dcterms:modified>
</cp:coreProperties>
</file>