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73" r:id="rId9"/>
    <p:sldId id="263" r:id="rId10"/>
    <p:sldId id="266" r:id="rId11"/>
    <p:sldId id="270" r:id="rId12"/>
    <p:sldId id="271" r:id="rId13"/>
    <p:sldId id="265" r:id="rId14"/>
    <p:sldId id="267" r:id="rId15"/>
    <p:sldId id="264" r:id="rId16"/>
    <p:sldId id="274" r:id="rId17"/>
    <p:sldId id="268" r:id="rId18"/>
    <p:sldId id="269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365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4E01-24E1-4E38-96F0-25CAC1CB23CE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8E147-8619-4DCB-9089-037A55BA1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8E147-8619-4DCB-9089-037A55BA17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4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450885"/>
            <a:ext cx="9966960" cy="3035808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WireShark</a:t>
            </a:r>
            <a:r>
              <a:rPr lang="zh-CN" altLang="en-US" dirty="0"/>
              <a:t>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QQ</a:t>
            </a:r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426" y="5183673"/>
            <a:ext cx="10873796" cy="1413369"/>
          </a:xfrm>
        </p:spPr>
        <p:txBody>
          <a:bodyPr>
            <a:normAutofit/>
          </a:bodyPr>
          <a:lstStyle/>
          <a:p>
            <a:r>
              <a:rPr lang="en-US" altLang="zh-CN" dirty="0"/>
              <a:t>				</a:t>
            </a:r>
            <a:r>
              <a:rPr lang="zh-CN" altLang="en-US" dirty="0" smtClean="0"/>
              <a:t>小组</a:t>
            </a:r>
            <a:r>
              <a:rPr lang="zh-CN" altLang="en-US" dirty="0"/>
              <a:t>成员</a:t>
            </a:r>
            <a:r>
              <a:rPr lang="en-US" altLang="zh-CN" dirty="0"/>
              <a:t>:</a:t>
            </a:r>
            <a:r>
              <a:rPr lang="zh-CN" altLang="en-US" dirty="0"/>
              <a:t>潘婉宁，李星儒，王超凡，陈舒婷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37324" y="3691467"/>
            <a:ext cx="451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-TCP&amp;&amp;UDP&amp;&amp;UICQ</a:t>
            </a:r>
            <a:r>
              <a:rPr lang="zh-CN" altLang="en-US" dirty="0"/>
              <a:t>协议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2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UDP--windows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模拟一次发送</a:t>
            </a:r>
            <a:r>
              <a:rPr lang="en-US" altLang="zh-CN" dirty="0" smtClean="0"/>
              <a:t>-</a:t>
            </a:r>
            <a:r>
              <a:rPr lang="zh-CN" altLang="en-US" dirty="0" smtClean="0"/>
              <a:t>收到消息完整过程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在收到对方发来的消息后再打开聊天界面，本机会向服务器发送固定长字段数据报，猜测打开后将信息变为“已阅”状态发送给服务器。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-1" r="-93" b="22136"/>
          <a:stretch/>
        </p:blipFill>
        <p:spPr>
          <a:xfrm>
            <a:off x="1168480" y="2585362"/>
            <a:ext cx="9870308" cy="11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UDP--windows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图片（小型）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图片（大型）收发情况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03" y="2586532"/>
            <a:ext cx="7993811" cy="269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45" y="3370553"/>
            <a:ext cx="8206269" cy="12571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73" y="4782734"/>
            <a:ext cx="8258423" cy="12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25550"/>
            <a:ext cx="10058400" cy="1609344"/>
          </a:xfrm>
        </p:spPr>
        <p:txBody>
          <a:bodyPr/>
          <a:lstStyle/>
          <a:p>
            <a:r>
              <a:rPr lang="en-US" altLang="zh-CN" dirty="0"/>
              <a:t>UDP--windows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分段传输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接收视频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文件形式，否则压缩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2449544"/>
            <a:ext cx="7184866" cy="17726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52" y="4724353"/>
            <a:ext cx="7506281" cy="18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8" y="2496956"/>
            <a:ext cx="6408465" cy="2204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传输</a:t>
            </a:r>
            <a:r>
              <a:rPr lang="zh-CN" altLang="en-US" dirty="0" smtClean="0"/>
              <a:t>层数据段头部信息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650" y="588326"/>
            <a:ext cx="7637087" cy="2290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69377" y="4835769"/>
            <a:ext cx="8827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头部可获取信息：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</a:t>
            </a:r>
            <a:r>
              <a:rPr lang="zh-CN" altLang="en-US" dirty="0" smtClean="0"/>
              <a:t>端口：</a:t>
            </a:r>
            <a:r>
              <a:rPr lang="en-US" altLang="zh-CN" dirty="0" smtClean="0"/>
              <a:t>8080(</a:t>
            </a:r>
            <a:r>
              <a:rPr lang="zh-CN" altLang="en-US" dirty="0" smtClean="0"/>
              <a:t>服务器发送</a:t>
            </a:r>
            <a:r>
              <a:rPr lang="en-US" altLang="zh-CN" dirty="0" smtClean="0"/>
              <a:t>)    </a:t>
            </a:r>
            <a:r>
              <a:rPr lang="zh-CN" altLang="en-US" dirty="0" smtClean="0"/>
              <a:t>目的端口：</a:t>
            </a:r>
            <a:r>
              <a:rPr lang="en-US" altLang="zh-CN" dirty="0" smtClean="0"/>
              <a:t>62576</a:t>
            </a:r>
            <a:r>
              <a:rPr lang="zh-CN" altLang="en-US" dirty="0" smtClean="0"/>
              <a:t>（本机接收端口）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当前数据包序列号：</a:t>
            </a:r>
            <a:r>
              <a:rPr lang="en-US" altLang="zh-CN" dirty="0" smtClean="0"/>
              <a:t>26441 </a:t>
            </a:r>
            <a:r>
              <a:rPr lang="zh-CN" altLang="en-US" dirty="0" smtClean="0"/>
              <a:t>通过数据总偏移大小获取下一个数据报序列号：</a:t>
            </a:r>
            <a:r>
              <a:rPr lang="en-US" altLang="zh-CN" dirty="0" smtClean="0"/>
              <a:t>26441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ACK</a:t>
            </a:r>
            <a:r>
              <a:rPr lang="zh-CN" altLang="en-US" dirty="0"/>
              <a:t>：</a:t>
            </a:r>
            <a:r>
              <a:rPr lang="en-US" altLang="zh-CN" dirty="0" smtClean="0"/>
              <a:t>20325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标志位：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，若存在</a:t>
            </a:r>
            <a:r>
              <a:rPr lang="en-US" altLang="zh-CN" dirty="0" smtClean="0"/>
              <a:t>PSH</a:t>
            </a:r>
            <a:r>
              <a:rPr lang="zh-CN" altLang="en-US" dirty="0" smtClean="0"/>
              <a:t>则为有数据传输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窗口大小：</a:t>
            </a:r>
            <a:r>
              <a:rPr lang="en-US" altLang="zh-CN" dirty="0" smtClean="0"/>
              <a:t>251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15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9124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网络层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包头部信息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54" y="2589643"/>
            <a:ext cx="7480300" cy="273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4857" y="2989385"/>
            <a:ext cx="4961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区分服务：</a:t>
            </a:r>
            <a:r>
              <a:rPr lang="en-US" altLang="zh-CN" dirty="0"/>
              <a:t>CS0</a:t>
            </a:r>
            <a:r>
              <a:rPr lang="zh-CN" altLang="en-US" dirty="0"/>
              <a:t>和</a:t>
            </a:r>
            <a:r>
              <a:rPr lang="en-US" altLang="zh-CN" dirty="0"/>
              <a:t>ECN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总长度：</a:t>
            </a:r>
            <a:r>
              <a:rPr lang="en-US" altLang="zh-CN" dirty="0"/>
              <a:t>180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TTL</a:t>
            </a:r>
            <a:r>
              <a:rPr lang="zh-CN" altLang="en-US" dirty="0"/>
              <a:t>：</a:t>
            </a:r>
            <a:r>
              <a:rPr lang="en-US" altLang="zh-CN" dirty="0"/>
              <a:t>64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协议：</a:t>
            </a:r>
            <a:r>
              <a:rPr lang="en-US" altLang="zh-CN" dirty="0"/>
              <a:t>TCP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5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TCP—MAC 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接收文字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图片消息</a:t>
            </a:r>
            <a:r>
              <a:rPr lang="en-US" altLang="zh-CN" dirty="0" smtClean="0"/>
              <a:t>(3</a:t>
            </a:r>
            <a:r>
              <a:rPr lang="zh-CN" altLang="en-US" dirty="0" smtClean="0"/>
              <a:t>次来回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发送文字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图片消息</a:t>
            </a:r>
            <a:r>
              <a:rPr lang="en-US" altLang="zh-CN" dirty="0" smtClean="0"/>
              <a:t>(2</a:t>
            </a:r>
            <a:r>
              <a:rPr lang="zh-CN" altLang="en-US" dirty="0" smtClean="0"/>
              <a:t>次来回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" t="-1686" r="9438" b="750"/>
          <a:stretch/>
        </p:blipFill>
        <p:spPr>
          <a:xfrm>
            <a:off x="724535" y="2793550"/>
            <a:ext cx="10952480" cy="9743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8" b="50929"/>
          <a:stretch/>
        </p:blipFill>
        <p:spPr>
          <a:xfrm>
            <a:off x="724535" y="4763918"/>
            <a:ext cx="11174193" cy="7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TCP—MAC 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消息撤回</a:t>
            </a:r>
            <a:r>
              <a:rPr lang="en-US" altLang="zh-CN" dirty="0" smtClean="0"/>
              <a:t>(4</a:t>
            </a:r>
            <a:r>
              <a:rPr lang="zh-CN" altLang="en-US" dirty="0" smtClean="0"/>
              <a:t>次来回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32940"/>
            <a:ext cx="10445311" cy="13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TCP—MAC 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接收大图片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由于文件较大，会分段传输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在文件传输过程中，存在一定概率丢包，超时重传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876270"/>
            <a:ext cx="10058400" cy="1349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837138"/>
            <a:ext cx="10368944" cy="11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TCP—MAC 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冗余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次快速重传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冗余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具体分析记录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43319"/>
            <a:ext cx="10215387" cy="1395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65" y="4588082"/>
            <a:ext cx="8874252" cy="21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TCP--windows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不同长度发送文字消息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不同长度接收消息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0" y="2695364"/>
            <a:ext cx="10554615" cy="7696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40" y="3605216"/>
            <a:ext cx="10607959" cy="7087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0" y="5146009"/>
            <a:ext cx="11541491" cy="5335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01" y="5735202"/>
            <a:ext cx="9705062" cy="4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OICQ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548" y="1681792"/>
            <a:ext cx="10058400" cy="4050792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系统上</a:t>
            </a:r>
            <a:r>
              <a:rPr lang="en-US" altLang="zh-CN" dirty="0" smtClean="0"/>
              <a:t>QQ</a:t>
            </a:r>
            <a:r>
              <a:rPr lang="zh-CN" altLang="en-US" dirty="0" smtClean="0"/>
              <a:t>的聊天数据传输以</a:t>
            </a:r>
            <a:r>
              <a:rPr lang="en-US" altLang="zh-CN" dirty="0" smtClean="0"/>
              <a:t>OICQ</a:t>
            </a:r>
            <a:r>
              <a:rPr lang="zh-CN" altLang="en-US" dirty="0" smtClean="0"/>
              <a:t>协议为主</a:t>
            </a:r>
            <a:endParaRPr lang="en-US" altLang="zh-CN" dirty="0" smtClean="0"/>
          </a:p>
          <a:p>
            <a:r>
              <a:rPr lang="en-US" altLang="zh-CN" dirty="0" smtClean="0"/>
              <a:t>OICQ</a:t>
            </a:r>
            <a:r>
              <a:rPr lang="zh-CN" altLang="en-US" dirty="0" smtClean="0"/>
              <a:t>协议</a:t>
            </a:r>
            <a:r>
              <a:rPr lang="zh-CN" altLang="en-US" dirty="0"/>
              <a:t>首选的传输层是</a:t>
            </a:r>
            <a:r>
              <a:rPr lang="en-US" altLang="zh-CN" dirty="0"/>
              <a:t>UDP</a:t>
            </a:r>
            <a:r>
              <a:rPr lang="zh-CN" altLang="en-US" dirty="0"/>
              <a:t>，如果</a:t>
            </a:r>
            <a:r>
              <a:rPr lang="en-US" altLang="zh-CN" dirty="0"/>
              <a:t>UDP</a:t>
            </a:r>
            <a:r>
              <a:rPr lang="zh-CN" altLang="en-US" dirty="0"/>
              <a:t>不可登陆，那么会再尝试使用</a:t>
            </a:r>
            <a:r>
              <a:rPr lang="en-US" altLang="zh-CN" dirty="0"/>
              <a:t>TCP</a:t>
            </a:r>
            <a:r>
              <a:rPr lang="zh-CN" altLang="en-US" dirty="0"/>
              <a:t>进行传输。</a:t>
            </a:r>
            <a:r>
              <a:rPr lang="en-US" altLang="zh-CN" dirty="0"/>
              <a:t>UDP</a:t>
            </a:r>
            <a:r>
              <a:rPr lang="zh-CN" altLang="en-US" dirty="0"/>
              <a:t>使用的端口是</a:t>
            </a:r>
            <a:r>
              <a:rPr lang="en-US" altLang="zh-CN" dirty="0"/>
              <a:t>8000</a:t>
            </a:r>
            <a:r>
              <a:rPr lang="zh-CN" altLang="en-US" dirty="0"/>
              <a:t>，</a:t>
            </a:r>
            <a:r>
              <a:rPr lang="en-US" altLang="zh-CN" dirty="0"/>
              <a:t>TCP</a:t>
            </a:r>
            <a:r>
              <a:rPr lang="zh-CN" altLang="en-US" dirty="0"/>
              <a:t>使用的端口是</a:t>
            </a:r>
            <a:r>
              <a:rPr lang="en-US" altLang="zh-CN" dirty="0" smtClean="0"/>
              <a:t>443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其中标识</a:t>
            </a:r>
            <a:r>
              <a:rPr lang="en-US" altLang="zh-CN" dirty="0"/>
              <a:t>1</a:t>
            </a:r>
            <a:r>
              <a:rPr lang="zh-CN" altLang="en-US" dirty="0"/>
              <a:t>一个字节，版本号、命令字和序号都是</a:t>
            </a:r>
            <a:r>
              <a:rPr lang="en-US" altLang="zh-CN" dirty="0"/>
              <a:t>2</a:t>
            </a:r>
            <a:r>
              <a:rPr lang="zh-CN" altLang="en-US" dirty="0"/>
              <a:t>个字节，</a:t>
            </a:r>
            <a:r>
              <a:rPr lang="en-US" altLang="zh-CN" dirty="0"/>
              <a:t>QQ</a:t>
            </a:r>
            <a:r>
              <a:rPr lang="zh-CN" altLang="en-US" dirty="0"/>
              <a:t>号码有</a:t>
            </a:r>
            <a:r>
              <a:rPr lang="en-US" altLang="zh-CN" dirty="0"/>
              <a:t>4</a:t>
            </a:r>
            <a:r>
              <a:rPr lang="zh-CN" altLang="en-US" dirty="0"/>
              <a:t>个字节，接下来是数据部分（已加密），最后是一个尾部标识</a:t>
            </a:r>
            <a:r>
              <a:rPr lang="en-US" altLang="zh-CN" dirty="0"/>
              <a:t>1</a:t>
            </a:r>
            <a:r>
              <a:rPr lang="zh-CN" altLang="en-US" dirty="0"/>
              <a:t>个字节。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02" y="3088268"/>
            <a:ext cx="66579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以太网连接时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跟踪到其他</a:t>
            </a:r>
            <a:r>
              <a:rPr lang="en-US" altLang="zh-CN" dirty="0" smtClean="0"/>
              <a:t>QQ</a:t>
            </a:r>
            <a:r>
              <a:rPr lang="zh-CN" altLang="en-US" dirty="0"/>
              <a:t>数据包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5" t="51738" r="1874" b="28995"/>
          <a:stretch/>
        </p:blipFill>
        <p:spPr>
          <a:xfrm>
            <a:off x="1267811" y="2667786"/>
            <a:ext cx="6565863" cy="907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60" y="3764409"/>
            <a:ext cx="5415793" cy="12035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03" y="5019660"/>
            <a:ext cx="6641277" cy="11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7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flow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服务器发往本机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38852"/>
            <a:ext cx="8011676" cy="39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51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flow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报文段长度跟踪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78" y="2506541"/>
            <a:ext cx="7586279" cy="41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9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flow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拥塞窗口跟踪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04" y="2665941"/>
            <a:ext cx="7235166" cy="38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50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flow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RTT</a:t>
            </a:r>
            <a:r>
              <a:rPr lang="zh-CN" altLang="en-US" dirty="0" smtClean="0"/>
              <a:t>跟踪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73518"/>
            <a:ext cx="7656714" cy="40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3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924" y="475840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OICQ</a:t>
            </a:r>
            <a:r>
              <a:rPr lang="zh-CN" altLang="en-US" dirty="0" smtClean="0"/>
              <a:t>的基础</a:t>
            </a:r>
            <a:r>
              <a:rPr lang="en-US" altLang="zh-CN" dirty="0" smtClean="0"/>
              <a:t>--UDP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81924" y="1687775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在默认状态下，</a:t>
            </a:r>
            <a:r>
              <a:rPr lang="en-US" altLang="zh-CN" dirty="0"/>
              <a:t>QQ</a:t>
            </a:r>
            <a:r>
              <a:rPr lang="zh-CN" altLang="en-US" dirty="0"/>
              <a:t>优先采用了</a:t>
            </a:r>
            <a:r>
              <a:rPr lang="en-US" altLang="zh-CN" dirty="0"/>
              <a:t>UDP</a:t>
            </a:r>
            <a:r>
              <a:rPr lang="zh-CN" altLang="en-US" dirty="0"/>
              <a:t>（</a:t>
            </a:r>
            <a:r>
              <a:rPr lang="en-US" altLang="zh-CN" dirty="0"/>
              <a:t>User Data Protocol</a:t>
            </a:r>
            <a:r>
              <a:rPr lang="zh-CN" altLang="en-US" dirty="0"/>
              <a:t>，用户数据报协议）协议传送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UDP</a:t>
            </a:r>
            <a:r>
              <a:rPr lang="zh-CN" altLang="en-US" dirty="0"/>
              <a:t>协议适用于无须应答、要求时效的软件使用，这样的设计正好与</a:t>
            </a:r>
            <a:r>
              <a:rPr lang="en-US" altLang="zh-CN" dirty="0"/>
              <a:t>QQ</a:t>
            </a:r>
            <a:r>
              <a:rPr lang="zh-CN" altLang="en-US" dirty="0"/>
              <a:t>追求的目标相符，所以</a:t>
            </a:r>
            <a:r>
              <a:rPr lang="en-US" altLang="zh-CN" dirty="0"/>
              <a:t>QQ</a:t>
            </a:r>
            <a:r>
              <a:rPr lang="zh-CN" altLang="en-US" dirty="0"/>
              <a:t>优先使用了此协议进行一切功能应用。但是，由于</a:t>
            </a:r>
            <a:r>
              <a:rPr lang="en-US" altLang="zh-CN" dirty="0"/>
              <a:t>UDP</a:t>
            </a:r>
            <a:r>
              <a:rPr lang="zh-CN" altLang="en-US" dirty="0"/>
              <a:t>协议具有不可靠性，常会因种种原因导致消息或数据的发送失败（很多时候会发现发送文件给对方接收时，对方根本收不到要求接收文件的消息。或是发送聊天消息时，对方根本没有收到过消息）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显然</a:t>
            </a:r>
            <a:r>
              <a:rPr lang="zh-CN" altLang="en-US" dirty="0"/>
              <a:t>，</a:t>
            </a:r>
            <a:r>
              <a:rPr lang="en-US" altLang="zh-CN" dirty="0"/>
              <a:t>UDP</a:t>
            </a:r>
            <a:r>
              <a:rPr lang="zh-CN" altLang="en-US" dirty="0"/>
              <a:t>协议由于排除了信息可靠传递机制，将安全和排序等功能移交给上层应用来完成，极大降低了执行时间，使速度得到了保证。</a:t>
            </a:r>
            <a:r>
              <a:rPr lang="en-US" altLang="zh-CN" dirty="0"/>
              <a:t>QQ</a:t>
            </a:r>
            <a:r>
              <a:rPr lang="zh-CN" altLang="en-US" dirty="0"/>
              <a:t>在数据传输上更注重实际性能，为了获得更好的使用效果，往往可以牺牲一定的可靠性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3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OICQ</a:t>
            </a:r>
            <a:r>
              <a:rPr lang="zh-CN" altLang="en-US" dirty="0"/>
              <a:t>数据报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链路层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63" y="2598337"/>
            <a:ext cx="7818798" cy="18899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4354" y="4906108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目的地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地址： </a:t>
            </a:r>
            <a:r>
              <a:rPr lang="en-US" altLang="zh-CN" dirty="0" smtClean="0"/>
              <a:t>a4 02 b9 4a 0f 74</a:t>
            </a:r>
          </a:p>
          <a:p>
            <a:r>
              <a:rPr lang="zh-CN" altLang="en-US" dirty="0" smtClean="0"/>
              <a:t>路由器</a:t>
            </a:r>
            <a:r>
              <a:rPr lang="zh-CN" altLang="en-US" dirty="0"/>
              <a:t>厂商名为锐捷</a:t>
            </a:r>
            <a:endParaRPr lang="en-US" altLang="zh-CN" dirty="0" smtClean="0"/>
          </a:p>
          <a:p>
            <a:r>
              <a:rPr lang="zh-CN" altLang="en-US" dirty="0" smtClean="0"/>
              <a:t>本机网卡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14 14 4b 7d 4c </a:t>
            </a:r>
            <a:r>
              <a:rPr lang="en-US" altLang="zh-CN" dirty="0" err="1" smtClean="0"/>
              <a:t>bd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1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r="18267" b="361"/>
          <a:stretch/>
        </p:blipFill>
        <p:spPr>
          <a:xfrm>
            <a:off x="630233" y="2427135"/>
            <a:ext cx="8290247" cy="39939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OICQ</a:t>
            </a:r>
            <a:r>
              <a:rPr lang="zh-CN" altLang="en-US" dirty="0"/>
              <a:t>数据报分析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59722" y="4026876"/>
            <a:ext cx="294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源端口</a:t>
            </a:r>
            <a:r>
              <a:rPr lang="en-US" altLang="zh-CN" sz="1400" b="1" dirty="0">
                <a:solidFill>
                  <a:srgbClr val="FF0000"/>
                </a:solidFill>
              </a:rPr>
              <a:t>,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UDP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端口通常为</a:t>
            </a:r>
            <a:r>
              <a:rPr lang="en-US" altLang="zh-CN" sz="1400" b="1" dirty="0">
                <a:solidFill>
                  <a:srgbClr val="FF0000"/>
                </a:solidFill>
              </a:rPr>
              <a:t>8000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59722" y="4198366"/>
            <a:ext cx="294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目标端口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82460" y="4545687"/>
            <a:ext cx="294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校验和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946756" y="1712984"/>
            <a:ext cx="8320337" cy="1474646"/>
          </a:xfrm>
        </p:spPr>
        <p:txBody>
          <a:bodyPr/>
          <a:lstStyle/>
          <a:p>
            <a:r>
              <a:rPr lang="zh-CN" altLang="en-US" dirty="0"/>
              <a:t>传输层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16718" y="5993708"/>
            <a:ext cx="294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QQ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号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33402" y="3643082"/>
            <a:ext cx="294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目的端口为本机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IPV4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OICQ</a:t>
            </a:r>
            <a:r>
              <a:rPr lang="zh-CN" altLang="en-US" dirty="0"/>
              <a:t>数据报分析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　数据段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报文以</a:t>
            </a:r>
            <a:r>
              <a:rPr lang="en-US" altLang="zh-CN" dirty="0" smtClean="0"/>
              <a:t>02</a:t>
            </a:r>
            <a:r>
              <a:rPr lang="zh-CN" altLang="en-US" dirty="0" smtClean="0"/>
              <a:t>开头，</a:t>
            </a:r>
            <a:r>
              <a:rPr lang="en-US" altLang="zh-CN" dirty="0" smtClean="0"/>
              <a:t>03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r>
              <a:rPr lang="zh-CN" altLang="en-US" dirty="0" smtClean="0"/>
              <a:t>中间为</a:t>
            </a:r>
            <a:r>
              <a:rPr lang="en-US" altLang="zh-CN" dirty="0" smtClean="0"/>
              <a:t>QQ</a:t>
            </a:r>
            <a:r>
              <a:rPr lang="zh-CN" altLang="en-US" dirty="0" smtClean="0"/>
              <a:t>客户端版本号、请求的序号、加密的数据内容</a:t>
            </a:r>
            <a:endParaRPr lang="en-US" altLang="zh-CN" dirty="0" smtClean="0"/>
          </a:p>
          <a:p>
            <a:r>
              <a:rPr lang="zh-CN" altLang="zh-CN" dirty="0"/>
              <a:t>高字节在低位地址，低字节在高位</a:t>
            </a:r>
            <a:r>
              <a:rPr lang="zh-CN" altLang="zh-CN" dirty="0" smtClean="0"/>
              <a:t>地址。先传高位 后传低位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58" y="2681806"/>
            <a:ext cx="5299874" cy="13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OICQ</a:t>
            </a:r>
            <a:r>
              <a:rPr lang="zh-CN" altLang="en-US" dirty="0"/>
              <a:t>数据报分析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69848" y="2202688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       </a:t>
            </a:r>
            <a:r>
              <a:rPr lang="zh-CN" altLang="en-US" sz="2800" dirty="0" smtClean="0"/>
              <a:t>网络层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       45</a:t>
            </a:r>
            <a:r>
              <a:rPr lang="zh-CN" altLang="en-US" dirty="0" smtClean="0"/>
              <a:t>：版本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，首部长度</a:t>
            </a:r>
            <a:r>
              <a:rPr lang="en-US" altLang="zh-CN" dirty="0" smtClean="0"/>
              <a:t>20</a:t>
            </a:r>
            <a:r>
              <a:rPr lang="zh-CN" altLang="en-US" dirty="0" smtClean="0"/>
              <a:t>字节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：区分服务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00-4b</a:t>
            </a:r>
            <a:r>
              <a:rPr lang="zh-CN" altLang="en-US" dirty="0" smtClean="0"/>
              <a:t>：总长度</a:t>
            </a:r>
            <a:r>
              <a:rPr lang="en-US" altLang="zh-CN" dirty="0" smtClean="0"/>
              <a:t>75</a:t>
            </a:r>
            <a:r>
              <a:rPr lang="zh-CN" altLang="en-US" dirty="0" smtClean="0"/>
              <a:t>字节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00-00</a:t>
            </a:r>
            <a:r>
              <a:rPr lang="zh-CN" altLang="en-US" dirty="0" smtClean="0"/>
              <a:t>：标识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40-00</a:t>
            </a:r>
            <a:r>
              <a:rPr lang="zh-CN" altLang="en-US" dirty="0" smtClean="0"/>
              <a:t>：标志和偏移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34</a:t>
            </a:r>
            <a:r>
              <a:rPr lang="zh-CN" altLang="en-US" dirty="0" smtClean="0"/>
              <a:t>：</a:t>
            </a:r>
            <a:r>
              <a:rPr lang="en-US" altLang="zh-CN" dirty="0"/>
              <a:t>Time to live </a:t>
            </a:r>
            <a:r>
              <a:rPr lang="zh-CN" altLang="zh-CN" dirty="0"/>
              <a:t>即</a:t>
            </a:r>
            <a:r>
              <a:rPr lang="en-US" altLang="zh-CN" dirty="0"/>
              <a:t> TTL </a:t>
            </a:r>
            <a:r>
              <a:rPr lang="zh-CN" altLang="zh-CN" dirty="0" smtClean="0"/>
              <a:t>为</a:t>
            </a:r>
            <a:r>
              <a:rPr lang="en-US" altLang="zh-CN" dirty="0" smtClean="0"/>
              <a:t>52(</a:t>
            </a:r>
            <a:r>
              <a:rPr lang="zh-CN" altLang="en-US" dirty="0" smtClean="0"/>
              <a:t>十进制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：传输协议</a:t>
            </a:r>
            <a:r>
              <a:rPr lang="en-US" altLang="zh-CN" dirty="0" smtClean="0"/>
              <a:t>UDP(17)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31" y="2202688"/>
            <a:ext cx="4881737" cy="15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两种传输模式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传输数据为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结合的形式，通常默认</a:t>
            </a:r>
            <a:r>
              <a:rPr lang="en-US" altLang="zh-CN" dirty="0" smtClean="0"/>
              <a:t>UDP</a:t>
            </a:r>
            <a:r>
              <a:rPr lang="zh-CN" altLang="en-US" dirty="0" smtClean="0"/>
              <a:t>优先以保证速度。</a:t>
            </a:r>
            <a:endParaRPr lang="en-US" altLang="zh-CN" dirty="0" smtClean="0"/>
          </a:p>
          <a:p>
            <a:r>
              <a:rPr lang="zh-CN" altLang="en-US" dirty="0" smtClean="0"/>
              <a:t>可通过登陆时的高级设置调整服务器类型、服务器地址、端口</a:t>
            </a:r>
            <a:endParaRPr lang="en-US" altLang="zh-CN" dirty="0" smtClean="0"/>
          </a:p>
          <a:p>
            <a:r>
              <a:rPr lang="en-US" altLang="zh-CN" dirty="0" smtClean="0"/>
              <a:t>UDP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443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2" y="3403997"/>
            <a:ext cx="4048866" cy="3125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66" y="3376565"/>
            <a:ext cx="4060455" cy="31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85" y="316921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UDP--windows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00657" y="1743340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次收信息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模拟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次发信息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每隔半分钟本机向服务器发送一次</a:t>
            </a:r>
            <a:r>
              <a:rPr lang="en-US" altLang="zh-CN" dirty="0" smtClean="0"/>
              <a:t>OICQ</a:t>
            </a:r>
            <a:r>
              <a:rPr lang="zh-CN" altLang="en-US" dirty="0" smtClean="0"/>
              <a:t>数据报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更新状态数据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84" y="2039124"/>
            <a:ext cx="8908457" cy="1313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84" y="3685964"/>
            <a:ext cx="9249201" cy="13827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17" y="5676678"/>
            <a:ext cx="9419136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367</TotalTime>
  <Words>721</Words>
  <Application>Microsoft Office PowerPoint</Application>
  <PresentationFormat>宽屏</PresentationFormat>
  <Paragraphs>153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方正姚体</vt:lpstr>
      <vt:lpstr>Arial</vt:lpstr>
      <vt:lpstr>Rockwell</vt:lpstr>
      <vt:lpstr>Rockwell Condensed</vt:lpstr>
      <vt:lpstr>Wingdings</vt:lpstr>
      <vt:lpstr>木活字</vt:lpstr>
      <vt:lpstr>利用WireShark对 QQ数据分析</vt:lpstr>
      <vt:lpstr>OICQ协议</vt:lpstr>
      <vt:lpstr>OICQ的基础--UDP</vt:lpstr>
      <vt:lpstr>OICQ数据报分析</vt:lpstr>
      <vt:lpstr>OICQ数据报分析</vt:lpstr>
      <vt:lpstr>OICQ数据报分析</vt:lpstr>
      <vt:lpstr>OICQ数据报分析</vt:lpstr>
      <vt:lpstr>两种传输模式</vt:lpstr>
      <vt:lpstr>UDP--windows</vt:lpstr>
      <vt:lpstr>UDP--windows</vt:lpstr>
      <vt:lpstr>UDP--windows</vt:lpstr>
      <vt:lpstr>UDP--windows</vt:lpstr>
      <vt:lpstr>TCP协议</vt:lpstr>
      <vt:lpstr>TCP协议</vt:lpstr>
      <vt:lpstr>TCP—MAC OS</vt:lpstr>
      <vt:lpstr>TCP—MAC OS</vt:lpstr>
      <vt:lpstr>TCP—MAC OS</vt:lpstr>
      <vt:lpstr>TCP—MAC OS</vt:lpstr>
      <vt:lpstr>TCP--windows</vt:lpstr>
      <vt:lpstr>以太网连接时</vt:lpstr>
      <vt:lpstr>TCP flow graph</vt:lpstr>
      <vt:lpstr>TCP flow graph</vt:lpstr>
      <vt:lpstr>TCP flow graph</vt:lpstr>
      <vt:lpstr>TCP flow graph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利用WireShark对 QQ数据分析</dc:title>
  <dc:creator>panwanning</dc:creator>
  <cp:lastModifiedBy>panwanning</cp:lastModifiedBy>
  <cp:revision>32</cp:revision>
  <dcterms:created xsi:type="dcterms:W3CDTF">2018-12-17T16:00:23Z</dcterms:created>
  <dcterms:modified xsi:type="dcterms:W3CDTF">2018-12-19T08:59:20Z</dcterms:modified>
</cp:coreProperties>
</file>