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48"/>
  </p:notesMasterIdLst>
  <p:sldIdLst>
    <p:sldId id="256" r:id="rId2"/>
    <p:sldId id="283" r:id="rId3"/>
    <p:sldId id="286" r:id="rId4"/>
    <p:sldId id="257" r:id="rId5"/>
    <p:sldId id="259" r:id="rId6"/>
    <p:sldId id="260" r:id="rId7"/>
    <p:sldId id="258" r:id="rId8"/>
    <p:sldId id="261" r:id="rId9"/>
    <p:sldId id="262" r:id="rId10"/>
    <p:sldId id="307" r:id="rId11"/>
    <p:sldId id="301" r:id="rId12"/>
    <p:sldId id="305" r:id="rId13"/>
    <p:sldId id="303" r:id="rId14"/>
    <p:sldId id="304" r:id="rId15"/>
    <p:sldId id="306" r:id="rId16"/>
    <p:sldId id="308" r:id="rId17"/>
    <p:sldId id="285" r:id="rId18"/>
    <p:sldId id="270" r:id="rId19"/>
    <p:sldId id="271" r:id="rId20"/>
    <p:sldId id="265" r:id="rId21"/>
    <p:sldId id="267" r:id="rId22"/>
    <p:sldId id="282" r:id="rId23"/>
    <p:sldId id="274" r:id="rId24"/>
    <p:sldId id="291" r:id="rId25"/>
    <p:sldId id="293" r:id="rId26"/>
    <p:sldId id="297" r:id="rId27"/>
    <p:sldId id="288" r:id="rId28"/>
    <p:sldId id="310" r:id="rId29"/>
    <p:sldId id="311" r:id="rId30"/>
    <p:sldId id="299" r:id="rId31"/>
    <p:sldId id="292" r:id="rId32"/>
    <p:sldId id="294" r:id="rId33"/>
    <p:sldId id="312" r:id="rId34"/>
    <p:sldId id="313" r:id="rId35"/>
    <p:sldId id="295" r:id="rId36"/>
    <p:sldId id="296" r:id="rId37"/>
    <p:sldId id="298" r:id="rId38"/>
    <p:sldId id="275" r:id="rId39"/>
    <p:sldId id="289" r:id="rId40"/>
    <p:sldId id="281" r:id="rId41"/>
    <p:sldId id="290" r:id="rId42"/>
    <p:sldId id="276" r:id="rId43"/>
    <p:sldId id="277" r:id="rId44"/>
    <p:sldId id="278" r:id="rId45"/>
    <p:sldId id="309" r:id="rId46"/>
    <p:sldId id="28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71750" autoAdjust="0"/>
  </p:normalViewPr>
  <p:slideViewPr>
    <p:cSldViewPr snapToGrid="0">
      <p:cViewPr varScale="1">
        <p:scale>
          <a:sx n="62" d="100"/>
          <a:sy n="62" d="100"/>
        </p:scale>
        <p:origin x="1315" y="48"/>
      </p:cViewPr>
      <p:guideLst/>
    </p:cSldViewPr>
  </p:slideViewPr>
  <p:outlineViewPr>
    <p:cViewPr>
      <p:scale>
        <a:sx n="33" d="100"/>
        <a:sy n="33" d="100"/>
      </p:scale>
      <p:origin x="0" y="-27835"/>
    </p:cViewPr>
  </p:outlineViewPr>
  <p:notesTextViewPr>
    <p:cViewPr>
      <p:scale>
        <a:sx n="1" d="1"/>
        <a:sy n="1" d="1"/>
      </p:scale>
      <p:origin x="0" y="0"/>
    </p:cViewPr>
  </p:notesTextViewPr>
  <p:sorterViewPr>
    <p:cViewPr>
      <p:scale>
        <a:sx n="100" d="100"/>
        <a:sy n="100" d="100"/>
      </p:scale>
      <p:origin x="0" y="-8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04E01-24E1-4E38-96F0-25CAC1CB23CE}" type="datetimeFigureOut">
              <a:rPr lang="zh-CN" altLang="en-US" smtClean="0"/>
              <a:t>2018/12/20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8E147-8619-4DCB-9089-037A55BA17C6}" type="slidenum">
              <a:rPr lang="zh-CN" altLang="en-US" smtClean="0"/>
              <a:t>‹#›</a:t>
            </a:fld>
            <a:endParaRPr lang="zh-CN" altLang="en-US"/>
          </a:p>
        </p:txBody>
      </p:sp>
    </p:spTree>
    <p:extLst>
      <p:ext uri="{BB962C8B-B14F-4D97-AF65-F5344CB8AC3E}">
        <p14:creationId xmlns:p14="http://schemas.microsoft.com/office/powerpoint/2010/main" val="17401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确认是否是传输层</a:t>
            </a:r>
            <a:endParaRPr lang="en-US" altLang="zh-CN" dirty="0"/>
          </a:p>
          <a:p>
            <a:endParaRPr lang="en-US" altLang="zh-CN" dirty="0"/>
          </a:p>
          <a:p>
            <a:r>
              <a:rPr lang="zh-CN" altLang="en-US" dirty="0"/>
              <a:t>禁用校验和？？</a:t>
            </a:r>
          </a:p>
        </p:txBody>
      </p:sp>
      <p:sp>
        <p:nvSpPr>
          <p:cNvPr id="4" name="灯片编号占位符 3"/>
          <p:cNvSpPr>
            <a:spLocks noGrp="1"/>
          </p:cNvSpPr>
          <p:nvPr>
            <p:ph type="sldNum" sz="quarter" idx="5"/>
          </p:nvPr>
        </p:nvSpPr>
        <p:spPr/>
        <p:txBody>
          <a:bodyPr/>
          <a:lstStyle/>
          <a:p>
            <a:fld id="{A458E147-8619-4DCB-9089-037A55BA17C6}" type="slidenum">
              <a:rPr lang="zh-CN" altLang="en-US" smtClean="0"/>
              <a:t>7</a:t>
            </a:fld>
            <a:endParaRPr lang="zh-CN" altLang="en-US"/>
          </a:p>
        </p:txBody>
      </p:sp>
    </p:spTree>
    <p:extLst>
      <p:ext uri="{BB962C8B-B14F-4D97-AF65-F5344CB8AC3E}">
        <p14:creationId xmlns:p14="http://schemas.microsoft.com/office/powerpoint/2010/main" val="3201580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22</a:t>
            </a:fld>
            <a:endParaRPr lang="zh-CN" altLang="en-US"/>
          </a:p>
        </p:txBody>
      </p:sp>
    </p:spTree>
    <p:extLst>
      <p:ext uri="{BB962C8B-B14F-4D97-AF65-F5344CB8AC3E}">
        <p14:creationId xmlns:p14="http://schemas.microsoft.com/office/powerpoint/2010/main" val="176991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发送撤回命令</a:t>
            </a:r>
            <a:endParaRPr lang="en-US" altLang="zh-CN" dirty="0"/>
          </a:p>
          <a:p>
            <a:r>
              <a:rPr lang="en-US" altLang="zh-CN" dirty="0"/>
              <a:t>2.</a:t>
            </a:r>
            <a:r>
              <a:rPr lang="zh-CN" altLang="en-US" dirty="0"/>
              <a:t>回复</a:t>
            </a:r>
            <a:r>
              <a:rPr lang="en-US" altLang="zh-CN" dirty="0"/>
              <a:t>ACK  </a:t>
            </a:r>
            <a:r>
              <a:rPr lang="zh-CN" altLang="en-US" dirty="0"/>
              <a:t>向</a:t>
            </a:r>
            <a:r>
              <a:rPr lang="en-US" altLang="zh-CN" dirty="0"/>
              <a:t>B</a:t>
            </a:r>
            <a:r>
              <a:rPr lang="zh-CN" altLang="en-US" dirty="0"/>
              <a:t>进行处理</a:t>
            </a:r>
            <a:endParaRPr lang="en-US" altLang="zh-CN" dirty="0"/>
          </a:p>
          <a:p>
            <a:r>
              <a:rPr lang="en-US" altLang="zh-CN" dirty="0"/>
              <a:t>3.</a:t>
            </a:r>
            <a:r>
              <a:rPr lang="zh-CN" altLang="en-US" dirty="0"/>
              <a:t>本机发送一条用以覆盖的消息</a:t>
            </a:r>
            <a:endParaRPr lang="en-US" altLang="zh-CN" dirty="0"/>
          </a:p>
          <a:p>
            <a:r>
              <a:rPr lang="en-US" altLang="zh-CN" dirty="0"/>
              <a:t>4.ACK</a:t>
            </a:r>
          </a:p>
          <a:p>
            <a:r>
              <a:rPr lang="en-US" altLang="zh-CN" dirty="0"/>
              <a:t>5.</a:t>
            </a:r>
            <a:r>
              <a:rPr lang="zh-CN" altLang="en-US" dirty="0"/>
              <a:t>本机表示已经撤回</a:t>
            </a:r>
            <a:endParaRPr lang="en-US" altLang="zh-CN" dirty="0"/>
          </a:p>
          <a:p>
            <a:r>
              <a:rPr lang="en-US" altLang="zh-CN" dirty="0"/>
              <a:t>6.</a:t>
            </a:r>
            <a:r>
              <a:rPr lang="zh-CN" altLang="en-US" dirty="0"/>
              <a:t>服务器表示在对方撤回</a:t>
            </a:r>
            <a:endParaRPr lang="en-US" altLang="zh-CN" dirty="0"/>
          </a:p>
          <a:p>
            <a:r>
              <a:rPr lang="en-US" altLang="zh-CN" dirty="0"/>
              <a:t>7.ACK</a:t>
            </a:r>
          </a:p>
          <a:p>
            <a:r>
              <a:rPr lang="en-US" altLang="zh-CN" dirty="0"/>
              <a:t>8.ACK</a:t>
            </a:r>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23</a:t>
            </a:fld>
            <a:endParaRPr lang="zh-CN" altLang="en-US"/>
          </a:p>
        </p:txBody>
      </p:sp>
    </p:spTree>
    <p:extLst>
      <p:ext uri="{BB962C8B-B14F-4D97-AF65-F5344CB8AC3E}">
        <p14:creationId xmlns:p14="http://schemas.microsoft.com/office/powerpoint/2010/main" val="1879506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下一页</a:t>
            </a:r>
            <a:r>
              <a:rPr lang="en-US" altLang="zh-CN" dirty="0"/>
              <a:t>Sequence number</a:t>
            </a:r>
            <a:r>
              <a:rPr lang="zh-CN" altLang="en-US" dirty="0"/>
              <a:t>为随机给定，并非</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24</a:t>
            </a:fld>
            <a:endParaRPr lang="zh-CN" altLang="en-US"/>
          </a:p>
        </p:txBody>
      </p:sp>
    </p:spTree>
    <p:extLst>
      <p:ext uri="{BB962C8B-B14F-4D97-AF65-F5344CB8AC3E}">
        <p14:creationId xmlns:p14="http://schemas.microsoft.com/office/powerpoint/2010/main" val="3518228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仅用于说明</a:t>
            </a:r>
            <a:r>
              <a:rPr lang="en-US" altLang="zh-CN" dirty="0"/>
              <a:t>Sequence number</a:t>
            </a:r>
            <a:r>
              <a:rPr lang="zh-CN" altLang="en-US" dirty="0"/>
              <a:t>为随机给定，并非</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25</a:t>
            </a:fld>
            <a:endParaRPr lang="zh-CN" altLang="en-US"/>
          </a:p>
        </p:txBody>
      </p:sp>
    </p:spTree>
    <p:extLst>
      <p:ext uri="{BB962C8B-B14F-4D97-AF65-F5344CB8AC3E}">
        <p14:creationId xmlns:p14="http://schemas.microsoft.com/office/powerpoint/2010/main" val="3153551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第一次握手时报文段中的选项字段</a:t>
            </a:r>
            <a:endParaRPr lang="en-US" altLang="zh-CN" dirty="0"/>
          </a:p>
          <a:p>
            <a:r>
              <a:rPr lang="zh-CN" altLang="en-US" dirty="0"/>
              <a:t>同时也会出现在快速重传和产生冗余</a:t>
            </a:r>
            <a:r>
              <a:rPr lang="en-US" altLang="zh-CN" dirty="0"/>
              <a:t>ACK</a:t>
            </a:r>
            <a:r>
              <a:rPr lang="zh-CN" altLang="en-US" dirty="0"/>
              <a:t>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图中为使用到的选项</a:t>
            </a:r>
            <a:endParaRPr lang="en-US" altLang="zh-CN" dirty="0"/>
          </a:p>
          <a:p>
            <a:r>
              <a:rPr lang="zh-CN" altLang="en-US" dirty="0"/>
              <a:t>选项字段长度可变，用于发送方和接收方协商最大报文段长度（</a:t>
            </a:r>
            <a:r>
              <a:rPr lang="en-US" altLang="zh-CN" dirty="0"/>
              <a:t>MSS</a:t>
            </a:r>
            <a:r>
              <a:rPr lang="zh-CN" altLang="en-US" dirty="0"/>
              <a:t>）时，或在高速网络环境下用作窗口调节因子时使用</a:t>
            </a:r>
            <a:endParaRPr lang="en-US" altLang="zh-CN" dirty="0"/>
          </a:p>
          <a:p>
            <a:endParaRPr lang="en-US" altLang="zh-CN" dirty="0"/>
          </a:p>
          <a:p>
            <a:r>
              <a:rPr lang="en-US" altLang="zh-CN" dirty="0"/>
              <a:t>RFC 1323</a:t>
            </a:r>
            <a:r>
              <a:rPr lang="zh-CN" altLang="en-US" sz="1200" b="0" i="0" kern="1200" dirty="0">
                <a:solidFill>
                  <a:schemeClr val="tx1"/>
                </a:solidFill>
                <a:effectLst/>
                <a:latin typeface="+mn-lt"/>
                <a:ea typeface="+mn-ea"/>
                <a:cs typeface="+mn-cs"/>
              </a:rPr>
              <a:t>定义了允许接收端通告大于 </a:t>
            </a:r>
            <a:r>
              <a:rPr lang="en-US" altLang="zh-CN" sz="1200" b="0" i="0" kern="1200" dirty="0">
                <a:solidFill>
                  <a:schemeClr val="tx1"/>
                </a:solidFill>
                <a:effectLst/>
                <a:latin typeface="+mn-lt"/>
                <a:ea typeface="+mn-ea"/>
                <a:cs typeface="+mn-cs"/>
              </a:rPr>
              <a:t>65,535 </a:t>
            </a:r>
            <a:r>
              <a:rPr lang="zh-CN" altLang="en-US" sz="1200" b="0" i="0" kern="1200" dirty="0">
                <a:solidFill>
                  <a:schemeClr val="tx1"/>
                </a:solidFill>
                <a:effectLst/>
                <a:latin typeface="+mn-lt"/>
                <a:ea typeface="+mn-ea"/>
                <a:cs typeface="+mn-cs"/>
              </a:rPr>
              <a:t>字节的窗口大小的窗口缩放。</a:t>
            </a:r>
            <a:endParaRPr lang="en-US" altLang="zh-CN" dirty="0"/>
          </a:p>
          <a:p>
            <a:r>
              <a:rPr lang="zh-CN" altLang="en-US" sz="1200" b="0" i="0" kern="1200" dirty="0">
                <a:solidFill>
                  <a:schemeClr val="tx1"/>
                </a:solidFill>
                <a:effectLst/>
                <a:latin typeface="+mn-lt"/>
                <a:ea typeface="+mn-ea"/>
                <a:cs typeface="+mn-cs"/>
              </a:rPr>
              <a:t>窗口缩放用于将</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位窗口字段扩展为</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位长度，计数为</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则将该值乘</a:t>
            </a:r>
            <a:r>
              <a:rPr lang="en-US" altLang="zh-CN" sz="1200" b="0" i="0" kern="1200" dirty="0">
                <a:solidFill>
                  <a:schemeClr val="tx1"/>
                </a:solidFill>
                <a:effectLst/>
                <a:latin typeface="+mn-lt"/>
                <a:ea typeface="+mn-ea"/>
                <a:cs typeface="+mn-cs"/>
              </a:rPr>
              <a:t>256</a:t>
            </a:r>
          </a:p>
          <a:p>
            <a:r>
              <a:rPr lang="zh-CN" altLang="en-US" sz="1200" b="0" i="0" kern="1200" dirty="0">
                <a:solidFill>
                  <a:schemeClr val="tx1"/>
                </a:solidFill>
                <a:effectLst/>
                <a:latin typeface="+mn-lt"/>
                <a:ea typeface="+mn-ea"/>
                <a:cs typeface="+mn-cs"/>
              </a:rPr>
              <a:t>窗口缩放选项可以在每个主机在其</a:t>
            </a:r>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分组中的连接期间仅发送一次。可以通过修改</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标头中的窗口字段的值来动态调整窗口大小，但是在</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连接的持续时间内，标度乘数保持静态。仅当两端都包含选项时，缩放才有效</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如果只有连接的一端支持窗口缩放，则不会在任一方向上启用它。</a:t>
            </a:r>
            <a:endParaRPr lang="en-US" altLang="zh-CN" sz="1200" b="0" i="0" kern="1200" dirty="0">
              <a:solidFill>
                <a:schemeClr val="tx1"/>
              </a:solidFill>
              <a:effectLst/>
              <a:latin typeface="+mn-lt"/>
              <a:ea typeface="+mn-ea"/>
              <a:cs typeface="+mn-cs"/>
            </a:endParaRPr>
          </a:p>
          <a:p>
            <a:r>
              <a:rPr lang="en-US" altLang="zh-CN" dirty="0"/>
              <a:t>http://packetlife.net/blog/2010/aug/4/tcp-windows-and-window-scaling/</a:t>
            </a:r>
          </a:p>
        </p:txBody>
      </p:sp>
      <p:sp>
        <p:nvSpPr>
          <p:cNvPr id="4" name="灯片编号占位符 3"/>
          <p:cNvSpPr>
            <a:spLocks noGrp="1"/>
          </p:cNvSpPr>
          <p:nvPr>
            <p:ph type="sldNum" sz="quarter" idx="5"/>
          </p:nvPr>
        </p:nvSpPr>
        <p:spPr/>
        <p:txBody>
          <a:bodyPr/>
          <a:lstStyle/>
          <a:p>
            <a:fld id="{A458E147-8619-4DCB-9089-037A55BA17C6}" type="slidenum">
              <a:rPr lang="zh-CN" altLang="en-US" smtClean="0"/>
              <a:t>26</a:t>
            </a:fld>
            <a:endParaRPr lang="zh-CN" altLang="en-US"/>
          </a:p>
        </p:txBody>
      </p:sp>
    </p:spTree>
    <p:extLst>
      <p:ext uri="{BB962C8B-B14F-4D97-AF65-F5344CB8AC3E}">
        <p14:creationId xmlns:p14="http://schemas.microsoft.com/office/powerpoint/2010/main" val="131709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SACK(Selective ACK)</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选项，它使得接收方能告诉发送方哪些报文段丢失，哪些报文段重传了，哪些报文段已经提前收到等信息。根据这些信息</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就可以只重传哪些真正丢失的报文段。需要注意的是只有收到失序的分组时才会可能会发送</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还是建立在累积确认的基础上的。也就是说如果收到的报文段与期望收到的报文段的序号相同就会发送累积的</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只是针对失序到达的报文段的。</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包括了两个</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选项，一个选项用于标识是否支持</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，是在</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连接建立时时发送；另一种选项则包含了具体的</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信息。</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27</a:t>
            </a:fld>
            <a:endParaRPr lang="zh-CN" altLang="en-US"/>
          </a:p>
        </p:txBody>
      </p:sp>
    </p:spTree>
    <p:extLst>
      <p:ext uri="{BB962C8B-B14F-4D97-AF65-F5344CB8AC3E}">
        <p14:creationId xmlns:p14="http://schemas.microsoft.com/office/powerpoint/2010/main" val="344471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SACK(Selective ACK)</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选项，它使得接收方能告诉发送方哪些报文段丢失，哪些报文段重传了，哪些报文段已经提前收到等信息。根据这些信息</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就可以只重传哪些真正丢失的报文段。需要注意的是只有收到失序的分组时才会可能会发送</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还是建立在累积确认的基础上的。也就是说如果收到的报文段与期望收到的报文段的序号相同就会发送累积的</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只是针对失序到达的报文段的。</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包括了两个</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选项，一个选项用于标识是否支持</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，是在</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连接建立时时发送；另一种选项则包含了具体的</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信息。</a:t>
            </a:r>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28</a:t>
            </a:fld>
            <a:endParaRPr lang="zh-CN" altLang="en-US"/>
          </a:p>
        </p:txBody>
      </p:sp>
    </p:spTree>
    <p:extLst>
      <p:ext uri="{BB962C8B-B14F-4D97-AF65-F5344CB8AC3E}">
        <p14:creationId xmlns:p14="http://schemas.microsoft.com/office/powerpoint/2010/main" val="3344181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29</a:t>
            </a:fld>
            <a:endParaRPr lang="zh-CN" altLang="en-US"/>
          </a:p>
        </p:txBody>
      </p:sp>
    </p:spTree>
    <p:extLst>
      <p:ext uri="{BB962C8B-B14F-4D97-AF65-F5344CB8AC3E}">
        <p14:creationId xmlns:p14="http://schemas.microsoft.com/office/powerpoint/2010/main" val="3225436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TCP</a:t>
            </a:r>
            <a:r>
              <a:rPr lang="zh-CN" altLang="en-US" dirty="0"/>
              <a:t>常用选项</a:t>
            </a:r>
            <a:endParaRPr lang="en-US" altLang="zh-CN"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30</a:t>
            </a:fld>
            <a:endParaRPr lang="zh-CN" altLang="en-US"/>
          </a:p>
        </p:txBody>
      </p:sp>
    </p:spTree>
    <p:extLst>
      <p:ext uri="{BB962C8B-B14F-4D97-AF65-F5344CB8AC3E}">
        <p14:creationId xmlns:p14="http://schemas.microsoft.com/office/powerpoint/2010/main" val="2668721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1.</a:t>
            </a:r>
            <a:r>
              <a:rPr lang="zh-CN" altLang="en-US" dirty="0">
                <a:effectLst/>
              </a:rPr>
              <a:t>客户端发起关闭连接的请求，但如果有数据为传输完毕可以不立即关闭链接。</a:t>
            </a:r>
          </a:p>
          <a:p>
            <a:r>
              <a:rPr lang="en-US" altLang="zh-CN" dirty="0"/>
              <a:t>2.</a:t>
            </a:r>
            <a:r>
              <a:rPr lang="zh-CN" altLang="en-US" dirty="0"/>
              <a:t>服务器收到请求并响应一个</a:t>
            </a:r>
            <a:r>
              <a:rPr lang="en-US" altLang="zh-CN" dirty="0"/>
              <a:t>ACK</a:t>
            </a:r>
            <a:r>
              <a:rPr lang="zh-CN" altLang="en-US" dirty="0"/>
              <a:t>报文，之后服务器处理自己的问题：发送数据到客户端</a:t>
            </a:r>
            <a:r>
              <a:rPr lang="en-US" altLang="zh-CN" dirty="0"/>
              <a:t>/</a:t>
            </a:r>
            <a:r>
              <a:rPr lang="zh-CN" altLang="en-US" dirty="0"/>
              <a:t>准备释放资源；收到本次</a:t>
            </a:r>
            <a:r>
              <a:rPr lang="en-US" altLang="zh-CN" dirty="0"/>
              <a:t>ACK</a:t>
            </a:r>
            <a:r>
              <a:rPr lang="zh-CN" altLang="en-US" dirty="0"/>
              <a:t>报文的客户端将进入</a:t>
            </a:r>
            <a:r>
              <a:rPr lang="en-US" altLang="zh-CN" dirty="0"/>
              <a:t>FIN_WAIT</a:t>
            </a:r>
            <a:r>
              <a:rPr lang="zh-CN" altLang="en-US" dirty="0"/>
              <a:t>状态，等待服务端的</a:t>
            </a:r>
            <a:r>
              <a:rPr lang="en-US" altLang="zh-CN" dirty="0"/>
              <a:t>FIN</a:t>
            </a:r>
            <a:r>
              <a:rPr lang="zh-CN" altLang="en-US" dirty="0"/>
              <a:t>报文。</a:t>
            </a:r>
          </a:p>
          <a:p>
            <a:r>
              <a:rPr lang="en-US" altLang="zh-CN" dirty="0"/>
              <a:t>3.</a:t>
            </a:r>
            <a:r>
              <a:rPr lang="zh-CN" altLang="en-US" dirty="0"/>
              <a:t>服务器确认发往客户端的数据已经发送完毕，向客户端发送</a:t>
            </a:r>
            <a:r>
              <a:rPr lang="en-US" altLang="zh-CN" dirty="0"/>
              <a:t>FIN</a:t>
            </a:r>
            <a:r>
              <a:rPr lang="zh-CN" altLang="en-US" dirty="0"/>
              <a:t>报文。</a:t>
            </a:r>
          </a:p>
          <a:p>
            <a:r>
              <a:rPr lang="en-US" altLang="zh-CN" dirty="0"/>
              <a:t>4.</a:t>
            </a:r>
            <a:r>
              <a:rPr lang="zh-CN" altLang="en-US" dirty="0"/>
              <a:t>收到</a:t>
            </a:r>
            <a:r>
              <a:rPr lang="en-US" altLang="zh-CN" dirty="0"/>
              <a:t>FIN</a:t>
            </a:r>
            <a:r>
              <a:rPr lang="zh-CN" altLang="en-US" dirty="0"/>
              <a:t>报文的客户端发送一个</a:t>
            </a:r>
            <a:r>
              <a:rPr lang="en-US" altLang="zh-CN" dirty="0"/>
              <a:t>ACK</a:t>
            </a:r>
            <a:r>
              <a:rPr lang="zh-CN" altLang="en-US" dirty="0"/>
              <a:t>包并进入</a:t>
            </a:r>
            <a:r>
              <a:rPr lang="en-US" altLang="zh-CN" dirty="0"/>
              <a:t>TIME_WAIT</a:t>
            </a:r>
            <a:r>
              <a:rPr lang="zh-CN" altLang="en-US" dirty="0"/>
              <a:t>状态，如果服务器没有收到</a:t>
            </a:r>
            <a:r>
              <a:rPr lang="en-US" altLang="zh-CN" dirty="0"/>
              <a:t>ACK</a:t>
            </a:r>
            <a:r>
              <a:rPr lang="zh-CN" altLang="en-US" dirty="0"/>
              <a:t>则服务器可选择重传，如果收到了</a:t>
            </a:r>
            <a:r>
              <a:rPr lang="en-US" altLang="zh-CN" dirty="0"/>
              <a:t>ACK</a:t>
            </a:r>
            <a:r>
              <a:rPr lang="zh-CN" altLang="en-US" dirty="0"/>
              <a:t>，不需响应，客户端等待</a:t>
            </a:r>
            <a:r>
              <a:rPr lang="en-US" altLang="zh-CN" dirty="0"/>
              <a:t>2MSL</a:t>
            </a:r>
            <a:r>
              <a:rPr lang="zh-CN" altLang="en-US" dirty="0"/>
              <a:t>后没有收到回复说明服务器已关闭，则客户端关闭连接。</a:t>
            </a:r>
          </a:p>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31</a:t>
            </a:fld>
            <a:endParaRPr lang="zh-CN" altLang="en-US"/>
          </a:p>
        </p:txBody>
      </p:sp>
    </p:spTree>
    <p:extLst>
      <p:ext uri="{BB962C8B-B14F-4D97-AF65-F5344CB8AC3E}">
        <p14:creationId xmlns:p14="http://schemas.microsoft.com/office/powerpoint/2010/main" val="286493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区分服务：</a:t>
            </a:r>
            <a:endParaRPr lang="en-US" altLang="zh-CN" dirty="0"/>
          </a:p>
          <a:p>
            <a:r>
              <a:rPr lang="en-US" altLang="zh-CN" dirty="0"/>
              <a:t>TTL</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8</a:t>
            </a:fld>
            <a:endParaRPr lang="zh-CN" altLang="en-US"/>
          </a:p>
        </p:txBody>
      </p:sp>
    </p:spTree>
    <p:extLst>
      <p:ext uri="{BB962C8B-B14F-4D97-AF65-F5344CB8AC3E}">
        <p14:creationId xmlns:p14="http://schemas.microsoft.com/office/powerpoint/2010/main" val="4039940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发送信息</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发送已接受回执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接收到回执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[TCP Retransmission]</a:t>
            </a:r>
            <a:r>
              <a:rPr lang="zh-CN" altLang="en-US" sz="1200" b="0" i="0" kern="1200" dirty="0">
                <a:solidFill>
                  <a:schemeClr val="tx1"/>
                </a:solidFill>
                <a:effectLst/>
                <a:latin typeface="+mn-lt"/>
                <a:ea typeface="+mn-ea"/>
                <a:cs typeface="+mn-cs"/>
              </a:rPr>
              <a:t>如果一个包真的丢了，又没有后续包可以在接收方触发</a:t>
            </a:r>
            <a:r>
              <a:rPr lang="en-US" altLang="zh-CN" sz="1200" b="0" i="0" kern="1200" dirty="0">
                <a:solidFill>
                  <a:schemeClr val="tx1"/>
                </a:solidFill>
                <a:effectLst/>
                <a:latin typeface="+mn-lt"/>
                <a:ea typeface="+mn-ea"/>
                <a:cs typeface="+mn-cs"/>
              </a:rPr>
              <a:t>[Dup Ack]</a:t>
            </a:r>
            <a:r>
              <a:rPr lang="zh-CN" altLang="en-US" sz="1200" b="0" i="0" kern="1200" dirty="0">
                <a:solidFill>
                  <a:schemeClr val="tx1"/>
                </a:solidFill>
                <a:effectLst/>
                <a:latin typeface="+mn-lt"/>
                <a:ea typeface="+mn-ea"/>
                <a:cs typeface="+mn-cs"/>
              </a:rPr>
              <a:t>，就不会快速重传。这种情况下发送方只好等到超时了再重传，此类重传包就会被</a:t>
            </a:r>
            <a:r>
              <a:rPr lang="en-US" altLang="zh-CN" sz="1200" b="0" i="0" kern="1200" dirty="0">
                <a:solidFill>
                  <a:schemeClr val="tx1"/>
                </a:solidFill>
                <a:effectLst/>
                <a:latin typeface="+mn-lt"/>
                <a:ea typeface="+mn-ea"/>
                <a:cs typeface="+mn-cs"/>
              </a:rPr>
              <a:t>Wireshark</a:t>
            </a:r>
            <a:r>
              <a:rPr lang="zh-CN" altLang="en-US" sz="1200" b="0" i="0" kern="1200" dirty="0">
                <a:solidFill>
                  <a:schemeClr val="tx1"/>
                </a:solidFill>
                <a:effectLst/>
                <a:latin typeface="+mn-lt"/>
                <a:ea typeface="+mn-ea"/>
                <a:cs typeface="+mn-cs"/>
              </a:rPr>
              <a:t>标上</a:t>
            </a:r>
            <a:r>
              <a:rPr lang="en-US" altLang="zh-CN" sz="1200" b="0" i="0" kern="1200" dirty="0">
                <a:solidFill>
                  <a:schemeClr val="tx1"/>
                </a:solidFill>
                <a:effectLst/>
                <a:latin typeface="+mn-lt"/>
                <a:ea typeface="+mn-ea"/>
                <a:cs typeface="+mn-cs"/>
              </a:rPr>
              <a:t>[TCP Retransmission]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[TCP Dup ACK]</a:t>
            </a:r>
            <a:r>
              <a:rPr lang="zh-CN" altLang="en-US" sz="1200" b="0" i="0" kern="1200" dirty="0">
                <a:solidFill>
                  <a:schemeClr val="tx1"/>
                </a:solidFill>
                <a:effectLst/>
                <a:latin typeface="+mn-lt"/>
                <a:ea typeface="+mn-ea"/>
                <a:cs typeface="+mn-cs"/>
              </a:rPr>
              <a:t>当乱序或者丢包发生时，接收方会收到一些</a:t>
            </a:r>
            <a:r>
              <a:rPr lang="en-US" altLang="zh-CN" sz="1200" b="0" i="0" kern="1200" dirty="0">
                <a:solidFill>
                  <a:schemeClr val="tx1"/>
                </a:solidFill>
                <a:effectLst/>
                <a:latin typeface="+mn-lt"/>
                <a:ea typeface="+mn-ea"/>
                <a:cs typeface="+mn-cs"/>
              </a:rPr>
              <a:t>Seq</a:t>
            </a:r>
            <a:r>
              <a:rPr lang="zh-CN" altLang="en-US" sz="1200" b="0" i="0" kern="1200" dirty="0">
                <a:solidFill>
                  <a:schemeClr val="tx1"/>
                </a:solidFill>
                <a:effectLst/>
                <a:latin typeface="+mn-lt"/>
                <a:ea typeface="+mn-ea"/>
                <a:cs typeface="+mn-cs"/>
              </a:rPr>
              <a:t>号比期望值大的包。它每收到一个这种包就会</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一次期望的</a:t>
            </a:r>
            <a:r>
              <a:rPr lang="en-US" altLang="zh-CN" sz="1200" b="0" i="0" kern="1200" dirty="0">
                <a:solidFill>
                  <a:schemeClr val="tx1"/>
                </a:solidFill>
                <a:effectLst/>
                <a:latin typeface="+mn-lt"/>
                <a:ea typeface="+mn-ea"/>
                <a:cs typeface="+mn-cs"/>
              </a:rPr>
              <a:t>Seq</a:t>
            </a:r>
            <a:r>
              <a:rPr lang="zh-CN" altLang="en-US" sz="1200" b="0" i="0" kern="1200" dirty="0">
                <a:solidFill>
                  <a:schemeClr val="tx1"/>
                </a:solidFill>
                <a:effectLst/>
                <a:latin typeface="+mn-lt"/>
                <a:ea typeface="+mn-ea"/>
                <a:cs typeface="+mn-cs"/>
              </a:rPr>
              <a:t>值，以此方式来提醒发送方，于是就产生了一些重复的</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Wireshark</a:t>
            </a:r>
            <a:r>
              <a:rPr lang="zh-CN" altLang="en-US" sz="1200" b="0" i="0" kern="1200" dirty="0">
                <a:solidFill>
                  <a:schemeClr val="tx1"/>
                </a:solidFill>
                <a:effectLst/>
                <a:latin typeface="+mn-lt"/>
                <a:ea typeface="+mn-ea"/>
                <a:cs typeface="+mn-cs"/>
              </a:rPr>
              <a:t>会在这种重复的</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上标记</a:t>
            </a:r>
            <a:r>
              <a:rPr lang="en-US" altLang="zh-CN" sz="1200" b="0" i="0" kern="1200" dirty="0">
                <a:solidFill>
                  <a:schemeClr val="tx1"/>
                </a:solidFill>
                <a:effectLst/>
                <a:latin typeface="+mn-lt"/>
                <a:ea typeface="+mn-ea"/>
                <a:cs typeface="+mn-cs"/>
              </a:rPr>
              <a:t>[TCP Dup ACK] </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32</a:t>
            </a:fld>
            <a:endParaRPr lang="zh-CN" altLang="en-US"/>
          </a:p>
        </p:txBody>
      </p:sp>
    </p:spTree>
    <p:extLst>
      <p:ext uri="{BB962C8B-B14F-4D97-AF65-F5344CB8AC3E}">
        <p14:creationId xmlns:p14="http://schemas.microsoft.com/office/powerpoint/2010/main" val="3923726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33</a:t>
            </a:fld>
            <a:endParaRPr lang="zh-CN" altLang="en-US"/>
          </a:p>
        </p:txBody>
      </p:sp>
    </p:spTree>
    <p:extLst>
      <p:ext uri="{BB962C8B-B14F-4D97-AF65-F5344CB8AC3E}">
        <p14:creationId xmlns:p14="http://schemas.microsoft.com/office/powerpoint/2010/main" val="919374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34</a:t>
            </a:fld>
            <a:endParaRPr lang="zh-CN" altLang="en-US"/>
          </a:p>
        </p:txBody>
      </p:sp>
    </p:spTree>
    <p:extLst>
      <p:ext uri="{BB962C8B-B14F-4D97-AF65-F5344CB8AC3E}">
        <p14:creationId xmlns:p14="http://schemas.microsoft.com/office/powerpoint/2010/main" val="2879709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effectLst/>
            </a:endParaRPr>
          </a:p>
        </p:txBody>
      </p:sp>
      <p:sp>
        <p:nvSpPr>
          <p:cNvPr id="4" name="灯片编号占位符 3"/>
          <p:cNvSpPr>
            <a:spLocks noGrp="1"/>
          </p:cNvSpPr>
          <p:nvPr>
            <p:ph type="sldNum" sz="quarter" idx="5"/>
          </p:nvPr>
        </p:nvSpPr>
        <p:spPr/>
        <p:txBody>
          <a:bodyPr/>
          <a:lstStyle/>
          <a:p>
            <a:fld id="{A458E147-8619-4DCB-9089-037A55BA17C6}" type="slidenum">
              <a:rPr lang="zh-CN" altLang="en-US" smtClean="0"/>
              <a:t>35</a:t>
            </a:fld>
            <a:endParaRPr lang="zh-CN" altLang="en-US"/>
          </a:p>
        </p:txBody>
      </p:sp>
    </p:spTree>
    <p:extLst>
      <p:ext uri="{BB962C8B-B14F-4D97-AF65-F5344CB8AC3E}">
        <p14:creationId xmlns:p14="http://schemas.microsoft.com/office/powerpoint/2010/main" val="1204694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发送消息</a:t>
            </a:r>
            <a:endParaRPr lang="en-US" altLang="zh-CN" dirty="0"/>
          </a:p>
          <a:p>
            <a:r>
              <a:rPr lang="en-US" altLang="zh-CN" dirty="0"/>
              <a:t>2.</a:t>
            </a:r>
            <a:r>
              <a:rPr lang="zh-CN" altLang="en-US" dirty="0"/>
              <a:t>收到</a:t>
            </a:r>
            <a:r>
              <a:rPr lang="en-US" altLang="zh-CN" dirty="0"/>
              <a:t>ACK</a:t>
            </a:r>
            <a:r>
              <a:rPr lang="zh-CN" altLang="en-US" dirty="0"/>
              <a:t>表示消息发送成功</a:t>
            </a:r>
            <a:endParaRPr lang="en-US" altLang="zh-CN" dirty="0"/>
          </a:p>
          <a:p>
            <a:r>
              <a:rPr lang="en-US" altLang="zh-CN" dirty="0"/>
              <a:t>3.</a:t>
            </a:r>
            <a:r>
              <a:rPr lang="zh-CN" altLang="en-US" dirty="0"/>
              <a:t>发送已读回执</a:t>
            </a:r>
            <a:endParaRPr lang="en-US" altLang="zh-CN" dirty="0"/>
          </a:p>
          <a:p>
            <a:r>
              <a:rPr lang="en-US" altLang="zh-CN" dirty="0"/>
              <a:t>4.</a:t>
            </a:r>
            <a:r>
              <a:rPr lang="zh-CN" altLang="en-US" dirty="0"/>
              <a:t>收到</a:t>
            </a:r>
            <a:r>
              <a:rPr lang="en-US" altLang="zh-CN" dirty="0"/>
              <a:t>ACK</a:t>
            </a:r>
            <a:r>
              <a:rPr lang="zh-CN" altLang="en-US" dirty="0"/>
              <a:t>表示回执发送成功</a:t>
            </a:r>
            <a:endParaRPr lang="en-US" altLang="zh-CN"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36</a:t>
            </a:fld>
            <a:endParaRPr lang="zh-CN" altLang="en-US"/>
          </a:p>
        </p:txBody>
      </p:sp>
    </p:spTree>
    <p:extLst>
      <p:ext uri="{BB962C8B-B14F-4D97-AF65-F5344CB8AC3E}">
        <p14:creationId xmlns:p14="http://schemas.microsoft.com/office/powerpoint/2010/main" val="3971742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2103621841  7D 62 B8 DB</a:t>
            </a:r>
          </a:p>
          <a:p>
            <a:r>
              <a:rPr lang="zh-CN" altLang="en-US" dirty="0"/>
              <a:t>蓝色区域第</a:t>
            </a:r>
            <a:r>
              <a:rPr lang="en-US" altLang="zh-CN" dirty="0"/>
              <a:t>10</a:t>
            </a:r>
            <a:r>
              <a:rPr lang="zh-CN" altLang="en-US" dirty="0"/>
              <a:t>块</a:t>
            </a:r>
          </a:p>
          <a:p>
            <a:endParaRPr lang="en-US" altLang="zh-CN" dirty="0"/>
          </a:p>
          <a:p>
            <a:r>
              <a:rPr lang="zh-CN" altLang="en-US" dirty="0"/>
              <a:t>发送：</a:t>
            </a:r>
            <a:r>
              <a:rPr lang="en-US" altLang="zh-CN" dirty="0"/>
              <a:t>225B</a:t>
            </a:r>
          </a:p>
          <a:p>
            <a:r>
              <a:rPr lang="zh-CN" altLang="en-US" dirty="0"/>
              <a:t>接收：</a:t>
            </a:r>
            <a:r>
              <a:rPr lang="en-US" altLang="zh-CN" dirty="0"/>
              <a:t>153B</a:t>
            </a:r>
          </a:p>
        </p:txBody>
      </p:sp>
      <p:sp>
        <p:nvSpPr>
          <p:cNvPr id="4" name="灯片编号占位符 3"/>
          <p:cNvSpPr>
            <a:spLocks noGrp="1"/>
          </p:cNvSpPr>
          <p:nvPr>
            <p:ph type="sldNum" sz="quarter" idx="5"/>
          </p:nvPr>
        </p:nvSpPr>
        <p:spPr/>
        <p:txBody>
          <a:bodyPr/>
          <a:lstStyle/>
          <a:p>
            <a:fld id="{A458E147-8619-4DCB-9089-037A55BA17C6}" type="slidenum">
              <a:rPr lang="zh-CN" altLang="en-US" smtClean="0"/>
              <a:t>37</a:t>
            </a:fld>
            <a:endParaRPr lang="zh-CN" altLang="en-US"/>
          </a:p>
        </p:txBody>
      </p:sp>
    </p:spTree>
    <p:extLst>
      <p:ext uri="{BB962C8B-B14F-4D97-AF65-F5344CB8AC3E}">
        <p14:creationId xmlns:p14="http://schemas.microsoft.com/office/powerpoint/2010/main" val="552014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38</a:t>
            </a:fld>
            <a:endParaRPr lang="zh-CN" altLang="en-US"/>
          </a:p>
        </p:txBody>
      </p:sp>
    </p:spTree>
    <p:extLst>
      <p:ext uri="{BB962C8B-B14F-4D97-AF65-F5344CB8AC3E}">
        <p14:creationId xmlns:p14="http://schemas.microsoft.com/office/powerpoint/2010/main" val="826261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39</a:t>
            </a:fld>
            <a:endParaRPr lang="zh-CN" altLang="en-US"/>
          </a:p>
        </p:txBody>
      </p:sp>
    </p:spTree>
    <p:extLst>
      <p:ext uri="{BB962C8B-B14F-4D97-AF65-F5344CB8AC3E}">
        <p14:creationId xmlns:p14="http://schemas.microsoft.com/office/powerpoint/2010/main" val="104946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加图</a:t>
            </a:r>
            <a:r>
              <a:rPr lang="en-US" altLang="zh-CN" dirty="0"/>
              <a:t>OICQ</a:t>
            </a:r>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10</a:t>
            </a:fld>
            <a:endParaRPr lang="zh-CN" altLang="en-US"/>
          </a:p>
        </p:txBody>
      </p:sp>
    </p:spTree>
    <p:extLst>
      <p:ext uri="{BB962C8B-B14F-4D97-AF65-F5344CB8AC3E}">
        <p14:creationId xmlns:p14="http://schemas.microsoft.com/office/powerpoint/2010/main" val="119808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图片需修改</a:t>
            </a:r>
          </a:p>
        </p:txBody>
      </p:sp>
      <p:sp>
        <p:nvSpPr>
          <p:cNvPr id="4" name="灯片编号占位符 3"/>
          <p:cNvSpPr>
            <a:spLocks noGrp="1"/>
          </p:cNvSpPr>
          <p:nvPr>
            <p:ph type="sldNum" sz="quarter" idx="5"/>
          </p:nvPr>
        </p:nvSpPr>
        <p:spPr/>
        <p:txBody>
          <a:bodyPr/>
          <a:lstStyle/>
          <a:p>
            <a:fld id="{A458E147-8619-4DCB-9089-037A55BA17C6}" type="slidenum">
              <a:rPr lang="zh-CN" altLang="en-US" smtClean="0"/>
              <a:t>13</a:t>
            </a:fld>
            <a:endParaRPr lang="zh-CN" altLang="en-US"/>
          </a:p>
        </p:txBody>
      </p:sp>
    </p:spTree>
    <p:extLst>
      <p:ext uri="{BB962C8B-B14F-4D97-AF65-F5344CB8AC3E}">
        <p14:creationId xmlns:p14="http://schemas.microsoft.com/office/powerpoint/2010/main" val="12312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2103621841  7D 62 B8 DB</a:t>
            </a:r>
          </a:p>
          <a:p>
            <a:r>
              <a:rPr lang="zh-CN" altLang="en-US" dirty="0"/>
              <a:t>蓝色区域第</a:t>
            </a:r>
            <a:r>
              <a:rPr lang="en-US" altLang="zh-CN" dirty="0"/>
              <a:t>10</a:t>
            </a:r>
            <a:r>
              <a:rPr lang="zh-CN" altLang="en-US" dirty="0"/>
              <a:t>块</a:t>
            </a:r>
          </a:p>
          <a:p>
            <a:endParaRPr lang="en-US" altLang="zh-CN" dirty="0"/>
          </a:p>
          <a:p>
            <a:r>
              <a:rPr lang="zh-CN" altLang="en-US" dirty="0"/>
              <a:t>发送：</a:t>
            </a:r>
            <a:r>
              <a:rPr lang="en-US" altLang="zh-CN" dirty="0"/>
              <a:t>225B</a:t>
            </a:r>
          </a:p>
          <a:p>
            <a:r>
              <a:rPr lang="zh-CN" altLang="en-US" dirty="0"/>
              <a:t>接收：</a:t>
            </a:r>
            <a:r>
              <a:rPr lang="en-US" altLang="zh-CN" dirty="0"/>
              <a:t>153B</a:t>
            </a:r>
          </a:p>
        </p:txBody>
      </p:sp>
      <p:sp>
        <p:nvSpPr>
          <p:cNvPr id="4" name="灯片编号占位符 3"/>
          <p:cNvSpPr>
            <a:spLocks noGrp="1"/>
          </p:cNvSpPr>
          <p:nvPr>
            <p:ph type="sldNum" sz="quarter" idx="5"/>
          </p:nvPr>
        </p:nvSpPr>
        <p:spPr/>
        <p:txBody>
          <a:bodyPr/>
          <a:lstStyle/>
          <a:p>
            <a:fld id="{A458E147-8619-4DCB-9089-037A55BA17C6}" type="slidenum">
              <a:rPr lang="zh-CN" altLang="en-US" smtClean="0"/>
              <a:t>14</a:t>
            </a:fld>
            <a:endParaRPr lang="zh-CN" altLang="en-US"/>
          </a:p>
        </p:txBody>
      </p:sp>
    </p:spTree>
    <p:extLst>
      <p:ext uri="{BB962C8B-B14F-4D97-AF65-F5344CB8AC3E}">
        <p14:creationId xmlns:p14="http://schemas.microsoft.com/office/powerpoint/2010/main" val="253008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UDP</a:t>
            </a:r>
            <a:r>
              <a:rPr lang="zh-CN" altLang="en-US" dirty="0"/>
              <a:t>传输大小</a:t>
            </a:r>
          </a:p>
        </p:txBody>
      </p:sp>
      <p:sp>
        <p:nvSpPr>
          <p:cNvPr id="4" name="灯片编号占位符 3"/>
          <p:cNvSpPr>
            <a:spLocks noGrp="1"/>
          </p:cNvSpPr>
          <p:nvPr>
            <p:ph type="sldNum" sz="quarter" idx="5"/>
          </p:nvPr>
        </p:nvSpPr>
        <p:spPr/>
        <p:txBody>
          <a:bodyPr/>
          <a:lstStyle/>
          <a:p>
            <a:fld id="{A458E147-8619-4DCB-9089-037A55BA17C6}" type="slidenum">
              <a:rPr lang="zh-CN" altLang="en-US" smtClean="0"/>
              <a:t>18</a:t>
            </a:fld>
            <a:endParaRPr lang="zh-CN" altLang="en-US"/>
          </a:p>
        </p:txBody>
      </p:sp>
    </p:spTree>
    <p:extLst>
      <p:ext uri="{BB962C8B-B14F-4D97-AF65-F5344CB8AC3E}">
        <p14:creationId xmlns:p14="http://schemas.microsoft.com/office/powerpoint/2010/main" val="46533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19</a:t>
            </a:fld>
            <a:endParaRPr lang="zh-CN" altLang="en-US"/>
          </a:p>
        </p:txBody>
      </p:sp>
    </p:spTree>
    <p:extLst>
      <p:ext uri="{BB962C8B-B14F-4D97-AF65-F5344CB8AC3E}">
        <p14:creationId xmlns:p14="http://schemas.microsoft.com/office/powerpoint/2010/main" val="1571066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PSH</a:t>
            </a:r>
            <a:endParaRPr lang="zh-CN" altLang="en-US" dirty="0"/>
          </a:p>
        </p:txBody>
      </p:sp>
      <p:sp>
        <p:nvSpPr>
          <p:cNvPr id="4" name="灯片编号占位符 3"/>
          <p:cNvSpPr>
            <a:spLocks noGrp="1"/>
          </p:cNvSpPr>
          <p:nvPr>
            <p:ph type="sldNum" sz="quarter" idx="10"/>
          </p:nvPr>
        </p:nvSpPr>
        <p:spPr/>
        <p:txBody>
          <a:bodyPr/>
          <a:lstStyle/>
          <a:p>
            <a:fld id="{A458E147-8619-4DCB-9089-037A55BA17C6}" type="slidenum">
              <a:rPr lang="zh-CN" altLang="en-US" smtClean="0"/>
              <a:t>20</a:t>
            </a:fld>
            <a:endParaRPr lang="zh-CN" altLang="en-US"/>
          </a:p>
        </p:txBody>
      </p:sp>
    </p:spTree>
    <p:extLst>
      <p:ext uri="{BB962C8B-B14F-4D97-AF65-F5344CB8AC3E}">
        <p14:creationId xmlns:p14="http://schemas.microsoft.com/office/powerpoint/2010/main" val="3498842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21</a:t>
            </a:fld>
            <a:endParaRPr lang="zh-CN" altLang="en-US"/>
          </a:p>
        </p:txBody>
      </p:sp>
    </p:spTree>
    <p:extLst>
      <p:ext uri="{BB962C8B-B14F-4D97-AF65-F5344CB8AC3E}">
        <p14:creationId xmlns:p14="http://schemas.microsoft.com/office/powerpoint/2010/main" val="14397254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12/20/2018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dirty="0"/>
              <a:t>12/20/2018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12/20/2018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1450885"/>
            <a:ext cx="9966960" cy="3035808"/>
          </a:xfrm>
        </p:spPr>
        <p:txBody>
          <a:bodyPr/>
          <a:lstStyle/>
          <a:p>
            <a:r>
              <a:rPr lang="zh-CN" altLang="en-US" dirty="0"/>
              <a:t>利用</a:t>
            </a:r>
            <a:r>
              <a:rPr lang="en-US" altLang="zh-CN" dirty="0" err="1"/>
              <a:t>WireShark</a:t>
            </a:r>
            <a:r>
              <a:rPr lang="zh-CN" altLang="en-US" dirty="0"/>
              <a:t>对</a:t>
            </a:r>
            <a:br>
              <a:rPr lang="en-US" altLang="zh-CN" dirty="0"/>
            </a:br>
            <a:r>
              <a:rPr lang="en-US" altLang="zh-CN" dirty="0"/>
              <a:t>QQ</a:t>
            </a:r>
            <a:r>
              <a:rPr lang="zh-CN" altLang="en-US" dirty="0"/>
              <a:t>数据分析</a:t>
            </a:r>
          </a:p>
        </p:txBody>
      </p:sp>
      <p:sp>
        <p:nvSpPr>
          <p:cNvPr id="3" name="副标题 2"/>
          <p:cNvSpPr>
            <a:spLocks noGrp="1"/>
          </p:cNvSpPr>
          <p:nvPr>
            <p:ph type="subTitle" idx="1"/>
          </p:nvPr>
        </p:nvSpPr>
        <p:spPr>
          <a:xfrm>
            <a:off x="1600426" y="5183673"/>
            <a:ext cx="10873796" cy="1413369"/>
          </a:xfrm>
        </p:spPr>
        <p:txBody>
          <a:bodyPr>
            <a:normAutofit/>
          </a:bodyPr>
          <a:lstStyle/>
          <a:p>
            <a:r>
              <a:rPr lang="en-US" altLang="zh-CN" dirty="0"/>
              <a:t>				</a:t>
            </a:r>
            <a:r>
              <a:rPr lang="zh-CN" altLang="en-US" dirty="0"/>
              <a:t>小组成员</a:t>
            </a:r>
            <a:r>
              <a:rPr lang="en-US" altLang="zh-CN" dirty="0"/>
              <a:t>:</a:t>
            </a:r>
            <a:r>
              <a:rPr lang="zh-CN" altLang="en-US" dirty="0"/>
              <a:t>潘婉宁，李星儒，王超凡，陈舒婷</a:t>
            </a:r>
          </a:p>
          <a:p>
            <a:endParaRPr lang="zh-CN" altLang="en-US" dirty="0"/>
          </a:p>
        </p:txBody>
      </p:sp>
      <p:sp>
        <p:nvSpPr>
          <p:cNvPr id="4" name="文本框 3"/>
          <p:cNvSpPr txBox="1"/>
          <p:nvPr/>
        </p:nvSpPr>
        <p:spPr>
          <a:xfrm>
            <a:off x="7037324" y="3691467"/>
            <a:ext cx="4515556" cy="646331"/>
          </a:xfrm>
          <a:prstGeom prst="rect">
            <a:avLst/>
          </a:prstGeom>
          <a:noFill/>
        </p:spPr>
        <p:txBody>
          <a:bodyPr wrap="square" rtlCol="0">
            <a:spAutoFit/>
          </a:bodyPr>
          <a:lstStyle/>
          <a:p>
            <a:r>
              <a:rPr lang="en-US" altLang="zh-CN" dirty="0"/>
              <a:t>-TCP&amp;&amp;UDP&amp;&amp;OICQ</a:t>
            </a:r>
            <a:r>
              <a:rPr lang="zh-CN" altLang="en-US" dirty="0"/>
              <a:t>协议</a:t>
            </a:r>
            <a:br>
              <a:rPr lang="en-US" altLang="zh-CN" dirty="0"/>
            </a:br>
            <a:endParaRPr lang="zh-CN" altLang="en-US" dirty="0"/>
          </a:p>
        </p:txBody>
      </p:sp>
    </p:spTree>
    <p:extLst>
      <p:ext uri="{BB962C8B-B14F-4D97-AF65-F5344CB8AC3E}">
        <p14:creationId xmlns:p14="http://schemas.microsoft.com/office/powerpoint/2010/main" val="440279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3485" y="316921"/>
            <a:ext cx="10058400" cy="1609344"/>
          </a:xfrm>
        </p:spPr>
        <p:txBody>
          <a:bodyPr/>
          <a:lstStyle/>
          <a:p>
            <a:r>
              <a:rPr lang="en-US" altLang="zh-CN" dirty="0"/>
              <a:t>UDP--windows</a:t>
            </a:r>
            <a:endParaRPr lang="zh-CN" altLang="en-US" dirty="0"/>
          </a:p>
        </p:txBody>
      </p:sp>
      <p:sp>
        <p:nvSpPr>
          <p:cNvPr id="10" name="内容占位符 6">
            <a:extLst>
              <a:ext uri="{FF2B5EF4-FFF2-40B4-BE49-F238E27FC236}">
                <a16:creationId xmlns:a16="http://schemas.microsoft.com/office/drawing/2014/main" id="{B9E1AD61-A8C8-4D40-9821-91A080A0B3B3}"/>
              </a:ext>
            </a:extLst>
          </p:cNvPr>
          <p:cNvSpPr txBox="1">
            <a:spLocks/>
          </p:cNvSpPr>
          <p:nvPr/>
        </p:nvSpPr>
        <p:spPr>
          <a:xfrm>
            <a:off x="963485" y="1668162"/>
            <a:ext cx="10058400" cy="49930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查看本机网络信息</a:t>
            </a:r>
            <a:endParaRPr lang="en-US" altLang="zh-CN" dirty="0"/>
          </a:p>
        </p:txBody>
      </p:sp>
      <p:pic>
        <p:nvPicPr>
          <p:cNvPr id="4" name="图片 3">
            <a:extLst>
              <a:ext uri="{FF2B5EF4-FFF2-40B4-BE49-F238E27FC236}">
                <a16:creationId xmlns:a16="http://schemas.microsoft.com/office/drawing/2014/main" id="{5FADB1F3-2366-4D0D-939B-8CDEF599C563}"/>
              </a:ext>
            </a:extLst>
          </p:cNvPr>
          <p:cNvPicPr>
            <a:picLocks noChangeAspect="1"/>
          </p:cNvPicPr>
          <p:nvPr/>
        </p:nvPicPr>
        <p:blipFill>
          <a:blip r:embed="rId3"/>
          <a:stretch>
            <a:fillRect/>
          </a:stretch>
        </p:blipFill>
        <p:spPr>
          <a:xfrm>
            <a:off x="5840285" y="5024398"/>
            <a:ext cx="5629275" cy="647700"/>
          </a:xfrm>
          <a:prstGeom prst="rect">
            <a:avLst/>
          </a:prstGeom>
        </p:spPr>
      </p:pic>
      <p:pic>
        <p:nvPicPr>
          <p:cNvPr id="7" name="图片 6">
            <a:extLst>
              <a:ext uri="{FF2B5EF4-FFF2-40B4-BE49-F238E27FC236}">
                <a16:creationId xmlns:a16="http://schemas.microsoft.com/office/drawing/2014/main" id="{53438F62-9A52-416E-A2BD-413F0E2CB999}"/>
              </a:ext>
            </a:extLst>
          </p:cNvPr>
          <p:cNvPicPr>
            <a:picLocks noChangeAspect="1"/>
          </p:cNvPicPr>
          <p:nvPr/>
        </p:nvPicPr>
        <p:blipFill>
          <a:blip r:embed="rId4"/>
          <a:stretch>
            <a:fillRect/>
          </a:stretch>
        </p:blipFill>
        <p:spPr>
          <a:xfrm>
            <a:off x="5840285" y="1417744"/>
            <a:ext cx="5181600" cy="2781300"/>
          </a:xfrm>
          <a:prstGeom prst="rect">
            <a:avLst/>
          </a:prstGeom>
        </p:spPr>
      </p:pic>
      <p:sp>
        <p:nvSpPr>
          <p:cNvPr id="12" name="内容占位符 6">
            <a:extLst>
              <a:ext uri="{FF2B5EF4-FFF2-40B4-BE49-F238E27FC236}">
                <a16:creationId xmlns:a16="http://schemas.microsoft.com/office/drawing/2014/main" id="{EC7DF081-C886-4419-A4B0-C7FC57A46587}"/>
              </a:ext>
            </a:extLst>
          </p:cNvPr>
          <p:cNvSpPr txBox="1">
            <a:spLocks/>
          </p:cNvSpPr>
          <p:nvPr/>
        </p:nvSpPr>
        <p:spPr>
          <a:xfrm>
            <a:off x="1066800" y="4465875"/>
            <a:ext cx="10058400" cy="49930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根据</a:t>
            </a:r>
            <a:r>
              <a:rPr lang="en-US" altLang="zh-CN" dirty="0"/>
              <a:t>OICQ</a:t>
            </a:r>
            <a:r>
              <a:rPr lang="zh-CN" altLang="en-US" dirty="0"/>
              <a:t>协议找到相关服务器</a:t>
            </a:r>
            <a:r>
              <a:rPr lang="en-US" altLang="zh-CN" dirty="0"/>
              <a:t>IP</a:t>
            </a:r>
            <a:r>
              <a:rPr lang="zh-CN" altLang="en-US" dirty="0"/>
              <a:t>地址</a:t>
            </a:r>
            <a:endParaRPr lang="en-US" altLang="zh-CN" dirty="0"/>
          </a:p>
        </p:txBody>
      </p:sp>
    </p:spTree>
    <p:extLst>
      <p:ext uri="{BB962C8B-B14F-4D97-AF65-F5344CB8AC3E}">
        <p14:creationId xmlns:p14="http://schemas.microsoft.com/office/powerpoint/2010/main" val="358804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3485" y="316921"/>
            <a:ext cx="10058400" cy="1609344"/>
          </a:xfrm>
        </p:spPr>
        <p:txBody>
          <a:bodyPr/>
          <a:lstStyle/>
          <a:p>
            <a:r>
              <a:rPr lang="en-US" altLang="zh-CN" dirty="0"/>
              <a:t>UDP--windows</a:t>
            </a:r>
            <a:endParaRPr lang="zh-CN" altLang="en-US" dirty="0"/>
          </a:p>
        </p:txBody>
      </p:sp>
      <p:sp>
        <p:nvSpPr>
          <p:cNvPr id="10" name="内容占位符 6">
            <a:extLst>
              <a:ext uri="{FF2B5EF4-FFF2-40B4-BE49-F238E27FC236}">
                <a16:creationId xmlns:a16="http://schemas.microsoft.com/office/drawing/2014/main" id="{B9E1AD61-A8C8-4D40-9821-91A080A0B3B3}"/>
              </a:ext>
            </a:extLst>
          </p:cNvPr>
          <p:cNvSpPr txBox="1">
            <a:spLocks/>
          </p:cNvSpPr>
          <p:nvPr/>
        </p:nvSpPr>
        <p:spPr>
          <a:xfrm>
            <a:off x="963485" y="1668162"/>
            <a:ext cx="10058400" cy="51620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发送三次文本信息</a:t>
            </a:r>
            <a:endParaRPr lang="en-US" altLang="zh-CN" dirty="0"/>
          </a:p>
        </p:txBody>
      </p:sp>
      <p:pic>
        <p:nvPicPr>
          <p:cNvPr id="6" name="图片 5">
            <a:extLst>
              <a:ext uri="{FF2B5EF4-FFF2-40B4-BE49-F238E27FC236}">
                <a16:creationId xmlns:a16="http://schemas.microsoft.com/office/drawing/2014/main" id="{80E40C96-6050-48C4-93EF-623DCBB3BE2D}"/>
              </a:ext>
            </a:extLst>
          </p:cNvPr>
          <p:cNvPicPr>
            <a:picLocks noChangeAspect="1"/>
          </p:cNvPicPr>
          <p:nvPr/>
        </p:nvPicPr>
        <p:blipFill>
          <a:blip r:embed="rId2"/>
          <a:stretch>
            <a:fillRect/>
          </a:stretch>
        </p:blipFill>
        <p:spPr>
          <a:xfrm>
            <a:off x="1957387" y="2178951"/>
            <a:ext cx="8277225" cy="1371600"/>
          </a:xfrm>
          <a:prstGeom prst="rect">
            <a:avLst/>
          </a:prstGeom>
        </p:spPr>
      </p:pic>
      <p:pic>
        <p:nvPicPr>
          <p:cNvPr id="18" name="图片 17">
            <a:extLst>
              <a:ext uri="{FF2B5EF4-FFF2-40B4-BE49-F238E27FC236}">
                <a16:creationId xmlns:a16="http://schemas.microsoft.com/office/drawing/2014/main" id="{6CB2755F-D57D-4B67-87B6-FB38475FFF38}"/>
              </a:ext>
            </a:extLst>
          </p:cNvPr>
          <p:cNvPicPr>
            <a:picLocks noChangeAspect="1"/>
          </p:cNvPicPr>
          <p:nvPr/>
        </p:nvPicPr>
        <p:blipFill rotWithShape="1">
          <a:blip r:embed="rId3"/>
          <a:srcRect r="-331" b="25284"/>
          <a:stretch/>
        </p:blipFill>
        <p:spPr>
          <a:xfrm>
            <a:off x="2580628" y="4049375"/>
            <a:ext cx="7030741" cy="1617849"/>
          </a:xfrm>
          <a:prstGeom prst="rect">
            <a:avLst/>
          </a:prstGeom>
        </p:spPr>
      </p:pic>
      <p:sp>
        <p:nvSpPr>
          <p:cNvPr id="19" name="文本框 18">
            <a:extLst>
              <a:ext uri="{FF2B5EF4-FFF2-40B4-BE49-F238E27FC236}">
                <a16:creationId xmlns:a16="http://schemas.microsoft.com/office/drawing/2014/main" id="{91F78FCC-575B-484A-B78C-0400CD0853A8}"/>
              </a:ext>
            </a:extLst>
          </p:cNvPr>
          <p:cNvSpPr txBox="1"/>
          <p:nvPr/>
        </p:nvSpPr>
        <p:spPr>
          <a:xfrm>
            <a:off x="445435" y="4673634"/>
            <a:ext cx="1511952" cy="646331"/>
          </a:xfrm>
          <a:prstGeom prst="rect">
            <a:avLst/>
          </a:prstGeom>
          <a:noFill/>
        </p:spPr>
        <p:txBody>
          <a:bodyPr wrap="none" rtlCol="0">
            <a:spAutoFit/>
          </a:bodyPr>
          <a:lstStyle/>
          <a:p>
            <a:r>
              <a:rPr lang="en-US" altLang="zh-CN" dirty="0"/>
              <a:t>222.20.97.26</a:t>
            </a:r>
          </a:p>
          <a:p>
            <a:r>
              <a:rPr lang="zh-CN" altLang="en-US" dirty="0"/>
              <a:t>本机</a:t>
            </a:r>
          </a:p>
        </p:txBody>
      </p:sp>
      <p:sp>
        <p:nvSpPr>
          <p:cNvPr id="20" name="文本框 19">
            <a:extLst>
              <a:ext uri="{FF2B5EF4-FFF2-40B4-BE49-F238E27FC236}">
                <a16:creationId xmlns:a16="http://schemas.microsoft.com/office/drawing/2014/main" id="{CB7084D7-1D1E-4BC4-BA37-0322B111007B}"/>
              </a:ext>
            </a:extLst>
          </p:cNvPr>
          <p:cNvSpPr txBox="1"/>
          <p:nvPr/>
        </p:nvSpPr>
        <p:spPr>
          <a:xfrm>
            <a:off x="9984544" y="4673634"/>
            <a:ext cx="1762021" cy="646331"/>
          </a:xfrm>
          <a:prstGeom prst="rect">
            <a:avLst/>
          </a:prstGeom>
          <a:noFill/>
        </p:spPr>
        <p:txBody>
          <a:bodyPr wrap="none" rtlCol="0">
            <a:spAutoFit/>
          </a:bodyPr>
          <a:lstStyle/>
          <a:p>
            <a:r>
              <a:rPr lang="en-US" altLang="zh-CN" dirty="0"/>
              <a:t>182.254.110.92</a:t>
            </a:r>
            <a:endParaRPr lang="zh-CN" altLang="en-US" dirty="0"/>
          </a:p>
          <a:p>
            <a:r>
              <a:rPr lang="zh-CN" altLang="en-US" dirty="0"/>
              <a:t>服务器</a:t>
            </a:r>
          </a:p>
        </p:txBody>
      </p:sp>
    </p:spTree>
    <p:extLst>
      <p:ext uri="{BB962C8B-B14F-4D97-AF65-F5344CB8AC3E}">
        <p14:creationId xmlns:p14="http://schemas.microsoft.com/office/powerpoint/2010/main" val="352817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3485" y="316921"/>
            <a:ext cx="10058400" cy="1609344"/>
          </a:xfrm>
        </p:spPr>
        <p:txBody>
          <a:bodyPr/>
          <a:lstStyle/>
          <a:p>
            <a:r>
              <a:rPr lang="en-US" altLang="zh-CN" dirty="0"/>
              <a:t>UDP--windows</a:t>
            </a:r>
            <a:endParaRPr lang="zh-CN" altLang="en-US" dirty="0"/>
          </a:p>
        </p:txBody>
      </p:sp>
      <p:sp>
        <p:nvSpPr>
          <p:cNvPr id="7" name="内容占位符 6"/>
          <p:cNvSpPr>
            <a:spLocks noGrp="1"/>
          </p:cNvSpPr>
          <p:nvPr>
            <p:ph idx="1"/>
          </p:nvPr>
        </p:nvSpPr>
        <p:spPr>
          <a:xfrm>
            <a:off x="963485" y="1668162"/>
            <a:ext cx="10058400" cy="516205"/>
          </a:xfrm>
        </p:spPr>
        <p:txBody>
          <a:bodyPr>
            <a:normAutofit/>
          </a:bodyPr>
          <a:lstStyle/>
          <a:p>
            <a:r>
              <a:rPr lang="zh-CN" altLang="en-US" dirty="0"/>
              <a:t>接受三次文本信息</a:t>
            </a:r>
            <a:endParaRPr lang="en-US" altLang="zh-CN" dirty="0"/>
          </a:p>
        </p:txBody>
      </p:sp>
      <p:pic>
        <p:nvPicPr>
          <p:cNvPr id="5" name="图片 4">
            <a:extLst>
              <a:ext uri="{FF2B5EF4-FFF2-40B4-BE49-F238E27FC236}">
                <a16:creationId xmlns:a16="http://schemas.microsoft.com/office/drawing/2014/main" id="{EEE1BF5E-6396-43F5-8EDC-5CC1A59D3094}"/>
              </a:ext>
            </a:extLst>
          </p:cNvPr>
          <p:cNvPicPr>
            <a:picLocks noChangeAspect="1"/>
          </p:cNvPicPr>
          <p:nvPr/>
        </p:nvPicPr>
        <p:blipFill>
          <a:blip r:embed="rId2"/>
          <a:stretch>
            <a:fillRect/>
          </a:stretch>
        </p:blipFill>
        <p:spPr>
          <a:xfrm>
            <a:off x="2076449" y="2192583"/>
            <a:ext cx="8039100" cy="1343025"/>
          </a:xfrm>
          <a:prstGeom prst="rect">
            <a:avLst/>
          </a:prstGeom>
        </p:spPr>
      </p:pic>
      <p:pic>
        <p:nvPicPr>
          <p:cNvPr id="9" name="图片 8">
            <a:extLst>
              <a:ext uri="{FF2B5EF4-FFF2-40B4-BE49-F238E27FC236}">
                <a16:creationId xmlns:a16="http://schemas.microsoft.com/office/drawing/2014/main" id="{E0B391CD-CD31-4310-84D6-9BA8810B3DA5}"/>
              </a:ext>
            </a:extLst>
          </p:cNvPr>
          <p:cNvPicPr>
            <a:picLocks noChangeAspect="1"/>
          </p:cNvPicPr>
          <p:nvPr/>
        </p:nvPicPr>
        <p:blipFill>
          <a:blip r:embed="rId3"/>
          <a:stretch>
            <a:fillRect/>
          </a:stretch>
        </p:blipFill>
        <p:spPr>
          <a:xfrm>
            <a:off x="2618289" y="4086774"/>
            <a:ext cx="6955419" cy="1543051"/>
          </a:xfrm>
          <a:prstGeom prst="rect">
            <a:avLst/>
          </a:prstGeom>
        </p:spPr>
      </p:pic>
      <p:sp>
        <p:nvSpPr>
          <p:cNvPr id="13" name="文本框 12">
            <a:extLst>
              <a:ext uri="{FF2B5EF4-FFF2-40B4-BE49-F238E27FC236}">
                <a16:creationId xmlns:a16="http://schemas.microsoft.com/office/drawing/2014/main" id="{DBE69C2B-B733-4339-8439-433FB36BA773}"/>
              </a:ext>
            </a:extLst>
          </p:cNvPr>
          <p:cNvSpPr txBox="1"/>
          <p:nvPr/>
        </p:nvSpPr>
        <p:spPr>
          <a:xfrm>
            <a:off x="445435" y="4673634"/>
            <a:ext cx="1511952" cy="646331"/>
          </a:xfrm>
          <a:prstGeom prst="rect">
            <a:avLst/>
          </a:prstGeom>
          <a:noFill/>
        </p:spPr>
        <p:txBody>
          <a:bodyPr wrap="none" rtlCol="0">
            <a:spAutoFit/>
          </a:bodyPr>
          <a:lstStyle/>
          <a:p>
            <a:r>
              <a:rPr lang="en-US" altLang="zh-CN" dirty="0"/>
              <a:t>222.20.97.26</a:t>
            </a:r>
          </a:p>
          <a:p>
            <a:r>
              <a:rPr lang="zh-CN" altLang="en-US" dirty="0"/>
              <a:t>本机</a:t>
            </a:r>
          </a:p>
        </p:txBody>
      </p:sp>
      <p:sp>
        <p:nvSpPr>
          <p:cNvPr id="15" name="文本框 14">
            <a:extLst>
              <a:ext uri="{FF2B5EF4-FFF2-40B4-BE49-F238E27FC236}">
                <a16:creationId xmlns:a16="http://schemas.microsoft.com/office/drawing/2014/main" id="{F791C3F1-EF94-44D7-8425-96292726A730}"/>
              </a:ext>
            </a:extLst>
          </p:cNvPr>
          <p:cNvSpPr txBox="1"/>
          <p:nvPr/>
        </p:nvSpPr>
        <p:spPr>
          <a:xfrm>
            <a:off x="9984544" y="4673634"/>
            <a:ext cx="1762021" cy="646331"/>
          </a:xfrm>
          <a:prstGeom prst="rect">
            <a:avLst/>
          </a:prstGeom>
          <a:noFill/>
        </p:spPr>
        <p:txBody>
          <a:bodyPr wrap="none" rtlCol="0">
            <a:spAutoFit/>
          </a:bodyPr>
          <a:lstStyle/>
          <a:p>
            <a:r>
              <a:rPr lang="en-US" altLang="zh-CN" dirty="0"/>
              <a:t>182.254.110.92</a:t>
            </a:r>
            <a:endParaRPr lang="zh-CN" altLang="en-US" dirty="0"/>
          </a:p>
          <a:p>
            <a:r>
              <a:rPr lang="zh-CN" altLang="en-US" dirty="0"/>
              <a:t>服务器</a:t>
            </a:r>
          </a:p>
        </p:txBody>
      </p:sp>
    </p:spTree>
    <p:extLst>
      <p:ext uri="{BB962C8B-B14F-4D97-AF65-F5344CB8AC3E}">
        <p14:creationId xmlns:p14="http://schemas.microsoft.com/office/powerpoint/2010/main" val="188458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3485" y="316921"/>
            <a:ext cx="10058400" cy="1609344"/>
          </a:xfrm>
        </p:spPr>
        <p:txBody>
          <a:bodyPr/>
          <a:lstStyle/>
          <a:p>
            <a:r>
              <a:rPr lang="en-US" altLang="zh-CN" dirty="0"/>
              <a:t>UDP--windows</a:t>
            </a:r>
            <a:endParaRPr lang="zh-CN" altLang="en-US" dirty="0"/>
          </a:p>
        </p:txBody>
      </p:sp>
      <p:sp>
        <p:nvSpPr>
          <p:cNvPr id="7" name="内容占位符 6"/>
          <p:cNvSpPr>
            <a:spLocks noGrp="1"/>
          </p:cNvSpPr>
          <p:nvPr>
            <p:ph idx="1"/>
          </p:nvPr>
        </p:nvSpPr>
        <p:spPr>
          <a:xfrm>
            <a:off x="963485" y="1795047"/>
            <a:ext cx="10058400" cy="516205"/>
          </a:xfrm>
        </p:spPr>
        <p:txBody>
          <a:bodyPr>
            <a:normAutofit/>
          </a:bodyPr>
          <a:lstStyle/>
          <a:p>
            <a:r>
              <a:rPr lang="zh-CN" altLang="en-US" dirty="0"/>
              <a:t>接受三次文本信息</a:t>
            </a:r>
            <a:endParaRPr lang="en-US" altLang="zh-CN" dirty="0"/>
          </a:p>
        </p:txBody>
      </p:sp>
      <p:sp>
        <p:nvSpPr>
          <p:cNvPr id="11" name="内容占位符 6">
            <a:extLst>
              <a:ext uri="{FF2B5EF4-FFF2-40B4-BE49-F238E27FC236}">
                <a16:creationId xmlns:a16="http://schemas.microsoft.com/office/drawing/2014/main" id="{97329469-04BA-4F6B-94DE-75182800F5D3}"/>
              </a:ext>
            </a:extLst>
          </p:cNvPr>
          <p:cNvSpPr txBox="1">
            <a:spLocks/>
          </p:cNvSpPr>
          <p:nvPr/>
        </p:nvSpPr>
        <p:spPr>
          <a:xfrm>
            <a:off x="963485" y="4008772"/>
            <a:ext cx="9737172" cy="216342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模拟一次完整发送</a:t>
            </a:r>
            <a:r>
              <a:rPr lang="en-US" altLang="zh-CN" dirty="0"/>
              <a:t>-</a:t>
            </a:r>
            <a:r>
              <a:rPr lang="zh-CN" altLang="en-US" dirty="0"/>
              <a:t>收取消息过程，打开聊天界面将产生一条已读回执发送给服务器</a:t>
            </a:r>
            <a:endParaRPr lang="en-US" altLang="zh-CN" dirty="0"/>
          </a:p>
        </p:txBody>
      </p:sp>
      <p:pic>
        <p:nvPicPr>
          <p:cNvPr id="15" name="图片 14">
            <a:extLst>
              <a:ext uri="{FF2B5EF4-FFF2-40B4-BE49-F238E27FC236}">
                <a16:creationId xmlns:a16="http://schemas.microsoft.com/office/drawing/2014/main" id="{9B3315FC-1CD3-4930-B7E0-060C791CDF9B}"/>
              </a:ext>
            </a:extLst>
          </p:cNvPr>
          <p:cNvPicPr>
            <a:picLocks noChangeAspect="1"/>
          </p:cNvPicPr>
          <p:nvPr/>
        </p:nvPicPr>
        <p:blipFill>
          <a:blip r:embed="rId3"/>
          <a:stretch>
            <a:fillRect/>
          </a:stretch>
        </p:blipFill>
        <p:spPr>
          <a:xfrm>
            <a:off x="2076449" y="2297359"/>
            <a:ext cx="8039100" cy="1343025"/>
          </a:xfrm>
          <a:prstGeom prst="rect">
            <a:avLst/>
          </a:prstGeom>
        </p:spPr>
      </p:pic>
      <p:pic>
        <p:nvPicPr>
          <p:cNvPr id="8" name="图片 7"/>
          <p:cNvPicPr>
            <a:picLocks noChangeAspect="1"/>
          </p:cNvPicPr>
          <p:nvPr/>
        </p:nvPicPr>
        <p:blipFill rotWithShape="1">
          <a:blip r:embed="rId4"/>
          <a:srcRect l="-1" r="-93" b="22136"/>
          <a:stretch/>
        </p:blipFill>
        <p:spPr>
          <a:xfrm>
            <a:off x="1605208" y="4621127"/>
            <a:ext cx="9870308" cy="1157080"/>
          </a:xfrm>
          <a:prstGeom prst="rect">
            <a:avLst/>
          </a:prstGeom>
        </p:spPr>
      </p:pic>
    </p:spTree>
    <p:extLst>
      <p:ext uri="{BB962C8B-B14F-4D97-AF65-F5344CB8AC3E}">
        <p14:creationId xmlns:p14="http://schemas.microsoft.com/office/powerpoint/2010/main" val="361298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UDP--windows</a:t>
            </a:r>
            <a:endParaRPr lang="zh-CN" altLang="en-US" dirty="0"/>
          </a:p>
        </p:txBody>
      </p:sp>
      <p:sp>
        <p:nvSpPr>
          <p:cNvPr id="3" name="内容占位符 2"/>
          <p:cNvSpPr>
            <a:spLocks noGrp="1"/>
          </p:cNvSpPr>
          <p:nvPr>
            <p:ph idx="1"/>
          </p:nvPr>
        </p:nvSpPr>
        <p:spPr>
          <a:xfrm>
            <a:off x="1063752" y="1643006"/>
            <a:ext cx="10058400" cy="450970"/>
          </a:xfrm>
        </p:spPr>
        <p:txBody>
          <a:bodyPr/>
          <a:lstStyle/>
          <a:p>
            <a:r>
              <a:rPr lang="zh-CN" altLang="en-US" dirty="0"/>
              <a:t>接收文本消息</a:t>
            </a:r>
            <a:r>
              <a:rPr lang="en-US" altLang="zh-CN" dirty="0"/>
              <a:t> vs </a:t>
            </a:r>
            <a:r>
              <a:rPr lang="zh-CN" altLang="en-US" dirty="0"/>
              <a:t>发送文本消息</a:t>
            </a:r>
          </a:p>
        </p:txBody>
      </p:sp>
      <p:sp>
        <p:nvSpPr>
          <p:cNvPr id="11" name="文本框 10">
            <a:extLst>
              <a:ext uri="{FF2B5EF4-FFF2-40B4-BE49-F238E27FC236}">
                <a16:creationId xmlns:a16="http://schemas.microsoft.com/office/drawing/2014/main" id="{E64E6CC3-8D22-4B1A-BA43-E486C95B0A01}"/>
              </a:ext>
            </a:extLst>
          </p:cNvPr>
          <p:cNvSpPr txBox="1"/>
          <p:nvPr/>
        </p:nvSpPr>
        <p:spPr>
          <a:xfrm>
            <a:off x="1215410" y="2790685"/>
            <a:ext cx="3725080" cy="923330"/>
          </a:xfrm>
          <a:prstGeom prst="rect">
            <a:avLst/>
          </a:prstGeom>
          <a:noFill/>
        </p:spPr>
        <p:txBody>
          <a:bodyPr wrap="square" rtlCol="0">
            <a:spAutoFit/>
          </a:bodyPr>
          <a:lstStyle/>
          <a:p>
            <a:r>
              <a:rPr lang="en-US" altLang="zh-CN" dirty="0"/>
              <a:t>QQ</a:t>
            </a:r>
            <a:r>
              <a:rPr lang="zh-CN" altLang="en-US" dirty="0"/>
              <a:t>账号：</a:t>
            </a:r>
            <a:endParaRPr lang="en-US" altLang="zh-CN" dirty="0"/>
          </a:p>
          <a:p>
            <a:r>
              <a:rPr lang="en-US" altLang="zh-CN" dirty="0"/>
              <a:t>2103621841 </a:t>
            </a:r>
          </a:p>
          <a:p>
            <a:r>
              <a:rPr lang="en-US" altLang="zh-CN" dirty="0"/>
              <a:t>7D 62 B8 DB</a:t>
            </a:r>
          </a:p>
        </p:txBody>
      </p:sp>
      <p:pic>
        <p:nvPicPr>
          <p:cNvPr id="5" name="图片 4">
            <a:extLst>
              <a:ext uri="{FF2B5EF4-FFF2-40B4-BE49-F238E27FC236}">
                <a16:creationId xmlns:a16="http://schemas.microsoft.com/office/drawing/2014/main" id="{889D748F-B1D6-4E04-A9DE-E38CA225C832}"/>
              </a:ext>
            </a:extLst>
          </p:cNvPr>
          <p:cNvPicPr>
            <a:picLocks noChangeAspect="1"/>
          </p:cNvPicPr>
          <p:nvPr/>
        </p:nvPicPr>
        <p:blipFill>
          <a:blip r:embed="rId3"/>
          <a:stretch>
            <a:fillRect/>
          </a:stretch>
        </p:blipFill>
        <p:spPr>
          <a:xfrm>
            <a:off x="5553075" y="0"/>
            <a:ext cx="6638925" cy="3495675"/>
          </a:xfrm>
          <a:prstGeom prst="rect">
            <a:avLst/>
          </a:prstGeom>
        </p:spPr>
      </p:pic>
      <p:pic>
        <p:nvPicPr>
          <p:cNvPr id="8" name="图片 7">
            <a:extLst>
              <a:ext uri="{FF2B5EF4-FFF2-40B4-BE49-F238E27FC236}">
                <a16:creationId xmlns:a16="http://schemas.microsoft.com/office/drawing/2014/main" id="{D34E032C-F649-4BCD-98DF-D918D3F1F2AE}"/>
              </a:ext>
            </a:extLst>
          </p:cNvPr>
          <p:cNvPicPr>
            <a:picLocks noChangeAspect="1"/>
          </p:cNvPicPr>
          <p:nvPr/>
        </p:nvPicPr>
        <p:blipFill>
          <a:blip r:embed="rId4"/>
          <a:stretch>
            <a:fillRect/>
          </a:stretch>
        </p:blipFill>
        <p:spPr>
          <a:xfrm>
            <a:off x="5443892" y="3495675"/>
            <a:ext cx="6638925" cy="2752725"/>
          </a:xfrm>
          <a:prstGeom prst="rect">
            <a:avLst/>
          </a:prstGeom>
        </p:spPr>
      </p:pic>
      <p:pic>
        <p:nvPicPr>
          <p:cNvPr id="9" name="图片 8">
            <a:extLst>
              <a:ext uri="{FF2B5EF4-FFF2-40B4-BE49-F238E27FC236}">
                <a16:creationId xmlns:a16="http://schemas.microsoft.com/office/drawing/2014/main" id="{726BD3FD-0324-46E2-A12C-E149D860CD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183" y="4063054"/>
            <a:ext cx="5334709" cy="808983"/>
          </a:xfrm>
          <a:prstGeom prst="rect">
            <a:avLst/>
          </a:prstGeom>
        </p:spPr>
      </p:pic>
    </p:spTree>
    <p:extLst>
      <p:ext uri="{BB962C8B-B14F-4D97-AF65-F5344CB8AC3E}">
        <p14:creationId xmlns:p14="http://schemas.microsoft.com/office/powerpoint/2010/main" val="215321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3485" y="316921"/>
            <a:ext cx="10058400" cy="1609344"/>
          </a:xfrm>
        </p:spPr>
        <p:txBody>
          <a:bodyPr/>
          <a:lstStyle/>
          <a:p>
            <a:r>
              <a:rPr lang="en-US" altLang="zh-CN" dirty="0"/>
              <a:t>UDP--windows</a:t>
            </a:r>
            <a:endParaRPr lang="zh-CN" altLang="en-US" dirty="0"/>
          </a:p>
        </p:txBody>
      </p:sp>
      <p:sp>
        <p:nvSpPr>
          <p:cNvPr id="12" name="内容占位符 6">
            <a:extLst>
              <a:ext uri="{FF2B5EF4-FFF2-40B4-BE49-F238E27FC236}">
                <a16:creationId xmlns:a16="http://schemas.microsoft.com/office/drawing/2014/main" id="{9C0CEF6C-2D92-451F-8CCB-5CC7BCA947AF}"/>
              </a:ext>
            </a:extLst>
          </p:cNvPr>
          <p:cNvSpPr txBox="1">
            <a:spLocks/>
          </p:cNvSpPr>
          <p:nvPr/>
        </p:nvSpPr>
        <p:spPr>
          <a:xfrm>
            <a:off x="963485" y="2139567"/>
            <a:ext cx="8844544" cy="161476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隔一段定长时间本机向服务器发送一次</a:t>
            </a:r>
            <a:r>
              <a:rPr lang="en-US" altLang="zh-CN" dirty="0"/>
              <a:t>OICQ</a:t>
            </a:r>
            <a:r>
              <a:rPr lang="zh-CN" altLang="en-US" dirty="0"/>
              <a:t>数据报</a:t>
            </a:r>
            <a:r>
              <a:rPr lang="en-US" altLang="zh-CN" dirty="0"/>
              <a:t>(</a:t>
            </a:r>
            <a:r>
              <a:rPr lang="zh-CN" altLang="en-US" dirty="0"/>
              <a:t>更新状态数据</a:t>
            </a:r>
            <a:r>
              <a:rPr lang="en-US" altLang="zh-CN" dirty="0"/>
              <a:t>)</a:t>
            </a:r>
          </a:p>
        </p:txBody>
      </p:sp>
      <p:pic>
        <p:nvPicPr>
          <p:cNvPr id="14" name="图片 13">
            <a:extLst>
              <a:ext uri="{FF2B5EF4-FFF2-40B4-BE49-F238E27FC236}">
                <a16:creationId xmlns:a16="http://schemas.microsoft.com/office/drawing/2014/main" id="{278D7225-8B90-4C28-BEB5-915493435AB5}"/>
              </a:ext>
            </a:extLst>
          </p:cNvPr>
          <p:cNvPicPr>
            <a:picLocks noChangeAspect="1"/>
          </p:cNvPicPr>
          <p:nvPr/>
        </p:nvPicPr>
        <p:blipFill>
          <a:blip r:embed="rId2"/>
          <a:stretch>
            <a:fillRect/>
          </a:stretch>
        </p:blipFill>
        <p:spPr>
          <a:xfrm>
            <a:off x="963485" y="3068597"/>
            <a:ext cx="10337260" cy="2472232"/>
          </a:xfrm>
          <a:prstGeom prst="rect">
            <a:avLst/>
          </a:prstGeom>
        </p:spPr>
      </p:pic>
    </p:spTree>
    <p:extLst>
      <p:ext uri="{BB962C8B-B14F-4D97-AF65-F5344CB8AC3E}">
        <p14:creationId xmlns:p14="http://schemas.microsoft.com/office/powerpoint/2010/main" val="385809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042" y="255519"/>
            <a:ext cx="10058400" cy="1609344"/>
          </a:xfrm>
        </p:spPr>
        <p:txBody>
          <a:bodyPr/>
          <a:lstStyle/>
          <a:p>
            <a:r>
              <a:rPr lang="en-US" altLang="zh-CN" dirty="0"/>
              <a:t>UDP--windows</a:t>
            </a:r>
            <a:endParaRPr lang="zh-CN" altLang="en-US" dirty="0"/>
          </a:p>
        </p:txBody>
      </p:sp>
      <p:pic>
        <p:nvPicPr>
          <p:cNvPr id="6" name="图片 5">
            <a:extLst>
              <a:ext uri="{FF2B5EF4-FFF2-40B4-BE49-F238E27FC236}">
                <a16:creationId xmlns:a16="http://schemas.microsoft.com/office/drawing/2014/main" id="{FD7F5C4E-75F3-4646-89D5-A165BCE8ED55}"/>
              </a:ext>
            </a:extLst>
          </p:cNvPr>
          <p:cNvPicPr>
            <a:picLocks noChangeAspect="1"/>
          </p:cNvPicPr>
          <p:nvPr/>
        </p:nvPicPr>
        <p:blipFill rotWithShape="1">
          <a:blip r:embed="rId2"/>
          <a:srcRect t="-1" r="92778" b="-320"/>
          <a:stretch/>
        </p:blipFill>
        <p:spPr>
          <a:xfrm>
            <a:off x="2225673" y="2351168"/>
            <a:ext cx="880533" cy="4506833"/>
          </a:xfrm>
          <a:prstGeom prst="rect">
            <a:avLst/>
          </a:prstGeom>
        </p:spPr>
      </p:pic>
      <p:pic>
        <p:nvPicPr>
          <p:cNvPr id="8" name="图片 7">
            <a:extLst>
              <a:ext uri="{FF2B5EF4-FFF2-40B4-BE49-F238E27FC236}">
                <a16:creationId xmlns:a16="http://schemas.microsoft.com/office/drawing/2014/main" id="{2266718A-F07A-4388-9589-4EDECDF8CC8B}"/>
              </a:ext>
            </a:extLst>
          </p:cNvPr>
          <p:cNvPicPr>
            <a:picLocks noChangeAspect="1"/>
          </p:cNvPicPr>
          <p:nvPr/>
        </p:nvPicPr>
        <p:blipFill rotWithShape="1">
          <a:blip r:embed="rId2"/>
          <a:srcRect l="40403" t="250" r="-1" b="-571"/>
          <a:stretch/>
        </p:blipFill>
        <p:spPr>
          <a:xfrm>
            <a:off x="3106206" y="2351168"/>
            <a:ext cx="7266115" cy="4506832"/>
          </a:xfrm>
          <a:prstGeom prst="rect">
            <a:avLst/>
          </a:prstGeom>
        </p:spPr>
      </p:pic>
      <p:sp>
        <p:nvSpPr>
          <p:cNvPr id="9" name="文本框 8">
            <a:extLst>
              <a:ext uri="{FF2B5EF4-FFF2-40B4-BE49-F238E27FC236}">
                <a16:creationId xmlns:a16="http://schemas.microsoft.com/office/drawing/2014/main" id="{37256CD5-378F-40E6-89C3-EFE37266AE26}"/>
              </a:ext>
            </a:extLst>
          </p:cNvPr>
          <p:cNvSpPr txBox="1"/>
          <p:nvPr/>
        </p:nvSpPr>
        <p:spPr>
          <a:xfrm>
            <a:off x="5153994" y="4726542"/>
            <a:ext cx="838691" cy="646331"/>
          </a:xfrm>
          <a:prstGeom prst="rect">
            <a:avLst/>
          </a:prstGeom>
          <a:noFill/>
        </p:spPr>
        <p:txBody>
          <a:bodyPr wrap="none" rtlCol="0">
            <a:spAutoFit/>
          </a:bodyPr>
          <a:lstStyle/>
          <a:p>
            <a:r>
              <a:rPr lang="zh-CN" altLang="en-US" dirty="0"/>
              <a:t>图片</a:t>
            </a:r>
            <a:endParaRPr lang="en-US" altLang="zh-CN" dirty="0"/>
          </a:p>
          <a:p>
            <a:r>
              <a:rPr lang="en-US" altLang="zh-CN" dirty="0"/>
              <a:t>620KB</a:t>
            </a:r>
            <a:endParaRPr lang="zh-CN" altLang="en-US" dirty="0"/>
          </a:p>
        </p:txBody>
      </p:sp>
      <p:sp>
        <p:nvSpPr>
          <p:cNvPr id="13" name="文本框 12">
            <a:extLst>
              <a:ext uri="{FF2B5EF4-FFF2-40B4-BE49-F238E27FC236}">
                <a16:creationId xmlns:a16="http://schemas.microsoft.com/office/drawing/2014/main" id="{57D92FA5-84C4-488E-8C15-A6756FBA6390}"/>
              </a:ext>
            </a:extLst>
          </p:cNvPr>
          <p:cNvSpPr txBox="1"/>
          <p:nvPr/>
        </p:nvSpPr>
        <p:spPr>
          <a:xfrm>
            <a:off x="7183179" y="2028002"/>
            <a:ext cx="1021433" cy="646331"/>
          </a:xfrm>
          <a:prstGeom prst="rect">
            <a:avLst/>
          </a:prstGeom>
          <a:noFill/>
        </p:spPr>
        <p:txBody>
          <a:bodyPr wrap="none" rtlCol="0">
            <a:spAutoFit/>
          </a:bodyPr>
          <a:lstStyle/>
          <a:p>
            <a:r>
              <a:rPr lang="zh-CN" altLang="en-US" dirty="0"/>
              <a:t>压缩包</a:t>
            </a:r>
            <a:endParaRPr lang="en-US" altLang="zh-CN" dirty="0"/>
          </a:p>
          <a:p>
            <a:r>
              <a:rPr lang="en-US" altLang="zh-CN" dirty="0"/>
              <a:t>55.8 MB</a:t>
            </a:r>
            <a:endParaRPr lang="zh-CN" altLang="en-US" dirty="0"/>
          </a:p>
        </p:txBody>
      </p:sp>
      <p:sp>
        <p:nvSpPr>
          <p:cNvPr id="15" name="文本框 14">
            <a:extLst>
              <a:ext uri="{FF2B5EF4-FFF2-40B4-BE49-F238E27FC236}">
                <a16:creationId xmlns:a16="http://schemas.microsoft.com/office/drawing/2014/main" id="{EBA0516F-B02C-44A4-89C3-09DBE2315DE0}"/>
              </a:ext>
            </a:extLst>
          </p:cNvPr>
          <p:cNvSpPr txBox="1"/>
          <p:nvPr/>
        </p:nvSpPr>
        <p:spPr>
          <a:xfrm>
            <a:off x="8827296" y="4403376"/>
            <a:ext cx="1021433" cy="646331"/>
          </a:xfrm>
          <a:prstGeom prst="rect">
            <a:avLst/>
          </a:prstGeom>
          <a:noFill/>
        </p:spPr>
        <p:txBody>
          <a:bodyPr wrap="none" rtlCol="0">
            <a:spAutoFit/>
          </a:bodyPr>
          <a:lstStyle/>
          <a:p>
            <a:r>
              <a:rPr lang="zh-CN" altLang="en-US" dirty="0"/>
              <a:t>视频</a:t>
            </a:r>
            <a:endParaRPr lang="en-US" altLang="zh-CN" dirty="0"/>
          </a:p>
          <a:p>
            <a:r>
              <a:rPr lang="en-US" altLang="zh-CN" dirty="0"/>
              <a:t>14.6 MB</a:t>
            </a:r>
            <a:endParaRPr lang="zh-CN" altLang="en-US" dirty="0"/>
          </a:p>
        </p:txBody>
      </p:sp>
      <p:sp>
        <p:nvSpPr>
          <p:cNvPr id="16" name="内容占位符 2">
            <a:extLst>
              <a:ext uri="{FF2B5EF4-FFF2-40B4-BE49-F238E27FC236}">
                <a16:creationId xmlns:a16="http://schemas.microsoft.com/office/drawing/2014/main" id="{6942157E-9CC0-4133-B983-F92BE3DE7CEF}"/>
              </a:ext>
            </a:extLst>
          </p:cNvPr>
          <p:cNvSpPr>
            <a:spLocks noGrp="1"/>
          </p:cNvSpPr>
          <p:nvPr>
            <p:ph idx="1"/>
          </p:nvPr>
        </p:nvSpPr>
        <p:spPr>
          <a:xfrm>
            <a:off x="746042" y="1753362"/>
            <a:ext cx="4641298" cy="434667"/>
          </a:xfrm>
        </p:spPr>
        <p:txBody>
          <a:bodyPr>
            <a:normAutofit/>
          </a:bodyPr>
          <a:lstStyle/>
          <a:p>
            <a:r>
              <a:rPr lang="zh-CN" altLang="en-US" dirty="0"/>
              <a:t>不同大小长度文件的传输对比</a:t>
            </a:r>
            <a:endParaRPr lang="en-US" altLang="zh-CN" dirty="0"/>
          </a:p>
        </p:txBody>
      </p:sp>
    </p:spTree>
    <p:extLst>
      <p:ext uri="{BB962C8B-B14F-4D97-AF65-F5344CB8AC3E}">
        <p14:creationId xmlns:p14="http://schemas.microsoft.com/office/powerpoint/2010/main" val="4022237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042" y="278892"/>
            <a:ext cx="10058400" cy="1609344"/>
          </a:xfrm>
        </p:spPr>
        <p:txBody>
          <a:bodyPr/>
          <a:lstStyle/>
          <a:p>
            <a:r>
              <a:rPr lang="zh-CN" altLang="en-US" dirty="0"/>
              <a:t>分段传输</a:t>
            </a:r>
          </a:p>
        </p:txBody>
      </p:sp>
      <p:sp>
        <p:nvSpPr>
          <p:cNvPr id="3" name="内容占位符 2"/>
          <p:cNvSpPr>
            <a:spLocks noGrp="1"/>
          </p:cNvSpPr>
          <p:nvPr>
            <p:ph idx="1"/>
          </p:nvPr>
        </p:nvSpPr>
        <p:spPr>
          <a:xfrm>
            <a:off x="746042" y="1753362"/>
            <a:ext cx="4641298" cy="3935359"/>
          </a:xfrm>
        </p:spPr>
        <p:txBody>
          <a:bodyPr>
            <a:normAutofit/>
          </a:bodyPr>
          <a:lstStyle/>
          <a:p>
            <a:r>
              <a:rPr lang="en-US" altLang="zh-CN" dirty="0"/>
              <a:t>UDP</a:t>
            </a:r>
            <a:r>
              <a:rPr lang="zh-CN" altLang="en-US" dirty="0"/>
              <a:t>如何保证有序？</a:t>
            </a:r>
            <a:endParaRPr lang="en-US" altLang="zh-CN" dirty="0"/>
          </a:p>
          <a:p>
            <a:r>
              <a:rPr lang="zh-CN" altLang="en-US" dirty="0"/>
              <a:t>由于 </a:t>
            </a:r>
            <a:r>
              <a:rPr lang="en-US" altLang="zh-CN" dirty="0"/>
              <a:t>UDP </a:t>
            </a:r>
            <a:r>
              <a:rPr lang="zh-CN" altLang="en-US" dirty="0"/>
              <a:t>传输本身的不可靠性，</a:t>
            </a:r>
            <a:r>
              <a:rPr lang="en-US" altLang="zh-CN" dirty="0"/>
              <a:t>QQ </a:t>
            </a:r>
            <a:r>
              <a:rPr lang="zh-CN" altLang="en-US" dirty="0"/>
              <a:t>应用数据每一个分块都有 </a:t>
            </a:r>
            <a:r>
              <a:rPr lang="en-US" altLang="zh-CN" dirty="0"/>
              <a:t>18 </a:t>
            </a:r>
            <a:r>
              <a:rPr lang="zh-CN" altLang="en-US" dirty="0"/>
              <a:t>个描述字节，第一表示文件传输块，其次表示每个分块的 </a:t>
            </a:r>
            <a:r>
              <a:rPr lang="en-US" altLang="zh-CN" dirty="0"/>
              <a:t>id</a:t>
            </a:r>
            <a:r>
              <a:rPr lang="zh-CN" altLang="en-US" dirty="0"/>
              <a:t>，正如上面标注的 </a:t>
            </a:r>
            <a:r>
              <a:rPr lang="en-US" altLang="zh-CN" dirty="0"/>
              <a:t>0x00</a:t>
            </a:r>
            <a:r>
              <a:rPr lang="zh-CN" altLang="en-US" dirty="0"/>
              <a:t>，</a:t>
            </a:r>
            <a:r>
              <a:rPr lang="en-US" altLang="zh-CN" dirty="0"/>
              <a:t>0x01</a:t>
            </a:r>
            <a:r>
              <a:rPr lang="zh-CN" altLang="en-US" dirty="0"/>
              <a:t>。</a:t>
            </a:r>
          </a:p>
        </p:txBody>
      </p:sp>
      <p:pic>
        <p:nvPicPr>
          <p:cNvPr id="614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242" y="375138"/>
            <a:ext cx="5984073" cy="558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42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UDP--windows</a:t>
            </a:r>
            <a:endParaRPr lang="zh-CN" altLang="en-US" dirty="0"/>
          </a:p>
        </p:txBody>
      </p:sp>
      <p:sp>
        <p:nvSpPr>
          <p:cNvPr id="3" name="内容占位符 2"/>
          <p:cNvSpPr>
            <a:spLocks noGrp="1"/>
          </p:cNvSpPr>
          <p:nvPr>
            <p:ph idx="1"/>
          </p:nvPr>
        </p:nvSpPr>
        <p:spPr/>
        <p:txBody>
          <a:bodyPr/>
          <a:lstStyle/>
          <a:p>
            <a:r>
              <a:rPr lang="zh-CN" altLang="en-US" dirty="0"/>
              <a:t>图片（小型）</a:t>
            </a:r>
            <a:endParaRPr lang="en-US" altLang="zh-CN" dirty="0"/>
          </a:p>
          <a:p>
            <a:endParaRPr lang="en-US" altLang="zh-CN" dirty="0"/>
          </a:p>
          <a:p>
            <a:r>
              <a:rPr lang="zh-CN" altLang="en-US" dirty="0"/>
              <a:t>图片（大型）收发情况</a:t>
            </a:r>
          </a:p>
        </p:txBody>
      </p:sp>
      <p:pic>
        <p:nvPicPr>
          <p:cNvPr id="5" name="图片 4"/>
          <p:cNvPicPr>
            <a:picLocks noChangeAspect="1"/>
          </p:cNvPicPr>
          <p:nvPr/>
        </p:nvPicPr>
        <p:blipFill>
          <a:blip r:embed="rId3"/>
          <a:stretch>
            <a:fillRect/>
          </a:stretch>
        </p:blipFill>
        <p:spPr>
          <a:xfrm>
            <a:off x="1351903" y="2586532"/>
            <a:ext cx="7993811" cy="269317"/>
          </a:xfrm>
          <a:prstGeom prst="rect">
            <a:avLst/>
          </a:prstGeom>
        </p:spPr>
      </p:pic>
      <p:pic>
        <p:nvPicPr>
          <p:cNvPr id="6" name="图片 5"/>
          <p:cNvPicPr>
            <a:picLocks noChangeAspect="1"/>
          </p:cNvPicPr>
          <p:nvPr/>
        </p:nvPicPr>
        <p:blipFill>
          <a:blip r:embed="rId4"/>
          <a:stretch>
            <a:fillRect/>
          </a:stretch>
        </p:blipFill>
        <p:spPr>
          <a:xfrm>
            <a:off x="1245673" y="3382690"/>
            <a:ext cx="8127041" cy="1245020"/>
          </a:xfrm>
          <a:prstGeom prst="rect">
            <a:avLst/>
          </a:prstGeom>
        </p:spPr>
      </p:pic>
      <p:pic>
        <p:nvPicPr>
          <p:cNvPr id="8" name="图片 7"/>
          <p:cNvPicPr>
            <a:picLocks noChangeAspect="1"/>
          </p:cNvPicPr>
          <p:nvPr/>
        </p:nvPicPr>
        <p:blipFill>
          <a:blip r:embed="rId5"/>
          <a:stretch>
            <a:fillRect/>
          </a:stretch>
        </p:blipFill>
        <p:spPr>
          <a:xfrm>
            <a:off x="1245673" y="4782734"/>
            <a:ext cx="8258423" cy="1234442"/>
          </a:xfrm>
          <a:prstGeom prst="rect">
            <a:avLst/>
          </a:prstGeom>
        </p:spPr>
      </p:pic>
    </p:spTree>
    <p:extLst>
      <p:ext uri="{BB962C8B-B14F-4D97-AF65-F5344CB8AC3E}">
        <p14:creationId xmlns:p14="http://schemas.microsoft.com/office/powerpoint/2010/main" val="181258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25550"/>
            <a:ext cx="10058400" cy="1609344"/>
          </a:xfrm>
        </p:spPr>
        <p:txBody>
          <a:bodyPr/>
          <a:lstStyle/>
          <a:p>
            <a:r>
              <a:rPr lang="en-US" altLang="zh-CN" dirty="0"/>
              <a:t>UDP--windows</a:t>
            </a:r>
            <a:endParaRPr lang="zh-CN" altLang="en-US" dirty="0"/>
          </a:p>
        </p:txBody>
      </p:sp>
      <p:sp>
        <p:nvSpPr>
          <p:cNvPr id="5" name="内容占位符 4"/>
          <p:cNvSpPr>
            <a:spLocks noGrp="1"/>
          </p:cNvSpPr>
          <p:nvPr>
            <p:ph idx="1"/>
          </p:nvPr>
        </p:nvSpPr>
        <p:spPr>
          <a:xfrm>
            <a:off x="955548" y="1702308"/>
            <a:ext cx="10058400" cy="4050792"/>
          </a:xfrm>
        </p:spPr>
        <p:txBody>
          <a:bodyPr/>
          <a:lstStyle/>
          <a:p>
            <a:r>
              <a:rPr lang="zh-CN" altLang="en-US" dirty="0"/>
              <a:t>发送视频</a:t>
            </a:r>
            <a:r>
              <a:rPr lang="en-US" altLang="zh-CN" dirty="0"/>
              <a:t>(</a:t>
            </a:r>
            <a:r>
              <a:rPr lang="zh-CN" altLang="en-US" dirty="0"/>
              <a:t>分段传输</a:t>
            </a:r>
            <a:r>
              <a:rPr lang="en-US" altLang="zh-CN" dirty="0"/>
              <a:t>)</a:t>
            </a:r>
          </a:p>
          <a:p>
            <a:endParaRPr lang="en-US" altLang="zh-CN" dirty="0"/>
          </a:p>
          <a:p>
            <a:endParaRPr lang="en-US" altLang="zh-CN" dirty="0"/>
          </a:p>
          <a:p>
            <a:endParaRPr lang="en-US" altLang="zh-CN" dirty="0"/>
          </a:p>
          <a:p>
            <a:endParaRPr lang="en-US" altLang="zh-CN" dirty="0"/>
          </a:p>
          <a:p>
            <a:r>
              <a:rPr lang="zh-CN" altLang="en-US" dirty="0"/>
              <a:t>接收视频</a:t>
            </a:r>
            <a:r>
              <a:rPr lang="en-US" altLang="zh-CN" dirty="0"/>
              <a:t>(</a:t>
            </a:r>
            <a:r>
              <a:rPr lang="zh-CN" altLang="en-US" dirty="0"/>
              <a:t>分为压缩和未压缩两种情况</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6" name="图片 5"/>
          <p:cNvPicPr>
            <a:picLocks noChangeAspect="1"/>
          </p:cNvPicPr>
          <p:nvPr/>
        </p:nvPicPr>
        <p:blipFill>
          <a:blip r:embed="rId3"/>
          <a:stretch>
            <a:fillRect/>
          </a:stretch>
        </p:blipFill>
        <p:spPr>
          <a:xfrm>
            <a:off x="1069848" y="2048455"/>
            <a:ext cx="7184866" cy="1772674"/>
          </a:xfrm>
          <a:prstGeom prst="rect">
            <a:avLst/>
          </a:prstGeom>
        </p:spPr>
      </p:pic>
      <p:pic>
        <p:nvPicPr>
          <p:cNvPr id="7" name="图片 6"/>
          <p:cNvPicPr>
            <a:picLocks noChangeAspect="1"/>
          </p:cNvPicPr>
          <p:nvPr/>
        </p:nvPicPr>
        <p:blipFill>
          <a:blip r:embed="rId4"/>
          <a:stretch>
            <a:fillRect/>
          </a:stretch>
        </p:blipFill>
        <p:spPr>
          <a:xfrm>
            <a:off x="1008889" y="4168140"/>
            <a:ext cx="7382970" cy="1827742"/>
          </a:xfrm>
          <a:prstGeom prst="rect">
            <a:avLst/>
          </a:prstGeom>
        </p:spPr>
      </p:pic>
    </p:spTree>
    <p:extLst>
      <p:ext uri="{BB962C8B-B14F-4D97-AF65-F5344CB8AC3E}">
        <p14:creationId xmlns:p14="http://schemas.microsoft.com/office/powerpoint/2010/main" val="400723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t>
            </a:r>
            <a:r>
              <a:rPr lang="zh-CN" altLang="en-US" dirty="0"/>
              <a:t>通信与</a:t>
            </a:r>
            <a:r>
              <a:rPr lang="en-US" altLang="zh-CN" dirty="0"/>
              <a:t>QQ</a:t>
            </a:r>
            <a:endParaRPr lang="zh-CN" altLang="en-US" dirty="0"/>
          </a:p>
        </p:txBody>
      </p:sp>
      <p:sp>
        <p:nvSpPr>
          <p:cNvPr id="4" name="内容占位符 3"/>
          <p:cNvSpPr>
            <a:spLocks noGrp="1"/>
          </p:cNvSpPr>
          <p:nvPr>
            <p:ph idx="1"/>
          </p:nvPr>
        </p:nvSpPr>
        <p:spPr/>
        <p:txBody>
          <a:bodyPr/>
          <a:lstStyle/>
          <a:p>
            <a:r>
              <a:rPr lang="zh-CN" altLang="en-US" b="1" dirty="0"/>
              <a:t>即时通信</a:t>
            </a:r>
            <a:r>
              <a:rPr lang="zh-CN" altLang="en-US" dirty="0"/>
              <a:t>（</a:t>
            </a:r>
            <a:r>
              <a:rPr lang="en-US" altLang="zh-CN" b="1" dirty="0"/>
              <a:t>I</a:t>
            </a:r>
            <a:r>
              <a:rPr lang="en-US" altLang="zh-CN" dirty="0"/>
              <a:t>nstant </a:t>
            </a:r>
            <a:r>
              <a:rPr lang="en-US" altLang="zh-CN" b="1" dirty="0"/>
              <a:t>M</a:t>
            </a:r>
            <a:r>
              <a:rPr lang="en-US" altLang="zh-CN" dirty="0"/>
              <a:t>essaging</a:t>
            </a:r>
            <a:r>
              <a:rPr lang="zh-CN" altLang="en-US" dirty="0"/>
              <a:t>，简称</a:t>
            </a:r>
            <a:r>
              <a:rPr lang="en-US" altLang="zh-CN" b="1" dirty="0"/>
              <a:t>IM</a:t>
            </a:r>
            <a:r>
              <a:rPr lang="zh-CN" altLang="en-US" dirty="0"/>
              <a:t>）是一种透过网络进行实时通信的系统，允许两人或多人使用网络即时的传递文字消息、文件、语音与视频交流。通常以网站、计算机软件或移动应用程序的方式提供服务。</a:t>
            </a:r>
            <a:endParaRPr lang="en-US" altLang="zh-CN" dirty="0"/>
          </a:p>
          <a:p>
            <a:endParaRPr lang="en-US" altLang="zh-CN" b="1" dirty="0"/>
          </a:p>
          <a:p>
            <a:r>
              <a:rPr lang="zh-CN" altLang="en-US" b="1" dirty="0"/>
              <a:t>基础协议</a:t>
            </a:r>
            <a:r>
              <a:rPr lang="zh-CN" altLang="en-US" dirty="0"/>
              <a:t>因为移动设备多变的网络环境，以及即时通讯应用实时在线的需求，简单地使用</a:t>
            </a:r>
            <a:r>
              <a:rPr lang="en-US" altLang="zh-CN" dirty="0" err="1"/>
              <a:t>Scoket</a:t>
            </a:r>
            <a:r>
              <a:rPr lang="zh-CN" altLang="en-US" dirty="0"/>
              <a:t>建立客户端与服务端，或者客户端与客户端的通信是行不通的。</a:t>
            </a:r>
            <a:br>
              <a:rPr lang="zh-CN" altLang="en-US" dirty="0"/>
            </a:br>
            <a:r>
              <a:rPr lang="zh-CN" altLang="en-US" dirty="0"/>
              <a:t>当前普遍的做法是在服务端与客户端之间建立一个长连接，客户端</a:t>
            </a:r>
            <a:r>
              <a:rPr lang="en-US" altLang="zh-CN" dirty="0"/>
              <a:t>A</a:t>
            </a:r>
            <a:r>
              <a:rPr lang="zh-CN" altLang="en-US" dirty="0"/>
              <a:t>将消息发送给服务端，服务端再将消息转发给客户端</a:t>
            </a:r>
            <a:r>
              <a:rPr lang="en-US" altLang="zh-CN" dirty="0"/>
              <a:t>B</a:t>
            </a:r>
            <a:r>
              <a:rPr lang="zh-CN" altLang="en-US" dirty="0"/>
              <a:t>。</a:t>
            </a:r>
            <a:endParaRPr lang="en-US" altLang="zh-CN" dirty="0"/>
          </a:p>
          <a:p>
            <a:endParaRPr lang="en-US" altLang="zh-CN" dirty="0"/>
          </a:p>
          <a:p>
            <a:r>
              <a:rPr lang="zh-CN" altLang="en-US" dirty="0"/>
              <a:t>最早的即时通信软件是</a:t>
            </a:r>
            <a:r>
              <a:rPr lang="en-US" altLang="zh-CN" dirty="0"/>
              <a:t>ICQ</a:t>
            </a:r>
            <a:r>
              <a:rPr lang="zh-CN" altLang="en-US" dirty="0"/>
              <a:t>，</a:t>
            </a:r>
            <a:r>
              <a:rPr lang="en-US" altLang="zh-CN" dirty="0"/>
              <a:t>ICQ</a:t>
            </a:r>
            <a:r>
              <a:rPr lang="zh-CN" altLang="en-US" dirty="0"/>
              <a:t>是英文中“</a:t>
            </a:r>
            <a:r>
              <a:rPr lang="en-US" altLang="zh-CN" dirty="0"/>
              <a:t>I seek you”</a:t>
            </a:r>
            <a:r>
              <a:rPr lang="zh-CN" altLang="en-US" dirty="0"/>
              <a:t>的谐音，意思是“我找你”。四名以色列青年于</a:t>
            </a:r>
            <a:r>
              <a:rPr lang="en-US" altLang="zh-CN" dirty="0"/>
              <a:t>1996</a:t>
            </a:r>
            <a:r>
              <a:rPr lang="zh-CN" altLang="en-US" dirty="0"/>
              <a:t>年</a:t>
            </a:r>
            <a:r>
              <a:rPr lang="en-US" altLang="zh-CN" dirty="0"/>
              <a:t>7</a:t>
            </a:r>
            <a:r>
              <a:rPr lang="zh-CN" altLang="en-US" dirty="0"/>
              <a:t>月成立</a:t>
            </a:r>
            <a:r>
              <a:rPr lang="en-US" altLang="zh-CN" dirty="0"/>
              <a:t>Mirabilis</a:t>
            </a:r>
            <a:r>
              <a:rPr lang="zh-CN" altLang="en-US" dirty="0"/>
              <a:t>公司，并在</a:t>
            </a:r>
            <a:r>
              <a:rPr lang="en-US" altLang="zh-CN" dirty="0"/>
              <a:t>11</a:t>
            </a:r>
            <a:r>
              <a:rPr lang="zh-CN" altLang="en-US" dirty="0"/>
              <a:t>月份发布了最初的</a:t>
            </a:r>
            <a:r>
              <a:rPr lang="en-US" altLang="zh-CN" dirty="0"/>
              <a:t>ICQ</a:t>
            </a:r>
            <a:r>
              <a:rPr lang="zh-CN" altLang="en-US" dirty="0"/>
              <a:t>版本，在六个月内有</a:t>
            </a:r>
            <a:r>
              <a:rPr lang="en-US" altLang="zh-CN" dirty="0"/>
              <a:t>85</a:t>
            </a:r>
            <a:r>
              <a:rPr lang="zh-CN" altLang="en-US" dirty="0"/>
              <a:t>万用户注册使用。这便是</a:t>
            </a:r>
            <a:r>
              <a:rPr lang="en-US" altLang="zh-CN" dirty="0"/>
              <a:t>OICQ</a:t>
            </a:r>
            <a:r>
              <a:rPr lang="zh-CN" altLang="en-US" dirty="0"/>
              <a:t>的来源。</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2417603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418" y="2496956"/>
            <a:ext cx="6408465" cy="2204330"/>
          </a:xfrm>
          <a:prstGeom prst="rect">
            <a:avLst/>
          </a:prstGeom>
        </p:spPr>
      </p:pic>
      <p:sp>
        <p:nvSpPr>
          <p:cNvPr id="2" name="标题 1"/>
          <p:cNvSpPr>
            <a:spLocks noGrp="1"/>
          </p:cNvSpPr>
          <p:nvPr>
            <p:ph type="title"/>
          </p:nvPr>
        </p:nvSpPr>
        <p:spPr/>
        <p:txBody>
          <a:bodyPr/>
          <a:lstStyle/>
          <a:p>
            <a:r>
              <a:rPr lang="en-US" altLang="zh-CN" dirty="0"/>
              <a:t>TCP</a:t>
            </a:r>
            <a:r>
              <a:rPr lang="zh-CN" altLang="en-US" dirty="0"/>
              <a:t>协议</a:t>
            </a:r>
          </a:p>
        </p:txBody>
      </p:sp>
      <p:sp>
        <p:nvSpPr>
          <p:cNvPr id="3" name="内容占位符 2"/>
          <p:cNvSpPr>
            <a:spLocks noGrp="1"/>
          </p:cNvSpPr>
          <p:nvPr>
            <p:ph idx="1"/>
          </p:nvPr>
        </p:nvSpPr>
        <p:spPr/>
        <p:txBody>
          <a:bodyPr/>
          <a:lstStyle/>
          <a:p>
            <a:r>
              <a:rPr lang="zh-CN" altLang="en-US" dirty="0"/>
              <a:t>传输层数据段头部信息</a:t>
            </a:r>
            <a:endParaRPr lang="en-US" altLang="zh-CN" dirty="0"/>
          </a:p>
          <a:p>
            <a:endParaRPr lang="zh-CN" altLang="en-US" dirty="0"/>
          </a:p>
        </p:txBody>
      </p:sp>
      <p:pic>
        <p:nvPicPr>
          <p:cNvPr id="4" name="图片 3"/>
          <p:cNvPicPr>
            <a:picLocks noChangeAspect="1"/>
          </p:cNvPicPr>
          <p:nvPr/>
        </p:nvPicPr>
        <p:blipFill>
          <a:blip r:embed="rId4"/>
          <a:stretch>
            <a:fillRect/>
          </a:stretch>
        </p:blipFill>
        <p:spPr>
          <a:xfrm>
            <a:off x="4136858" y="54914"/>
            <a:ext cx="8055142" cy="2415434"/>
          </a:xfrm>
          <a:prstGeom prst="rect">
            <a:avLst/>
          </a:prstGeom>
        </p:spPr>
      </p:pic>
      <p:sp>
        <p:nvSpPr>
          <p:cNvPr id="8" name="文本框 7"/>
          <p:cNvSpPr txBox="1"/>
          <p:nvPr/>
        </p:nvSpPr>
        <p:spPr>
          <a:xfrm>
            <a:off x="1169377" y="4835769"/>
            <a:ext cx="8827477" cy="2031325"/>
          </a:xfrm>
          <a:prstGeom prst="rect">
            <a:avLst/>
          </a:prstGeom>
          <a:noFill/>
        </p:spPr>
        <p:txBody>
          <a:bodyPr wrap="square" rtlCol="0">
            <a:spAutoFit/>
          </a:bodyPr>
          <a:lstStyle/>
          <a:p>
            <a:r>
              <a:rPr lang="zh-CN" altLang="en-US" dirty="0"/>
              <a:t>分析</a:t>
            </a:r>
            <a:r>
              <a:rPr lang="en-US" altLang="zh-CN" dirty="0"/>
              <a:t>TCP</a:t>
            </a:r>
            <a:r>
              <a:rPr lang="zh-CN" altLang="en-US" dirty="0"/>
              <a:t>头部可获取信息：</a:t>
            </a:r>
            <a:endParaRPr lang="en-US" altLang="zh-CN" dirty="0"/>
          </a:p>
          <a:p>
            <a:pPr marL="285750" indent="-285750">
              <a:buFont typeface="Arial" panose="020B0604020202020204" pitchFamily="34" charset="0"/>
              <a:buChar char="•"/>
            </a:pPr>
            <a:r>
              <a:rPr lang="zh-CN" altLang="en-US" dirty="0"/>
              <a:t>源端口：</a:t>
            </a:r>
            <a:r>
              <a:rPr lang="en-US" altLang="zh-CN" dirty="0"/>
              <a:t>8080(</a:t>
            </a:r>
            <a:r>
              <a:rPr lang="zh-CN" altLang="en-US" dirty="0"/>
              <a:t>服务器发送</a:t>
            </a:r>
            <a:r>
              <a:rPr lang="en-US" altLang="zh-CN" dirty="0"/>
              <a:t>)    </a:t>
            </a:r>
            <a:r>
              <a:rPr lang="zh-CN" altLang="en-US" dirty="0"/>
              <a:t>目的端口：</a:t>
            </a:r>
            <a:r>
              <a:rPr lang="en-US" altLang="zh-CN" dirty="0"/>
              <a:t>62576</a:t>
            </a:r>
            <a:r>
              <a:rPr lang="zh-CN" altLang="en-US" dirty="0"/>
              <a:t>（本机接收端口）</a:t>
            </a:r>
            <a:endParaRPr lang="en-US" altLang="zh-CN" dirty="0"/>
          </a:p>
          <a:p>
            <a:pPr marL="285750" indent="-285750">
              <a:buFont typeface="Arial" panose="020B0604020202020204" pitchFamily="34" charset="0"/>
              <a:buChar char="•"/>
            </a:pPr>
            <a:r>
              <a:rPr lang="zh-CN" altLang="en-US" dirty="0"/>
              <a:t>当前数据包序列号：</a:t>
            </a:r>
            <a:r>
              <a:rPr lang="en-US" altLang="zh-CN" dirty="0"/>
              <a:t>26441 </a:t>
            </a:r>
            <a:r>
              <a:rPr lang="zh-CN" altLang="en-US" dirty="0"/>
              <a:t>通过数据总偏移大小获取下一个数据报序列号：</a:t>
            </a:r>
            <a:r>
              <a:rPr lang="en-US" altLang="zh-CN" dirty="0"/>
              <a:t>26441     </a:t>
            </a:r>
          </a:p>
          <a:p>
            <a:pPr marL="285750" indent="-285750">
              <a:buFont typeface="Arial" panose="020B0604020202020204" pitchFamily="34" charset="0"/>
              <a:buChar char="•"/>
            </a:pPr>
            <a:r>
              <a:rPr lang="en-US" altLang="zh-CN" dirty="0"/>
              <a:t> ACK</a:t>
            </a:r>
            <a:r>
              <a:rPr lang="zh-CN" altLang="en-US" dirty="0"/>
              <a:t>：</a:t>
            </a:r>
            <a:r>
              <a:rPr lang="en-US" altLang="zh-CN" dirty="0"/>
              <a:t>20325</a:t>
            </a:r>
          </a:p>
          <a:p>
            <a:pPr marL="285750" indent="-285750">
              <a:buFont typeface="Arial" panose="020B0604020202020204" pitchFamily="34" charset="0"/>
              <a:buChar char="•"/>
            </a:pPr>
            <a:r>
              <a:rPr lang="zh-CN" altLang="en-US" dirty="0"/>
              <a:t>标志位：</a:t>
            </a:r>
            <a:r>
              <a:rPr lang="en-US" altLang="zh-CN" dirty="0"/>
              <a:t>ACK</a:t>
            </a:r>
            <a:r>
              <a:rPr lang="zh-CN" altLang="en-US" dirty="0"/>
              <a:t>，若存在</a:t>
            </a:r>
            <a:r>
              <a:rPr lang="en-US" altLang="zh-CN" dirty="0"/>
              <a:t>PSH</a:t>
            </a:r>
            <a:r>
              <a:rPr lang="zh-CN" altLang="en-US" dirty="0"/>
              <a:t>则为有数据传输</a:t>
            </a:r>
            <a:endParaRPr lang="en-US" altLang="zh-CN" dirty="0"/>
          </a:p>
          <a:p>
            <a:pPr marL="285750" indent="-285750">
              <a:buFont typeface="Arial" panose="020B0604020202020204" pitchFamily="34" charset="0"/>
              <a:buChar char="•"/>
            </a:pPr>
            <a:r>
              <a:rPr lang="zh-CN" altLang="en-US" dirty="0"/>
              <a:t>窗口大小：</a:t>
            </a:r>
            <a:r>
              <a:rPr lang="en-US" altLang="zh-CN" dirty="0"/>
              <a:t>251</a:t>
            </a:r>
          </a:p>
          <a:p>
            <a:endParaRPr lang="en-US" altLang="zh-CN" dirty="0"/>
          </a:p>
        </p:txBody>
      </p:sp>
    </p:spTree>
    <p:extLst>
      <p:ext uri="{BB962C8B-B14F-4D97-AF65-F5344CB8AC3E}">
        <p14:creationId xmlns:p14="http://schemas.microsoft.com/office/powerpoint/2010/main" val="2031572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协议</a:t>
            </a:r>
          </a:p>
        </p:txBody>
      </p:sp>
      <p:sp>
        <p:nvSpPr>
          <p:cNvPr id="3" name="内容占位符 2"/>
          <p:cNvSpPr>
            <a:spLocks noGrp="1"/>
          </p:cNvSpPr>
          <p:nvPr>
            <p:ph idx="1"/>
          </p:nvPr>
        </p:nvSpPr>
        <p:spPr>
          <a:xfrm>
            <a:off x="1069848" y="2121408"/>
            <a:ext cx="10058400" cy="4912438"/>
          </a:xfrm>
        </p:spPr>
        <p:txBody>
          <a:bodyPr>
            <a:normAutofit/>
          </a:bodyPr>
          <a:lstStyle/>
          <a:p>
            <a:r>
              <a:rPr lang="zh-CN" altLang="en-US" dirty="0"/>
              <a:t>网络层</a:t>
            </a:r>
            <a:r>
              <a:rPr lang="en-US" altLang="zh-CN" dirty="0"/>
              <a:t>IP</a:t>
            </a:r>
            <a:r>
              <a:rPr lang="zh-CN" altLang="en-US" dirty="0"/>
              <a:t>包头部信息</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654" y="2589643"/>
            <a:ext cx="7480300" cy="2730500"/>
          </a:xfrm>
          <a:prstGeom prst="rect">
            <a:avLst/>
          </a:prstGeom>
        </p:spPr>
      </p:pic>
      <p:sp>
        <p:nvSpPr>
          <p:cNvPr id="5" name="文本框 4"/>
          <p:cNvSpPr txBox="1"/>
          <p:nvPr/>
        </p:nvSpPr>
        <p:spPr>
          <a:xfrm>
            <a:off x="6834857" y="2989385"/>
            <a:ext cx="4961489" cy="1477328"/>
          </a:xfrm>
          <a:prstGeom prst="rect">
            <a:avLst/>
          </a:prstGeom>
          <a:noFill/>
        </p:spPr>
        <p:txBody>
          <a:bodyPr wrap="square" rtlCol="0">
            <a:spAutoFit/>
          </a:bodyPr>
          <a:lstStyle/>
          <a:p>
            <a:pPr marL="1257300" lvl="2" indent="-342900">
              <a:buFont typeface="Arial" panose="020B0604020202020204" pitchFamily="34" charset="0"/>
              <a:buChar char="•"/>
            </a:pPr>
            <a:r>
              <a:rPr lang="zh-CN" altLang="en-US" dirty="0"/>
              <a:t>区分服务：</a:t>
            </a:r>
            <a:r>
              <a:rPr lang="en-US" altLang="zh-CN" dirty="0"/>
              <a:t>CS0</a:t>
            </a:r>
            <a:r>
              <a:rPr lang="zh-CN" altLang="en-US" dirty="0"/>
              <a:t>和</a:t>
            </a:r>
            <a:r>
              <a:rPr lang="en-US" altLang="zh-CN" dirty="0"/>
              <a:t>ECN</a:t>
            </a:r>
          </a:p>
          <a:p>
            <a:pPr marL="1257300" lvl="2" indent="-342900">
              <a:buFont typeface="Arial" panose="020B0604020202020204" pitchFamily="34" charset="0"/>
              <a:buChar char="•"/>
            </a:pPr>
            <a:r>
              <a:rPr lang="zh-CN" altLang="en-US" dirty="0"/>
              <a:t>总长度：</a:t>
            </a:r>
            <a:r>
              <a:rPr lang="en-US" altLang="zh-CN" dirty="0"/>
              <a:t>180</a:t>
            </a:r>
          </a:p>
          <a:p>
            <a:pPr marL="1257300" lvl="2" indent="-342900">
              <a:buFont typeface="Arial" panose="020B0604020202020204" pitchFamily="34" charset="0"/>
              <a:buChar char="•"/>
            </a:pPr>
            <a:r>
              <a:rPr lang="en-US" altLang="zh-CN" dirty="0"/>
              <a:t>TTL</a:t>
            </a:r>
            <a:r>
              <a:rPr lang="zh-CN" altLang="en-US" dirty="0"/>
              <a:t>：</a:t>
            </a:r>
            <a:r>
              <a:rPr lang="en-US" altLang="zh-CN" dirty="0"/>
              <a:t>64</a:t>
            </a:r>
          </a:p>
          <a:p>
            <a:pPr marL="1257300" lvl="2" indent="-342900">
              <a:buFont typeface="Arial" panose="020B0604020202020204" pitchFamily="34" charset="0"/>
              <a:buChar char="•"/>
            </a:pPr>
            <a:r>
              <a:rPr lang="zh-CN" altLang="en-US" dirty="0"/>
              <a:t>协议：</a:t>
            </a:r>
            <a:r>
              <a:rPr lang="en-US" altLang="zh-CN" dirty="0"/>
              <a:t>TCP</a:t>
            </a:r>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2343556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撤回消息原理</a:t>
            </a:r>
          </a:p>
        </p:txBody>
      </p:sp>
      <p:sp>
        <p:nvSpPr>
          <p:cNvPr id="3" name="内容占位符 2"/>
          <p:cNvSpPr>
            <a:spLocks noGrp="1"/>
          </p:cNvSpPr>
          <p:nvPr>
            <p:ph idx="1"/>
          </p:nvPr>
        </p:nvSpPr>
        <p:spPr/>
        <p:txBody>
          <a:bodyPr/>
          <a:lstStyle/>
          <a:p>
            <a:pPr marL="457200" indent="-457200">
              <a:buFont typeface="+mj-lt"/>
              <a:buAutoNum type="arabicPeriod"/>
            </a:pPr>
            <a:r>
              <a:rPr lang="en-US" altLang="zh-CN" dirty="0"/>
              <a:t>Mobile A</a:t>
            </a:r>
            <a:r>
              <a:rPr lang="zh-CN" altLang="en-US" dirty="0"/>
              <a:t>发送消息时，会在自己的客户端上生成全球唯一的</a:t>
            </a:r>
            <a:r>
              <a:rPr lang="en-US" altLang="zh-CN" dirty="0" err="1"/>
              <a:t>UniqueMsgID</a:t>
            </a:r>
            <a:r>
              <a:rPr lang="zh-CN" altLang="en-US" dirty="0"/>
              <a:t>，并将该</a:t>
            </a:r>
            <a:r>
              <a:rPr lang="en-US" altLang="zh-CN" dirty="0" err="1"/>
              <a:t>UniqueMsgID</a:t>
            </a:r>
            <a:r>
              <a:rPr lang="zh-CN" altLang="en-US" dirty="0"/>
              <a:t>附带在即将发送的消息体中。</a:t>
            </a:r>
          </a:p>
          <a:p>
            <a:pPr marL="457200" indent="-457200">
              <a:buFont typeface="+mj-lt"/>
              <a:buAutoNum type="arabicPeriod"/>
            </a:pPr>
            <a:r>
              <a:rPr lang="zh-CN" altLang="en-US" dirty="0"/>
              <a:t>发送成功，</a:t>
            </a:r>
            <a:r>
              <a:rPr lang="en-US" altLang="zh-CN" dirty="0"/>
              <a:t>Mobile B</a:t>
            </a:r>
            <a:r>
              <a:rPr lang="zh-CN" altLang="en-US" dirty="0"/>
              <a:t>收到消息时，将消息体存储起来，并展示该消息。</a:t>
            </a:r>
          </a:p>
          <a:p>
            <a:pPr marL="457200" indent="-457200">
              <a:buFont typeface="+mj-lt"/>
              <a:buAutoNum type="arabicPeriod"/>
            </a:pPr>
            <a:r>
              <a:rPr lang="en-US" altLang="zh-CN" dirty="0" err="1"/>
              <a:t>Moblie</a:t>
            </a:r>
            <a:r>
              <a:rPr lang="en-US" altLang="zh-CN" dirty="0"/>
              <a:t> A</a:t>
            </a:r>
            <a:r>
              <a:rPr lang="zh-CN" altLang="en-US" dirty="0"/>
              <a:t>撤回消息时，可辨识自己发送的每一条消息体的</a:t>
            </a:r>
            <a:r>
              <a:rPr lang="en-US" altLang="zh-CN" dirty="0" err="1"/>
              <a:t>UniqueMsgID</a:t>
            </a:r>
            <a:r>
              <a:rPr lang="zh-CN" altLang="en-US" dirty="0"/>
              <a:t>，需要撤回哪一条，则将该条消息的</a:t>
            </a:r>
            <a:r>
              <a:rPr lang="en-US" altLang="zh-CN" dirty="0" err="1"/>
              <a:t>UniqueMsgID</a:t>
            </a:r>
            <a:r>
              <a:rPr lang="zh-CN" altLang="en-US" dirty="0"/>
              <a:t>附带在撤回命令中。</a:t>
            </a:r>
          </a:p>
          <a:p>
            <a:pPr marL="457200" indent="-457200">
              <a:buFont typeface="+mj-lt"/>
              <a:buAutoNum type="arabicPeriod"/>
            </a:pPr>
            <a:r>
              <a:rPr lang="en-US" altLang="zh-CN" dirty="0" err="1"/>
              <a:t>Moblie</a:t>
            </a:r>
            <a:r>
              <a:rPr lang="en-US" altLang="zh-CN" dirty="0"/>
              <a:t> B</a:t>
            </a:r>
            <a:r>
              <a:rPr lang="zh-CN" altLang="en-US" dirty="0"/>
              <a:t>收到撤回命令时，根据撤回命令中的</a:t>
            </a:r>
            <a:r>
              <a:rPr lang="en-US" altLang="zh-CN" dirty="0" err="1"/>
              <a:t>UniqueMsgID</a:t>
            </a:r>
            <a:r>
              <a:rPr lang="zh-CN" altLang="en-US" dirty="0"/>
              <a:t>，在自己的数据库中，寻找对应的消息体，然后予以撤回效果展示。</a:t>
            </a:r>
          </a:p>
          <a:p>
            <a:endParaRPr lang="zh-CN" altLang="en-US" dirty="0"/>
          </a:p>
        </p:txBody>
      </p:sp>
      <p:pic>
        <p:nvPicPr>
          <p:cNvPr id="4" name="Picture 2" descr="http://img.mp.itc.cn/upload/20170707/9a6c72d913564bf9b39d3446a374abd2_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663" y="4299614"/>
            <a:ext cx="4820237" cy="234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56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TCP—MAC OS</a:t>
            </a:r>
            <a:endParaRPr lang="zh-CN" altLang="en-US" dirty="0"/>
          </a:p>
        </p:txBody>
      </p:sp>
      <p:sp>
        <p:nvSpPr>
          <p:cNvPr id="3" name="内容占位符 2"/>
          <p:cNvSpPr>
            <a:spLocks noGrp="1"/>
          </p:cNvSpPr>
          <p:nvPr>
            <p:ph idx="1"/>
          </p:nvPr>
        </p:nvSpPr>
        <p:spPr/>
        <p:txBody>
          <a:bodyPr/>
          <a:lstStyle/>
          <a:p>
            <a:r>
              <a:rPr lang="zh-CN" altLang="en-US" dirty="0"/>
              <a:t>消息撤回</a:t>
            </a:r>
            <a:r>
              <a:rPr lang="en-US" altLang="zh-CN" dirty="0"/>
              <a:t>(4</a:t>
            </a:r>
            <a:r>
              <a:rPr lang="zh-CN" altLang="en-US" dirty="0"/>
              <a:t>次来回</a:t>
            </a:r>
            <a:r>
              <a:rPr lang="en-US" altLang="zh-CN" dirty="0"/>
              <a: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2632940"/>
            <a:ext cx="10445311" cy="1364024"/>
          </a:xfrm>
          <a:prstGeom prst="rect">
            <a:avLst/>
          </a:prstGeom>
        </p:spPr>
      </p:pic>
    </p:spTree>
    <p:extLst>
      <p:ext uri="{BB962C8B-B14F-4D97-AF65-F5344CB8AC3E}">
        <p14:creationId xmlns:p14="http://schemas.microsoft.com/office/powerpoint/2010/main" val="198935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TCP--windows</a:t>
            </a:r>
            <a:endParaRPr lang="zh-CN" altLang="en-US" dirty="0"/>
          </a:p>
        </p:txBody>
      </p:sp>
      <p:pic>
        <p:nvPicPr>
          <p:cNvPr id="7" name="图片 6">
            <a:extLst>
              <a:ext uri="{FF2B5EF4-FFF2-40B4-BE49-F238E27FC236}">
                <a16:creationId xmlns:a16="http://schemas.microsoft.com/office/drawing/2014/main" id="{254A85FD-F74F-4245-9C56-2BF00B0412D0}"/>
              </a:ext>
            </a:extLst>
          </p:cNvPr>
          <p:cNvPicPr>
            <a:picLocks noChangeAspect="1"/>
          </p:cNvPicPr>
          <p:nvPr/>
        </p:nvPicPr>
        <p:blipFill>
          <a:blip r:embed="rId3"/>
          <a:stretch>
            <a:fillRect/>
          </a:stretch>
        </p:blipFill>
        <p:spPr>
          <a:xfrm>
            <a:off x="387657" y="2390683"/>
            <a:ext cx="11416683" cy="513109"/>
          </a:xfrm>
          <a:prstGeom prst="rect">
            <a:avLst/>
          </a:prstGeom>
        </p:spPr>
      </p:pic>
      <p:sp>
        <p:nvSpPr>
          <p:cNvPr id="8" name="内容占位符 2">
            <a:extLst>
              <a:ext uri="{FF2B5EF4-FFF2-40B4-BE49-F238E27FC236}">
                <a16:creationId xmlns:a16="http://schemas.microsoft.com/office/drawing/2014/main" id="{8078F24A-9EFA-4284-96EB-4A43EB6AC4B4}"/>
              </a:ext>
            </a:extLst>
          </p:cNvPr>
          <p:cNvSpPr>
            <a:spLocks noGrp="1"/>
          </p:cNvSpPr>
          <p:nvPr>
            <p:ph idx="1"/>
          </p:nvPr>
        </p:nvSpPr>
        <p:spPr>
          <a:xfrm>
            <a:off x="1066799" y="1881794"/>
            <a:ext cx="10058400" cy="380632"/>
          </a:xfrm>
        </p:spPr>
        <p:txBody>
          <a:bodyPr/>
          <a:lstStyle/>
          <a:p>
            <a:r>
              <a:rPr lang="zh-CN" altLang="en-US" dirty="0"/>
              <a:t>三次握手</a:t>
            </a:r>
          </a:p>
        </p:txBody>
      </p:sp>
      <p:pic>
        <p:nvPicPr>
          <p:cNvPr id="10" name="图片 9">
            <a:extLst>
              <a:ext uri="{FF2B5EF4-FFF2-40B4-BE49-F238E27FC236}">
                <a16:creationId xmlns:a16="http://schemas.microsoft.com/office/drawing/2014/main" id="{0018B6D9-DE71-4FB5-86D0-5B87D6393C84}"/>
              </a:ext>
            </a:extLst>
          </p:cNvPr>
          <p:cNvPicPr>
            <a:picLocks noChangeAspect="1"/>
          </p:cNvPicPr>
          <p:nvPr/>
        </p:nvPicPr>
        <p:blipFill>
          <a:blip r:embed="rId4"/>
          <a:stretch>
            <a:fillRect/>
          </a:stretch>
        </p:blipFill>
        <p:spPr>
          <a:xfrm>
            <a:off x="2017193" y="3491138"/>
            <a:ext cx="8157609" cy="1684421"/>
          </a:xfrm>
          <a:prstGeom prst="rect">
            <a:avLst/>
          </a:prstGeom>
        </p:spPr>
      </p:pic>
    </p:spTree>
    <p:extLst>
      <p:ext uri="{BB962C8B-B14F-4D97-AF65-F5344CB8AC3E}">
        <p14:creationId xmlns:p14="http://schemas.microsoft.com/office/powerpoint/2010/main" val="111760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TCP--windows</a:t>
            </a:r>
            <a:endParaRPr lang="zh-CN" altLang="en-US" dirty="0"/>
          </a:p>
        </p:txBody>
      </p:sp>
      <p:pic>
        <p:nvPicPr>
          <p:cNvPr id="4" name="图片 3">
            <a:extLst>
              <a:ext uri="{FF2B5EF4-FFF2-40B4-BE49-F238E27FC236}">
                <a16:creationId xmlns:a16="http://schemas.microsoft.com/office/drawing/2014/main" id="{4596D6D7-9DF7-4975-8D4E-503AE30F6778}"/>
              </a:ext>
            </a:extLst>
          </p:cNvPr>
          <p:cNvPicPr>
            <a:picLocks noChangeAspect="1"/>
          </p:cNvPicPr>
          <p:nvPr/>
        </p:nvPicPr>
        <p:blipFill>
          <a:blip r:embed="rId3"/>
          <a:stretch>
            <a:fillRect/>
          </a:stretch>
        </p:blipFill>
        <p:spPr>
          <a:xfrm>
            <a:off x="124827" y="1792084"/>
            <a:ext cx="7248525" cy="1628775"/>
          </a:xfrm>
          <a:prstGeom prst="rect">
            <a:avLst/>
          </a:prstGeom>
        </p:spPr>
      </p:pic>
      <p:pic>
        <p:nvPicPr>
          <p:cNvPr id="6" name="图片 5">
            <a:extLst>
              <a:ext uri="{FF2B5EF4-FFF2-40B4-BE49-F238E27FC236}">
                <a16:creationId xmlns:a16="http://schemas.microsoft.com/office/drawing/2014/main" id="{4C6CFF2E-841C-44CC-BA3C-9D6DB04BDD73}"/>
              </a:ext>
            </a:extLst>
          </p:cNvPr>
          <p:cNvPicPr>
            <a:picLocks noChangeAspect="1"/>
          </p:cNvPicPr>
          <p:nvPr/>
        </p:nvPicPr>
        <p:blipFill>
          <a:blip r:embed="rId4"/>
          <a:stretch>
            <a:fillRect/>
          </a:stretch>
        </p:blipFill>
        <p:spPr>
          <a:xfrm>
            <a:off x="4943475" y="3269716"/>
            <a:ext cx="7248525" cy="1762125"/>
          </a:xfrm>
          <a:prstGeom prst="rect">
            <a:avLst/>
          </a:prstGeom>
        </p:spPr>
      </p:pic>
      <p:pic>
        <p:nvPicPr>
          <p:cNvPr id="13" name="图片 12">
            <a:extLst>
              <a:ext uri="{FF2B5EF4-FFF2-40B4-BE49-F238E27FC236}">
                <a16:creationId xmlns:a16="http://schemas.microsoft.com/office/drawing/2014/main" id="{783A723B-9600-4661-8830-C9B750E3E619}"/>
              </a:ext>
            </a:extLst>
          </p:cNvPr>
          <p:cNvPicPr>
            <a:picLocks noChangeAspect="1"/>
          </p:cNvPicPr>
          <p:nvPr/>
        </p:nvPicPr>
        <p:blipFill>
          <a:blip r:embed="rId5"/>
          <a:stretch>
            <a:fillRect/>
          </a:stretch>
        </p:blipFill>
        <p:spPr>
          <a:xfrm>
            <a:off x="196265" y="5065916"/>
            <a:ext cx="7105650" cy="1524000"/>
          </a:xfrm>
          <a:prstGeom prst="rect">
            <a:avLst/>
          </a:prstGeom>
        </p:spPr>
      </p:pic>
    </p:spTree>
    <p:extLst>
      <p:ext uri="{BB962C8B-B14F-4D97-AF65-F5344CB8AC3E}">
        <p14:creationId xmlns:p14="http://schemas.microsoft.com/office/powerpoint/2010/main" val="2566838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TCP--windows</a:t>
            </a:r>
            <a:endParaRPr lang="zh-CN" altLang="en-US" dirty="0"/>
          </a:p>
        </p:txBody>
      </p:sp>
      <p:pic>
        <p:nvPicPr>
          <p:cNvPr id="5" name="图片 4">
            <a:extLst>
              <a:ext uri="{FF2B5EF4-FFF2-40B4-BE49-F238E27FC236}">
                <a16:creationId xmlns:a16="http://schemas.microsoft.com/office/drawing/2014/main" id="{8E7156E6-D179-46C5-B735-C1DCEC6977BB}"/>
              </a:ext>
            </a:extLst>
          </p:cNvPr>
          <p:cNvPicPr>
            <a:picLocks noChangeAspect="1"/>
          </p:cNvPicPr>
          <p:nvPr/>
        </p:nvPicPr>
        <p:blipFill>
          <a:blip r:embed="rId3"/>
          <a:stretch>
            <a:fillRect/>
          </a:stretch>
        </p:blipFill>
        <p:spPr>
          <a:xfrm>
            <a:off x="4713514" y="0"/>
            <a:ext cx="7478486" cy="3297600"/>
          </a:xfrm>
          <a:prstGeom prst="rect">
            <a:avLst/>
          </a:prstGeom>
        </p:spPr>
      </p:pic>
      <p:graphicFrame>
        <p:nvGraphicFramePr>
          <p:cNvPr id="7" name="表格 6">
            <a:extLst>
              <a:ext uri="{FF2B5EF4-FFF2-40B4-BE49-F238E27FC236}">
                <a16:creationId xmlns:a16="http://schemas.microsoft.com/office/drawing/2014/main" id="{664445AE-B083-4623-A5DE-E0389CEF5463}"/>
              </a:ext>
            </a:extLst>
          </p:cNvPr>
          <p:cNvGraphicFramePr>
            <a:graphicFrameLocks noGrp="1"/>
          </p:cNvGraphicFramePr>
          <p:nvPr>
            <p:extLst>
              <p:ext uri="{D42A27DB-BD31-4B8C-83A1-F6EECF244321}">
                <p14:modId xmlns:p14="http://schemas.microsoft.com/office/powerpoint/2010/main" val="15994672"/>
              </p:ext>
            </p:extLst>
          </p:nvPr>
        </p:nvGraphicFramePr>
        <p:xfrm>
          <a:off x="183662" y="3574981"/>
          <a:ext cx="11824676" cy="2590800"/>
        </p:xfrm>
        <a:graphic>
          <a:graphicData uri="http://schemas.openxmlformats.org/drawingml/2006/table">
            <a:tbl>
              <a:tblPr firstRow="1" bandRow="1">
                <a:tableStyleId>{5C22544A-7EE6-4342-B048-85BDC9FD1C3A}</a:tableStyleId>
              </a:tblPr>
              <a:tblGrid>
                <a:gridCol w="2956169">
                  <a:extLst>
                    <a:ext uri="{9D8B030D-6E8A-4147-A177-3AD203B41FA5}">
                      <a16:colId xmlns:a16="http://schemas.microsoft.com/office/drawing/2014/main" val="1695171184"/>
                    </a:ext>
                  </a:extLst>
                </a:gridCol>
                <a:gridCol w="2956169">
                  <a:extLst>
                    <a:ext uri="{9D8B030D-6E8A-4147-A177-3AD203B41FA5}">
                      <a16:colId xmlns:a16="http://schemas.microsoft.com/office/drawing/2014/main" val="506262962"/>
                    </a:ext>
                  </a:extLst>
                </a:gridCol>
                <a:gridCol w="2956169">
                  <a:extLst>
                    <a:ext uri="{9D8B030D-6E8A-4147-A177-3AD203B41FA5}">
                      <a16:colId xmlns:a16="http://schemas.microsoft.com/office/drawing/2014/main" val="28030849"/>
                    </a:ext>
                  </a:extLst>
                </a:gridCol>
                <a:gridCol w="2956169">
                  <a:extLst>
                    <a:ext uri="{9D8B030D-6E8A-4147-A177-3AD203B41FA5}">
                      <a16:colId xmlns:a16="http://schemas.microsoft.com/office/drawing/2014/main" val="2412226664"/>
                    </a:ext>
                  </a:extLst>
                </a:gridCol>
              </a:tblGrid>
              <a:tr h="0">
                <a:tc>
                  <a:txBody>
                    <a:bodyPr/>
                    <a:lstStyle/>
                    <a:p>
                      <a:r>
                        <a:rPr lang="en-US" altLang="zh-CN" dirty="0"/>
                        <a:t>Type</a:t>
                      </a:r>
                      <a:endParaRPr lang="zh-CN" altLang="en-US" dirty="0"/>
                    </a:p>
                  </a:txBody>
                  <a:tcPr/>
                </a:tc>
                <a:tc>
                  <a:txBody>
                    <a:bodyPr/>
                    <a:lstStyle/>
                    <a:p>
                      <a:r>
                        <a:rPr lang="en-US" altLang="zh-CN" dirty="0"/>
                        <a:t>Len</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Functional description</a:t>
                      </a:r>
                      <a:endParaRPr lang="zh-CN" altLang="en-US" dirty="0"/>
                    </a:p>
                  </a:txBody>
                  <a:tcPr/>
                </a:tc>
                <a:extLst>
                  <a:ext uri="{0D108BD9-81ED-4DB2-BD59-A6C34878D82A}">
                    <a16:rowId xmlns:a16="http://schemas.microsoft.com/office/drawing/2014/main" val="2636679380"/>
                  </a:ext>
                </a:extLst>
              </a:tr>
              <a:tr h="370840">
                <a:tc>
                  <a:txBody>
                    <a:bodyPr/>
                    <a:lstStyle/>
                    <a:p>
                      <a:r>
                        <a:rPr lang="en-US" altLang="zh-CN" dirty="0"/>
                        <a:t>2</a:t>
                      </a:r>
                      <a:endParaRPr lang="zh-CN" altLang="en-US" dirty="0"/>
                    </a:p>
                  </a:txBody>
                  <a:tcPr/>
                </a:tc>
                <a:tc>
                  <a:txBody>
                    <a:bodyPr/>
                    <a:lstStyle/>
                    <a:p>
                      <a:r>
                        <a:rPr lang="en-US" altLang="zh-CN" dirty="0"/>
                        <a:t>4</a:t>
                      </a:r>
                      <a:endParaRPr lang="zh-CN" altLang="en-US" dirty="0"/>
                    </a:p>
                  </a:txBody>
                  <a:tcPr/>
                </a:tc>
                <a:tc>
                  <a:txBody>
                    <a:bodyPr/>
                    <a:lstStyle/>
                    <a:p>
                      <a:r>
                        <a:rPr lang="en-US" altLang="zh-CN" dirty="0"/>
                        <a:t>MSS</a:t>
                      </a:r>
                      <a:endParaRPr lang="zh-CN" altLang="en-US" dirty="0"/>
                    </a:p>
                  </a:txBody>
                  <a:tcPr/>
                </a:tc>
                <a:tc>
                  <a:txBody>
                    <a:bodyPr/>
                    <a:lstStyle/>
                    <a:p>
                      <a:r>
                        <a:rPr lang="zh-CN" altLang="en-US" dirty="0"/>
                        <a:t>最大报文段长度</a:t>
                      </a:r>
                    </a:p>
                  </a:txBody>
                  <a:tcPr/>
                </a:tc>
                <a:extLst>
                  <a:ext uri="{0D108BD9-81ED-4DB2-BD59-A6C34878D82A}">
                    <a16:rowId xmlns:a16="http://schemas.microsoft.com/office/drawing/2014/main" val="454315813"/>
                  </a:ext>
                </a:extLst>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NOP</a:t>
                      </a:r>
                      <a:endParaRPr lang="zh-CN" altLang="en-US" dirty="0"/>
                    </a:p>
                  </a:txBody>
                  <a:tcPr/>
                </a:tc>
                <a:tc>
                  <a:txBody>
                    <a:bodyPr/>
                    <a:lstStyle/>
                    <a:p>
                      <a:r>
                        <a:rPr lang="zh-CN" altLang="en-US" dirty="0"/>
                        <a:t>用于补位填充</a:t>
                      </a:r>
                    </a:p>
                  </a:txBody>
                  <a:tcPr/>
                </a:tc>
                <a:extLst>
                  <a:ext uri="{0D108BD9-81ED-4DB2-BD59-A6C34878D82A}">
                    <a16:rowId xmlns:a16="http://schemas.microsoft.com/office/drawing/2014/main" val="2522028464"/>
                  </a:ext>
                </a:extLst>
              </a:tr>
              <a:tr h="370840">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WSOPT</a:t>
                      </a:r>
                      <a:endParaRPr lang="zh-CN" altLang="en-US" dirty="0"/>
                    </a:p>
                  </a:txBody>
                  <a:tcPr/>
                </a:tc>
                <a:tc>
                  <a:txBody>
                    <a:bodyPr/>
                    <a:lstStyle/>
                    <a:p>
                      <a:r>
                        <a:rPr lang="zh-CN" altLang="en-US" dirty="0"/>
                        <a:t>窗口扩大系数</a:t>
                      </a:r>
                    </a:p>
                  </a:txBody>
                  <a:tcPr/>
                </a:tc>
                <a:extLst>
                  <a:ext uri="{0D108BD9-81ED-4DB2-BD59-A6C34878D82A}">
                    <a16:rowId xmlns:a16="http://schemas.microsoft.com/office/drawing/2014/main" val="3103072613"/>
                  </a:ext>
                </a:extLst>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NOP</a:t>
                      </a:r>
                      <a:endParaRPr lang="zh-CN" altLang="en-US" dirty="0"/>
                    </a:p>
                  </a:txBody>
                  <a:tcPr/>
                </a:tc>
                <a:tc>
                  <a:txBody>
                    <a:bodyPr/>
                    <a:lstStyle/>
                    <a:p>
                      <a:r>
                        <a:rPr lang="zh-CN" altLang="en-US" dirty="0"/>
                        <a:t>用于补位填充</a:t>
                      </a:r>
                    </a:p>
                  </a:txBody>
                  <a:tcPr/>
                </a:tc>
                <a:extLst>
                  <a:ext uri="{0D108BD9-81ED-4DB2-BD59-A6C34878D82A}">
                    <a16:rowId xmlns:a16="http://schemas.microsoft.com/office/drawing/2014/main" val="2850753967"/>
                  </a:ext>
                </a:extLst>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NOP</a:t>
                      </a:r>
                      <a:endParaRPr lang="zh-CN" altLang="en-US" dirty="0"/>
                    </a:p>
                  </a:txBody>
                  <a:tcPr/>
                </a:tc>
                <a:tc>
                  <a:txBody>
                    <a:bodyPr/>
                    <a:lstStyle/>
                    <a:p>
                      <a:r>
                        <a:rPr lang="zh-CN" altLang="en-US" dirty="0"/>
                        <a:t>用于补位填充</a:t>
                      </a:r>
                    </a:p>
                  </a:txBody>
                  <a:tcPr/>
                </a:tc>
                <a:extLst>
                  <a:ext uri="{0D108BD9-81ED-4DB2-BD59-A6C34878D82A}">
                    <a16:rowId xmlns:a16="http://schemas.microsoft.com/office/drawing/2014/main" val="1960521398"/>
                  </a:ext>
                </a:extLst>
              </a:tr>
              <a:tr h="370840">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SACK</a:t>
                      </a:r>
                      <a:endParaRPr lang="zh-CN" altLang="en-US" dirty="0"/>
                    </a:p>
                  </a:txBody>
                  <a:tcPr/>
                </a:tc>
                <a:tc>
                  <a:txBody>
                    <a:bodyPr/>
                    <a:lstStyle/>
                    <a:p>
                      <a:r>
                        <a:rPr lang="zh-CN" altLang="en-US" dirty="0"/>
                        <a:t>表明支持</a:t>
                      </a:r>
                      <a:r>
                        <a:rPr lang="en-US" altLang="zh-CN" dirty="0"/>
                        <a:t>SACK</a:t>
                      </a:r>
                      <a:endParaRPr lang="zh-CN" altLang="en-US" dirty="0"/>
                    </a:p>
                  </a:txBody>
                  <a:tcPr/>
                </a:tc>
                <a:extLst>
                  <a:ext uri="{0D108BD9-81ED-4DB2-BD59-A6C34878D82A}">
                    <a16:rowId xmlns:a16="http://schemas.microsoft.com/office/drawing/2014/main" val="3618503391"/>
                  </a:ext>
                </a:extLst>
              </a:tr>
            </a:tbl>
          </a:graphicData>
        </a:graphic>
      </p:graphicFrame>
    </p:spTree>
    <p:extLst>
      <p:ext uri="{BB962C8B-B14F-4D97-AF65-F5344CB8AC3E}">
        <p14:creationId xmlns:p14="http://schemas.microsoft.com/office/powerpoint/2010/main" val="58324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Sack</a:t>
            </a:r>
            <a:r>
              <a:rPr lang="zh-CN" altLang="en-US" dirty="0"/>
              <a:t>选项</a:t>
            </a:r>
          </a:p>
        </p:txBody>
      </p:sp>
      <p:sp>
        <p:nvSpPr>
          <p:cNvPr id="3" name="内容占位符 2"/>
          <p:cNvSpPr>
            <a:spLocks noGrp="1"/>
          </p:cNvSpPr>
          <p:nvPr>
            <p:ph idx="1"/>
          </p:nvPr>
        </p:nvSpPr>
        <p:spPr/>
        <p:txBody>
          <a:bodyPr/>
          <a:lstStyle/>
          <a:p>
            <a:r>
              <a:rPr lang="zh-CN" altLang="en-US" dirty="0"/>
              <a:t>在</a:t>
            </a:r>
            <a:r>
              <a:rPr lang="en-US" altLang="zh-CN" dirty="0"/>
              <a:t>TCP</a:t>
            </a:r>
            <a:r>
              <a:rPr lang="zh-CN" altLang="en-US" dirty="0"/>
              <a:t>建立连接时可以观察到存在</a:t>
            </a:r>
            <a:r>
              <a:rPr lang="en-US" altLang="zh-CN" dirty="0"/>
              <a:t>SACK permitted </a:t>
            </a:r>
            <a:r>
              <a:rPr lang="zh-CN" altLang="en-US" dirty="0"/>
              <a:t>选项，表示通信的两方各自是否支持</a:t>
            </a:r>
            <a:r>
              <a:rPr lang="en-US" altLang="zh-CN" dirty="0"/>
              <a:t>SACK</a:t>
            </a:r>
            <a:r>
              <a:rPr lang="zh-CN" altLang="en-US" dirty="0"/>
              <a:t>。</a:t>
            </a:r>
            <a:endParaRPr lang="en-US" altLang="zh-CN" dirty="0"/>
          </a:p>
          <a:p>
            <a:endParaRPr lang="en-US" altLang="zh-CN" dirty="0"/>
          </a:p>
          <a:p>
            <a:pPr marL="0" indent="0">
              <a:buNone/>
            </a:pPr>
            <a:endParaRPr lang="en-US" altLang="zh-CN" dirty="0"/>
          </a:p>
          <a:p>
            <a:r>
              <a:rPr lang="zh-CN" altLang="en-US" dirty="0"/>
              <a:t>在通信过程中该选项参数告诉对方已经接收到并缓存的不连续的数据块，注意都是已经接收的，发送方可根据此信息检查究竟是哪个块丢失，从而发送相应的数据块。</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444" y="2481893"/>
            <a:ext cx="6094599" cy="1026238"/>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428" y="4246684"/>
            <a:ext cx="6039762" cy="2505808"/>
          </a:xfrm>
          <a:prstGeom prst="rect">
            <a:avLst/>
          </a:prstGeom>
        </p:spPr>
      </p:pic>
    </p:spTree>
    <p:extLst>
      <p:ext uri="{BB962C8B-B14F-4D97-AF65-F5344CB8AC3E}">
        <p14:creationId xmlns:p14="http://schemas.microsoft.com/office/powerpoint/2010/main" val="3614529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Sack</a:t>
            </a:r>
            <a:r>
              <a:rPr lang="zh-CN" altLang="en-US" dirty="0"/>
              <a:t>选项</a:t>
            </a:r>
          </a:p>
        </p:txBody>
      </p:sp>
      <p:sp>
        <p:nvSpPr>
          <p:cNvPr id="8" name="内容占位符 2">
            <a:extLst>
              <a:ext uri="{FF2B5EF4-FFF2-40B4-BE49-F238E27FC236}">
                <a16:creationId xmlns:a16="http://schemas.microsoft.com/office/drawing/2014/main" id="{FA5466FC-A616-4A7A-B489-5570794B4A49}"/>
              </a:ext>
            </a:extLst>
          </p:cNvPr>
          <p:cNvSpPr>
            <a:spLocks noGrp="1"/>
          </p:cNvSpPr>
          <p:nvPr>
            <p:ph idx="1"/>
          </p:nvPr>
        </p:nvSpPr>
        <p:spPr>
          <a:xfrm>
            <a:off x="1063752" y="2093976"/>
            <a:ext cx="10058400" cy="400868"/>
          </a:xfrm>
        </p:spPr>
        <p:txBody>
          <a:bodyPr/>
          <a:lstStyle/>
          <a:p>
            <a:r>
              <a:rPr lang="en-US" altLang="zh-CN" dirty="0"/>
              <a:t>SACK</a:t>
            </a:r>
            <a:r>
              <a:rPr lang="zh-CN" altLang="en-US" dirty="0"/>
              <a:t>格式</a:t>
            </a:r>
            <a:endParaRPr lang="en-US" altLang="zh-CN" dirty="0"/>
          </a:p>
        </p:txBody>
      </p:sp>
      <p:graphicFrame>
        <p:nvGraphicFramePr>
          <p:cNvPr id="9" name="表格 8">
            <a:extLst>
              <a:ext uri="{FF2B5EF4-FFF2-40B4-BE49-F238E27FC236}">
                <a16:creationId xmlns:a16="http://schemas.microsoft.com/office/drawing/2014/main" id="{56675ABA-06B0-4436-9DBA-D387749415D2}"/>
              </a:ext>
            </a:extLst>
          </p:cNvPr>
          <p:cNvGraphicFramePr>
            <a:graphicFrameLocks noGrp="1"/>
          </p:cNvGraphicFramePr>
          <p:nvPr>
            <p:extLst/>
          </p:nvPr>
        </p:nvGraphicFramePr>
        <p:xfrm>
          <a:off x="395564" y="2787799"/>
          <a:ext cx="7249216" cy="1575358"/>
        </p:xfrm>
        <a:graphic>
          <a:graphicData uri="http://schemas.openxmlformats.org/drawingml/2006/table">
            <a:tbl>
              <a:tblPr firstRow="1" bandRow="1">
                <a:tableStyleId>{5C22544A-7EE6-4342-B048-85BDC9FD1C3A}</a:tableStyleId>
              </a:tblPr>
              <a:tblGrid>
                <a:gridCol w="764163">
                  <a:extLst>
                    <a:ext uri="{9D8B030D-6E8A-4147-A177-3AD203B41FA5}">
                      <a16:colId xmlns:a16="http://schemas.microsoft.com/office/drawing/2014/main" val="2029965090"/>
                    </a:ext>
                  </a:extLst>
                </a:gridCol>
                <a:gridCol w="892723">
                  <a:extLst>
                    <a:ext uri="{9D8B030D-6E8A-4147-A177-3AD203B41FA5}">
                      <a16:colId xmlns:a16="http://schemas.microsoft.com/office/drawing/2014/main" val="3130779284"/>
                    </a:ext>
                  </a:extLst>
                </a:gridCol>
                <a:gridCol w="1139996">
                  <a:extLst>
                    <a:ext uri="{9D8B030D-6E8A-4147-A177-3AD203B41FA5}">
                      <a16:colId xmlns:a16="http://schemas.microsoft.com/office/drawing/2014/main" val="1674203695"/>
                    </a:ext>
                  </a:extLst>
                </a:gridCol>
                <a:gridCol w="1297556">
                  <a:extLst>
                    <a:ext uri="{9D8B030D-6E8A-4147-A177-3AD203B41FA5}">
                      <a16:colId xmlns:a16="http://schemas.microsoft.com/office/drawing/2014/main" val="83866745"/>
                    </a:ext>
                  </a:extLst>
                </a:gridCol>
                <a:gridCol w="593169">
                  <a:extLst>
                    <a:ext uri="{9D8B030D-6E8A-4147-A177-3AD203B41FA5}">
                      <a16:colId xmlns:a16="http://schemas.microsoft.com/office/drawing/2014/main" val="1216484665"/>
                    </a:ext>
                  </a:extLst>
                </a:gridCol>
                <a:gridCol w="1254784">
                  <a:extLst>
                    <a:ext uri="{9D8B030D-6E8A-4147-A177-3AD203B41FA5}">
                      <a16:colId xmlns:a16="http://schemas.microsoft.com/office/drawing/2014/main" val="3059660366"/>
                    </a:ext>
                  </a:extLst>
                </a:gridCol>
                <a:gridCol w="1306825">
                  <a:extLst>
                    <a:ext uri="{9D8B030D-6E8A-4147-A177-3AD203B41FA5}">
                      <a16:colId xmlns:a16="http://schemas.microsoft.com/office/drawing/2014/main" val="3326001906"/>
                    </a:ext>
                  </a:extLst>
                </a:gridCol>
              </a:tblGrid>
              <a:tr h="935278">
                <a:tc>
                  <a:txBody>
                    <a:bodyPr/>
                    <a:lstStyle/>
                    <a:p>
                      <a:r>
                        <a:rPr lang="en-US" altLang="zh-CN" dirty="0"/>
                        <a:t>Kind</a:t>
                      </a:r>
                      <a:endParaRPr lang="zh-CN" altLang="en-US" dirty="0"/>
                    </a:p>
                  </a:txBody>
                  <a:tcPr/>
                </a:tc>
                <a:tc>
                  <a:txBody>
                    <a:bodyPr/>
                    <a:lstStyle/>
                    <a:p>
                      <a:r>
                        <a:rPr lang="en-US" altLang="zh-CN" dirty="0"/>
                        <a:t>Length</a:t>
                      </a:r>
                      <a:endParaRPr lang="zh-CN" altLang="en-US" dirty="0"/>
                    </a:p>
                  </a:txBody>
                  <a:tcPr/>
                </a:tc>
                <a:tc>
                  <a:txBody>
                    <a:bodyPr/>
                    <a:lstStyle/>
                    <a:p>
                      <a:r>
                        <a:rPr lang="en-US" altLang="zh-CN" sz="1800" b="0" i="0" kern="1200" dirty="0">
                          <a:solidFill>
                            <a:schemeClr val="lt1"/>
                          </a:solidFill>
                          <a:effectLst/>
                          <a:latin typeface="+mn-lt"/>
                          <a:ea typeface="+mn-ea"/>
                          <a:cs typeface="+mn-cs"/>
                        </a:rPr>
                        <a:t>Left Edge of 1st Block</a:t>
                      </a:r>
                      <a:endParaRPr lang="zh-CN" altLang="en-US" dirty="0"/>
                    </a:p>
                  </a:txBody>
                  <a:tcPr/>
                </a:tc>
                <a:tc>
                  <a:txBody>
                    <a:bodyPr/>
                    <a:lstStyle/>
                    <a:p>
                      <a:r>
                        <a:rPr lang="en-US" altLang="zh-CN" sz="1800" b="0" i="0" kern="1200" dirty="0">
                          <a:solidFill>
                            <a:schemeClr val="lt1"/>
                          </a:solidFill>
                          <a:effectLst/>
                          <a:latin typeface="+mn-lt"/>
                          <a:ea typeface="+mn-ea"/>
                          <a:cs typeface="+mn-cs"/>
                        </a:rPr>
                        <a:t>Right Edge of 1st Block</a:t>
                      </a:r>
                      <a:endParaRPr lang="zh-CN" altLang="en-US" dirty="0"/>
                    </a:p>
                  </a:txBody>
                  <a:tcPr/>
                </a:tc>
                <a:tc>
                  <a:txBody>
                    <a:bodyPr/>
                    <a:lstStyle/>
                    <a:p>
                      <a:r>
                        <a:rPr lang="en-US" altLang="zh-CN" dirty="0"/>
                        <a:t>……</a:t>
                      </a:r>
                      <a:endParaRPr lang="zh-CN" altLang="en-US" dirty="0"/>
                    </a:p>
                  </a:txBody>
                  <a:tcPr/>
                </a:tc>
                <a:tc>
                  <a:txBody>
                    <a:bodyPr/>
                    <a:lstStyle/>
                    <a:p>
                      <a:r>
                        <a:rPr lang="en-US" altLang="zh-CN" sz="1800" b="0" i="0" kern="1200" dirty="0">
                          <a:solidFill>
                            <a:schemeClr val="lt1"/>
                          </a:solidFill>
                          <a:effectLst/>
                          <a:latin typeface="+mn-lt"/>
                          <a:ea typeface="+mn-ea"/>
                          <a:cs typeface="+mn-cs"/>
                        </a:rPr>
                        <a:t>Left Edge of last Block</a:t>
                      </a:r>
                      <a:endParaRPr lang="zh-CN" altLang="en-US" dirty="0"/>
                    </a:p>
                  </a:txBody>
                  <a:tcPr/>
                </a:tc>
                <a:tc>
                  <a:txBody>
                    <a:bodyPr/>
                    <a:lstStyle/>
                    <a:p>
                      <a:r>
                        <a:rPr lang="en-US" altLang="zh-CN" sz="1800" b="0" i="0" kern="1200" dirty="0">
                          <a:solidFill>
                            <a:schemeClr val="lt1"/>
                          </a:solidFill>
                          <a:effectLst/>
                          <a:latin typeface="+mn-lt"/>
                          <a:ea typeface="+mn-ea"/>
                          <a:cs typeface="+mn-cs"/>
                        </a:rPr>
                        <a:t>Right Edge of last Block</a:t>
                      </a:r>
                      <a:endParaRPr lang="zh-CN" altLang="en-US" dirty="0"/>
                    </a:p>
                  </a:txBody>
                  <a:tcPr/>
                </a:tc>
                <a:extLst>
                  <a:ext uri="{0D108BD9-81ED-4DB2-BD59-A6C34878D82A}">
                    <a16:rowId xmlns:a16="http://schemas.microsoft.com/office/drawing/2014/main" val="4211878734"/>
                  </a:ext>
                </a:extLst>
              </a:tr>
              <a:tr h="538598">
                <a:tc>
                  <a:txBody>
                    <a:bodyPr/>
                    <a:lstStyle/>
                    <a:p>
                      <a:r>
                        <a:rPr lang="en-US" altLang="zh-CN" dirty="0"/>
                        <a:t>5</a:t>
                      </a:r>
                      <a:endParaRPr lang="zh-CN" altLang="en-US" dirty="0"/>
                    </a:p>
                  </a:txBody>
                  <a:tcPr/>
                </a:tc>
                <a:tc>
                  <a:txBody>
                    <a:bodyPr/>
                    <a:lstStyle/>
                    <a:p>
                      <a:r>
                        <a:rPr lang="zh-CN" altLang="en-US" dirty="0"/>
                        <a:t>可变</a:t>
                      </a:r>
                    </a:p>
                  </a:txBody>
                  <a:tcPr/>
                </a:tc>
                <a:tc>
                  <a:txBody>
                    <a:bodyPr/>
                    <a:lstStyle/>
                    <a:p>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32bit</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32bit</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32bit</a:t>
                      </a:r>
                      <a:r>
                        <a:rPr lang="zh-CN" altLang="en-US" sz="1800" b="0" i="0" kern="1200" dirty="0">
                          <a:solidFill>
                            <a:schemeClr val="dk1"/>
                          </a:solidFill>
                          <a:effectLst/>
                          <a:latin typeface="+mn-lt"/>
                          <a:ea typeface="+mn-ea"/>
                          <a:cs typeface="+mn-cs"/>
                        </a:rPr>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32bit</a:t>
                      </a:r>
                      <a:r>
                        <a:rPr lang="zh-CN" altLang="en-US"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267409808"/>
                  </a:ext>
                </a:extLst>
              </a:tr>
            </a:tbl>
          </a:graphicData>
        </a:graphic>
      </p:graphicFrame>
      <p:sp>
        <p:nvSpPr>
          <p:cNvPr id="10" name="内容占位符 2">
            <a:extLst>
              <a:ext uri="{FF2B5EF4-FFF2-40B4-BE49-F238E27FC236}">
                <a16:creationId xmlns:a16="http://schemas.microsoft.com/office/drawing/2014/main" id="{1829ED12-166B-4915-A61B-307ABD0DBD74}"/>
              </a:ext>
            </a:extLst>
          </p:cNvPr>
          <p:cNvSpPr txBox="1">
            <a:spLocks/>
          </p:cNvSpPr>
          <p:nvPr/>
        </p:nvSpPr>
        <p:spPr>
          <a:xfrm>
            <a:off x="1063752" y="4894410"/>
            <a:ext cx="10058400" cy="40086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由于</a:t>
            </a:r>
            <a:r>
              <a:rPr lang="en-US" altLang="zh-CN" dirty="0"/>
              <a:t>TCP Header</a:t>
            </a:r>
            <a:r>
              <a:rPr lang="zh-CN" altLang="en-US" dirty="0"/>
              <a:t>最长为</a:t>
            </a:r>
            <a:r>
              <a:rPr lang="en-US" altLang="zh-CN" dirty="0"/>
              <a:t>60 Byte</a:t>
            </a:r>
            <a:r>
              <a:rPr lang="zh-CN" altLang="en-US" dirty="0"/>
              <a:t>，</a:t>
            </a:r>
            <a:r>
              <a:rPr lang="en-US" altLang="zh-CN" dirty="0"/>
              <a:t>SACK Option</a:t>
            </a:r>
            <a:r>
              <a:rPr lang="zh-CN" altLang="en-US" dirty="0"/>
              <a:t>中最多只能包含</a:t>
            </a:r>
            <a:r>
              <a:rPr lang="en-US" altLang="zh-CN" dirty="0"/>
              <a:t>4</a:t>
            </a:r>
            <a:r>
              <a:rPr lang="zh-CN" altLang="en-US" dirty="0"/>
              <a:t>个</a:t>
            </a:r>
            <a:r>
              <a:rPr lang="en-US" altLang="zh-CN" dirty="0"/>
              <a:t>SACK Block</a:t>
            </a:r>
          </a:p>
        </p:txBody>
      </p:sp>
      <p:pic>
        <p:nvPicPr>
          <p:cNvPr id="1026" name="Picture 2" descr="https://img-blog.csdn.net/20150407212244645?watermark/2/text/aHR0cDovL2Jsb2cuY3Nkbi5uZXQvdTAxMTEzMDU3OA==/font/5a6L5L2T/fontsize/400/fill/I0JBQkFCMA==/dissolve/70/gravity/Center">
            <a:extLst>
              <a:ext uri="{FF2B5EF4-FFF2-40B4-BE49-F238E27FC236}">
                <a16:creationId xmlns:a16="http://schemas.microsoft.com/office/drawing/2014/main" id="{FDBC940F-12A9-44D6-A364-C93783066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199" y="0"/>
            <a:ext cx="4368801" cy="431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733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Sack</a:t>
            </a:r>
            <a:r>
              <a:rPr lang="zh-CN" altLang="en-US" dirty="0"/>
              <a:t>选项</a:t>
            </a:r>
          </a:p>
        </p:txBody>
      </p:sp>
      <p:graphicFrame>
        <p:nvGraphicFramePr>
          <p:cNvPr id="5" name="表格 4">
            <a:extLst>
              <a:ext uri="{FF2B5EF4-FFF2-40B4-BE49-F238E27FC236}">
                <a16:creationId xmlns:a16="http://schemas.microsoft.com/office/drawing/2014/main" id="{1F23CEE1-5B58-4282-A46C-DE01FA9A781C}"/>
              </a:ext>
            </a:extLst>
          </p:cNvPr>
          <p:cNvGraphicFramePr>
            <a:graphicFrameLocks noGrp="1"/>
          </p:cNvGraphicFramePr>
          <p:nvPr>
            <p:extLst/>
          </p:nvPr>
        </p:nvGraphicFramePr>
        <p:xfrm>
          <a:off x="1063752" y="277622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90672053"/>
                    </a:ext>
                  </a:extLst>
                </a:gridCol>
                <a:gridCol w="2709333">
                  <a:extLst>
                    <a:ext uri="{9D8B030D-6E8A-4147-A177-3AD203B41FA5}">
                      <a16:colId xmlns:a16="http://schemas.microsoft.com/office/drawing/2014/main" val="1391904293"/>
                    </a:ext>
                  </a:extLst>
                </a:gridCol>
                <a:gridCol w="2709333">
                  <a:extLst>
                    <a:ext uri="{9D8B030D-6E8A-4147-A177-3AD203B41FA5}">
                      <a16:colId xmlns:a16="http://schemas.microsoft.com/office/drawing/2014/main" val="189330468"/>
                    </a:ext>
                  </a:extLst>
                </a:gridCol>
              </a:tblGrid>
              <a:tr h="370840">
                <a:tc>
                  <a:txBody>
                    <a:bodyPr/>
                    <a:lstStyle/>
                    <a:p>
                      <a:r>
                        <a:rPr lang="zh-CN" altLang="en-US" sz="1800" b="0" i="0" kern="1200" dirty="0">
                          <a:solidFill>
                            <a:schemeClr val="lt1"/>
                          </a:solidFill>
                          <a:effectLst/>
                          <a:latin typeface="+mn-lt"/>
                          <a:ea typeface="+mn-ea"/>
                          <a:cs typeface="+mn-cs"/>
                        </a:rPr>
                        <a:t>发送方发送数据</a:t>
                      </a:r>
                      <a:endParaRPr lang="zh-CN" altLang="en-US" dirty="0"/>
                    </a:p>
                  </a:txBody>
                  <a:tcPr/>
                </a:tc>
                <a:tc>
                  <a:txBody>
                    <a:bodyPr/>
                    <a:lstStyle/>
                    <a:p>
                      <a:r>
                        <a:rPr lang="zh-CN" altLang="en-US" sz="1800" b="0" i="0" kern="1200" dirty="0">
                          <a:solidFill>
                            <a:schemeClr val="lt1"/>
                          </a:solidFill>
                          <a:effectLst/>
                          <a:latin typeface="+mn-lt"/>
                          <a:ea typeface="+mn-ea"/>
                          <a:cs typeface="+mn-cs"/>
                        </a:rPr>
                        <a:t>接收方接收的数据</a:t>
                      </a:r>
                      <a:endParaRPr lang="zh-CN" altLang="en-US" dirty="0"/>
                    </a:p>
                  </a:txBody>
                  <a:tcPr/>
                </a:tc>
                <a:tc>
                  <a:txBody>
                    <a:bodyPr/>
                    <a:lstStyle/>
                    <a:p>
                      <a:r>
                        <a:rPr lang="zh-CN" altLang="en-US" sz="1800" b="0" i="0" kern="1200" dirty="0">
                          <a:solidFill>
                            <a:schemeClr val="lt1"/>
                          </a:solidFill>
                          <a:effectLst/>
                          <a:latin typeface="+mn-lt"/>
                          <a:ea typeface="+mn-ea"/>
                          <a:cs typeface="+mn-cs"/>
                        </a:rPr>
                        <a:t>接收方发送的</a:t>
                      </a:r>
                      <a:r>
                        <a:rPr lang="en-US" altLang="zh-CN" sz="1800" b="0" i="0" kern="1200" dirty="0">
                          <a:solidFill>
                            <a:schemeClr val="lt1"/>
                          </a:solidFill>
                          <a:effectLst/>
                          <a:latin typeface="+mn-lt"/>
                          <a:ea typeface="+mn-ea"/>
                          <a:cs typeface="+mn-cs"/>
                        </a:rPr>
                        <a:t>ACK</a:t>
                      </a:r>
                      <a:endParaRPr lang="zh-CN" altLang="en-US" dirty="0"/>
                    </a:p>
                  </a:txBody>
                  <a:tcPr/>
                </a:tc>
                <a:extLst>
                  <a:ext uri="{0D108BD9-81ED-4DB2-BD59-A6C34878D82A}">
                    <a16:rowId xmlns:a16="http://schemas.microsoft.com/office/drawing/2014/main" val="774236069"/>
                  </a:ext>
                </a:extLst>
              </a:tr>
              <a:tr h="370840">
                <a:tc>
                  <a:txBody>
                    <a:bodyPr/>
                    <a:lstStyle/>
                    <a:p>
                      <a:r>
                        <a:rPr lang="en-US" altLang="zh-CN" sz="1800" b="0" i="0" kern="1200" dirty="0">
                          <a:solidFill>
                            <a:schemeClr val="dk1"/>
                          </a:solidFill>
                          <a:effectLst/>
                          <a:latin typeface="+mn-lt"/>
                          <a:ea typeface="+mn-ea"/>
                          <a:cs typeface="+mn-cs"/>
                        </a:rPr>
                        <a:t>5000-5499</a:t>
                      </a:r>
                      <a:endParaRPr lang="zh-CN" altLang="en-US" dirty="0"/>
                    </a:p>
                  </a:txBody>
                  <a:tcPr/>
                </a:tc>
                <a:tc>
                  <a:txBody>
                    <a:bodyPr/>
                    <a:lstStyle/>
                    <a:p>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该包丢失</a:t>
                      </a:r>
                      <a:r>
                        <a:rPr lang="en-US" altLang="zh-CN" sz="1800" b="0" i="0" kern="1200" dirty="0">
                          <a:solidFill>
                            <a:schemeClr val="dk1"/>
                          </a:solidFill>
                          <a:effectLst/>
                          <a:latin typeface="+mn-lt"/>
                          <a:ea typeface="+mn-ea"/>
                          <a:cs typeface="+mn-cs"/>
                        </a:rPr>
                        <a:t>)</a:t>
                      </a:r>
                      <a:endParaRPr lang="zh-CN" altLang="en-US" dirty="0"/>
                    </a:p>
                  </a:txBody>
                  <a:tcPr/>
                </a:tc>
                <a:tc>
                  <a:txBody>
                    <a:bodyPr/>
                    <a:lstStyle/>
                    <a:p>
                      <a:endParaRPr lang="zh-CN" altLang="en-US"/>
                    </a:p>
                  </a:txBody>
                  <a:tcPr/>
                </a:tc>
                <a:extLst>
                  <a:ext uri="{0D108BD9-81ED-4DB2-BD59-A6C34878D82A}">
                    <a16:rowId xmlns:a16="http://schemas.microsoft.com/office/drawing/2014/main" val="676866120"/>
                  </a:ext>
                </a:extLst>
              </a:tr>
              <a:tr h="370840">
                <a:tc>
                  <a:txBody>
                    <a:bodyPr/>
                    <a:lstStyle/>
                    <a:p>
                      <a:r>
                        <a:rPr lang="en-US" altLang="zh-CN" sz="1800" b="0" i="0" kern="1200" dirty="0">
                          <a:solidFill>
                            <a:schemeClr val="dk1"/>
                          </a:solidFill>
                          <a:effectLst/>
                          <a:latin typeface="+mn-lt"/>
                          <a:ea typeface="+mn-ea"/>
                          <a:cs typeface="+mn-cs"/>
                        </a:rPr>
                        <a:t>5500-5999</a:t>
                      </a:r>
                      <a:endParaRPr lang="zh-CN" altLang="en-US" dirty="0"/>
                    </a:p>
                  </a:txBody>
                  <a:tcPr/>
                </a:tc>
                <a:tc>
                  <a:txBody>
                    <a:bodyPr/>
                    <a:lstStyle/>
                    <a:p>
                      <a:r>
                        <a:rPr lang="en-US" altLang="zh-CN" sz="1800" b="0" i="0" kern="1200" dirty="0">
                          <a:solidFill>
                            <a:schemeClr val="dk1"/>
                          </a:solidFill>
                          <a:effectLst/>
                          <a:latin typeface="+mn-lt"/>
                          <a:ea typeface="+mn-ea"/>
                          <a:cs typeface="+mn-cs"/>
                        </a:rPr>
                        <a:t>5500-5999</a:t>
                      </a:r>
                      <a:endParaRPr lang="zh-CN" altLang="en-US" dirty="0"/>
                    </a:p>
                  </a:txBody>
                  <a:tcPr/>
                </a:tc>
                <a:tc>
                  <a:txBody>
                    <a:bodyPr/>
                    <a:lstStyle/>
                    <a:p>
                      <a:r>
                        <a:rPr lang="en-US" altLang="zh-CN" sz="1800" b="0" i="0" kern="1200" dirty="0">
                          <a:solidFill>
                            <a:schemeClr val="dk1"/>
                          </a:solidFill>
                          <a:effectLst/>
                          <a:latin typeface="+mn-lt"/>
                          <a:ea typeface="+mn-ea"/>
                          <a:cs typeface="+mn-cs"/>
                        </a:rPr>
                        <a:t>5000,SACK=5500-6000</a:t>
                      </a:r>
                      <a:endParaRPr lang="zh-CN" altLang="en-US" dirty="0"/>
                    </a:p>
                  </a:txBody>
                  <a:tcPr/>
                </a:tc>
                <a:extLst>
                  <a:ext uri="{0D108BD9-81ED-4DB2-BD59-A6C34878D82A}">
                    <a16:rowId xmlns:a16="http://schemas.microsoft.com/office/drawing/2014/main" val="3884969207"/>
                  </a:ext>
                </a:extLst>
              </a:tr>
              <a:tr h="370840">
                <a:tc>
                  <a:txBody>
                    <a:bodyPr/>
                    <a:lstStyle/>
                    <a:p>
                      <a:r>
                        <a:rPr lang="en-US" altLang="zh-CN" sz="1800" b="0" i="0" kern="1200" dirty="0">
                          <a:solidFill>
                            <a:schemeClr val="dk1"/>
                          </a:solidFill>
                          <a:effectLst/>
                          <a:latin typeface="+mn-lt"/>
                          <a:ea typeface="+mn-ea"/>
                          <a:cs typeface="+mn-cs"/>
                        </a:rPr>
                        <a:t>6000-6499</a:t>
                      </a:r>
                      <a:endParaRPr lang="zh-CN" altLang="en-US" dirty="0"/>
                    </a:p>
                  </a:txBody>
                  <a:tcPr/>
                </a:tc>
                <a:tc>
                  <a:txBody>
                    <a:bodyPr/>
                    <a:lstStyle/>
                    <a:p>
                      <a:r>
                        <a:rPr lang="en-US" altLang="zh-CN" sz="1800" b="0" i="0" kern="1200" dirty="0">
                          <a:solidFill>
                            <a:schemeClr val="dk1"/>
                          </a:solidFill>
                          <a:effectLst/>
                          <a:latin typeface="+mn-lt"/>
                          <a:ea typeface="+mn-ea"/>
                          <a:cs typeface="+mn-cs"/>
                        </a:rPr>
                        <a:t>6000-6499</a:t>
                      </a:r>
                      <a:endParaRPr lang="zh-CN" altLang="en-US" dirty="0"/>
                    </a:p>
                  </a:txBody>
                  <a:tcPr/>
                </a:tc>
                <a:tc>
                  <a:txBody>
                    <a:bodyPr/>
                    <a:lstStyle/>
                    <a:p>
                      <a:r>
                        <a:rPr lang="en-US" altLang="zh-CN" sz="1800" b="0" i="0" kern="1200" dirty="0">
                          <a:solidFill>
                            <a:schemeClr val="dk1"/>
                          </a:solidFill>
                          <a:effectLst/>
                          <a:latin typeface="+mn-lt"/>
                          <a:ea typeface="+mn-ea"/>
                          <a:cs typeface="+mn-cs"/>
                        </a:rPr>
                        <a:t>5000,SACK=5500-6500</a:t>
                      </a:r>
                      <a:endParaRPr lang="zh-CN" altLang="en-US" dirty="0"/>
                    </a:p>
                  </a:txBody>
                  <a:tcPr/>
                </a:tc>
                <a:extLst>
                  <a:ext uri="{0D108BD9-81ED-4DB2-BD59-A6C34878D82A}">
                    <a16:rowId xmlns:a16="http://schemas.microsoft.com/office/drawing/2014/main" val="3976335003"/>
                  </a:ext>
                </a:extLst>
              </a:tr>
              <a:tr h="370840">
                <a:tc>
                  <a:txBody>
                    <a:bodyPr/>
                    <a:lstStyle/>
                    <a:p>
                      <a:r>
                        <a:rPr lang="en-US" altLang="zh-CN" sz="1800" b="0" i="0" kern="1200" dirty="0">
                          <a:solidFill>
                            <a:schemeClr val="dk1"/>
                          </a:solidFill>
                          <a:effectLst/>
                          <a:latin typeface="+mn-lt"/>
                          <a:ea typeface="+mn-ea"/>
                          <a:cs typeface="+mn-cs"/>
                        </a:rPr>
                        <a:t>6500-6999</a:t>
                      </a:r>
                      <a:endParaRPr lang="zh-CN" altLang="en-US" dirty="0"/>
                    </a:p>
                  </a:txBody>
                  <a:tcPr/>
                </a:tc>
                <a:tc>
                  <a:txBody>
                    <a:bodyPr/>
                    <a:lstStyle/>
                    <a:p>
                      <a:r>
                        <a:rPr lang="en-US" altLang="zh-CN" sz="1800" b="0" i="0" kern="1200" dirty="0">
                          <a:solidFill>
                            <a:schemeClr val="dk1"/>
                          </a:solidFill>
                          <a:effectLst/>
                          <a:latin typeface="+mn-lt"/>
                          <a:ea typeface="+mn-ea"/>
                          <a:cs typeface="+mn-cs"/>
                        </a:rPr>
                        <a:t>6500-6999</a:t>
                      </a:r>
                      <a:endParaRPr lang="zh-CN" altLang="en-US" dirty="0"/>
                    </a:p>
                  </a:txBody>
                  <a:tcPr/>
                </a:tc>
                <a:tc>
                  <a:txBody>
                    <a:bodyPr/>
                    <a:lstStyle/>
                    <a:p>
                      <a:r>
                        <a:rPr lang="en-US" altLang="zh-CN" sz="1800" b="0" i="0" kern="1200" dirty="0">
                          <a:solidFill>
                            <a:schemeClr val="dk1"/>
                          </a:solidFill>
                          <a:effectLst/>
                          <a:latin typeface="+mn-lt"/>
                          <a:ea typeface="+mn-ea"/>
                          <a:cs typeface="+mn-cs"/>
                        </a:rPr>
                        <a:t>5000,SACK=5500-7000</a:t>
                      </a:r>
                      <a:endParaRPr lang="zh-CN" altLang="en-US" dirty="0"/>
                    </a:p>
                  </a:txBody>
                  <a:tcPr/>
                </a:tc>
                <a:extLst>
                  <a:ext uri="{0D108BD9-81ED-4DB2-BD59-A6C34878D82A}">
                    <a16:rowId xmlns:a16="http://schemas.microsoft.com/office/drawing/2014/main" val="317008499"/>
                  </a:ext>
                </a:extLst>
              </a:tr>
            </a:tbl>
          </a:graphicData>
        </a:graphic>
      </p:graphicFrame>
      <p:sp>
        <p:nvSpPr>
          <p:cNvPr id="11" name="内容占位符 2">
            <a:extLst>
              <a:ext uri="{FF2B5EF4-FFF2-40B4-BE49-F238E27FC236}">
                <a16:creationId xmlns:a16="http://schemas.microsoft.com/office/drawing/2014/main" id="{F1F18254-B585-48DB-8BDA-5AEBE79F8D59}"/>
              </a:ext>
            </a:extLst>
          </p:cNvPr>
          <p:cNvSpPr>
            <a:spLocks noGrp="1"/>
          </p:cNvSpPr>
          <p:nvPr>
            <p:ph idx="1"/>
          </p:nvPr>
        </p:nvSpPr>
        <p:spPr>
          <a:xfrm>
            <a:off x="1063752" y="2093976"/>
            <a:ext cx="10058400" cy="400868"/>
          </a:xfrm>
        </p:spPr>
        <p:txBody>
          <a:bodyPr/>
          <a:lstStyle/>
          <a:p>
            <a:r>
              <a:rPr lang="en-US" altLang="zh-CN" dirty="0"/>
              <a:t>SACK</a:t>
            </a:r>
            <a:r>
              <a:rPr lang="zh-CN" altLang="en-US" dirty="0"/>
              <a:t>累加接收数据</a:t>
            </a:r>
            <a:endParaRPr lang="en-US" altLang="zh-CN" dirty="0"/>
          </a:p>
        </p:txBody>
      </p:sp>
    </p:spTree>
    <p:extLst>
      <p:ext uri="{BB962C8B-B14F-4D97-AF65-F5344CB8AC3E}">
        <p14:creationId xmlns:p14="http://schemas.microsoft.com/office/powerpoint/2010/main" val="36304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t>
            </a:r>
            <a:r>
              <a:rPr lang="zh-CN" altLang="en-US" dirty="0"/>
              <a:t>通信设计原理</a:t>
            </a:r>
          </a:p>
        </p:txBody>
      </p:sp>
      <p:sp>
        <p:nvSpPr>
          <p:cNvPr id="3" name="内容占位符 2"/>
          <p:cNvSpPr>
            <a:spLocks noGrp="1"/>
          </p:cNvSpPr>
          <p:nvPr>
            <p:ph idx="1"/>
          </p:nvPr>
        </p:nvSpPr>
        <p:spPr>
          <a:xfrm>
            <a:off x="1069848" y="2121408"/>
            <a:ext cx="2965821" cy="349230"/>
          </a:xfrm>
        </p:spPr>
        <p:txBody>
          <a:bodyPr>
            <a:normAutofit lnSpcReduction="10000"/>
          </a:bodyPr>
          <a:lstStyle/>
          <a:p>
            <a:r>
              <a:rPr lang="zh-CN" altLang="en-US" dirty="0"/>
              <a:t>发送消息时序图</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140" r="53375"/>
          <a:stretch/>
        </p:blipFill>
        <p:spPr>
          <a:xfrm>
            <a:off x="1325881" y="2647188"/>
            <a:ext cx="3987954" cy="380084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309" y="2093976"/>
            <a:ext cx="5584972" cy="4446571"/>
          </a:xfrm>
          <a:prstGeom prst="rect">
            <a:avLst/>
          </a:prstGeom>
        </p:spPr>
      </p:pic>
      <p:sp>
        <p:nvSpPr>
          <p:cNvPr id="7" name="内容占位符 2"/>
          <p:cNvSpPr txBox="1">
            <a:spLocks/>
          </p:cNvSpPr>
          <p:nvPr/>
        </p:nvSpPr>
        <p:spPr>
          <a:xfrm>
            <a:off x="6506425" y="1946793"/>
            <a:ext cx="2965821" cy="34923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a:t>主机间通信</a:t>
            </a:r>
            <a:r>
              <a:rPr lang="zh-CN" altLang="en-US" dirty="0"/>
              <a:t>拓扑图</a:t>
            </a:r>
          </a:p>
        </p:txBody>
      </p:sp>
    </p:spTree>
    <p:extLst>
      <p:ext uri="{BB962C8B-B14F-4D97-AF65-F5344CB8AC3E}">
        <p14:creationId xmlns:p14="http://schemas.microsoft.com/office/powerpoint/2010/main" val="823654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TCP--windows</a:t>
            </a:r>
            <a:endParaRPr lang="zh-CN" altLang="en-US" dirty="0"/>
          </a:p>
        </p:txBody>
      </p:sp>
      <p:graphicFrame>
        <p:nvGraphicFramePr>
          <p:cNvPr id="7" name="表格 6">
            <a:extLst>
              <a:ext uri="{FF2B5EF4-FFF2-40B4-BE49-F238E27FC236}">
                <a16:creationId xmlns:a16="http://schemas.microsoft.com/office/drawing/2014/main" id="{664445AE-B083-4623-A5DE-E0389CEF5463}"/>
              </a:ext>
            </a:extLst>
          </p:cNvPr>
          <p:cNvGraphicFramePr>
            <a:graphicFrameLocks noGrp="1"/>
          </p:cNvGraphicFramePr>
          <p:nvPr>
            <p:extLst>
              <p:ext uri="{D42A27DB-BD31-4B8C-83A1-F6EECF244321}">
                <p14:modId xmlns:p14="http://schemas.microsoft.com/office/powerpoint/2010/main" val="1863855272"/>
              </p:ext>
            </p:extLst>
          </p:nvPr>
        </p:nvGraphicFramePr>
        <p:xfrm>
          <a:off x="183662" y="1760220"/>
          <a:ext cx="11824676" cy="4475480"/>
        </p:xfrm>
        <a:graphic>
          <a:graphicData uri="http://schemas.openxmlformats.org/drawingml/2006/table">
            <a:tbl>
              <a:tblPr firstRow="1" bandRow="1">
                <a:tableStyleId>{5C22544A-7EE6-4342-B048-85BDC9FD1C3A}</a:tableStyleId>
              </a:tblPr>
              <a:tblGrid>
                <a:gridCol w="1199661">
                  <a:extLst>
                    <a:ext uri="{9D8B030D-6E8A-4147-A177-3AD203B41FA5}">
                      <a16:colId xmlns:a16="http://schemas.microsoft.com/office/drawing/2014/main" val="1695171184"/>
                    </a:ext>
                  </a:extLst>
                </a:gridCol>
                <a:gridCol w="1758462">
                  <a:extLst>
                    <a:ext uri="{9D8B030D-6E8A-4147-A177-3AD203B41FA5}">
                      <a16:colId xmlns:a16="http://schemas.microsoft.com/office/drawing/2014/main" val="506262962"/>
                    </a:ext>
                  </a:extLst>
                </a:gridCol>
                <a:gridCol w="2532184">
                  <a:extLst>
                    <a:ext uri="{9D8B030D-6E8A-4147-A177-3AD203B41FA5}">
                      <a16:colId xmlns:a16="http://schemas.microsoft.com/office/drawing/2014/main" val="28030849"/>
                    </a:ext>
                  </a:extLst>
                </a:gridCol>
                <a:gridCol w="6334369">
                  <a:extLst>
                    <a:ext uri="{9D8B030D-6E8A-4147-A177-3AD203B41FA5}">
                      <a16:colId xmlns:a16="http://schemas.microsoft.com/office/drawing/2014/main" val="2412226664"/>
                    </a:ext>
                  </a:extLst>
                </a:gridCol>
              </a:tblGrid>
              <a:tr h="370840">
                <a:tc>
                  <a:txBody>
                    <a:bodyPr/>
                    <a:lstStyle/>
                    <a:p>
                      <a:r>
                        <a:rPr lang="en-US" altLang="zh-CN" dirty="0"/>
                        <a:t>Type</a:t>
                      </a:r>
                      <a:endParaRPr lang="zh-CN" altLang="en-US" dirty="0"/>
                    </a:p>
                  </a:txBody>
                  <a:tcPr/>
                </a:tc>
                <a:tc>
                  <a:txBody>
                    <a:bodyPr/>
                    <a:lstStyle/>
                    <a:p>
                      <a:r>
                        <a:rPr lang="en-US" altLang="zh-CN" dirty="0"/>
                        <a:t>Len</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Functional description</a:t>
                      </a:r>
                      <a:endParaRPr lang="zh-CN" altLang="en-US" dirty="0"/>
                    </a:p>
                  </a:txBody>
                  <a:tcPr/>
                </a:tc>
                <a:extLst>
                  <a:ext uri="{0D108BD9-81ED-4DB2-BD59-A6C34878D82A}">
                    <a16:rowId xmlns:a16="http://schemas.microsoft.com/office/drawing/2014/main" val="2636679380"/>
                  </a:ext>
                </a:extLst>
              </a:tr>
              <a:tr h="37084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EOL</a:t>
                      </a:r>
                      <a:endParaRPr lang="zh-CN" altLang="en-US" dirty="0"/>
                    </a:p>
                  </a:txBody>
                  <a:tcPr/>
                </a:tc>
                <a:tc>
                  <a:txBody>
                    <a:bodyPr/>
                    <a:lstStyle/>
                    <a:p>
                      <a:r>
                        <a:rPr lang="zh-CN" altLang="en-US" dirty="0"/>
                        <a:t>选项列表结束</a:t>
                      </a:r>
                    </a:p>
                  </a:txBody>
                  <a:tcPr/>
                </a:tc>
                <a:extLst>
                  <a:ext uri="{0D108BD9-81ED-4DB2-BD59-A6C34878D82A}">
                    <a16:rowId xmlns:a16="http://schemas.microsoft.com/office/drawing/2014/main" val="454315813"/>
                  </a:ext>
                </a:extLst>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NOP</a:t>
                      </a:r>
                      <a:endParaRPr lang="zh-CN" altLang="en-US" dirty="0"/>
                    </a:p>
                  </a:txBody>
                  <a:tcPr/>
                </a:tc>
                <a:tc>
                  <a:txBody>
                    <a:bodyPr/>
                    <a:lstStyle/>
                    <a:p>
                      <a:r>
                        <a:rPr lang="zh-CN" altLang="en-US" dirty="0"/>
                        <a:t>用于补位填充</a:t>
                      </a:r>
                    </a:p>
                  </a:txBody>
                  <a:tcPr/>
                </a:tc>
                <a:extLst>
                  <a:ext uri="{0D108BD9-81ED-4DB2-BD59-A6C34878D82A}">
                    <a16:rowId xmlns:a16="http://schemas.microsoft.com/office/drawing/2014/main" val="2522028464"/>
                  </a:ext>
                </a:extLst>
              </a:tr>
              <a:tr h="370840">
                <a:tc>
                  <a:txBody>
                    <a:bodyPr/>
                    <a:lstStyle/>
                    <a:p>
                      <a:r>
                        <a:rPr lang="en-US" altLang="zh-CN" dirty="0"/>
                        <a:t>2</a:t>
                      </a:r>
                      <a:endParaRPr lang="zh-CN" altLang="en-US" dirty="0"/>
                    </a:p>
                  </a:txBody>
                  <a:tcPr/>
                </a:tc>
                <a:tc>
                  <a:txBody>
                    <a:bodyPr/>
                    <a:lstStyle/>
                    <a:p>
                      <a:r>
                        <a:rPr lang="en-US" altLang="zh-CN" dirty="0"/>
                        <a:t>4</a:t>
                      </a:r>
                      <a:endParaRPr lang="zh-CN" altLang="en-US" dirty="0"/>
                    </a:p>
                  </a:txBody>
                  <a:tcPr/>
                </a:tc>
                <a:tc>
                  <a:txBody>
                    <a:bodyPr/>
                    <a:lstStyle/>
                    <a:p>
                      <a:r>
                        <a:rPr lang="en-US" altLang="zh-CN" dirty="0"/>
                        <a:t>MSS</a:t>
                      </a:r>
                      <a:endParaRPr lang="zh-CN" altLang="en-US" dirty="0"/>
                    </a:p>
                  </a:txBody>
                  <a:tcPr/>
                </a:tc>
                <a:tc>
                  <a:txBody>
                    <a:bodyPr/>
                    <a:lstStyle/>
                    <a:p>
                      <a:r>
                        <a:rPr lang="zh-CN" altLang="en-US" dirty="0"/>
                        <a:t>最大报文段长度</a:t>
                      </a:r>
                    </a:p>
                  </a:txBody>
                  <a:tcPr/>
                </a:tc>
                <a:extLst>
                  <a:ext uri="{0D108BD9-81ED-4DB2-BD59-A6C34878D82A}">
                    <a16:rowId xmlns:a16="http://schemas.microsoft.com/office/drawing/2014/main" val="3103072613"/>
                  </a:ext>
                </a:extLst>
              </a:tr>
              <a:tr h="370840">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WSOPT</a:t>
                      </a:r>
                      <a:endParaRPr lang="zh-CN" altLang="en-US" dirty="0"/>
                    </a:p>
                  </a:txBody>
                  <a:tcPr/>
                </a:tc>
                <a:tc>
                  <a:txBody>
                    <a:bodyPr/>
                    <a:lstStyle/>
                    <a:p>
                      <a:r>
                        <a:rPr lang="zh-CN" altLang="en-US" dirty="0"/>
                        <a:t>窗口扩大系数</a:t>
                      </a:r>
                    </a:p>
                  </a:txBody>
                  <a:tcPr/>
                </a:tc>
                <a:extLst>
                  <a:ext uri="{0D108BD9-81ED-4DB2-BD59-A6C34878D82A}">
                    <a16:rowId xmlns:a16="http://schemas.microsoft.com/office/drawing/2014/main" val="2850753967"/>
                  </a:ext>
                </a:extLst>
              </a:tr>
              <a:tr h="370840">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SACK-</a:t>
                      </a:r>
                      <a:r>
                        <a:rPr lang="en-US" altLang="zh-CN" dirty="0" err="1"/>
                        <a:t>Premitted</a:t>
                      </a:r>
                      <a:endParaRPr lang="zh-CN" altLang="en-US" dirty="0"/>
                    </a:p>
                  </a:txBody>
                  <a:tcPr/>
                </a:tc>
                <a:tc>
                  <a:txBody>
                    <a:bodyPr/>
                    <a:lstStyle/>
                    <a:p>
                      <a:r>
                        <a:rPr lang="zh-CN" altLang="en-US" dirty="0"/>
                        <a:t>表明支持</a:t>
                      </a:r>
                      <a:r>
                        <a:rPr lang="en-US" altLang="zh-CN" dirty="0"/>
                        <a:t>SACK</a:t>
                      </a:r>
                      <a:endParaRPr lang="zh-CN" altLang="en-US" dirty="0"/>
                    </a:p>
                  </a:txBody>
                  <a:tcPr/>
                </a:tc>
                <a:extLst>
                  <a:ext uri="{0D108BD9-81ED-4DB2-BD59-A6C34878D82A}">
                    <a16:rowId xmlns:a16="http://schemas.microsoft.com/office/drawing/2014/main" val="1960521398"/>
                  </a:ext>
                </a:extLst>
              </a:tr>
              <a:tr h="370840">
                <a:tc>
                  <a:txBody>
                    <a:bodyPr/>
                    <a:lstStyle/>
                    <a:p>
                      <a:r>
                        <a:rPr lang="en-US" altLang="zh-CN" dirty="0"/>
                        <a:t>5</a:t>
                      </a:r>
                      <a:endParaRPr lang="zh-CN" altLang="en-US" dirty="0"/>
                    </a:p>
                  </a:txBody>
                  <a:tcPr/>
                </a:tc>
                <a:tc>
                  <a:txBody>
                    <a:bodyPr/>
                    <a:lstStyle/>
                    <a:p>
                      <a:r>
                        <a:rPr lang="zh-CN" altLang="en-US" dirty="0"/>
                        <a:t>可变</a:t>
                      </a:r>
                    </a:p>
                  </a:txBody>
                  <a:tcPr/>
                </a:tc>
                <a:tc>
                  <a:txBody>
                    <a:bodyPr/>
                    <a:lstStyle/>
                    <a:p>
                      <a:r>
                        <a:rPr lang="en-US" altLang="zh-CN" dirty="0"/>
                        <a:t>SACK</a:t>
                      </a:r>
                      <a:endParaRPr lang="zh-CN" altLang="en-US" dirty="0"/>
                    </a:p>
                  </a:txBody>
                  <a:tcPr/>
                </a:tc>
                <a:tc>
                  <a:txBody>
                    <a:bodyPr/>
                    <a:lstStyle/>
                    <a:p>
                      <a:r>
                        <a:rPr lang="en-US" altLang="zh-CN" sz="1800" b="0" i="0" kern="1200" dirty="0">
                          <a:solidFill>
                            <a:schemeClr val="dk1"/>
                          </a:solidFill>
                          <a:effectLst/>
                          <a:latin typeface="+mn-lt"/>
                          <a:ea typeface="+mn-ea"/>
                          <a:cs typeface="+mn-cs"/>
                        </a:rPr>
                        <a:t>SACK Block</a:t>
                      </a:r>
                      <a:r>
                        <a:rPr lang="zh-CN" altLang="en-US" sz="1800" b="0" i="0" kern="1200" dirty="0">
                          <a:solidFill>
                            <a:schemeClr val="dk1"/>
                          </a:solidFill>
                          <a:effectLst/>
                          <a:latin typeface="+mn-lt"/>
                          <a:ea typeface="+mn-ea"/>
                          <a:cs typeface="+mn-cs"/>
                        </a:rPr>
                        <a:t>（收到乱序数据）</a:t>
                      </a:r>
                      <a:endParaRPr lang="zh-CN" altLang="en-US" dirty="0"/>
                    </a:p>
                  </a:txBody>
                  <a:tcPr/>
                </a:tc>
                <a:extLst>
                  <a:ext uri="{0D108BD9-81ED-4DB2-BD59-A6C34878D82A}">
                    <a16:rowId xmlns:a16="http://schemas.microsoft.com/office/drawing/2014/main" val="3618503391"/>
                  </a:ext>
                </a:extLst>
              </a:tr>
              <a:tr h="370840">
                <a:tc>
                  <a:txBody>
                    <a:bodyPr/>
                    <a:lstStyle/>
                    <a:p>
                      <a:r>
                        <a:rPr lang="en-US" altLang="zh-CN" dirty="0"/>
                        <a:t>8</a:t>
                      </a:r>
                      <a:endParaRPr lang="zh-CN" altLang="en-US" dirty="0"/>
                    </a:p>
                  </a:txBody>
                  <a:tcPr/>
                </a:tc>
                <a:tc>
                  <a:txBody>
                    <a:bodyPr/>
                    <a:lstStyle/>
                    <a:p>
                      <a:r>
                        <a:rPr lang="en-US" altLang="zh-CN" dirty="0"/>
                        <a:t>10</a:t>
                      </a:r>
                      <a:endParaRPr lang="zh-CN" altLang="en-US" dirty="0"/>
                    </a:p>
                  </a:txBody>
                  <a:tcPr/>
                </a:tc>
                <a:tc>
                  <a:txBody>
                    <a:bodyPr/>
                    <a:lstStyle/>
                    <a:p>
                      <a:r>
                        <a:rPr lang="en-US" altLang="zh-CN" dirty="0"/>
                        <a:t>TSPOT</a:t>
                      </a:r>
                      <a:endParaRPr lang="zh-CN" altLang="en-US" dirty="0"/>
                    </a:p>
                  </a:txBody>
                  <a:tcPr/>
                </a:tc>
                <a:tc>
                  <a:txBody>
                    <a:bodyPr/>
                    <a:lstStyle/>
                    <a:p>
                      <a:r>
                        <a:rPr lang="zh-CN" altLang="en-US" dirty="0"/>
                        <a:t>时间戳</a:t>
                      </a:r>
                    </a:p>
                  </a:txBody>
                  <a:tcPr/>
                </a:tc>
                <a:extLst>
                  <a:ext uri="{0D108BD9-81ED-4DB2-BD59-A6C34878D82A}">
                    <a16:rowId xmlns:a16="http://schemas.microsoft.com/office/drawing/2014/main" val="1646754248"/>
                  </a:ext>
                </a:extLst>
              </a:tr>
              <a:tr h="370840">
                <a:tc>
                  <a:txBody>
                    <a:bodyPr/>
                    <a:lstStyle/>
                    <a:p>
                      <a:r>
                        <a:rPr lang="en-US" altLang="zh-CN" dirty="0"/>
                        <a:t>19</a:t>
                      </a:r>
                      <a:endParaRPr lang="zh-CN" altLang="en-US" dirty="0"/>
                    </a:p>
                  </a:txBody>
                  <a:tcPr/>
                </a:tc>
                <a:tc>
                  <a:txBody>
                    <a:bodyPr/>
                    <a:lstStyle/>
                    <a:p>
                      <a:r>
                        <a:rPr lang="en-US" altLang="zh-CN" dirty="0"/>
                        <a:t>18</a:t>
                      </a:r>
                      <a:endParaRPr lang="zh-CN" altLang="en-US" dirty="0"/>
                    </a:p>
                  </a:txBody>
                  <a:tcPr/>
                </a:tc>
                <a:tc>
                  <a:txBody>
                    <a:bodyPr/>
                    <a:lstStyle/>
                    <a:p>
                      <a:r>
                        <a:rPr lang="en-US" altLang="zh-CN" dirty="0"/>
                        <a:t>TCP-MD5</a:t>
                      </a:r>
                      <a:endParaRPr lang="zh-CN" altLang="en-US" dirty="0"/>
                    </a:p>
                  </a:txBody>
                  <a:tcPr/>
                </a:tc>
                <a:tc>
                  <a:txBody>
                    <a:bodyPr/>
                    <a:lstStyle/>
                    <a:p>
                      <a:r>
                        <a:rPr lang="en-US" altLang="zh-CN" dirty="0"/>
                        <a:t>MD5</a:t>
                      </a:r>
                      <a:r>
                        <a:rPr lang="zh-CN" altLang="en-US" dirty="0"/>
                        <a:t>认证</a:t>
                      </a:r>
                    </a:p>
                  </a:txBody>
                  <a:tcPr/>
                </a:tc>
                <a:extLst>
                  <a:ext uri="{0D108BD9-81ED-4DB2-BD59-A6C34878D82A}">
                    <a16:rowId xmlns:a16="http://schemas.microsoft.com/office/drawing/2014/main" val="2276186719"/>
                  </a:ext>
                </a:extLst>
              </a:tr>
              <a:tr h="370840">
                <a:tc>
                  <a:txBody>
                    <a:bodyPr/>
                    <a:lstStyle/>
                    <a:p>
                      <a:r>
                        <a:rPr lang="en-US" altLang="zh-CN" dirty="0"/>
                        <a:t>28</a:t>
                      </a:r>
                      <a:endParaRPr lang="zh-CN" altLang="en-US" dirty="0"/>
                    </a:p>
                  </a:txBody>
                  <a:tcPr/>
                </a:tc>
                <a:tc>
                  <a:txBody>
                    <a:bodyPr/>
                    <a:lstStyle/>
                    <a:p>
                      <a:r>
                        <a:rPr lang="en-US" altLang="zh-CN" dirty="0"/>
                        <a:t>4</a:t>
                      </a:r>
                      <a:endParaRPr lang="zh-CN" altLang="en-US" dirty="0"/>
                    </a:p>
                  </a:txBody>
                  <a:tcPr/>
                </a:tc>
                <a:tc>
                  <a:txBody>
                    <a:bodyPr/>
                    <a:lstStyle/>
                    <a:p>
                      <a:r>
                        <a:rPr lang="en-US" altLang="zh-CN" dirty="0"/>
                        <a:t>UTO</a:t>
                      </a:r>
                      <a:endParaRPr lang="zh-CN" altLang="en-US" dirty="0"/>
                    </a:p>
                  </a:txBody>
                  <a:tcPr/>
                </a:tc>
                <a:tc>
                  <a:txBody>
                    <a:bodyPr/>
                    <a:lstStyle/>
                    <a:p>
                      <a:pPr algn="l"/>
                      <a:r>
                        <a:rPr lang="en-US" altLang="zh-CN" b="0" dirty="0">
                          <a:solidFill>
                            <a:srgbClr val="4F4F4F"/>
                          </a:solidFill>
                          <a:effectLst/>
                        </a:rPr>
                        <a:t>User Timeout</a:t>
                      </a:r>
                      <a:r>
                        <a:rPr lang="zh-CN" altLang="en-US" b="0" dirty="0">
                          <a:solidFill>
                            <a:srgbClr val="4F4F4F"/>
                          </a:solidFill>
                          <a:effectLst/>
                        </a:rPr>
                        <a:t>（超过一定闲置时间后拆除连接）</a:t>
                      </a:r>
                    </a:p>
                  </a:txBody>
                  <a:tcPr marL="60960" marR="60960" marT="60960" marB="60960"/>
                </a:tc>
                <a:extLst>
                  <a:ext uri="{0D108BD9-81ED-4DB2-BD59-A6C34878D82A}">
                    <a16:rowId xmlns:a16="http://schemas.microsoft.com/office/drawing/2014/main" val="229281696"/>
                  </a:ext>
                </a:extLst>
              </a:tr>
              <a:tr h="370840">
                <a:tc>
                  <a:txBody>
                    <a:bodyPr/>
                    <a:lstStyle/>
                    <a:p>
                      <a:r>
                        <a:rPr lang="en-US" altLang="zh-CN" dirty="0"/>
                        <a:t>29</a:t>
                      </a:r>
                      <a:endParaRPr lang="zh-CN" altLang="en-US" dirty="0"/>
                    </a:p>
                  </a:txBody>
                  <a:tcPr/>
                </a:tc>
                <a:tc>
                  <a:txBody>
                    <a:bodyPr/>
                    <a:lstStyle/>
                    <a:p>
                      <a:r>
                        <a:rPr lang="zh-CN" altLang="en-US" dirty="0"/>
                        <a:t>可变</a:t>
                      </a:r>
                    </a:p>
                  </a:txBody>
                  <a:tcPr/>
                </a:tc>
                <a:tc>
                  <a:txBody>
                    <a:bodyPr/>
                    <a:lstStyle/>
                    <a:p>
                      <a:r>
                        <a:rPr lang="en-US" altLang="zh-CN" dirty="0"/>
                        <a:t>TCP-A0</a:t>
                      </a:r>
                      <a:endParaRPr lang="zh-CN" altLang="en-US" dirty="0"/>
                    </a:p>
                  </a:txBody>
                  <a:tcPr/>
                </a:tc>
                <a:tc>
                  <a:txBody>
                    <a:bodyPr/>
                    <a:lstStyle/>
                    <a:p>
                      <a:r>
                        <a:rPr lang="zh-CN" altLang="en-US" dirty="0"/>
                        <a:t>认证</a:t>
                      </a:r>
                    </a:p>
                  </a:txBody>
                  <a:tcPr/>
                </a:tc>
                <a:extLst>
                  <a:ext uri="{0D108BD9-81ED-4DB2-BD59-A6C34878D82A}">
                    <a16:rowId xmlns:a16="http://schemas.microsoft.com/office/drawing/2014/main" val="3411335360"/>
                  </a:ext>
                </a:extLst>
              </a:tr>
              <a:tr h="370840">
                <a:tc>
                  <a:txBody>
                    <a:bodyPr/>
                    <a:lstStyle/>
                    <a:p>
                      <a:r>
                        <a:rPr lang="en-US" altLang="zh-CN" dirty="0"/>
                        <a:t>253/254</a:t>
                      </a:r>
                      <a:endParaRPr lang="zh-CN" altLang="en-US" dirty="0"/>
                    </a:p>
                  </a:txBody>
                  <a:tcPr/>
                </a:tc>
                <a:tc>
                  <a:txBody>
                    <a:bodyPr/>
                    <a:lstStyle/>
                    <a:p>
                      <a:r>
                        <a:rPr lang="zh-CN" altLang="en-US" dirty="0"/>
                        <a:t>可变</a:t>
                      </a:r>
                    </a:p>
                  </a:txBody>
                  <a:tcPr/>
                </a:tc>
                <a:tc>
                  <a:txBody>
                    <a:bodyPr/>
                    <a:lstStyle/>
                    <a:p>
                      <a:r>
                        <a:rPr lang="en-US" altLang="zh-CN" sz="1800" b="0" i="0" kern="1200" dirty="0">
                          <a:solidFill>
                            <a:schemeClr val="dk1"/>
                          </a:solidFill>
                          <a:effectLst/>
                          <a:latin typeface="+mn-lt"/>
                          <a:ea typeface="+mn-ea"/>
                          <a:cs typeface="+mn-cs"/>
                        </a:rPr>
                        <a:t>Experimental</a:t>
                      </a:r>
                      <a:endParaRPr lang="zh-CN" altLang="en-US" dirty="0"/>
                    </a:p>
                  </a:txBody>
                  <a:tcPr/>
                </a:tc>
                <a:tc>
                  <a:txBody>
                    <a:bodyPr/>
                    <a:lstStyle/>
                    <a:p>
                      <a:r>
                        <a:rPr lang="zh-CN" altLang="en-US" sz="1800" b="0" i="0" kern="1200" dirty="0">
                          <a:solidFill>
                            <a:schemeClr val="dk1"/>
                          </a:solidFill>
                          <a:effectLst/>
                          <a:latin typeface="+mn-lt"/>
                          <a:ea typeface="+mn-ea"/>
                          <a:cs typeface="+mn-cs"/>
                        </a:rPr>
                        <a:t>保留，用于科研实验</a:t>
                      </a:r>
                      <a:endParaRPr lang="zh-CN" altLang="en-US" dirty="0"/>
                    </a:p>
                  </a:txBody>
                  <a:tcPr/>
                </a:tc>
                <a:extLst>
                  <a:ext uri="{0D108BD9-81ED-4DB2-BD59-A6C34878D82A}">
                    <a16:rowId xmlns:a16="http://schemas.microsoft.com/office/drawing/2014/main" val="834019903"/>
                  </a:ext>
                </a:extLst>
              </a:tr>
            </a:tbl>
          </a:graphicData>
        </a:graphic>
      </p:graphicFrame>
    </p:spTree>
    <p:extLst>
      <p:ext uri="{BB962C8B-B14F-4D97-AF65-F5344CB8AC3E}">
        <p14:creationId xmlns:p14="http://schemas.microsoft.com/office/powerpoint/2010/main" val="2110350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TCP--windows</a:t>
            </a:r>
            <a:endParaRPr lang="zh-CN" altLang="en-US" dirty="0"/>
          </a:p>
        </p:txBody>
      </p:sp>
      <p:sp>
        <p:nvSpPr>
          <p:cNvPr id="3" name="内容占位符 2"/>
          <p:cNvSpPr>
            <a:spLocks noGrp="1"/>
          </p:cNvSpPr>
          <p:nvPr>
            <p:ph idx="1"/>
          </p:nvPr>
        </p:nvSpPr>
        <p:spPr>
          <a:xfrm>
            <a:off x="1069848" y="2121408"/>
            <a:ext cx="10058400" cy="360535"/>
          </a:xfrm>
        </p:spPr>
        <p:txBody>
          <a:bodyPr>
            <a:normAutofit lnSpcReduction="10000"/>
          </a:bodyPr>
          <a:lstStyle/>
          <a:p>
            <a:r>
              <a:rPr lang="zh-CN" altLang="en-US" dirty="0"/>
              <a:t>四次挥手</a:t>
            </a:r>
          </a:p>
        </p:txBody>
      </p:sp>
      <p:pic>
        <p:nvPicPr>
          <p:cNvPr id="5" name="图片 4">
            <a:extLst>
              <a:ext uri="{FF2B5EF4-FFF2-40B4-BE49-F238E27FC236}">
                <a16:creationId xmlns:a16="http://schemas.microsoft.com/office/drawing/2014/main" id="{D2D8D5BC-EE9A-4264-AF66-D01A787BC4F9}"/>
              </a:ext>
            </a:extLst>
          </p:cNvPr>
          <p:cNvPicPr>
            <a:picLocks noChangeAspect="1"/>
          </p:cNvPicPr>
          <p:nvPr/>
        </p:nvPicPr>
        <p:blipFill rotWithShape="1">
          <a:blip r:embed="rId3"/>
          <a:srcRect t="20539" r="4"/>
          <a:stretch/>
        </p:blipFill>
        <p:spPr>
          <a:xfrm>
            <a:off x="460522" y="2888166"/>
            <a:ext cx="11270562" cy="781157"/>
          </a:xfrm>
          <a:prstGeom prst="rect">
            <a:avLst/>
          </a:prstGeom>
        </p:spPr>
      </p:pic>
      <p:pic>
        <p:nvPicPr>
          <p:cNvPr id="7" name="图片 6">
            <a:extLst>
              <a:ext uri="{FF2B5EF4-FFF2-40B4-BE49-F238E27FC236}">
                <a16:creationId xmlns:a16="http://schemas.microsoft.com/office/drawing/2014/main" id="{ECA1837D-38D0-4EB4-A8F3-1BB151EA9830}"/>
              </a:ext>
            </a:extLst>
          </p:cNvPr>
          <p:cNvPicPr>
            <a:picLocks noChangeAspect="1"/>
          </p:cNvPicPr>
          <p:nvPr/>
        </p:nvPicPr>
        <p:blipFill rotWithShape="1">
          <a:blip r:embed="rId4"/>
          <a:srcRect t="19309" r="-683"/>
          <a:stretch/>
        </p:blipFill>
        <p:spPr>
          <a:xfrm>
            <a:off x="2594033" y="4382429"/>
            <a:ext cx="7051771" cy="1134116"/>
          </a:xfrm>
          <a:prstGeom prst="rect">
            <a:avLst/>
          </a:prstGeom>
        </p:spPr>
      </p:pic>
      <p:sp>
        <p:nvSpPr>
          <p:cNvPr id="8" name="文本框 7">
            <a:extLst>
              <a:ext uri="{FF2B5EF4-FFF2-40B4-BE49-F238E27FC236}">
                <a16:creationId xmlns:a16="http://schemas.microsoft.com/office/drawing/2014/main" id="{3EA2770A-828C-424E-92F4-3C947F36D0C2}"/>
              </a:ext>
            </a:extLst>
          </p:cNvPr>
          <p:cNvSpPr txBox="1"/>
          <p:nvPr/>
        </p:nvSpPr>
        <p:spPr>
          <a:xfrm>
            <a:off x="665760" y="4629123"/>
            <a:ext cx="1636987" cy="369332"/>
          </a:xfrm>
          <a:prstGeom prst="rect">
            <a:avLst/>
          </a:prstGeom>
          <a:noFill/>
        </p:spPr>
        <p:txBody>
          <a:bodyPr wrap="none" rtlCol="0">
            <a:spAutoFit/>
          </a:bodyPr>
          <a:lstStyle/>
          <a:p>
            <a:r>
              <a:rPr lang="en-US" altLang="zh-CN" dirty="0"/>
              <a:t>192.168.43.65</a:t>
            </a:r>
            <a:endParaRPr lang="zh-CN" altLang="en-US" dirty="0"/>
          </a:p>
        </p:txBody>
      </p:sp>
      <p:sp>
        <p:nvSpPr>
          <p:cNvPr id="9" name="文本框 8">
            <a:extLst>
              <a:ext uri="{FF2B5EF4-FFF2-40B4-BE49-F238E27FC236}">
                <a16:creationId xmlns:a16="http://schemas.microsoft.com/office/drawing/2014/main" id="{C4B8AF7B-9D15-45DC-A93C-96A0401340E6}"/>
              </a:ext>
            </a:extLst>
          </p:cNvPr>
          <p:cNvSpPr txBox="1"/>
          <p:nvPr/>
        </p:nvSpPr>
        <p:spPr>
          <a:xfrm>
            <a:off x="9969640" y="4629123"/>
            <a:ext cx="1636987" cy="369332"/>
          </a:xfrm>
          <a:prstGeom prst="rect">
            <a:avLst/>
          </a:prstGeom>
          <a:noFill/>
        </p:spPr>
        <p:txBody>
          <a:bodyPr wrap="none" rtlCol="0">
            <a:spAutoFit/>
          </a:bodyPr>
          <a:lstStyle/>
          <a:p>
            <a:r>
              <a:rPr lang="en-US" altLang="zh-CN" dirty="0"/>
              <a:t>111.30.159.53</a:t>
            </a:r>
            <a:endParaRPr lang="zh-CN" altLang="en-US" dirty="0"/>
          </a:p>
        </p:txBody>
      </p:sp>
    </p:spTree>
    <p:extLst>
      <p:ext uri="{BB962C8B-B14F-4D97-AF65-F5344CB8AC3E}">
        <p14:creationId xmlns:p14="http://schemas.microsoft.com/office/powerpoint/2010/main" val="2591153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TCP--windows</a:t>
            </a:r>
            <a:endParaRPr lang="zh-CN" altLang="en-US" dirty="0"/>
          </a:p>
        </p:txBody>
      </p:sp>
      <p:sp>
        <p:nvSpPr>
          <p:cNvPr id="3" name="内容占位符 2"/>
          <p:cNvSpPr>
            <a:spLocks noGrp="1"/>
          </p:cNvSpPr>
          <p:nvPr>
            <p:ph idx="1"/>
          </p:nvPr>
        </p:nvSpPr>
        <p:spPr>
          <a:xfrm>
            <a:off x="1063752" y="1643006"/>
            <a:ext cx="10058400" cy="450970"/>
          </a:xfrm>
        </p:spPr>
        <p:txBody>
          <a:bodyPr/>
          <a:lstStyle/>
          <a:p>
            <a:r>
              <a:rPr lang="zh-CN" altLang="en-US" dirty="0"/>
              <a:t>接收三次文本信息</a:t>
            </a:r>
          </a:p>
        </p:txBody>
      </p:sp>
      <p:pic>
        <p:nvPicPr>
          <p:cNvPr id="5" name="图片 4">
            <a:extLst>
              <a:ext uri="{FF2B5EF4-FFF2-40B4-BE49-F238E27FC236}">
                <a16:creationId xmlns:a16="http://schemas.microsoft.com/office/drawing/2014/main" id="{739AE55D-09DF-45AF-B4B8-75ACCDCF2CE7}"/>
              </a:ext>
            </a:extLst>
          </p:cNvPr>
          <p:cNvPicPr>
            <a:picLocks noChangeAspect="1"/>
          </p:cNvPicPr>
          <p:nvPr/>
        </p:nvPicPr>
        <p:blipFill>
          <a:blip r:embed="rId3"/>
          <a:stretch>
            <a:fillRect/>
          </a:stretch>
        </p:blipFill>
        <p:spPr>
          <a:xfrm>
            <a:off x="611576" y="2185971"/>
            <a:ext cx="10962752" cy="1778105"/>
          </a:xfrm>
          <a:prstGeom prst="rect">
            <a:avLst/>
          </a:prstGeom>
        </p:spPr>
      </p:pic>
      <p:pic>
        <p:nvPicPr>
          <p:cNvPr id="7" name="图片 6">
            <a:extLst>
              <a:ext uri="{FF2B5EF4-FFF2-40B4-BE49-F238E27FC236}">
                <a16:creationId xmlns:a16="http://schemas.microsoft.com/office/drawing/2014/main" id="{8453CC1B-9ADE-45C0-984A-6E29E5740E9D}"/>
              </a:ext>
            </a:extLst>
          </p:cNvPr>
          <p:cNvPicPr>
            <a:picLocks noChangeAspect="1"/>
          </p:cNvPicPr>
          <p:nvPr/>
        </p:nvPicPr>
        <p:blipFill>
          <a:blip r:embed="rId4"/>
          <a:stretch>
            <a:fillRect/>
          </a:stretch>
        </p:blipFill>
        <p:spPr>
          <a:xfrm>
            <a:off x="3136178" y="4134898"/>
            <a:ext cx="5919643" cy="2453275"/>
          </a:xfrm>
          <a:prstGeom prst="rect">
            <a:avLst/>
          </a:prstGeom>
        </p:spPr>
      </p:pic>
      <p:sp>
        <p:nvSpPr>
          <p:cNvPr id="8" name="文本框 7">
            <a:extLst>
              <a:ext uri="{FF2B5EF4-FFF2-40B4-BE49-F238E27FC236}">
                <a16:creationId xmlns:a16="http://schemas.microsoft.com/office/drawing/2014/main" id="{280789AE-3D8E-4D7C-A4F5-DAF3B64EEE37}"/>
              </a:ext>
            </a:extLst>
          </p:cNvPr>
          <p:cNvSpPr txBox="1"/>
          <p:nvPr/>
        </p:nvSpPr>
        <p:spPr>
          <a:xfrm>
            <a:off x="967210" y="4992203"/>
            <a:ext cx="1636987" cy="369332"/>
          </a:xfrm>
          <a:prstGeom prst="rect">
            <a:avLst/>
          </a:prstGeom>
          <a:noFill/>
        </p:spPr>
        <p:txBody>
          <a:bodyPr wrap="none" rtlCol="0">
            <a:spAutoFit/>
          </a:bodyPr>
          <a:lstStyle/>
          <a:p>
            <a:r>
              <a:rPr lang="en-US" altLang="zh-CN" dirty="0"/>
              <a:t>192.168.43.65</a:t>
            </a:r>
            <a:endParaRPr lang="zh-CN" altLang="en-US" dirty="0"/>
          </a:p>
        </p:txBody>
      </p:sp>
      <p:sp>
        <p:nvSpPr>
          <p:cNvPr id="9" name="文本框 8">
            <a:extLst>
              <a:ext uri="{FF2B5EF4-FFF2-40B4-BE49-F238E27FC236}">
                <a16:creationId xmlns:a16="http://schemas.microsoft.com/office/drawing/2014/main" id="{39E7E27B-416B-449F-AF74-F18A2F08D7DB}"/>
              </a:ext>
            </a:extLst>
          </p:cNvPr>
          <p:cNvSpPr txBox="1"/>
          <p:nvPr/>
        </p:nvSpPr>
        <p:spPr>
          <a:xfrm>
            <a:off x="9587802" y="4992203"/>
            <a:ext cx="1636987" cy="369332"/>
          </a:xfrm>
          <a:prstGeom prst="rect">
            <a:avLst/>
          </a:prstGeom>
          <a:noFill/>
        </p:spPr>
        <p:txBody>
          <a:bodyPr wrap="none" rtlCol="0">
            <a:spAutoFit/>
          </a:bodyPr>
          <a:lstStyle/>
          <a:p>
            <a:r>
              <a:rPr lang="en-US" altLang="zh-CN" dirty="0"/>
              <a:t>111.30.159.53</a:t>
            </a:r>
            <a:endParaRPr lang="zh-CN" altLang="en-US" dirty="0"/>
          </a:p>
        </p:txBody>
      </p:sp>
    </p:spTree>
    <p:extLst>
      <p:ext uri="{BB962C8B-B14F-4D97-AF65-F5344CB8AC3E}">
        <p14:creationId xmlns:p14="http://schemas.microsoft.com/office/powerpoint/2010/main" val="941192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中的丢包传输</a:t>
            </a:r>
          </a:p>
        </p:txBody>
      </p:sp>
      <p:sp>
        <p:nvSpPr>
          <p:cNvPr id="3" name="内容占位符 2"/>
          <p:cNvSpPr>
            <a:spLocks noGrp="1"/>
          </p:cNvSpPr>
          <p:nvPr>
            <p:ph idx="1"/>
          </p:nvPr>
        </p:nvSpPr>
        <p:spPr/>
        <p:txBody>
          <a:bodyPr/>
          <a:lstStyle/>
          <a:p>
            <a:r>
              <a:rPr lang="zh-CN" altLang="en-US" dirty="0"/>
              <a:t>接收大图片</a:t>
            </a:r>
            <a:r>
              <a:rPr lang="en-US" altLang="zh-CN" dirty="0"/>
              <a:t>/</a:t>
            </a:r>
            <a:r>
              <a:rPr lang="zh-CN" altLang="en-US" dirty="0"/>
              <a:t>视频消息</a:t>
            </a:r>
            <a:endParaRPr lang="en-US" altLang="zh-CN" dirty="0"/>
          </a:p>
          <a:p>
            <a:pPr lvl="1"/>
            <a:r>
              <a:rPr lang="zh-CN" altLang="en-US" dirty="0"/>
              <a:t>由于文件较大，会分段传输</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在文件传输过程中，存在一定概率丢包，超时重传</a:t>
            </a:r>
            <a:endParaRPr lang="en-US" altLang="zh-CN" dirty="0"/>
          </a:p>
          <a:p>
            <a:pPr lvl="1"/>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pic>
        <p:nvPicPr>
          <p:cNvPr id="5"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2876270"/>
            <a:ext cx="10058400" cy="134966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848" y="4837138"/>
            <a:ext cx="10368944" cy="1145085"/>
          </a:xfrm>
          <a:prstGeom prst="rect">
            <a:avLst/>
          </a:prstGeom>
        </p:spPr>
      </p:pic>
    </p:spTree>
    <p:extLst>
      <p:ext uri="{BB962C8B-B14F-4D97-AF65-F5344CB8AC3E}">
        <p14:creationId xmlns:p14="http://schemas.microsoft.com/office/powerpoint/2010/main" val="434141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中的丢包传输</a:t>
            </a:r>
          </a:p>
        </p:txBody>
      </p:sp>
      <p:sp>
        <p:nvSpPr>
          <p:cNvPr id="3" name="内容占位符 2"/>
          <p:cNvSpPr>
            <a:spLocks noGrp="1"/>
          </p:cNvSpPr>
          <p:nvPr>
            <p:ph idx="1"/>
          </p:nvPr>
        </p:nvSpPr>
        <p:spPr/>
        <p:txBody>
          <a:bodyPr/>
          <a:lstStyle/>
          <a:p>
            <a:r>
              <a:rPr lang="zh-CN" altLang="en-US" dirty="0"/>
              <a:t>快速重传</a:t>
            </a:r>
            <a:endParaRPr lang="en-US" altLang="zh-CN" dirty="0"/>
          </a:p>
          <a:p>
            <a:endParaRPr lang="en-US" altLang="zh-CN" dirty="0"/>
          </a:p>
          <a:p>
            <a:endParaRPr lang="en-US" altLang="zh-CN" dirty="0"/>
          </a:p>
          <a:p>
            <a:endParaRPr lang="en-US" altLang="zh-CN" dirty="0"/>
          </a:p>
          <a:p>
            <a:endParaRPr lang="en-US" altLang="zh-CN" dirty="0"/>
          </a:p>
          <a:p>
            <a:r>
              <a:rPr lang="zh-CN" altLang="en-US" dirty="0"/>
              <a:t>冗余</a:t>
            </a:r>
            <a:r>
              <a:rPr lang="en-US" altLang="zh-CN" dirty="0"/>
              <a:t>ACK</a:t>
            </a:r>
            <a:r>
              <a:rPr lang="zh-CN" altLang="en-US" dirty="0"/>
              <a:t>具体分析记录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2623132"/>
            <a:ext cx="10215387" cy="139542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5327" y="4514255"/>
            <a:ext cx="8874252" cy="2153648"/>
          </a:xfrm>
          <a:prstGeom prst="rect">
            <a:avLst/>
          </a:prstGeom>
        </p:spPr>
      </p:pic>
    </p:spTree>
    <p:extLst>
      <p:ext uri="{BB962C8B-B14F-4D97-AF65-F5344CB8AC3E}">
        <p14:creationId xmlns:p14="http://schemas.microsoft.com/office/powerpoint/2010/main" val="13602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TCP--windows</a:t>
            </a:r>
            <a:endParaRPr lang="zh-CN" altLang="en-US" dirty="0"/>
          </a:p>
        </p:txBody>
      </p:sp>
      <p:sp>
        <p:nvSpPr>
          <p:cNvPr id="3" name="内容占位符 2"/>
          <p:cNvSpPr>
            <a:spLocks noGrp="1"/>
          </p:cNvSpPr>
          <p:nvPr>
            <p:ph idx="1"/>
          </p:nvPr>
        </p:nvSpPr>
        <p:spPr>
          <a:xfrm>
            <a:off x="1063752" y="1643006"/>
            <a:ext cx="10058400" cy="450970"/>
          </a:xfrm>
        </p:spPr>
        <p:txBody>
          <a:bodyPr/>
          <a:lstStyle/>
          <a:p>
            <a:r>
              <a:rPr lang="zh-CN" altLang="en-US" dirty="0"/>
              <a:t>发送三次文本信息</a:t>
            </a:r>
          </a:p>
        </p:txBody>
      </p:sp>
      <p:pic>
        <p:nvPicPr>
          <p:cNvPr id="6" name="图片 5">
            <a:extLst>
              <a:ext uri="{FF2B5EF4-FFF2-40B4-BE49-F238E27FC236}">
                <a16:creationId xmlns:a16="http://schemas.microsoft.com/office/drawing/2014/main" id="{1289B5AC-2BD4-4F45-A5CB-5A269C2D9B2F}"/>
              </a:ext>
            </a:extLst>
          </p:cNvPr>
          <p:cNvPicPr>
            <a:picLocks noChangeAspect="1"/>
          </p:cNvPicPr>
          <p:nvPr/>
        </p:nvPicPr>
        <p:blipFill>
          <a:blip r:embed="rId3"/>
          <a:stretch>
            <a:fillRect/>
          </a:stretch>
        </p:blipFill>
        <p:spPr>
          <a:xfrm>
            <a:off x="-3048" y="2487348"/>
            <a:ext cx="12192000" cy="2276677"/>
          </a:xfrm>
          <a:prstGeom prst="rect">
            <a:avLst/>
          </a:prstGeom>
        </p:spPr>
      </p:pic>
    </p:spTree>
    <p:extLst>
      <p:ext uri="{BB962C8B-B14F-4D97-AF65-F5344CB8AC3E}">
        <p14:creationId xmlns:p14="http://schemas.microsoft.com/office/powerpoint/2010/main" val="2484837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TCP--windows</a:t>
            </a:r>
            <a:endParaRPr lang="zh-CN" altLang="en-US" dirty="0"/>
          </a:p>
        </p:txBody>
      </p:sp>
      <p:sp>
        <p:nvSpPr>
          <p:cNvPr id="3" name="内容占位符 2"/>
          <p:cNvSpPr>
            <a:spLocks noGrp="1"/>
          </p:cNvSpPr>
          <p:nvPr>
            <p:ph idx="1"/>
          </p:nvPr>
        </p:nvSpPr>
        <p:spPr>
          <a:xfrm>
            <a:off x="1063752" y="1643006"/>
            <a:ext cx="10058400" cy="450970"/>
          </a:xfrm>
        </p:spPr>
        <p:txBody>
          <a:bodyPr/>
          <a:lstStyle/>
          <a:p>
            <a:r>
              <a:rPr lang="zh-CN" altLang="en-US" dirty="0"/>
              <a:t>发送三次</a:t>
            </a:r>
            <a:r>
              <a:rPr lang="en-US" altLang="zh-CN" dirty="0"/>
              <a:t>1234</a:t>
            </a:r>
            <a:endParaRPr lang="zh-CN" altLang="en-US" dirty="0"/>
          </a:p>
        </p:txBody>
      </p:sp>
      <p:sp>
        <p:nvSpPr>
          <p:cNvPr id="8" name="文本框 7">
            <a:extLst>
              <a:ext uri="{FF2B5EF4-FFF2-40B4-BE49-F238E27FC236}">
                <a16:creationId xmlns:a16="http://schemas.microsoft.com/office/drawing/2014/main" id="{280789AE-3D8E-4D7C-A4F5-DAF3B64EEE37}"/>
              </a:ext>
            </a:extLst>
          </p:cNvPr>
          <p:cNvSpPr txBox="1"/>
          <p:nvPr/>
        </p:nvSpPr>
        <p:spPr>
          <a:xfrm>
            <a:off x="830487" y="3890994"/>
            <a:ext cx="1636987" cy="369332"/>
          </a:xfrm>
          <a:prstGeom prst="rect">
            <a:avLst/>
          </a:prstGeom>
          <a:noFill/>
        </p:spPr>
        <p:txBody>
          <a:bodyPr wrap="none" rtlCol="0">
            <a:spAutoFit/>
          </a:bodyPr>
          <a:lstStyle/>
          <a:p>
            <a:r>
              <a:rPr lang="en-US" altLang="zh-CN" dirty="0"/>
              <a:t>192.168.43.65</a:t>
            </a:r>
            <a:endParaRPr lang="zh-CN" altLang="en-US" dirty="0"/>
          </a:p>
        </p:txBody>
      </p:sp>
      <p:sp>
        <p:nvSpPr>
          <p:cNvPr id="9" name="文本框 8">
            <a:extLst>
              <a:ext uri="{FF2B5EF4-FFF2-40B4-BE49-F238E27FC236}">
                <a16:creationId xmlns:a16="http://schemas.microsoft.com/office/drawing/2014/main" id="{39E7E27B-416B-449F-AF74-F18A2F08D7DB}"/>
              </a:ext>
            </a:extLst>
          </p:cNvPr>
          <p:cNvSpPr txBox="1"/>
          <p:nvPr/>
        </p:nvSpPr>
        <p:spPr>
          <a:xfrm>
            <a:off x="9718430" y="3890994"/>
            <a:ext cx="1636987" cy="369332"/>
          </a:xfrm>
          <a:prstGeom prst="rect">
            <a:avLst/>
          </a:prstGeom>
          <a:noFill/>
        </p:spPr>
        <p:txBody>
          <a:bodyPr wrap="none" rtlCol="0">
            <a:spAutoFit/>
          </a:bodyPr>
          <a:lstStyle/>
          <a:p>
            <a:r>
              <a:rPr lang="en-US" altLang="zh-CN" dirty="0"/>
              <a:t>111.30.159.53</a:t>
            </a:r>
            <a:endParaRPr lang="zh-CN" altLang="en-US" dirty="0"/>
          </a:p>
        </p:txBody>
      </p:sp>
      <p:pic>
        <p:nvPicPr>
          <p:cNvPr id="5" name="图片 4">
            <a:extLst>
              <a:ext uri="{FF2B5EF4-FFF2-40B4-BE49-F238E27FC236}">
                <a16:creationId xmlns:a16="http://schemas.microsoft.com/office/drawing/2014/main" id="{5FACBEBD-FD69-4B6F-8C63-079F0DA284C9}"/>
              </a:ext>
            </a:extLst>
          </p:cNvPr>
          <p:cNvPicPr>
            <a:picLocks noChangeAspect="1"/>
          </p:cNvPicPr>
          <p:nvPr/>
        </p:nvPicPr>
        <p:blipFill>
          <a:blip r:embed="rId3"/>
          <a:stretch>
            <a:fillRect/>
          </a:stretch>
        </p:blipFill>
        <p:spPr>
          <a:xfrm>
            <a:off x="3264027" y="2789785"/>
            <a:ext cx="5657850" cy="2571750"/>
          </a:xfrm>
          <a:prstGeom prst="rect">
            <a:avLst/>
          </a:prstGeom>
        </p:spPr>
      </p:pic>
    </p:spTree>
    <p:extLst>
      <p:ext uri="{BB962C8B-B14F-4D97-AF65-F5344CB8AC3E}">
        <p14:creationId xmlns:p14="http://schemas.microsoft.com/office/powerpoint/2010/main" val="293525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TCP--windows</a:t>
            </a:r>
            <a:endParaRPr lang="zh-CN" altLang="en-US" dirty="0"/>
          </a:p>
        </p:txBody>
      </p:sp>
      <p:sp>
        <p:nvSpPr>
          <p:cNvPr id="3" name="内容占位符 2"/>
          <p:cNvSpPr>
            <a:spLocks noGrp="1"/>
          </p:cNvSpPr>
          <p:nvPr>
            <p:ph idx="1"/>
          </p:nvPr>
        </p:nvSpPr>
        <p:spPr>
          <a:xfrm>
            <a:off x="1063752" y="1643006"/>
            <a:ext cx="10058400" cy="450970"/>
          </a:xfrm>
        </p:spPr>
        <p:txBody>
          <a:bodyPr/>
          <a:lstStyle/>
          <a:p>
            <a:r>
              <a:rPr lang="zh-CN" altLang="en-US" dirty="0"/>
              <a:t>接收</a:t>
            </a:r>
            <a:r>
              <a:rPr lang="en-US" altLang="zh-CN" dirty="0"/>
              <a:t>1234 vs </a:t>
            </a:r>
            <a:r>
              <a:rPr lang="zh-CN" altLang="en-US" dirty="0"/>
              <a:t>发送三次</a:t>
            </a:r>
            <a:r>
              <a:rPr lang="en-US" altLang="zh-CN" dirty="0"/>
              <a:t>1234</a:t>
            </a:r>
            <a:endParaRPr lang="zh-CN" altLang="en-US" dirty="0"/>
          </a:p>
        </p:txBody>
      </p:sp>
      <p:pic>
        <p:nvPicPr>
          <p:cNvPr id="6" name="图片 5">
            <a:extLst>
              <a:ext uri="{FF2B5EF4-FFF2-40B4-BE49-F238E27FC236}">
                <a16:creationId xmlns:a16="http://schemas.microsoft.com/office/drawing/2014/main" id="{D1AB6807-07C1-4B13-9C60-0D8B6EB4C0D7}"/>
              </a:ext>
            </a:extLst>
          </p:cNvPr>
          <p:cNvPicPr>
            <a:picLocks noChangeAspect="1"/>
          </p:cNvPicPr>
          <p:nvPr/>
        </p:nvPicPr>
        <p:blipFill rotWithShape="1">
          <a:blip r:embed="rId3"/>
          <a:srcRect t="12527"/>
          <a:stretch/>
        </p:blipFill>
        <p:spPr>
          <a:xfrm>
            <a:off x="4953000" y="101400"/>
            <a:ext cx="7239000" cy="3849298"/>
          </a:xfrm>
          <a:prstGeom prst="rect">
            <a:avLst/>
          </a:prstGeom>
        </p:spPr>
      </p:pic>
      <p:pic>
        <p:nvPicPr>
          <p:cNvPr id="10" name="图片 9">
            <a:extLst>
              <a:ext uri="{FF2B5EF4-FFF2-40B4-BE49-F238E27FC236}">
                <a16:creationId xmlns:a16="http://schemas.microsoft.com/office/drawing/2014/main" id="{BC18CE9B-DDC3-46EC-B38A-E66C2EBABCC4}"/>
              </a:ext>
            </a:extLst>
          </p:cNvPr>
          <p:cNvPicPr>
            <a:picLocks noChangeAspect="1"/>
          </p:cNvPicPr>
          <p:nvPr/>
        </p:nvPicPr>
        <p:blipFill rotWithShape="1">
          <a:blip r:embed="rId4"/>
          <a:srcRect l="-1" t="15132" r="-2054"/>
          <a:stretch/>
        </p:blipFill>
        <p:spPr>
          <a:xfrm>
            <a:off x="4953000" y="3939812"/>
            <a:ext cx="7572375" cy="2918188"/>
          </a:xfrm>
          <a:prstGeom prst="rect">
            <a:avLst/>
          </a:prstGeom>
        </p:spPr>
      </p:pic>
      <p:sp>
        <p:nvSpPr>
          <p:cNvPr id="11" name="文本框 10">
            <a:extLst>
              <a:ext uri="{FF2B5EF4-FFF2-40B4-BE49-F238E27FC236}">
                <a16:creationId xmlns:a16="http://schemas.microsoft.com/office/drawing/2014/main" id="{E64E6CC3-8D22-4B1A-BA43-E486C95B0A01}"/>
              </a:ext>
            </a:extLst>
          </p:cNvPr>
          <p:cNvSpPr txBox="1"/>
          <p:nvPr/>
        </p:nvSpPr>
        <p:spPr>
          <a:xfrm>
            <a:off x="1515660" y="2967335"/>
            <a:ext cx="1492716" cy="923330"/>
          </a:xfrm>
          <a:prstGeom prst="rect">
            <a:avLst/>
          </a:prstGeom>
          <a:noFill/>
        </p:spPr>
        <p:txBody>
          <a:bodyPr wrap="none" rtlCol="0">
            <a:spAutoFit/>
          </a:bodyPr>
          <a:lstStyle/>
          <a:p>
            <a:r>
              <a:rPr lang="en-US" altLang="zh-CN" dirty="0"/>
              <a:t>QQ</a:t>
            </a:r>
            <a:r>
              <a:rPr lang="zh-CN" altLang="en-US" dirty="0"/>
              <a:t>账号：</a:t>
            </a:r>
            <a:endParaRPr lang="en-US" altLang="zh-CN" dirty="0"/>
          </a:p>
          <a:p>
            <a:r>
              <a:rPr lang="en-US" altLang="zh-CN" dirty="0"/>
              <a:t>2103621841 </a:t>
            </a:r>
          </a:p>
          <a:p>
            <a:r>
              <a:rPr lang="en-US" altLang="zh-CN" dirty="0"/>
              <a:t>7D 62 B8 DB</a:t>
            </a:r>
          </a:p>
        </p:txBody>
      </p:sp>
    </p:spTree>
    <p:extLst>
      <p:ext uri="{BB962C8B-B14F-4D97-AF65-F5344CB8AC3E}">
        <p14:creationId xmlns:p14="http://schemas.microsoft.com/office/powerpoint/2010/main" val="3922808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TCP--windows</a:t>
            </a:r>
            <a:endParaRPr lang="zh-CN" altLang="en-US" dirty="0"/>
          </a:p>
        </p:txBody>
      </p:sp>
      <p:sp>
        <p:nvSpPr>
          <p:cNvPr id="3" name="内容占位符 2"/>
          <p:cNvSpPr>
            <a:spLocks noGrp="1"/>
          </p:cNvSpPr>
          <p:nvPr>
            <p:ph idx="1"/>
          </p:nvPr>
        </p:nvSpPr>
        <p:spPr/>
        <p:txBody>
          <a:bodyPr/>
          <a:lstStyle/>
          <a:p>
            <a:r>
              <a:rPr lang="zh-CN" altLang="en-US" dirty="0"/>
              <a:t>不同长度发送文字消息</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不同长度接收消息</a:t>
            </a:r>
          </a:p>
        </p:txBody>
      </p:sp>
      <p:pic>
        <p:nvPicPr>
          <p:cNvPr id="5" name="图片 4"/>
          <p:cNvPicPr>
            <a:picLocks noChangeAspect="1"/>
          </p:cNvPicPr>
          <p:nvPr/>
        </p:nvPicPr>
        <p:blipFill>
          <a:blip r:embed="rId3"/>
          <a:stretch>
            <a:fillRect/>
          </a:stretch>
        </p:blipFill>
        <p:spPr>
          <a:xfrm>
            <a:off x="821740" y="2695364"/>
            <a:ext cx="10554615" cy="769687"/>
          </a:xfrm>
          <a:prstGeom prst="rect">
            <a:avLst/>
          </a:prstGeom>
        </p:spPr>
      </p:pic>
      <p:pic>
        <p:nvPicPr>
          <p:cNvPr id="6" name="图片 5"/>
          <p:cNvPicPr>
            <a:picLocks noChangeAspect="1"/>
          </p:cNvPicPr>
          <p:nvPr/>
        </p:nvPicPr>
        <p:blipFill>
          <a:blip r:embed="rId4"/>
          <a:stretch>
            <a:fillRect/>
          </a:stretch>
        </p:blipFill>
        <p:spPr>
          <a:xfrm>
            <a:off x="821740" y="3605216"/>
            <a:ext cx="10607959" cy="708721"/>
          </a:xfrm>
          <a:prstGeom prst="rect">
            <a:avLst/>
          </a:prstGeom>
        </p:spPr>
      </p:pic>
      <p:pic>
        <p:nvPicPr>
          <p:cNvPr id="7" name="图片 6"/>
          <p:cNvPicPr>
            <a:picLocks noChangeAspect="1"/>
          </p:cNvPicPr>
          <p:nvPr/>
        </p:nvPicPr>
        <p:blipFill>
          <a:blip r:embed="rId5"/>
          <a:stretch>
            <a:fillRect/>
          </a:stretch>
        </p:blipFill>
        <p:spPr>
          <a:xfrm>
            <a:off x="551301" y="5201654"/>
            <a:ext cx="11541491" cy="533548"/>
          </a:xfrm>
          <a:prstGeom prst="rect">
            <a:avLst/>
          </a:prstGeom>
        </p:spPr>
      </p:pic>
      <p:pic>
        <p:nvPicPr>
          <p:cNvPr id="8" name="图片 7"/>
          <p:cNvPicPr>
            <a:picLocks noChangeAspect="1"/>
          </p:cNvPicPr>
          <p:nvPr/>
        </p:nvPicPr>
        <p:blipFill>
          <a:blip r:embed="rId6"/>
          <a:stretch>
            <a:fillRect/>
          </a:stretch>
        </p:blipFill>
        <p:spPr>
          <a:xfrm>
            <a:off x="551301" y="5735202"/>
            <a:ext cx="9705062" cy="492643"/>
          </a:xfrm>
          <a:prstGeom prst="rect">
            <a:avLst/>
          </a:prstGeom>
        </p:spPr>
      </p:pic>
    </p:spTree>
    <p:extLst>
      <p:ext uri="{BB962C8B-B14F-4D97-AF65-F5344CB8AC3E}">
        <p14:creationId xmlns:p14="http://schemas.microsoft.com/office/powerpoint/2010/main" val="1673676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TCP--SSL</a:t>
            </a:r>
            <a:endParaRPr lang="zh-CN" altLang="en-US" dirty="0"/>
          </a:p>
        </p:txBody>
      </p:sp>
      <p:sp>
        <p:nvSpPr>
          <p:cNvPr id="3" name="内容占位符 2"/>
          <p:cNvSpPr>
            <a:spLocks noGrp="1"/>
          </p:cNvSpPr>
          <p:nvPr>
            <p:ph idx="1"/>
          </p:nvPr>
        </p:nvSpPr>
        <p:spPr/>
        <p:txBody>
          <a:bodyPr/>
          <a:lstStyle/>
          <a:p>
            <a:r>
              <a:rPr lang="en-US" altLang="zh-CN" dirty="0"/>
              <a:t>SSL</a:t>
            </a:r>
            <a:r>
              <a:rPr lang="zh-CN" altLang="en-US" dirty="0"/>
              <a:t>协议位于</a:t>
            </a:r>
            <a:r>
              <a:rPr lang="en-US" altLang="zh-CN" dirty="0"/>
              <a:t>TCP/IP</a:t>
            </a:r>
            <a:r>
              <a:rPr lang="zh-CN" altLang="en-US" dirty="0"/>
              <a:t>协议与各种应用层协议之间，为数据通讯提供安全支持。</a:t>
            </a:r>
            <a:r>
              <a:rPr lang="en-US" altLang="zh-CN" dirty="0"/>
              <a:t>SSL</a:t>
            </a:r>
            <a:r>
              <a:rPr lang="zh-CN" altLang="en-US" dirty="0"/>
              <a:t>协议可分为两层： </a:t>
            </a:r>
            <a:endParaRPr lang="en-US" altLang="zh-CN" dirty="0"/>
          </a:p>
          <a:p>
            <a:pPr lvl="1"/>
            <a:r>
              <a:rPr lang="en-US" altLang="zh-CN" dirty="0"/>
              <a:t>SSL</a:t>
            </a:r>
            <a:r>
              <a:rPr lang="zh-CN" altLang="en-US" dirty="0"/>
              <a:t>记录协议（</a:t>
            </a:r>
            <a:r>
              <a:rPr lang="en-US" altLang="zh-CN" dirty="0"/>
              <a:t>SSL Record Protocol</a:t>
            </a:r>
            <a:r>
              <a:rPr lang="zh-CN" altLang="en-US" dirty="0"/>
              <a:t>）：它建立在可靠的传输协议（如</a:t>
            </a:r>
            <a:r>
              <a:rPr lang="en-US" altLang="zh-CN" dirty="0"/>
              <a:t>TCP</a:t>
            </a:r>
            <a:r>
              <a:rPr lang="zh-CN" altLang="en-US" dirty="0"/>
              <a:t>）之上，为高层协议提供数据封装、压缩、加密等基本功能的支持。 </a:t>
            </a:r>
            <a:endParaRPr lang="en-US" altLang="zh-CN" dirty="0"/>
          </a:p>
          <a:p>
            <a:pPr lvl="1"/>
            <a:r>
              <a:rPr lang="en-US" altLang="zh-CN" dirty="0"/>
              <a:t>SSL</a:t>
            </a:r>
            <a:r>
              <a:rPr lang="zh-CN" altLang="en-US" dirty="0"/>
              <a:t>握手协议（</a:t>
            </a:r>
            <a:r>
              <a:rPr lang="en-US" altLang="zh-CN" dirty="0"/>
              <a:t>SSL Handshake Protocol</a:t>
            </a:r>
            <a:r>
              <a:rPr lang="zh-CN" altLang="en-US" dirty="0"/>
              <a:t>）：它建立在</a:t>
            </a:r>
            <a:r>
              <a:rPr lang="en-US" altLang="zh-CN" dirty="0"/>
              <a:t>SSL</a:t>
            </a:r>
            <a:r>
              <a:rPr lang="zh-CN" altLang="en-US" dirty="0"/>
              <a:t>记录协议之上，用于在实际的数据传输开始前，通讯双方进行身份认证、协商加密算法、交换加密密钥等。</a:t>
            </a:r>
            <a:endParaRPr lang="en-US" altLang="zh-CN" dirty="0"/>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606" y="4170250"/>
            <a:ext cx="4120852" cy="2500181"/>
          </a:xfrm>
          <a:prstGeom prst="rect">
            <a:avLst/>
          </a:prstGeom>
        </p:spPr>
      </p:pic>
    </p:spTree>
    <p:extLst>
      <p:ext uri="{BB962C8B-B14F-4D97-AF65-F5344CB8AC3E}">
        <p14:creationId xmlns:p14="http://schemas.microsoft.com/office/powerpoint/2010/main" val="367298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OICQ</a:t>
            </a:r>
            <a:r>
              <a:rPr lang="zh-CN" altLang="en-US" dirty="0"/>
              <a:t>协议</a:t>
            </a:r>
          </a:p>
        </p:txBody>
      </p:sp>
      <p:sp>
        <p:nvSpPr>
          <p:cNvPr id="3" name="内容占位符 2"/>
          <p:cNvSpPr>
            <a:spLocks noGrp="1"/>
          </p:cNvSpPr>
          <p:nvPr>
            <p:ph idx="1"/>
          </p:nvPr>
        </p:nvSpPr>
        <p:spPr>
          <a:xfrm>
            <a:off x="955548" y="1681792"/>
            <a:ext cx="10058400" cy="4050792"/>
          </a:xfrm>
        </p:spPr>
        <p:txBody>
          <a:bodyPr/>
          <a:lstStyle/>
          <a:p>
            <a:endParaRPr lang="en-US" altLang="zh-CN" dirty="0"/>
          </a:p>
          <a:p>
            <a:r>
              <a:rPr lang="en-US" altLang="zh-CN" dirty="0"/>
              <a:t>OICQ</a:t>
            </a:r>
            <a:r>
              <a:rPr lang="zh-CN" altLang="en-US" dirty="0"/>
              <a:t>协议首选的传输层是</a:t>
            </a:r>
            <a:r>
              <a:rPr lang="en-US" altLang="zh-CN" dirty="0"/>
              <a:t>UDP</a:t>
            </a:r>
            <a:r>
              <a:rPr lang="zh-CN" altLang="en-US" dirty="0"/>
              <a:t>，如果</a:t>
            </a:r>
            <a:r>
              <a:rPr lang="en-US" altLang="zh-CN" dirty="0"/>
              <a:t>UDP</a:t>
            </a:r>
            <a:r>
              <a:rPr lang="zh-CN" altLang="en-US" dirty="0"/>
              <a:t>不可登陆，那么会再尝试使用</a:t>
            </a:r>
            <a:r>
              <a:rPr lang="en-US" altLang="zh-CN" dirty="0"/>
              <a:t>TCP</a:t>
            </a:r>
            <a:r>
              <a:rPr lang="zh-CN" altLang="en-US" dirty="0"/>
              <a:t>进行传输。</a:t>
            </a:r>
            <a:r>
              <a:rPr lang="en-US" altLang="zh-CN" dirty="0"/>
              <a:t>UDP</a:t>
            </a:r>
            <a:r>
              <a:rPr lang="zh-CN" altLang="en-US" dirty="0"/>
              <a:t>使用的端口是</a:t>
            </a:r>
            <a:r>
              <a:rPr lang="en-US" altLang="zh-CN" dirty="0"/>
              <a:t>8000</a:t>
            </a:r>
            <a:r>
              <a:rPr lang="zh-CN" altLang="en-US" dirty="0"/>
              <a:t>，</a:t>
            </a:r>
            <a:r>
              <a:rPr lang="en-US" altLang="zh-CN" dirty="0"/>
              <a:t>TCP</a:t>
            </a:r>
            <a:r>
              <a:rPr lang="zh-CN" altLang="en-US" dirty="0"/>
              <a:t>使用的端口是</a:t>
            </a:r>
            <a:r>
              <a:rPr lang="en-US" altLang="zh-CN" dirty="0"/>
              <a:t>443</a:t>
            </a:r>
          </a:p>
          <a:p>
            <a:endParaRPr lang="en-US" altLang="zh-CN" dirty="0"/>
          </a:p>
          <a:p>
            <a:endParaRPr lang="en-US" altLang="zh-CN" dirty="0"/>
          </a:p>
          <a:p>
            <a:endParaRPr lang="en-US" altLang="zh-CN" dirty="0"/>
          </a:p>
          <a:p>
            <a:endParaRPr lang="en-US" altLang="zh-CN" dirty="0"/>
          </a:p>
          <a:p>
            <a:endParaRPr lang="en-US" altLang="zh-CN" dirty="0"/>
          </a:p>
          <a:p>
            <a:r>
              <a:rPr lang="zh-CN" altLang="en-US" dirty="0"/>
              <a:t>其中标识</a:t>
            </a:r>
            <a:r>
              <a:rPr lang="en-US" altLang="zh-CN" dirty="0"/>
              <a:t>1</a:t>
            </a:r>
            <a:r>
              <a:rPr lang="zh-CN" altLang="en-US" dirty="0"/>
              <a:t>一个字节，版本号、命令字和序号都是</a:t>
            </a:r>
            <a:r>
              <a:rPr lang="en-US" altLang="zh-CN" dirty="0"/>
              <a:t>2</a:t>
            </a:r>
            <a:r>
              <a:rPr lang="zh-CN" altLang="en-US" dirty="0"/>
              <a:t>个字节，</a:t>
            </a:r>
            <a:r>
              <a:rPr lang="en-US" altLang="zh-CN" dirty="0"/>
              <a:t>QQ</a:t>
            </a:r>
            <a:r>
              <a:rPr lang="zh-CN" altLang="en-US" dirty="0"/>
              <a:t>号码有</a:t>
            </a:r>
            <a:r>
              <a:rPr lang="en-US" altLang="zh-CN" dirty="0"/>
              <a:t>4</a:t>
            </a:r>
            <a:r>
              <a:rPr lang="zh-CN" altLang="en-US" dirty="0"/>
              <a:t>个字节，接下来是数据部分（已加密），最后是一个尾部标识</a:t>
            </a:r>
            <a:r>
              <a:rPr lang="en-US" altLang="zh-CN" dirty="0"/>
              <a:t>1</a:t>
            </a:r>
            <a:r>
              <a:rPr lang="zh-CN" altLang="en-US" dirty="0"/>
              <a:t>个字节。</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482" y="2903630"/>
            <a:ext cx="6657975" cy="1009650"/>
          </a:xfrm>
          <a:prstGeom prst="rect">
            <a:avLst/>
          </a:prstGeom>
        </p:spPr>
      </p:pic>
    </p:spTree>
    <p:extLst>
      <p:ext uri="{BB962C8B-B14F-4D97-AF65-F5344CB8AC3E}">
        <p14:creationId xmlns:p14="http://schemas.microsoft.com/office/powerpoint/2010/main" val="1207450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TCP--SSL</a:t>
            </a:r>
            <a:endParaRPr lang="zh-CN" altLang="en-US" dirty="0"/>
          </a:p>
        </p:txBody>
      </p:sp>
      <p:sp>
        <p:nvSpPr>
          <p:cNvPr id="3" name="内容占位符 2"/>
          <p:cNvSpPr>
            <a:spLocks noGrp="1"/>
          </p:cNvSpPr>
          <p:nvPr>
            <p:ph idx="1"/>
          </p:nvPr>
        </p:nvSpPr>
        <p:spPr/>
        <p:txBody>
          <a:bodyPr/>
          <a:lstStyle/>
          <a:p>
            <a:r>
              <a:rPr lang="zh-CN" altLang="en-US" dirty="0"/>
              <a:t>部分网络环境下会转变为</a:t>
            </a:r>
            <a:r>
              <a:rPr lang="en-US" altLang="zh-CN" dirty="0"/>
              <a:t>SSL</a:t>
            </a:r>
            <a:r>
              <a:rPr lang="zh-CN" altLang="en-US" dirty="0"/>
              <a:t>加密后发送数据</a:t>
            </a:r>
            <a:endParaRPr lang="en-US" altLang="zh-CN" dirty="0"/>
          </a:p>
          <a:p>
            <a:endParaRPr lang="en-US" altLang="zh-CN" dirty="0"/>
          </a:p>
          <a:p>
            <a:endParaRPr lang="en-US" altLang="zh-CN" dirty="0"/>
          </a:p>
          <a:p>
            <a:endParaRPr lang="en-US" altLang="zh-CN" dirty="0"/>
          </a:p>
          <a:p>
            <a:r>
              <a:rPr lang="zh-CN" altLang="en-US" dirty="0"/>
              <a:t>可看出在原始</a:t>
            </a:r>
            <a:r>
              <a:rPr lang="en-US" altLang="zh-CN" dirty="0"/>
              <a:t>TCP</a:t>
            </a:r>
            <a:r>
              <a:rPr lang="zh-CN" altLang="en-US" dirty="0"/>
              <a:t>的报文段上增加了加密层</a:t>
            </a:r>
          </a:p>
        </p:txBody>
      </p:sp>
      <p:pic>
        <p:nvPicPr>
          <p:cNvPr id="5" name="图片 4"/>
          <p:cNvPicPr>
            <a:picLocks noChangeAspect="1"/>
          </p:cNvPicPr>
          <p:nvPr/>
        </p:nvPicPr>
        <p:blipFill>
          <a:blip r:embed="rId2"/>
          <a:stretch>
            <a:fillRect/>
          </a:stretch>
        </p:blipFill>
        <p:spPr>
          <a:xfrm>
            <a:off x="798326" y="4255800"/>
            <a:ext cx="7780694" cy="1104996"/>
          </a:xfrm>
          <a:prstGeom prst="rect">
            <a:avLst/>
          </a:prstGeom>
        </p:spPr>
      </p:pic>
      <p:pic>
        <p:nvPicPr>
          <p:cNvPr id="6" name="图片 5"/>
          <p:cNvPicPr>
            <a:picLocks noChangeAspect="1"/>
          </p:cNvPicPr>
          <p:nvPr/>
        </p:nvPicPr>
        <p:blipFill>
          <a:blip r:embed="rId3"/>
          <a:stretch>
            <a:fillRect/>
          </a:stretch>
        </p:blipFill>
        <p:spPr>
          <a:xfrm>
            <a:off x="704542" y="2755369"/>
            <a:ext cx="11070366" cy="689027"/>
          </a:xfrm>
          <a:prstGeom prst="rect">
            <a:avLst/>
          </a:prstGeom>
        </p:spPr>
      </p:pic>
    </p:spTree>
    <p:extLst>
      <p:ext uri="{BB962C8B-B14F-4D97-AF65-F5344CB8AC3E}">
        <p14:creationId xmlns:p14="http://schemas.microsoft.com/office/powerpoint/2010/main" val="895697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不同网络环境下对比</a:t>
            </a:r>
            <a:r>
              <a:rPr lang="en-US" altLang="zh-CN" dirty="0"/>
              <a:t>(</a:t>
            </a:r>
            <a:r>
              <a:rPr lang="zh-CN" altLang="en-US" dirty="0"/>
              <a:t>待补充</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以太网</a:t>
            </a:r>
            <a:endParaRPr lang="en-US" altLang="zh-CN" dirty="0"/>
          </a:p>
          <a:p>
            <a:r>
              <a:rPr lang="zh-CN" altLang="en-US" dirty="0"/>
              <a:t>校园无线网</a:t>
            </a:r>
            <a:endParaRPr lang="en-US" altLang="zh-CN" dirty="0"/>
          </a:p>
          <a:p>
            <a:r>
              <a:rPr lang="zh-CN" altLang="en-US" dirty="0"/>
              <a:t>移动端热点</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5250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以太网连接</a:t>
            </a:r>
          </a:p>
        </p:txBody>
      </p:sp>
      <p:sp>
        <p:nvSpPr>
          <p:cNvPr id="3" name="内容占位符 2"/>
          <p:cNvSpPr>
            <a:spLocks noGrp="1"/>
          </p:cNvSpPr>
          <p:nvPr>
            <p:ph idx="1"/>
          </p:nvPr>
        </p:nvSpPr>
        <p:spPr/>
        <p:txBody>
          <a:bodyPr/>
          <a:lstStyle/>
          <a:p>
            <a:r>
              <a:rPr lang="zh-CN" altLang="en-US" dirty="0"/>
              <a:t>跟踪到其他</a:t>
            </a:r>
            <a:r>
              <a:rPr lang="en-US" altLang="zh-CN" dirty="0"/>
              <a:t>QQ</a:t>
            </a:r>
            <a:r>
              <a:rPr lang="zh-CN" altLang="en-US" dirty="0"/>
              <a:t>数据包</a:t>
            </a:r>
            <a:r>
              <a:rPr lang="en-US" altLang="zh-CN" dirty="0"/>
              <a:t>(</a:t>
            </a:r>
            <a:r>
              <a:rPr lang="zh-CN" altLang="en-US" dirty="0"/>
              <a:t>计网实验时记录</a:t>
            </a:r>
            <a:r>
              <a:rPr lang="en-US" altLang="zh-CN" dirty="0"/>
              <a:t>)</a:t>
            </a:r>
            <a:endParaRPr lang="zh-CN" altLang="en-US" dirty="0"/>
          </a:p>
        </p:txBody>
      </p:sp>
      <p:pic>
        <p:nvPicPr>
          <p:cNvPr id="4" name="图片 3"/>
          <p:cNvPicPr>
            <a:picLocks noChangeAspect="1"/>
          </p:cNvPicPr>
          <p:nvPr/>
        </p:nvPicPr>
        <p:blipFill rotWithShape="1">
          <a:blip r:embed="rId2"/>
          <a:srcRect l="155" t="51738" r="1874" b="28995"/>
          <a:stretch/>
        </p:blipFill>
        <p:spPr>
          <a:xfrm>
            <a:off x="1267811" y="2667786"/>
            <a:ext cx="6565863" cy="907872"/>
          </a:xfrm>
          <a:prstGeom prst="rect">
            <a:avLst/>
          </a:prstGeom>
        </p:spPr>
      </p:pic>
      <p:pic>
        <p:nvPicPr>
          <p:cNvPr id="5" name="图片 4"/>
          <p:cNvPicPr>
            <a:picLocks noChangeAspect="1"/>
          </p:cNvPicPr>
          <p:nvPr/>
        </p:nvPicPr>
        <p:blipFill>
          <a:blip r:embed="rId3"/>
          <a:stretch>
            <a:fillRect/>
          </a:stretch>
        </p:blipFill>
        <p:spPr>
          <a:xfrm>
            <a:off x="1267811" y="3747646"/>
            <a:ext cx="5415793" cy="1203509"/>
          </a:xfrm>
          <a:prstGeom prst="rect">
            <a:avLst/>
          </a:prstGeom>
        </p:spPr>
      </p:pic>
      <p:pic>
        <p:nvPicPr>
          <p:cNvPr id="6" name="图片 5"/>
          <p:cNvPicPr>
            <a:picLocks noChangeAspect="1"/>
          </p:cNvPicPr>
          <p:nvPr/>
        </p:nvPicPr>
        <p:blipFill>
          <a:blip r:embed="rId4"/>
          <a:stretch>
            <a:fillRect/>
          </a:stretch>
        </p:blipFill>
        <p:spPr>
          <a:xfrm>
            <a:off x="1267811" y="5123144"/>
            <a:ext cx="6641277" cy="1100798"/>
          </a:xfrm>
          <a:prstGeom prst="rect">
            <a:avLst/>
          </a:prstGeom>
        </p:spPr>
      </p:pic>
    </p:spTree>
    <p:extLst>
      <p:ext uri="{BB962C8B-B14F-4D97-AF65-F5344CB8AC3E}">
        <p14:creationId xmlns:p14="http://schemas.microsoft.com/office/powerpoint/2010/main" val="4071978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flow graph(</a:t>
            </a:r>
            <a:r>
              <a:rPr lang="zh-CN" altLang="en-US" dirty="0"/>
              <a:t>待合并、对比</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本机发往服务器</a:t>
            </a:r>
          </a:p>
        </p:txBody>
      </p:sp>
      <p:pic>
        <p:nvPicPr>
          <p:cNvPr id="4" name="图片 3"/>
          <p:cNvPicPr>
            <a:picLocks noChangeAspect="1"/>
          </p:cNvPicPr>
          <p:nvPr/>
        </p:nvPicPr>
        <p:blipFill>
          <a:blip r:embed="rId2"/>
          <a:stretch>
            <a:fillRect/>
          </a:stretch>
        </p:blipFill>
        <p:spPr>
          <a:xfrm>
            <a:off x="3828474" y="2121408"/>
            <a:ext cx="3517168" cy="4143664"/>
          </a:xfrm>
          <a:prstGeom prst="rect">
            <a:avLst/>
          </a:prstGeom>
        </p:spPr>
      </p:pic>
    </p:spTree>
    <p:extLst>
      <p:ext uri="{BB962C8B-B14F-4D97-AF65-F5344CB8AC3E}">
        <p14:creationId xmlns:p14="http://schemas.microsoft.com/office/powerpoint/2010/main" val="3901451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205924" y="1927645"/>
            <a:ext cx="3314700" cy="4787900"/>
          </a:xfrm>
          <a:prstGeom prst="rect">
            <a:avLst/>
          </a:prstGeom>
        </p:spPr>
      </p:pic>
      <p:sp>
        <p:nvSpPr>
          <p:cNvPr id="2" name="标题 1"/>
          <p:cNvSpPr>
            <a:spLocks noGrp="1"/>
          </p:cNvSpPr>
          <p:nvPr>
            <p:ph type="title"/>
          </p:nvPr>
        </p:nvSpPr>
        <p:spPr/>
        <p:txBody>
          <a:bodyPr/>
          <a:lstStyle/>
          <a:p>
            <a:r>
              <a:rPr lang="en-US" altLang="zh-CN" dirty="0"/>
              <a:t>TCP flow graph</a:t>
            </a:r>
            <a:endParaRPr lang="zh-CN" altLang="en-US" dirty="0"/>
          </a:p>
        </p:txBody>
      </p:sp>
      <p:sp>
        <p:nvSpPr>
          <p:cNvPr id="3" name="内容占位符 2"/>
          <p:cNvSpPr>
            <a:spLocks noGrp="1"/>
          </p:cNvSpPr>
          <p:nvPr>
            <p:ph idx="1"/>
          </p:nvPr>
        </p:nvSpPr>
        <p:spPr>
          <a:xfrm>
            <a:off x="1208393" y="1798678"/>
            <a:ext cx="1885792" cy="330847"/>
          </a:xfrm>
        </p:spPr>
        <p:txBody>
          <a:bodyPr>
            <a:normAutofit fontScale="92500" lnSpcReduction="10000"/>
          </a:bodyPr>
          <a:lstStyle/>
          <a:p>
            <a:r>
              <a:rPr lang="zh-CN" altLang="en-US" dirty="0"/>
              <a:t>吞吐量跟踪</a:t>
            </a:r>
          </a:p>
        </p:txBody>
      </p:sp>
      <p:sp>
        <p:nvSpPr>
          <p:cNvPr id="6" name="文本框 5"/>
          <p:cNvSpPr txBox="1"/>
          <p:nvPr/>
        </p:nvSpPr>
        <p:spPr>
          <a:xfrm>
            <a:off x="1981199" y="4621176"/>
            <a:ext cx="487957" cy="646331"/>
          </a:xfrm>
          <a:prstGeom prst="rect">
            <a:avLst/>
          </a:prstGeom>
          <a:noFill/>
        </p:spPr>
        <p:txBody>
          <a:bodyPr wrap="square" rtlCol="0">
            <a:spAutoFit/>
          </a:bodyPr>
          <a:lstStyle/>
          <a:p>
            <a:r>
              <a:rPr kumimoji="1" lang="zh-CN" altLang="en-US" dirty="0"/>
              <a:t>文本</a:t>
            </a:r>
          </a:p>
        </p:txBody>
      </p:sp>
      <p:sp>
        <p:nvSpPr>
          <p:cNvPr id="7" name="文本框 6"/>
          <p:cNvSpPr txBox="1"/>
          <p:nvPr/>
        </p:nvSpPr>
        <p:spPr>
          <a:xfrm>
            <a:off x="2341417" y="2874751"/>
            <a:ext cx="487957" cy="646331"/>
          </a:xfrm>
          <a:prstGeom prst="rect">
            <a:avLst/>
          </a:prstGeom>
          <a:noFill/>
        </p:spPr>
        <p:txBody>
          <a:bodyPr wrap="square" rtlCol="0">
            <a:spAutoFit/>
          </a:bodyPr>
          <a:lstStyle/>
          <a:p>
            <a:r>
              <a:rPr kumimoji="1" lang="zh-CN" altLang="en-US" dirty="0"/>
              <a:t>图片</a:t>
            </a:r>
          </a:p>
        </p:txBody>
      </p:sp>
      <p:sp>
        <p:nvSpPr>
          <p:cNvPr id="8" name="文本框 7"/>
          <p:cNvSpPr txBox="1"/>
          <p:nvPr/>
        </p:nvSpPr>
        <p:spPr>
          <a:xfrm>
            <a:off x="3333541" y="2008359"/>
            <a:ext cx="487957" cy="646331"/>
          </a:xfrm>
          <a:prstGeom prst="rect">
            <a:avLst/>
          </a:prstGeom>
          <a:noFill/>
        </p:spPr>
        <p:txBody>
          <a:bodyPr wrap="square" rtlCol="0">
            <a:spAutoFit/>
          </a:bodyPr>
          <a:lstStyle/>
          <a:p>
            <a:r>
              <a:rPr kumimoji="1" lang="zh-CN" altLang="en-US" dirty="0"/>
              <a:t>视频</a:t>
            </a:r>
          </a:p>
        </p:txBody>
      </p:sp>
      <p:pic>
        <p:nvPicPr>
          <p:cNvPr id="11" name="图片 10"/>
          <p:cNvPicPr>
            <a:picLocks noChangeAspect="1"/>
          </p:cNvPicPr>
          <p:nvPr/>
        </p:nvPicPr>
        <p:blipFill>
          <a:blip r:embed="rId3"/>
          <a:stretch>
            <a:fillRect/>
          </a:stretch>
        </p:blipFill>
        <p:spPr>
          <a:xfrm>
            <a:off x="5295899" y="1927645"/>
            <a:ext cx="3537134" cy="4916867"/>
          </a:xfrm>
          <a:prstGeom prst="rect">
            <a:avLst/>
          </a:prstGeom>
        </p:spPr>
      </p:pic>
      <p:sp>
        <p:nvSpPr>
          <p:cNvPr id="13" name="内容占位符 2"/>
          <p:cNvSpPr txBox="1">
            <a:spLocks/>
          </p:cNvSpPr>
          <p:nvPr/>
        </p:nvSpPr>
        <p:spPr>
          <a:xfrm>
            <a:off x="5295899" y="1596798"/>
            <a:ext cx="1885792" cy="330847"/>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窗口大小跟踪</a:t>
            </a:r>
          </a:p>
        </p:txBody>
      </p:sp>
    </p:spTree>
    <p:extLst>
      <p:ext uri="{BB962C8B-B14F-4D97-AF65-F5344CB8AC3E}">
        <p14:creationId xmlns:p14="http://schemas.microsoft.com/office/powerpoint/2010/main" val="1712793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flow graph</a:t>
            </a:r>
            <a:endParaRPr lang="zh-CN" altLang="en-US" dirty="0"/>
          </a:p>
        </p:txBody>
      </p:sp>
      <p:sp>
        <p:nvSpPr>
          <p:cNvPr id="3" name="内容占位符 2"/>
          <p:cNvSpPr>
            <a:spLocks noGrp="1"/>
          </p:cNvSpPr>
          <p:nvPr>
            <p:ph idx="1"/>
          </p:nvPr>
        </p:nvSpPr>
        <p:spPr/>
        <p:txBody>
          <a:bodyPr/>
          <a:lstStyle/>
          <a:p>
            <a:r>
              <a:rPr lang="zh-CN" altLang="en-US" dirty="0"/>
              <a:t>拥塞窗口跟踪</a:t>
            </a:r>
          </a:p>
        </p:txBody>
      </p:sp>
      <p:pic>
        <p:nvPicPr>
          <p:cNvPr id="4" name="图片 3"/>
          <p:cNvPicPr>
            <a:picLocks noChangeAspect="1"/>
          </p:cNvPicPr>
          <p:nvPr/>
        </p:nvPicPr>
        <p:blipFill>
          <a:blip r:embed="rId2"/>
          <a:stretch>
            <a:fillRect/>
          </a:stretch>
        </p:blipFill>
        <p:spPr>
          <a:xfrm>
            <a:off x="1230104" y="2665941"/>
            <a:ext cx="7235166" cy="3852491"/>
          </a:xfrm>
          <a:prstGeom prst="rect">
            <a:avLst/>
          </a:prstGeom>
        </p:spPr>
      </p:pic>
    </p:spTree>
    <p:extLst>
      <p:ext uri="{BB962C8B-B14F-4D97-AF65-F5344CB8AC3E}">
        <p14:creationId xmlns:p14="http://schemas.microsoft.com/office/powerpoint/2010/main" val="309123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flow graph</a:t>
            </a:r>
            <a:endParaRPr lang="zh-CN" altLang="en-US" dirty="0"/>
          </a:p>
        </p:txBody>
      </p:sp>
      <p:sp>
        <p:nvSpPr>
          <p:cNvPr id="3" name="内容占位符 2"/>
          <p:cNvSpPr>
            <a:spLocks noGrp="1"/>
          </p:cNvSpPr>
          <p:nvPr>
            <p:ph idx="1"/>
          </p:nvPr>
        </p:nvSpPr>
        <p:spPr/>
        <p:txBody>
          <a:bodyPr/>
          <a:lstStyle/>
          <a:p>
            <a:r>
              <a:rPr lang="en-US" altLang="zh-CN" dirty="0"/>
              <a:t>RTT</a:t>
            </a:r>
            <a:r>
              <a:rPr lang="zh-CN" altLang="en-US" dirty="0"/>
              <a:t>跟踪</a:t>
            </a:r>
          </a:p>
        </p:txBody>
      </p:sp>
      <p:pic>
        <p:nvPicPr>
          <p:cNvPr id="4" name="图片 3"/>
          <p:cNvPicPr>
            <a:picLocks noChangeAspect="1"/>
          </p:cNvPicPr>
          <p:nvPr/>
        </p:nvPicPr>
        <p:blipFill>
          <a:blip r:embed="rId2"/>
          <a:stretch>
            <a:fillRect/>
          </a:stretch>
        </p:blipFill>
        <p:spPr>
          <a:xfrm>
            <a:off x="1069848" y="2573518"/>
            <a:ext cx="7656714" cy="4086317"/>
          </a:xfrm>
          <a:prstGeom prst="rect">
            <a:avLst/>
          </a:prstGeom>
        </p:spPr>
      </p:pic>
    </p:spTree>
    <p:extLst>
      <p:ext uri="{BB962C8B-B14F-4D97-AF65-F5344CB8AC3E}">
        <p14:creationId xmlns:p14="http://schemas.microsoft.com/office/powerpoint/2010/main" val="228293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1924" y="475840"/>
            <a:ext cx="10058400" cy="1609344"/>
          </a:xfrm>
        </p:spPr>
        <p:txBody>
          <a:bodyPr/>
          <a:lstStyle/>
          <a:p>
            <a:r>
              <a:rPr lang="en-US" altLang="zh-CN" dirty="0"/>
              <a:t>OICQ</a:t>
            </a:r>
            <a:r>
              <a:rPr lang="zh-CN" altLang="en-US" dirty="0"/>
              <a:t>的基础</a:t>
            </a:r>
            <a:r>
              <a:rPr lang="en-US" altLang="zh-CN" dirty="0"/>
              <a:t>--UDP</a:t>
            </a:r>
            <a:endParaRPr lang="zh-CN" altLang="en-US" dirty="0"/>
          </a:p>
        </p:txBody>
      </p:sp>
      <p:sp>
        <p:nvSpPr>
          <p:cNvPr id="4" name="内容占位符 3"/>
          <p:cNvSpPr>
            <a:spLocks noGrp="1"/>
          </p:cNvSpPr>
          <p:nvPr>
            <p:ph idx="1"/>
          </p:nvPr>
        </p:nvSpPr>
        <p:spPr>
          <a:xfrm>
            <a:off x="981924" y="1687775"/>
            <a:ext cx="10058400" cy="4050792"/>
          </a:xfrm>
        </p:spPr>
        <p:txBody>
          <a:bodyPr>
            <a:normAutofit/>
          </a:bodyPr>
          <a:lstStyle/>
          <a:p>
            <a:pPr marL="0" indent="0">
              <a:buNone/>
            </a:pPr>
            <a:endParaRPr lang="en-US" altLang="zh-CN" dirty="0"/>
          </a:p>
          <a:p>
            <a:r>
              <a:rPr lang="zh-CN" altLang="en-US" dirty="0"/>
              <a:t>在默认状态下，</a:t>
            </a:r>
            <a:r>
              <a:rPr lang="en-US" altLang="zh-CN" dirty="0"/>
              <a:t>QQ</a:t>
            </a:r>
            <a:r>
              <a:rPr lang="zh-CN" altLang="en-US" dirty="0"/>
              <a:t>优先采用了</a:t>
            </a:r>
            <a:r>
              <a:rPr lang="en-US" altLang="zh-CN" dirty="0"/>
              <a:t>UDP</a:t>
            </a:r>
            <a:r>
              <a:rPr lang="zh-CN" altLang="en-US" dirty="0"/>
              <a:t>（</a:t>
            </a:r>
            <a:r>
              <a:rPr lang="en-US" altLang="zh-CN" dirty="0"/>
              <a:t>User Data Protocol</a:t>
            </a:r>
            <a:r>
              <a:rPr lang="zh-CN" altLang="en-US" dirty="0"/>
              <a:t>，用户数据报协议）协议传送数据</a:t>
            </a:r>
            <a:endParaRPr lang="en-US" altLang="zh-CN" dirty="0"/>
          </a:p>
          <a:p>
            <a:r>
              <a:rPr lang="en-US" altLang="zh-CN" dirty="0"/>
              <a:t>UDP</a:t>
            </a:r>
            <a:r>
              <a:rPr lang="zh-CN" altLang="en-US" dirty="0"/>
              <a:t>协议适用于无须应答、要求时效的软件使用，这样的设计正好与</a:t>
            </a:r>
            <a:r>
              <a:rPr lang="en-US" altLang="zh-CN" dirty="0"/>
              <a:t>QQ</a:t>
            </a:r>
            <a:r>
              <a:rPr lang="zh-CN" altLang="en-US" dirty="0"/>
              <a:t>追求的目标相符，所以</a:t>
            </a:r>
            <a:r>
              <a:rPr lang="en-US" altLang="zh-CN" dirty="0"/>
              <a:t>QQ</a:t>
            </a:r>
            <a:r>
              <a:rPr lang="zh-CN" altLang="en-US" dirty="0"/>
              <a:t>优先使用了此协议进行一切功能应用。但是，由于</a:t>
            </a:r>
            <a:r>
              <a:rPr lang="en-US" altLang="zh-CN" dirty="0"/>
              <a:t>UDP</a:t>
            </a:r>
            <a:r>
              <a:rPr lang="zh-CN" altLang="en-US" dirty="0"/>
              <a:t>协议具有不可靠性，常会因种种原因导致消息或数据的发送失败（很多时候会发现发送文件给对方接收时，对方根本收不到要求接收文件的消息。或是发送聊天消息时，对方根本没有收到过消息）。</a:t>
            </a:r>
            <a:endParaRPr lang="en-US" altLang="zh-CN" dirty="0"/>
          </a:p>
          <a:p>
            <a:r>
              <a:rPr lang="en-US" altLang="zh-CN" dirty="0"/>
              <a:t>QQ </a:t>
            </a:r>
            <a:r>
              <a:rPr lang="zh-CN" altLang="en-US" dirty="0"/>
              <a:t>基于此，在报文的应用层数据上进行了数据报文的组装。由应用层自行维护数据报文的乱序、以及缺失问题。</a:t>
            </a:r>
            <a:endParaRPr lang="en-US" altLang="zh-CN" dirty="0"/>
          </a:p>
        </p:txBody>
      </p:sp>
    </p:spTree>
    <p:extLst>
      <p:ext uri="{BB962C8B-B14F-4D97-AF65-F5344CB8AC3E}">
        <p14:creationId xmlns:p14="http://schemas.microsoft.com/office/powerpoint/2010/main" val="420330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OICQ</a:t>
            </a:r>
            <a:r>
              <a:rPr lang="zh-CN" altLang="en-US" dirty="0"/>
              <a:t>数据报分析</a:t>
            </a:r>
          </a:p>
        </p:txBody>
      </p:sp>
      <p:sp>
        <p:nvSpPr>
          <p:cNvPr id="3" name="内容占位符 2"/>
          <p:cNvSpPr>
            <a:spLocks noGrp="1"/>
          </p:cNvSpPr>
          <p:nvPr>
            <p:ph idx="1"/>
          </p:nvPr>
        </p:nvSpPr>
        <p:spPr/>
        <p:txBody>
          <a:bodyPr/>
          <a:lstStyle/>
          <a:p>
            <a:r>
              <a:rPr lang="zh-CN" altLang="en-US" dirty="0"/>
              <a:t>链路层</a:t>
            </a:r>
          </a:p>
        </p:txBody>
      </p:sp>
      <p:pic>
        <p:nvPicPr>
          <p:cNvPr id="4" name="图片 3"/>
          <p:cNvPicPr>
            <a:picLocks noChangeAspect="1"/>
          </p:cNvPicPr>
          <p:nvPr/>
        </p:nvPicPr>
        <p:blipFill>
          <a:blip r:embed="rId2"/>
          <a:stretch>
            <a:fillRect/>
          </a:stretch>
        </p:blipFill>
        <p:spPr>
          <a:xfrm>
            <a:off x="1316163" y="2598337"/>
            <a:ext cx="7818798" cy="1889924"/>
          </a:xfrm>
          <a:prstGeom prst="rect">
            <a:avLst/>
          </a:prstGeom>
        </p:spPr>
      </p:pic>
      <p:sp>
        <p:nvSpPr>
          <p:cNvPr id="5" name="文本框 4"/>
          <p:cNvSpPr txBox="1"/>
          <p:nvPr/>
        </p:nvSpPr>
        <p:spPr>
          <a:xfrm>
            <a:off x="1424354" y="4906108"/>
            <a:ext cx="7772400" cy="923330"/>
          </a:xfrm>
          <a:prstGeom prst="rect">
            <a:avLst/>
          </a:prstGeom>
          <a:noFill/>
        </p:spPr>
        <p:txBody>
          <a:bodyPr wrap="square" rtlCol="0">
            <a:spAutoFit/>
          </a:bodyPr>
          <a:lstStyle/>
          <a:p>
            <a:r>
              <a:rPr lang="zh-CN" altLang="en-US" dirty="0"/>
              <a:t>目的地</a:t>
            </a:r>
            <a:r>
              <a:rPr lang="en-US" altLang="zh-CN" dirty="0"/>
              <a:t>Mac</a:t>
            </a:r>
            <a:r>
              <a:rPr lang="zh-CN" altLang="en-US" dirty="0"/>
              <a:t>地址： </a:t>
            </a:r>
            <a:r>
              <a:rPr lang="en-US" altLang="zh-CN" dirty="0"/>
              <a:t>a4 02 b9 4a 0f 74</a:t>
            </a:r>
          </a:p>
          <a:p>
            <a:r>
              <a:rPr lang="zh-CN" altLang="en-US" dirty="0"/>
              <a:t>路由器厂商名为锐捷</a:t>
            </a:r>
            <a:endParaRPr lang="en-US" altLang="zh-CN" dirty="0"/>
          </a:p>
          <a:p>
            <a:r>
              <a:rPr lang="zh-CN" altLang="en-US" dirty="0"/>
              <a:t>本机网卡</a:t>
            </a:r>
            <a:r>
              <a:rPr lang="en-US" altLang="zh-CN" dirty="0"/>
              <a:t>Mac</a:t>
            </a:r>
            <a:r>
              <a:rPr lang="zh-CN" altLang="en-US" dirty="0"/>
              <a:t>地址：</a:t>
            </a:r>
            <a:r>
              <a:rPr lang="en-US" altLang="zh-CN" dirty="0"/>
              <a:t>14 14 4b 7d 4c </a:t>
            </a:r>
            <a:r>
              <a:rPr lang="en-US" altLang="zh-CN" dirty="0" err="1"/>
              <a:t>bd</a:t>
            </a:r>
            <a:endParaRPr lang="zh-CN" altLang="en-US" dirty="0"/>
          </a:p>
        </p:txBody>
      </p:sp>
    </p:spTree>
    <p:extLst>
      <p:ext uri="{BB962C8B-B14F-4D97-AF65-F5344CB8AC3E}">
        <p14:creationId xmlns:p14="http://schemas.microsoft.com/office/powerpoint/2010/main" val="62715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srcRect r="18267" b="361"/>
          <a:stretch/>
        </p:blipFill>
        <p:spPr>
          <a:xfrm>
            <a:off x="630233" y="2427135"/>
            <a:ext cx="8290247" cy="3993986"/>
          </a:xfrm>
          <a:prstGeom prst="rect">
            <a:avLst/>
          </a:prstGeom>
        </p:spPr>
      </p:pic>
      <p:sp>
        <p:nvSpPr>
          <p:cNvPr id="2" name="标题 1"/>
          <p:cNvSpPr>
            <a:spLocks noGrp="1"/>
          </p:cNvSpPr>
          <p:nvPr>
            <p:ph type="title"/>
          </p:nvPr>
        </p:nvSpPr>
        <p:spPr/>
        <p:txBody>
          <a:bodyPr/>
          <a:lstStyle/>
          <a:p>
            <a:r>
              <a:rPr lang="en-US" altLang="zh-CN" dirty="0"/>
              <a:t>OICQ</a:t>
            </a:r>
            <a:r>
              <a:rPr lang="zh-CN" altLang="en-US" dirty="0"/>
              <a:t>数据报分析</a:t>
            </a:r>
          </a:p>
        </p:txBody>
      </p:sp>
      <p:sp>
        <p:nvSpPr>
          <p:cNvPr id="9" name="文本框 8"/>
          <p:cNvSpPr txBox="1"/>
          <p:nvPr/>
        </p:nvSpPr>
        <p:spPr>
          <a:xfrm>
            <a:off x="3059722" y="4026876"/>
            <a:ext cx="2945424" cy="307777"/>
          </a:xfrm>
          <a:prstGeom prst="rect">
            <a:avLst/>
          </a:prstGeom>
          <a:noFill/>
        </p:spPr>
        <p:txBody>
          <a:bodyPr wrap="square" rtlCol="0">
            <a:spAutoFit/>
          </a:bodyPr>
          <a:lstStyle/>
          <a:p>
            <a:r>
              <a:rPr lang="zh-CN" altLang="en-US" sz="1400" b="1" dirty="0">
                <a:solidFill>
                  <a:srgbClr val="FF0000"/>
                </a:solidFill>
              </a:rPr>
              <a:t>源端口</a:t>
            </a:r>
            <a:r>
              <a:rPr lang="en-US" altLang="zh-CN" sz="1400" b="1" dirty="0">
                <a:solidFill>
                  <a:srgbClr val="FF0000"/>
                </a:solidFill>
              </a:rPr>
              <a:t>,UDP</a:t>
            </a:r>
            <a:r>
              <a:rPr lang="zh-CN" altLang="en-US" sz="1400" b="1" dirty="0">
                <a:solidFill>
                  <a:srgbClr val="FF0000"/>
                </a:solidFill>
              </a:rPr>
              <a:t>端口通常为</a:t>
            </a:r>
            <a:r>
              <a:rPr lang="en-US" altLang="zh-CN" sz="1400" b="1" dirty="0">
                <a:solidFill>
                  <a:srgbClr val="FF0000"/>
                </a:solidFill>
              </a:rPr>
              <a:t>8000</a:t>
            </a:r>
            <a:endParaRPr lang="zh-CN" altLang="en-US" sz="1400" b="1" dirty="0">
              <a:solidFill>
                <a:srgbClr val="FF0000"/>
              </a:solidFill>
            </a:endParaRPr>
          </a:p>
        </p:txBody>
      </p:sp>
      <p:sp>
        <p:nvSpPr>
          <p:cNvPr id="10" name="文本框 9"/>
          <p:cNvSpPr txBox="1"/>
          <p:nvPr/>
        </p:nvSpPr>
        <p:spPr>
          <a:xfrm>
            <a:off x="3059722" y="4198366"/>
            <a:ext cx="2945424" cy="307777"/>
          </a:xfrm>
          <a:prstGeom prst="rect">
            <a:avLst/>
          </a:prstGeom>
          <a:noFill/>
        </p:spPr>
        <p:txBody>
          <a:bodyPr wrap="square" rtlCol="0">
            <a:spAutoFit/>
          </a:bodyPr>
          <a:lstStyle/>
          <a:p>
            <a:r>
              <a:rPr lang="zh-CN" altLang="en-US" sz="1400" b="1" dirty="0">
                <a:solidFill>
                  <a:srgbClr val="FF0000"/>
                </a:solidFill>
              </a:rPr>
              <a:t>目标端口</a:t>
            </a:r>
          </a:p>
        </p:txBody>
      </p:sp>
      <p:sp>
        <p:nvSpPr>
          <p:cNvPr id="11" name="文本框 10"/>
          <p:cNvSpPr txBox="1"/>
          <p:nvPr/>
        </p:nvSpPr>
        <p:spPr>
          <a:xfrm>
            <a:off x="3282460" y="4545687"/>
            <a:ext cx="2945424" cy="307777"/>
          </a:xfrm>
          <a:prstGeom prst="rect">
            <a:avLst/>
          </a:prstGeom>
          <a:noFill/>
        </p:spPr>
        <p:txBody>
          <a:bodyPr wrap="square" rtlCol="0">
            <a:spAutoFit/>
          </a:bodyPr>
          <a:lstStyle/>
          <a:p>
            <a:r>
              <a:rPr lang="zh-CN" altLang="en-US" sz="1400" b="1" dirty="0">
                <a:solidFill>
                  <a:srgbClr val="FF0000"/>
                </a:solidFill>
              </a:rPr>
              <a:t>校验和</a:t>
            </a:r>
          </a:p>
        </p:txBody>
      </p:sp>
      <p:sp>
        <p:nvSpPr>
          <p:cNvPr id="12" name="内容占位符 11"/>
          <p:cNvSpPr>
            <a:spLocks noGrp="1"/>
          </p:cNvSpPr>
          <p:nvPr>
            <p:ph idx="1"/>
          </p:nvPr>
        </p:nvSpPr>
        <p:spPr>
          <a:xfrm>
            <a:off x="946756" y="1712984"/>
            <a:ext cx="8320337" cy="1474646"/>
          </a:xfrm>
        </p:spPr>
        <p:txBody>
          <a:bodyPr/>
          <a:lstStyle/>
          <a:p>
            <a:r>
              <a:rPr lang="zh-CN" altLang="en-US" dirty="0"/>
              <a:t>传输层</a:t>
            </a:r>
          </a:p>
        </p:txBody>
      </p:sp>
      <p:sp>
        <p:nvSpPr>
          <p:cNvPr id="14" name="文本框 13"/>
          <p:cNvSpPr txBox="1"/>
          <p:nvPr/>
        </p:nvSpPr>
        <p:spPr>
          <a:xfrm>
            <a:off x="4816718" y="5993708"/>
            <a:ext cx="2945424" cy="307777"/>
          </a:xfrm>
          <a:prstGeom prst="rect">
            <a:avLst/>
          </a:prstGeom>
          <a:noFill/>
        </p:spPr>
        <p:txBody>
          <a:bodyPr wrap="square" rtlCol="0">
            <a:spAutoFit/>
          </a:bodyPr>
          <a:lstStyle/>
          <a:p>
            <a:r>
              <a:rPr lang="en-US" altLang="zh-CN" sz="1400" b="1" dirty="0">
                <a:solidFill>
                  <a:srgbClr val="FF0000"/>
                </a:solidFill>
              </a:rPr>
              <a:t>QQ</a:t>
            </a:r>
            <a:r>
              <a:rPr lang="zh-CN" altLang="en-US" sz="1400" b="1" dirty="0">
                <a:solidFill>
                  <a:srgbClr val="FF0000"/>
                </a:solidFill>
              </a:rPr>
              <a:t>号</a:t>
            </a:r>
          </a:p>
        </p:txBody>
      </p:sp>
      <p:sp>
        <p:nvSpPr>
          <p:cNvPr id="16" name="文本框 15"/>
          <p:cNvSpPr txBox="1"/>
          <p:nvPr/>
        </p:nvSpPr>
        <p:spPr>
          <a:xfrm>
            <a:off x="5833402" y="3643082"/>
            <a:ext cx="2945424" cy="307777"/>
          </a:xfrm>
          <a:prstGeom prst="rect">
            <a:avLst/>
          </a:prstGeom>
          <a:noFill/>
        </p:spPr>
        <p:txBody>
          <a:bodyPr wrap="square" rtlCol="0">
            <a:spAutoFit/>
          </a:bodyPr>
          <a:lstStyle/>
          <a:p>
            <a:r>
              <a:rPr lang="zh-CN" altLang="en-US" sz="1400" b="1" dirty="0">
                <a:solidFill>
                  <a:srgbClr val="FF0000"/>
                </a:solidFill>
              </a:rPr>
              <a:t>目的端口为本机</a:t>
            </a:r>
            <a:r>
              <a:rPr lang="en-US" altLang="zh-CN" sz="1400" b="1" dirty="0">
                <a:solidFill>
                  <a:srgbClr val="FF0000"/>
                </a:solidFill>
              </a:rPr>
              <a:t>IPV4</a:t>
            </a:r>
            <a:r>
              <a:rPr lang="zh-CN" altLang="en-US" sz="1400" b="1" dirty="0">
                <a:solidFill>
                  <a:srgbClr val="FF0000"/>
                </a:solidFill>
              </a:rPr>
              <a:t>地址</a:t>
            </a:r>
          </a:p>
        </p:txBody>
      </p:sp>
    </p:spTree>
    <p:extLst>
      <p:ext uri="{BB962C8B-B14F-4D97-AF65-F5344CB8AC3E}">
        <p14:creationId xmlns:p14="http://schemas.microsoft.com/office/powerpoint/2010/main" val="1628713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OICQ</a:t>
            </a:r>
            <a:r>
              <a:rPr lang="zh-CN" altLang="en-US" dirty="0"/>
              <a:t>数据报分析</a:t>
            </a:r>
          </a:p>
        </p:txBody>
      </p:sp>
      <p:sp>
        <p:nvSpPr>
          <p:cNvPr id="5" name="内容占位符 4"/>
          <p:cNvSpPr>
            <a:spLocks noGrp="1"/>
          </p:cNvSpPr>
          <p:nvPr>
            <p:ph idx="1"/>
          </p:nvPr>
        </p:nvSpPr>
        <p:spPr>
          <a:xfrm>
            <a:off x="1069848" y="2202688"/>
            <a:ext cx="10058400" cy="4050792"/>
          </a:xfrm>
        </p:spPr>
        <p:txBody>
          <a:bodyPr/>
          <a:lstStyle/>
          <a:p>
            <a:r>
              <a:rPr lang="en-US" altLang="zh-CN" dirty="0"/>
              <a:t>       </a:t>
            </a:r>
            <a:r>
              <a:rPr lang="zh-CN" altLang="en-US" sz="2800" dirty="0"/>
              <a:t>网络层</a:t>
            </a:r>
            <a:endParaRPr lang="en-US" altLang="zh-CN" dirty="0"/>
          </a:p>
          <a:p>
            <a:pPr>
              <a:buFont typeface="Wingdings" panose="05000000000000000000" pitchFamily="2" charset="2"/>
              <a:buChar char="p"/>
            </a:pPr>
            <a:r>
              <a:rPr lang="en-US" altLang="zh-CN" dirty="0"/>
              <a:t>        45</a:t>
            </a:r>
            <a:r>
              <a:rPr lang="zh-CN" altLang="en-US" dirty="0"/>
              <a:t>：版本</a:t>
            </a:r>
            <a:r>
              <a:rPr lang="en-US" altLang="zh-CN" dirty="0"/>
              <a:t>IPv4</a:t>
            </a:r>
            <a:r>
              <a:rPr lang="zh-CN" altLang="en-US" dirty="0"/>
              <a:t>，首部长度</a:t>
            </a:r>
            <a:r>
              <a:rPr lang="en-US" altLang="zh-CN" dirty="0"/>
              <a:t>20</a:t>
            </a:r>
            <a:r>
              <a:rPr lang="zh-CN" altLang="en-US" dirty="0"/>
              <a:t>字节</a:t>
            </a:r>
          </a:p>
          <a:p>
            <a:pPr>
              <a:buFont typeface="Wingdings" panose="05000000000000000000" pitchFamily="2" charset="2"/>
              <a:buChar char="p"/>
            </a:pPr>
            <a:r>
              <a:rPr lang="zh-CN" altLang="en-US" dirty="0"/>
              <a:t>　　</a:t>
            </a:r>
            <a:r>
              <a:rPr lang="en-US" altLang="zh-CN" dirty="0"/>
              <a:t>50</a:t>
            </a:r>
            <a:r>
              <a:rPr lang="zh-CN" altLang="en-US" dirty="0"/>
              <a:t>：区分服务</a:t>
            </a:r>
          </a:p>
          <a:p>
            <a:pPr>
              <a:buFont typeface="Wingdings" panose="05000000000000000000" pitchFamily="2" charset="2"/>
              <a:buChar char="p"/>
            </a:pPr>
            <a:r>
              <a:rPr lang="zh-CN" altLang="en-US" dirty="0"/>
              <a:t>　　</a:t>
            </a:r>
            <a:r>
              <a:rPr lang="en-US" altLang="zh-CN" dirty="0"/>
              <a:t>00-4b</a:t>
            </a:r>
            <a:r>
              <a:rPr lang="zh-CN" altLang="en-US" dirty="0"/>
              <a:t>：总长度</a:t>
            </a:r>
            <a:r>
              <a:rPr lang="en-US" altLang="zh-CN" dirty="0"/>
              <a:t>75</a:t>
            </a:r>
            <a:r>
              <a:rPr lang="zh-CN" altLang="en-US" dirty="0"/>
              <a:t>字节</a:t>
            </a:r>
          </a:p>
          <a:p>
            <a:pPr>
              <a:buFont typeface="Wingdings" panose="05000000000000000000" pitchFamily="2" charset="2"/>
              <a:buChar char="p"/>
            </a:pPr>
            <a:r>
              <a:rPr lang="zh-CN" altLang="en-US" dirty="0"/>
              <a:t>　　</a:t>
            </a:r>
            <a:r>
              <a:rPr lang="en-US" altLang="zh-CN" dirty="0"/>
              <a:t>00-00</a:t>
            </a:r>
            <a:r>
              <a:rPr lang="zh-CN" altLang="en-US" dirty="0"/>
              <a:t>：标识</a:t>
            </a:r>
          </a:p>
          <a:p>
            <a:pPr>
              <a:buFont typeface="Wingdings" panose="05000000000000000000" pitchFamily="2" charset="2"/>
              <a:buChar char="p"/>
            </a:pPr>
            <a:r>
              <a:rPr lang="zh-CN" altLang="en-US" dirty="0"/>
              <a:t>　　</a:t>
            </a:r>
            <a:r>
              <a:rPr lang="en-US" altLang="zh-CN" dirty="0"/>
              <a:t>40-00</a:t>
            </a:r>
            <a:r>
              <a:rPr lang="zh-CN" altLang="en-US" dirty="0"/>
              <a:t>：标志和偏移</a:t>
            </a:r>
          </a:p>
          <a:p>
            <a:pPr>
              <a:buFont typeface="Wingdings" panose="05000000000000000000" pitchFamily="2" charset="2"/>
              <a:buChar char="p"/>
            </a:pPr>
            <a:r>
              <a:rPr lang="zh-CN" altLang="en-US" dirty="0"/>
              <a:t>　　</a:t>
            </a:r>
            <a:r>
              <a:rPr lang="en-US" altLang="zh-CN" dirty="0"/>
              <a:t>34</a:t>
            </a:r>
            <a:r>
              <a:rPr lang="zh-CN" altLang="en-US" dirty="0"/>
              <a:t>：</a:t>
            </a:r>
            <a:r>
              <a:rPr lang="en-US" altLang="zh-CN" dirty="0"/>
              <a:t>Time to live </a:t>
            </a:r>
            <a:r>
              <a:rPr lang="zh-CN" altLang="zh-CN" dirty="0"/>
              <a:t>即</a:t>
            </a:r>
            <a:r>
              <a:rPr lang="en-US" altLang="zh-CN" dirty="0"/>
              <a:t> TTL </a:t>
            </a:r>
            <a:r>
              <a:rPr lang="zh-CN" altLang="zh-CN" dirty="0"/>
              <a:t>为</a:t>
            </a:r>
            <a:r>
              <a:rPr lang="en-US" altLang="zh-CN" dirty="0"/>
              <a:t>52(</a:t>
            </a:r>
            <a:r>
              <a:rPr lang="zh-CN" altLang="en-US" dirty="0"/>
              <a:t>十进制</a:t>
            </a:r>
            <a:r>
              <a:rPr lang="en-US" altLang="zh-CN" dirty="0"/>
              <a:t>)</a:t>
            </a:r>
          </a:p>
          <a:p>
            <a:pPr>
              <a:buFont typeface="Wingdings" panose="05000000000000000000" pitchFamily="2" charset="2"/>
              <a:buChar char="p"/>
            </a:pPr>
            <a:r>
              <a:rPr lang="zh-CN" altLang="en-US" dirty="0"/>
              <a:t>　　</a:t>
            </a:r>
            <a:r>
              <a:rPr lang="en-US" altLang="zh-CN" dirty="0"/>
              <a:t>11</a:t>
            </a:r>
            <a:r>
              <a:rPr lang="zh-CN" altLang="en-US" dirty="0"/>
              <a:t>：传输协议</a:t>
            </a:r>
            <a:r>
              <a:rPr lang="en-US" altLang="zh-CN" dirty="0"/>
              <a:t>UDP(17)</a:t>
            </a:r>
          </a:p>
          <a:p>
            <a:endParaRPr lang="en-US" altLang="zh-CN" dirty="0"/>
          </a:p>
          <a:p>
            <a:endParaRPr lang="zh-CN" altLang="en-US" dirty="0"/>
          </a:p>
        </p:txBody>
      </p:sp>
      <p:pic>
        <p:nvPicPr>
          <p:cNvPr id="6" name="内容占位符 3"/>
          <p:cNvPicPr>
            <a:picLocks noChangeAspect="1"/>
          </p:cNvPicPr>
          <p:nvPr/>
        </p:nvPicPr>
        <p:blipFill>
          <a:blip r:embed="rId3"/>
          <a:stretch>
            <a:fillRect/>
          </a:stretch>
        </p:blipFill>
        <p:spPr>
          <a:xfrm>
            <a:off x="6012831" y="2202688"/>
            <a:ext cx="4881737" cy="1573784"/>
          </a:xfrm>
          <a:prstGeom prst="rect">
            <a:avLst/>
          </a:prstGeom>
        </p:spPr>
      </p:pic>
    </p:spTree>
    <p:extLst>
      <p:ext uri="{BB962C8B-B14F-4D97-AF65-F5344CB8AC3E}">
        <p14:creationId xmlns:p14="http://schemas.microsoft.com/office/powerpoint/2010/main" val="1941817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OICQ</a:t>
            </a:r>
            <a:r>
              <a:rPr lang="zh-CN" altLang="en-US" dirty="0"/>
              <a:t>数据报分析</a:t>
            </a:r>
          </a:p>
        </p:txBody>
      </p:sp>
      <p:sp>
        <p:nvSpPr>
          <p:cNvPr id="3" name="内容占位符 2"/>
          <p:cNvSpPr>
            <a:spLocks noGrp="1"/>
          </p:cNvSpPr>
          <p:nvPr>
            <p:ph idx="1"/>
          </p:nvPr>
        </p:nvSpPr>
        <p:spPr/>
        <p:txBody>
          <a:bodyPr>
            <a:normAutofit/>
          </a:bodyPr>
          <a:lstStyle/>
          <a:p>
            <a:r>
              <a:rPr lang="zh-CN" altLang="en-US" dirty="0"/>
              <a:t>　数据段</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报文以</a:t>
            </a:r>
            <a:r>
              <a:rPr lang="en-US" altLang="zh-CN" dirty="0"/>
              <a:t>02</a:t>
            </a:r>
            <a:r>
              <a:rPr lang="zh-CN" altLang="en-US" dirty="0"/>
              <a:t>开头，</a:t>
            </a:r>
            <a:r>
              <a:rPr lang="en-US" altLang="zh-CN" dirty="0"/>
              <a:t>03</a:t>
            </a:r>
            <a:r>
              <a:rPr lang="zh-CN" altLang="en-US" dirty="0"/>
              <a:t>结尾</a:t>
            </a:r>
            <a:endParaRPr lang="en-US" altLang="zh-CN" dirty="0"/>
          </a:p>
          <a:p>
            <a:r>
              <a:rPr lang="zh-CN" altLang="en-US" dirty="0"/>
              <a:t>中间为</a:t>
            </a:r>
            <a:r>
              <a:rPr lang="en-US" altLang="zh-CN" dirty="0"/>
              <a:t>QQ</a:t>
            </a:r>
            <a:r>
              <a:rPr lang="zh-CN" altLang="en-US" dirty="0"/>
              <a:t>客户端版本号、请求的序号、加密的数据内容</a:t>
            </a:r>
            <a:endParaRPr lang="en-US" altLang="zh-CN" dirty="0"/>
          </a:p>
          <a:p>
            <a:r>
              <a:rPr lang="zh-CN" altLang="zh-CN" dirty="0"/>
              <a:t>高字节在低位地址，低字节在高位地址。先传高位 后传低位</a:t>
            </a:r>
          </a:p>
          <a:p>
            <a:pPr marL="0" indent="0">
              <a:buNone/>
            </a:pPr>
            <a:endParaRPr lang="zh-CN" altLang="en-US" dirty="0"/>
          </a:p>
        </p:txBody>
      </p:sp>
      <p:pic>
        <p:nvPicPr>
          <p:cNvPr id="5" name="图片 4"/>
          <p:cNvPicPr>
            <a:picLocks noChangeAspect="1"/>
          </p:cNvPicPr>
          <p:nvPr/>
        </p:nvPicPr>
        <p:blipFill>
          <a:blip r:embed="rId2"/>
          <a:stretch>
            <a:fillRect/>
          </a:stretch>
        </p:blipFill>
        <p:spPr>
          <a:xfrm>
            <a:off x="1246878" y="2849446"/>
            <a:ext cx="5299874" cy="1370473"/>
          </a:xfrm>
          <a:prstGeom prst="rect">
            <a:avLst/>
          </a:prstGeom>
        </p:spPr>
      </p:pic>
    </p:spTree>
    <p:extLst>
      <p:ext uri="{BB962C8B-B14F-4D97-AF65-F5344CB8AC3E}">
        <p14:creationId xmlns:p14="http://schemas.microsoft.com/office/powerpoint/2010/main" val="3259064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1137</TotalTime>
  <Words>2320</Words>
  <Application>Microsoft Office PowerPoint</Application>
  <PresentationFormat>宽屏</PresentationFormat>
  <Paragraphs>411</Paragraphs>
  <Slides>46</Slides>
  <Notes>27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等线</vt:lpstr>
      <vt:lpstr>Arial</vt:lpstr>
      <vt:lpstr>Rockwell</vt:lpstr>
      <vt:lpstr>Rockwell Condensed</vt:lpstr>
      <vt:lpstr>Wingdings</vt:lpstr>
      <vt:lpstr>木活字</vt:lpstr>
      <vt:lpstr>利用WireShark对 QQ数据分析</vt:lpstr>
      <vt:lpstr>IM通信与QQ</vt:lpstr>
      <vt:lpstr>IM通信设计原理</vt:lpstr>
      <vt:lpstr>OICQ协议</vt:lpstr>
      <vt:lpstr>OICQ的基础--UDP</vt:lpstr>
      <vt:lpstr>OICQ数据报分析</vt:lpstr>
      <vt:lpstr>OICQ数据报分析</vt:lpstr>
      <vt:lpstr>OICQ数据报分析</vt:lpstr>
      <vt:lpstr>OICQ数据报分析</vt:lpstr>
      <vt:lpstr>UDP--windows</vt:lpstr>
      <vt:lpstr>UDP--windows</vt:lpstr>
      <vt:lpstr>UDP--windows</vt:lpstr>
      <vt:lpstr>UDP--windows</vt:lpstr>
      <vt:lpstr>UDP--windows</vt:lpstr>
      <vt:lpstr>UDP--windows</vt:lpstr>
      <vt:lpstr>UDP--windows</vt:lpstr>
      <vt:lpstr>分段传输</vt:lpstr>
      <vt:lpstr>UDP--windows</vt:lpstr>
      <vt:lpstr>UDP--windows</vt:lpstr>
      <vt:lpstr>TCP协议</vt:lpstr>
      <vt:lpstr>TCP协议</vt:lpstr>
      <vt:lpstr>撤回消息原理</vt:lpstr>
      <vt:lpstr>TCP—MAC OS</vt:lpstr>
      <vt:lpstr>TCP--windows</vt:lpstr>
      <vt:lpstr>TCP--windows</vt:lpstr>
      <vt:lpstr>TCP--windows</vt:lpstr>
      <vt:lpstr>Sack选项</vt:lpstr>
      <vt:lpstr>Sack选项</vt:lpstr>
      <vt:lpstr>Sack选项</vt:lpstr>
      <vt:lpstr>TCP--windows</vt:lpstr>
      <vt:lpstr>TCP--windows</vt:lpstr>
      <vt:lpstr>TCP--windows</vt:lpstr>
      <vt:lpstr>TCP中的丢包传输</vt:lpstr>
      <vt:lpstr>TCP中的丢包传输</vt:lpstr>
      <vt:lpstr>TCP--windows</vt:lpstr>
      <vt:lpstr>TCP--windows</vt:lpstr>
      <vt:lpstr>TCP--windows</vt:lpstr>
      <vt:lpstr>TCP--windows</vt:lpstr>
      <vt:lpstr>TCP--SSL</vt:lpstr>
      <vt:lpstr>TCP--SSL</vt:lpstr>
      <vt:lpstr>不同网络环境下对比(待补充)</vt:lpstr>
      <vt:lpstr>以太网连接</vt:lpstr>
      <vt:lpstr>TCP flow graph(待合并、对比)</vt:lpstr>
      <vt:lpstr>TCP flow graph</vt:lpstr>
      <vt:lpstr>TCP flow graph</vt:lpstr>
      <vt:lpstr>TCP flow graph</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利用WireShark对 QQ数据分析</dc:title>
  <dc:creator>panwanning</dc:creator>
  <cp:lastModifiedBy>Allen Kenway</cp:lastModifiedBy>
  <cp:revision>100</cp:revision>
  <dcterms:created xsi:type="dcterms:W3CDTF">2018-12-17T16:00:23Z</dcterms:created>
  <dcterms:modified xsi:type="dcterms:W3CDTF">2018-12-20T17:34:42Z</dcterms:modified>
</cp:coreProperties>
</file>