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8"/>
  </p:notesMasterIdLst>
  <p:sldIdLst>
    <p:sldId id="256" r:id="rId2"/>
    <p:sldId id="257" r:id="rId3"/>
    <p:sldId id="258" r:id="rId4"/>
    <p:sldId id="259" r:id="rId5"/>
    <p:sldId id="260" r:id="rId6"/>
    <p:sldId id="292"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Lst>
  <p:sldSz cx="9144000" cy="5715000" type="screen16x10"/>
  <p:notesSz cx="9144000" cy="5715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2659" autoAdjust="0"/>
  </p:normalViewPr>
  <p:slideViewPr>
    <p:cSldViewPr>
      <p:cViewPr varScale="1">
        <p:scale>
          <a:sx n="75" d="100"/>
          <a:sy n="75" d="100"/>
        </p:scale>
        <p:origin x="1666"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962400" cy="28575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5180013" y="0"/>
            <a:ext cx="3962400" cy="285750"/>
          </a:xfrm>
          <a:prstGeom prst="rect">
            <a:avLst/>
          </a:prstGeom>
        </p:spPr>
        <p:txBody>
          <a:bodyPr vert="horz" lIns="91440" tIns="45720" rIns="91440" bIns="45720" rtlCol="0"/>
          <a:lstStyle>
            <a:lvl1pPr algn="r">
              <a:defRPr sz="1200"/>
            </a:lvl1pPr>
          </a:lstStyle>
          <a:p>
            <a:fld id="{802BFCF6-0F13-4DB5-8D50-8F882DA533A2}" type="datetimeFigureOut">
              <a:rPr lang="zh-CN" altLang="en-US" smtClean="0"/>
              <a:t>2021/6/1</a:t>
            </a:fld>
            <a:endParaRPr lang="zh-CN" altLang="en-US"/>
          </a:p>
        </p:txBody>
      </p:sp>
      <p:sp>
        <p:nvSpPr>
          <p:cNvPr id="4" name="幻灯片图像占位符 3"/>
          <p:cNvSpPr>
            <a:spLocks noGrp="1" noRot="1" noChangeAspect="1"/>
          </p:cNvSpPr>
          <p:nvPr>
            <p:ph type="sldImg" idx="2"/>
          </p:nvPr>
        </p:nvSpPr>
        <p:spPr>
          <a:xfrm>
            <a:off x="3028950" y="714375"/>
            <a:ext cx="3086100" cy="1928813"/>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914400" y="2751138"/>
            <a:ext cx="7315200" cy="2249487"/>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5429250"/>
            <a:ext cx="3962400" cy="28575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5180013" y="5429250"/>
            <a:ext cx="3962400" cy="285750"/>
          </a:xfrm>
          <a:prstGeom prst="rect">
            <a:avLst/>
          </a:prstGeom>
        </p:spPr>
        <p:txBody>
          <a:bodyPr vert="horz" lIns="91440" tIns="45720" rIns="91440" bIns="45720" rtlCol="0" anchor="b"/>
          <a:lstStyle>
            <a:lvl1pPr algn="r">
              <a:defRPr sz="1200"/>
            </a:lvl1pPr>
          </a:lstStyle>
          <a:p>
            <a:fld id="{7F36788B-B71F-4AF3-B2AD-E72FD80C02FF}" type="slidenum">
              <a:rPr lang="zh-CN" altLang="en-US" smtClean="0"/>
              <a:t>‹#›</a:t>
            </a:fld>
            <a:endParaRPr lang="zh-CN" altLang="en-US"/>
          </a:p>
        </p:txBody>
      </p:sp>
    </p:spTree>
    <p:extLst>
      <p:ext uri="{BB962C8B-B14F-4D97-AF65-F5344CB8AC3E}">
        <p14:creationId xmlns:p14="http://schemas.microsoft.com/office/powerpoint/2010/main" val="37516339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https://www.usenix.org/conference/atc20/presentation/wu-mingyu</a:t>
            </a:r>
          </a:p>
          <a:p>
            <a:r>
              <a:rPr lang="zh-CN" altLang="en-US" sz="1200" b="0" i="0" kern="1200" dirty="0">
                <a:solidFill>
                  <a:schemeClr val="tx1"/>
                </a:solidFill>
                <a:effectLst/>
                <a:latin typeface="+mn-lt"/>
                <a:ea typeface="+mn-ea"/>
                <a:cs typeface="+mn-cs"/>
              </a:rPr>
              <a:t>铂金：一种</a:t>
            </a:r>
            <a:r>
              <a:rPr lang="en-US" altLang="zh-CN" sz="1200" b="0" i="0" kern="1200" dirty="0">
                <a:solidFill>
                  <a:schemeClr val="tx1"/>
                </a:solidFill>
                <a:effectLst/>
                <a:latin typeface="+mn-lt"/>
                <a:ea typeface="+mn-ea"/>
                <a:cs typeface="+mn-cs"/>
              </a:rPr>
              <a:t>CPU</a:t>
            </a:r>
            <a:r>
              <a:rPr lang="zh-CN" altLang="en-US" sz="1200" b="0" i="0" kern="1200" dirty="0">
                <a:solidFill>
                  <a:schemeClr val="tx1"/>
                </a:solidFill>
                <a:effectLst/>
                <a:latin typeface="+mn-lt"/>
                <a:ea typeface="+mn-ea"/>
                <a:cs typeface="+mn-cs"/>
              </a:rPr>
              <a:t>效率高的并发垃圾收集器，用于减少交互服务的尾巴</a:t>
            </a:r>
            <a:endParaRPr lang="en-US" altLang="zh-CN" dirty="0"/>
          </a:p>
          <a:p>
            <a:r>
              <a:rPr lang="en-US" altLang="zh-CN" dirty="0"/>
              <a:t>ATC20</a:t>
            </a:r>
          </a:p>
          <a:p>
            <a:r>
              <a:rPr lang="en-US" altLang="zh-CN" dirty="0" err="1"/>
              <a:t>IPADS+alibaba</a:t>
            </a:r>
            <a:endParaRPr lang="zh-CN" altLang="en-US" dirty="0"/>
          </a:p>
        </p:txBody>
      </p:sp>
      <p:sp>
        <p:nvSpPr>
          <p:cNvPr id="4" name="灯片编号占位符 3"/>
          <p:cNvSpPr>
            <a:spLocks noGrp="1"/>
          </p:cNvSpPr>
          <p:nvPr>
            <p:ph type="sldNum" sz="quarter" idx="5"/>
          </p:nvPr>
        </p:nvSpPr>
        <p:spPr/>
        <p:txBody>
          <a:bodyPr/>
          <a:lstStyle/>
          <a:p>
            <a:fld id="{7F36788B-B71F-4AF3-B2AD-E72FD80C02FF}" type="slidenum">
              <a:rPr lang="zh-CN" altLang="en-US" smtClean="0"/>
              <a:t>1</a:t>
            </a:fld>
            <a:endParaRPr lang="zh-CN" altLang="en-US"/>
          </a:p>
        </p:txBody>
      </p:sp>
    </p:spTree>
    <p:extLst>
      <p:ext uri="{BB962C8B-B14F-4D97-AF65-F5344CB8AC3E}">
        <p14:creationId xmlns:p14="http://schemas.microsoft.com/office/powerpoint/2010/main" val="28848687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然后</a:t>
            </a:r>
            <a:r>
              <a:rPr lang="en-US" altLang="zh-CN" dirty="0"/>
              <a:t>GC</a:t>
            </a:r>
            <a:r>
              <a:rPr lang="zh-CN" altLang="en-US" dirty="0"/>
              <a:t>次数增多了大约</a:t>
            </a:r>
            <a:r>
              <a:rPr lang="en-US" altLang="zh-CN" dirty="0"/>
              <a:t>5</a:t>
            </a:r>
            <a:r>
              <a:rPr lang="zh-CN" altLang="en-US" dirty="0"/>
              <a:t>倍，因此总的</a:t>
            </a:r>
            <a:r>
              <a:rPr lang="en-US" altLang="zh-CN" dirty="0"/>
              <a:t>GC</a:t>
            </a:r>
            <a:r>
              <a:rPr lang="zh-CN" altLang="en-US" dirty="0"/>
              <a:t>时间其实是增加了。</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这就意味着</a:t>
            </a:r>
            <a:r>
              <a:rPr lang="en-US" altLang="zh-CN" dirty="0"/>
              <a:t>GC</a:t>
            </a:r>
            <a:r>
              <a:rPr lang="zh-CN" altLang="en-US" dirty="0"/>
              <a:t>线程消耗了更多的</a:t>
            </a:r>
            <a:r>
              <a:rPr lang="en-US" altLang="zh-CN" dirty="0"/>
              <a:t>CPU</a:t>
            </a:r>
            <a:r>
              <a:rPr lang="zh-CN" altLang="en-US" dirty="0"/>
              <a:t>资源，因此平均</a:t>
            </a:r>
            <a:r>
              <a:rPr lang="en-US" altLang="zh-CN" dirty="0"/>
              <a:t>CPU</a:t>
            </a:r>
            <a:r>
              <a:rPr lang="zh-CN" altLang="en-US" dirty="0"/>
              <a:t>占有率也在提升。</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7F36788B-B71F-4AF3-B2AD-E72FD80C02FF}" type="slidenum">
              <a:rPr lang="zh-CN" altLang="en-US" smtClean="0"/>
              <a:t>10</a:t>
            </a:fld>
            <a:endParaRPr lang="zh-CN" altLang="en-US"/>
          </a:p>
        </p:txBody>
      </p:sp>
    </p:spTree>
    <p:extLst>
      <p:ext uri="{BB962C8B-B14F-4D97-AF65-F5344CB8AC3E}">
        <p14:creationId xmlns:p14="http://schemas.microsoft.com/office/powerpoint/2010/main" val="19967459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总结可得，即使这个参数对减少单独的</a:t>
            </a:r>
            <a:r>
              <a:rPr lang="en-US" altLang="zh-CN" dirty="0"/>
              <a:t>GC</a:t>
            </a:r>
            <a:r>
              <a:rPr lang="zh-CN" altLang="en-US" dirty="0"/>
              <a:t>暂停时间，但尾延迟的情况是更严重了。</a:t>
            </a:r>
          </a:p>
        </p:txBody>
      </p:sp>
      <p:sp>
        <p:nvSpPr>
          <p:cNvPr id="4" name="灯片编号占位符 3"/>
          <p:cNvSpPr>
            <a:spLocks noGrp="1"/>
          </p:cNvSpPr>
          <p:nvPr>
            <p:ph type="sldNum" sz="quarter" idx="5"/>
          </p:nvPr>
        </p:nvSpPr>
        <p:spPr/>
        <p:txBody>
          <a:bodyPr/>
          <a:lstStyle/>
          <a:p>
            <a:fld id="{7F36788B-B71F-4AF3-B2AD-E72FD80C02FF}" type="slidenum">
              <a:rPr lang="zh-CN" altLang="en-US" smtClean="0"/>
              <a:t>11</a:t>
            </a:fld>
            <a:endParaRPr lang="zh-CN" altLang="en-US"/>
          </a:p>
        </p:txBody>
      </p:sp>
    </p:spTree>
    <p:extLst>
      <p:ext uri="{BB962C8B-B14F-4D97-AF65-F5344CB8AC3E}">
        <p14:creationId xmlns:p14="http://schemas.microsoft.com/office/powerpoint/2010/main" val="20524439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对于大部分并发</a:t>
            </a:r>
            <a:r>
              <a:rPr lang="en-US" altLang="zh-CN" dirty="0"/>
              <a:t>GC</a:t>
            </a:r>
            <a:r>
              <a:rPr lang="zh-CN" altLang="en-US" dirty="0"/>
              <a:t>，这一情况更加严重。</a:t>
            </a:r>
            <a:endParaRPr lang="en-US" altLang="zh-CN" dirty="0"/>
          </a:p>
          <a:p>
            <a:r>
              <a:rPr lang="zh-CN" altLang="en-US" dirty="0"/>
              <a:t>对比</a:t>
            </a:r>
            <a:r>
              <a:rPr lang="en-US" altLang="zh-CN" dirty="0"/>
              <a:t>30ms</a:t>
            </a:r>
            <a:r>
              <a:rPr lang="zh-CN" altLang="en-US" dirty="0"/>
              <a:t>时的情况，最小和平均都是小于</a:t>
            </a:r>
            <a:r>
              <a:rPr lang="en-US" altLang="zh-CN" dirty="0"/>
              <a:t>G1</a:t>
            </a:r>
            <a:r>
              <a:rPr lang="zh-CN" altLang="en-US" dirty="0"/>
              <a:t>的</a:t>
            </a:r>
          </a:p>
        </p:txBody>
      </p:sp>
      <p:sp>
        <p:nvSpPr>
          <p:cNvPr id="4" name="灯片编号占位符 3"/>
          <p:cNvSpPr>
            <a:spLocks noGrp="1"/>
          </p:cNvSpPr>
          <p:nvPr>
            <p:ph type="sldNum" sz="quarter" idx="5"/>
          </p:nvPr>
        </p:nvSpPr>
        <p:spPr/>
        <p:txBody>
          <a:bodyPr/>
          <a:lstStyle/>
          <a:p>
            <a:fld id="{7F36788B-B71F-4AF3-B2AD-E72FD80C02FF}" type="slidenum">
              <a:rPr lang="zh-CN" altLang="en-US" smtClean="0"/>
              <a:t>12</a:t>
            </a:fld>
            <a:endParaRPr lang="zh-CN" altLang="en-US"/>
          </a:p>
        </p:txBody>
      </p:sp>
    </p:spTree>
    <p:extLst>
      <p:ext uri="{BB962C8B-B14F-4D97-AF65-F5344CB8AC3E}">
        <p14:creationId xmlns:p14="http://schemas.microsoft.com/office/powerpoint/2010/main" val="32501891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但</a:t>
            </a:r>
            <a:r>
              <a:rPr lang="en-US" altLang="zh-CN" dirty="0"/>
              <a:t>GC</a:t>
            </a:r>
            <a:r>
              <a:rPr lang="zh-CN" altLang="en-US" dirty="0"/>
              <a:t>持续时间明显增加，因此后者的平均</a:t>
            </a:r>
            <a:r>
              <a:rPr lang="en-US" altLang="zh-CN" dirty="0"/>
              <a:t>CPU</a:t>
            </a:r>
            <a:r>
              <a:rPr lang="zh-CN" altLang="en-US" dirty="0"/>
              <a:t>占用率也明显较高</a:t>
            </a:r>
          </a:p>
        </p:txBody>
      </p:sp>
      <p:sp>
        <p:nvSpPr>
          <p:cNvPr id="4" name="灯片编号占位符 3"/>
          <p:cNvSpPr>
            <a:spLocks noGrp="1"/>
          </p:cNvSpPr>
          <p:nvPr>
            <p:ph type="sldNum" sz="quarter" idx="5"/>
          </p:nvPr>
        </p:nvSpPr>
        <p:spPr/>
        <p:txBody>
          <a:bodyPr/>
          <a:lstStyle/>
          <a:p>
            <a:fld id="{7F36788B-B71F-4AF3-B2AD-E72FD80C02FF}" type="slidenum">
              <a:rPr lang="zh-CN" altLang="en-US" smtClean="0"/>
              <a:t>13</a:t>
            </a:fld>
            <a:endParaRPr lang="zh-CN" altLang="en-US"/>
          </a:p>
        </p:txBody>
      </p:sp>
    </p:spTree>
    <p:extLst>
      <p:ext uri="{BB962C8B-B14F-4D97-AF65-F5344CB8AC3E}">
        <p14:creationId xmlns:p14="http://schemas.microsoft.com/office/powerpoint/2010/main" val="19058789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因此在该情况下，尾延迟甚至比</a:t>
            </a:r>
            <a:r>
              <a:rPr lang="en-US" altLang="zh-CN" dirty="0"/>
              <a:t>G1</a:t>
            </a:r>
            <a:r>
              <a:rPr lang="zh-CN" altLang="en-US" dirty="0"/>
              <a:t>的还要更差。</a:t>
            </a:r>
          </a:p>
        </p:txBody>
      </p:sp>
      <p:sp>
        <p:nvSpPr>
          <p:cNvPr id="4" name="灯片编号占位符 3"/>
          <p:cNvSpPr>
            <a:spLocks noGrp="1"/>
          </p:cNvSpPr>
          <p:nvPr>
            <p:ph type="sldNum" sz="quarter" idx="5"/>
          </p:nvPr>
        </p:nvSpPr>
        <p:spPr/>
        <p:txBody>
          <a:bodyPr/>
          <a:lstStyle/>
          <a:p>
            <a:fld id="{7F36788B-B71F-4AF3-B2AD-E72FD80C02FF}" type="slidenum">
              <a:rPr lang="zh-CN" altLang="en-US" smtClean="0"/>
              <a:t>14</a:t>
            </a:fld>
            <a:endParaRPr lang="zh-CN" altLang="en-US"/>
          </a:p>
        </p:txBody>
      </p:sp>
    </p:spTree>
    <p:extLst>
      <p:ext uri="{BB962C8B-B14F-4D97-AF65-F5344CB8AC3E}">
        <p14:creationId xmlns:p14="http://schemas.microsoft.com/office/powerpoint/2010/main" val="31302788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这里分析了三种并发</a:t>
            </a:r>
            <a:r>
              <a:rPr lang="en-US" altLang="zh-CN" dirty="0"/>
              <a:t>GC</a:t>
            </a:r>
            <a:r>
              <a:rPr lang="zh-CN" altLang="en-US" dirty="0"/>
              <a:t>相对于</a:t>
            </a:r>
            <a:r>
              <a:rPr lang="en-US" altLang="zh-CN" dirty="0"/>
              <a:t>STW GC</a:t>
            </a:r>
            <a:r>
              <a:rPr lang="zh-CN" altLang="en-US" dirty="0"/>
              <a:t>效率底下的主要原因：</a:t>
            </a:r>
            <a:endParaRPr lang="en-US" altLang="zh-CN" dirty="0"/>
          </a:p>
          <a:p>
            <a:pPr marL="228600" indent="-228600">
              <a:buAutoNum type="arabicPeriod"/>
            </a:pPr>
            <a:r>
              <a:rPr lang="zh-CN" altLang="en-US" dirty="0"/>
              <a:t>在</a:t>
            </a:r>
            <a:r>
              <a:rPr lang="en-US" altLang="zh-CN" dirty="0"/>
              <a:t>STW GC</a:t>
            </a:r>
            <a:r>
              <a:rPr lang="zh-CN" altLang="en-US" dirty="0"/>
              <a:t>中，</a:t>
            </a:r>
            <a:r>
              <a:rPr lang="en-US" altLang="zh-CN" dirty="0" err="1"/>
              <a:t>gc</a:t>
            </a:r>
            <a:r>
              <a:rPr lang="zh-CN" altLang="en-US" dirty="0"/>
              <a:t>可以独占所有的</a:t>
            </a:r>
            <a:r>
              <a:rPr lang="en-US" altLang="zh-CN" dirty="0" err="1"/>
              <a:t>cpu</a:t>
            </a:r>
            <a:r>
              <a:rPr lang="zh-CN" altLang="en-US" dirty="0"/>
              <a:t>资源，但在并发</a:t>
            </a:r>
            <a:r>
              <a:rPr lang="en-US" altLang="zh-CN" dirty="0"/>
              <a:t>GC</a:t>
            </a:r>
            <a:r>
              <a:rPr lang="zh-CN" altLang="en-US" dirty="0"/>
              <a:t>中需要和</a:t>
            </a:r>
            <a:r>
              <a:rPr lang="en-US" altLang="zh-CN" dirty="0"/>
              <a:t>mutator</a:t>
            </a:r>
            <a:r>
              <a:rPr lang="zh-CN" altLang="en-US" dirty="0"/>
              <a:t>共享，因此</a:t>
            </a:r>
            <a:r>
              <a:rPr lang="en-US" altLang="zh-CN" dirty="0"/>
              <a:t>GC</a:t>
            </a:r>
            <a:r>
              <a:rPr lang="zh-CN" altLang="en-US" dirty="0"/>
              <a:t>获得得资源少了</a:t>
            </a:r>
            <a:endParaRPr lang="en-US" altLang="zh-CN" dirty="0"/>
          </a:p>
          <a:p>
            <a:pPr marL="228600" indent="-228600">
              <a:buAutoNum type="arabicPeriod"/>
            </a:pPr>
            <a:r>
              <a:rPr lang="zh-CN" altLang="en-US" dirty="0"/>
              <a:t>既然</a:t>
            </a:r>
            <a:r>
              <a:rPr lang="en-US" altLang="zh-CN" dirty="0"/>
              <a:t>GC</a:t>
            </a:r>
            <a:r>
              <a:rPr lang="zh-CN" altLang="en-US" dirty="0"/>
              <a:t>线程和</a:t>
            </a:r>
            <a:r>
              <a:rPr lang="en-US" altLang="zh-CN" dirty="0"/>
              <a:t>Mutator</a:t>
            </a:r>
            <a:r>
              <a:rPr lang="zh-CN" altLang="en-US" dirty="0"/>
              <a:t>同时运行，那就有可能会对同一个对象同时进行访问，因此</a:t>
            </a:r>
            <a:r>
              <a:rPr lang="en-US" altLang="zh-CN" dirty="0" err="1"/>
              <a:t>gc</a:t>
            </a:r>
            <a:r>
              <a:rPr lang="zh-CN" altLang="en-US" dirty="0"/>
              <a:t>线程需要与</a:t>
            </a:r>
            <a:r>
              <a:rPr lang="en-US" altLang="zh-CN" dirty="0"/>
              <a:t>mutator</a:t>
            </a:r>
            <a:r>
              <a:rPr lang="zh-CN" altLang="en-US" dirty="0"/>
              <a:t>同步，来保证正确性，这也就带来了更多的性能开销。</a:t>
            </a:r>
            <a:endParaRPr lang="en-US" altLang="zh-CN" dirty="0"/>
          </a:p>
          <a:p>
            <a:pPr marL="228600" indent="-228600">
              <a:buAutoNum type="arabicPeriod"/>
            </a:pPr>
            <a:r>
              <a:rPr lang="en-US" altLang="zh-CN" dirty="0"/>
              <a:t>Mutator</a:t>
            </a:r>
            <a:r>
              <a:rPr lang="zh-CN" altLang="en-US" dirty="0"/>
              <a:t>在读取或写入一个对象前，需要首先确定对象并没有被复制或是修改。因此</a:t>
            </a:r>
            <a:r>
              <a:rPr lang="en-US" altLang="zh-CN" dirty="0"/>
              <a:t>mutator</a:t>
            </a:r>
            <a:r>
              <a:rPr lang="zh-CN" altLang="en-US" dirty="0"/>
              <a:t>需要在每一次读写操作前都插入一段代码，被称为屏障代码。</a:t>
            </a:r>
            <a:endParaRPr lang="en-US" altLang="zh-CN" dirty="0"/>
          </a:p>
          <a:p>
            <a:pPr marL="228600" indent="-228600">
              <a:buAutoNum type="arabicPeriod"/>
            </a:pPr>
            <a:endParaRPr lang="en-US" altLang="zh-CN" dirty="0"/>
          </a:p>
          <a:p>
            <a:pPr marL="0" indent="0">
              <a:buNone/>
            </a:pPr>
            <a:r>
              <a:rPr lang="zh-CN" altLang="en-US" dirty="0"/>
              <a:t>就像例子中显示的，在修改</a:t>
            </a:r>
            <a:r>
              <a:rPr lang="en-US" altLang="zh-CN" dirty="0"/>
              <a:t>y</a:t>
            </a:r>
            <a:r>
              <a:rPr lang="zh-CN" altLang="en-US" dirty="0"/>
              <a:t>之前，</a:t>
            </a:r>
            <a:r>
              <a:rPr lang="en-US" altLang="zh-CN" dirty="0"/>
              <a:t>mutator</a:t>
            </a:r>
            <a:r>
              <a:rPr lang="zh-CN" altLang="en-US" dirty="0"/>
              <a:t>需要检查</a:t>
            </a:r>
            <a:r>
              <a:rPr lang="en-US" altLang="zh-CN" dirty="0"/>
              <a:t>y</a:t>
            </a:r>
            <a:r>
              <a:rPr lang="zh-CN" altLang="en-US" dirty="0"/>
              <a:t>是否正在被收集，如果是的，则需要调用一个</a:t>
            </a:r>
            <a:r>
              <a:rPr lang="en-US" altLang="zh-CN" dirty="0" err="1"/>
              <a:t>slow_path</a:t>
            </a:r>
            <a:r>
              <a:rPr lang="zh-CN" altLang="en-US" dirty="0"/>
              <a:t>。因此这也延长了运行时长。</a:t>
            </a:r>
            <a:endParaRPr lang="en-US" altLang="zh-CN" dirty="0"/>
          </a:p>
        </p:txBody>
      </p:sp>
      <p:sp>
        <p:nvSpPr>
          <p:cNvPr id="4" name="灯片编号占位符 3"/>
          <p:cNvSpPr>
            <a:spLocks noGrp="1"/>
          </p:cNvSpPr>
          <p:nvPr>
            <p:ph type="sldNum" sz="quarter" idx="5"/>
          </p:nvPr>
        </p:nvSpPr>
        <p:spPr/>
        <p:txBody>
          <a:bodyPr/>
          <a:lstStyle/>
          <a:p>
            <a:fld id="{7F36788B-B71F-4AF3-B2AD-E72FD80C02FF}" type="slidenum">
              <a:rPr lang="zh-CN" altLang="en-US" smtClean="0"/>
              <a:t>15</a:t>
            </a:fld>
            <a:endParaRPr lang="zh-CN" altLang="en-US"/>
          </a:p>
        </p:txBody>
      </p:sp>
    </p:spTree>
    <p:extLst>
      <p:ext uri="{BB962C8B-B14F-4D97-AF65-F5344CB8AC3E}">
        <p14:creationId xmlns:p14="http://schemas.microsoft.com/office/powerpoint/2010/main" val="39789696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基于以上的问题，能否设计一个低延迟且高</a:t>
            </a:r>
            <a:r>
              <a:rPr lang="en-US" altLang="zh-CN" dirty="0" err="1"/>
              <a:t>cpu</a:t>
            </a:r>
            <a:r>
              <a:rPr lang="zh-CN" altLang="en-US" dirty="0"/>
              <a:t>效率的收集器</a:t>
            </a:r>
          </a:p>
        </p:txBody>
      </p:sp>
      <p:sp>
        <p:nvSpPr>
          <p:cNvPr id="4" name="灯片编号占位符 3"/>
          <p:cNvSpPr>
            <a:spLocks noGrp="1"/>
          </p:cNvSpPr>
          <p:nvPr>
            <p:ph type="sldNum" sz="quarter" idx="5"/>
          </p:nvPr>
        </p:nvSpPr>
        <p:spPr/>
        <p:txBody>
          <a:bodyPr/>
          <a:lstStyle/>
          <a:p>
            <a:fld id="{7F36788B-B71F-4AF3-B2AD-E72FD80C02FF}" type="slidenum">
              <a:rPr lang="zh-CN" altLang="en-US" smtClean="0"/>
              <a:t>16</a:t>
            </a:fld>
            <a:endParaRPr lang="zh-CN" altLang="en-US"/>
          </a:p>
        </p:txBody>
      </p:sp>
    </p:spTree>
    <p:extLst>
      <p:ext uri="{BB962C8B-B14F-4D97-AF65-F5344CB8AC3E}">
        <p14:creationId xmlns:p14="http://schemas.microsoft.com/office/powerpoint/2010/main" val="959162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作者找到了一些点，有助于设计出一个满足要求的</a:t>
            </a:r>
            <a:r>
              <a:rPr lang="en-US" altLang="zh-CN" dirty="0"/>
              <a:t>GC</a:t>
            </a:r>
            <a:r>
              <a:rPr lang="zh-CN" altLang="en-US" dirty="0"/>
              <a:t>。</a:t>
            </a:r>
            <a:endParaRPr lang="en-US" altLang="zh-CN" dirty="0"/>
          </a:p>
          <a:p>
            <a:r>
              <a:rPr lang="zh-CN" altLang="en-US" dirty="0"/>
              <a:t>第一点就是</a:t>
            </a:r>
            <a:r>
              <a:rPr lang="en-US" altLang="zh-CN" dirty="0"/>
              <a:t>GC</a:t>
            </a:r>
            <a:r>
              <a:rPr lang="zh-CN" altLang="en-US" dirty="0"/>
              <a:t>过程中的空闲内核。</a:t>
            </a:r>
            <a:endParaRPr lang="en-US" altLang="zh-CN" dirty="0"/>
          </a:p>
          <a:p>
            <a:r>
              <a:rPr lang="en-US" altLang="zh-CN" dirty="0"/>
              <a:t>GC</a:t>
            </a:r>
            <a:r>
              <a:rPr lang="zh-CN" altLang="en-US" dirty="0"/>
              <a:t>算法类似与对象上的图搜索，因此每个线程的工作负载在执行前是高度不可预测的，并且很容易出现负载不均衡。</a:t>
            </a:r>
            <a:endParaRPr lang="en-US" altLang="zh-CN" dirty="0"/>
          </a:p>
          <a:p>
            <a:r>
              <a:rPr lang="zh-CN" altLang="en-US" dirty="0"/>
              <a:t>作者评估了</a:t>
            </a:r>
            <a:r>
              <a:rPr lang="en-US" altLang="zh-CN" dirty="0" err="1"/>
              <a:t>Spexxx</a:t>
            </a:r>
            <a:r>
              <a:rPr lang="zh-CN" altLang="en-US" dirty="0"/>
              <a:t>，一个</a:t>
            </a:r>
            <a:r>
              <a:rPr lang="zh-CN" altLang="en-US" sz="1200" b="0" i="0" kern="1200" dirty="0">
                <a:solidFill>
                  <a:schemeClr val="tx1"/>
                </a:solidFill>
                <a:effectLst/>
                <a:latin typeface="+mn-lt"/>
                <a:ea typeface="+mn-ea"/>
                <a:cs typeface="+mn-cs"/>
              </a:rPr>
              <a:t>模拟的在线超市，可以观察到对于</a:t>
            </a:r>
            <a:r>
              <a:rPr lang="en-US" altLang="zh-CN" sz="1200" b="0" i="0" kern="1200" dirty="0">
                <a:solidFill>
                  <a:schemeClr val="tx1"/>
                </a:solidFill>
                <a:effectLst/>
                <a:latin typeface="+mn-lt"/>
                <a:ea typeface="+mn-ea"/>
                <a:cs typeface="+mn-cs"/>
              </a:rPr>
              <a:t>STW GC</a:t>
            </a:r>
            <a:r>
              <a:rPr lang="zh-CN" altLang="en-US" sz="1200" b="0" i="0" kern="1200" dirty="0">
                <a:solidFill>
                  <a:schemeClr val="tx1"/>
                </a:solidFill>
                <a:effectLst/>
                <a:latin typeface="+mn-lt"/>
                <a:ea typeface="+mn-ea"/>
                <a:cs typeface="+mn-cs"/>
              </a:rPr>
              <a:t>，达到</a:t>
            </a:r>
            <a:r>
              <a:rPr lang="en-US" altLang="zh-CN" sz="1200" b="0" i="0" kern="1200" dirty="0">
                <a:solidFill>
                  <a:schemeClr val="tx1"/>
                </a:solidFill>
                <a:effectLst/>
                <a:latin typeface="+mn-lt"/>
                <a:ea typeface="+mn-ea"/>
                <a:cs typeface="+mn-cs"/>
              </a:rPr>
              <a:t>30</a:t>
            </a:r>
            <a:r>
              <a:rPr lang="zh-CN" altLang="en-US" sz="1200" b="0" i="0" kern="1200" dirty="0">
                <a:solidFill>
                  <a:schemeClr val="tx1"/>
                </a:solidFill>
                <a:effectLst/>
                <a:latin typeface="+mn-lt"/>
                <a:ea typeface="+mn-ea"/>
                <a:cs typeface="+mn-cs"/>
              </a:rPr>
              <a:t>个内核时性能仍保持稳定</a:t>
            </a:r>
            <a:endParaRPr lang="zh-CN" altLang="en-US" dirty="0"/>
          </a:p>
        </p:txBody>
      </p:sp>
      <p:sp>
        <p:nvSpPr>
          <p:cNvPr id="4" name="灯片编号占位符 3"/>
          <p:cNvSpPr>
            <a:spLocks noGrp="1"/>
          </p:cNvSpPr>
          <p:nvPr>
            <p:ph type="sldNum" sz="quarter" idx="5"/>
          </p:nvPr>
        </p:nvSpPr>
        <p:spPr/>
        <p:txBody>
          <a:bodyPr/>
          <a:lstStyle/>
          <a:p>
            <a:fld id="{7F36788B-B71F-4AF3-B2AD-E72FD80C02FF}" type="slidenum">
              <a:rPr lang="zh-CN" altLang="en-US" smtClean="0"/>
              <a:t>17</a:t>
            </a:fld>
            <a:endParaRPr lang="zh-CN" altLang="en-US"/>
          </a:p>
        </p:txBody>
      </p:sp>
    </p:spTree>
    <p:extLst>
      <p:ext uri="{BB962C8B-B14F-4D97-AF65-F5344CB8AC3E}">
        <p14:creationId xmlns:p14="http://schemas.microsoft.com/office/powerpoint/2010/main" val="14338976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Openjdk</a:t>
            </a:r>
            <a:r>
              <a:rPr lang="zh-CN" altLang="en-US" dirty="0"/>
              <a:t>注意到了这个伸缩性的问题，因此默认设置</a:t>
            </a:r>
            <a:r>
              <a:rPr lang="en-US" altLang="zh-CN" dirty="0" err="1"/>
              <a:t>gc</a:t>
            </a:r>
            <a:r>
              <a:rPr lang="zh-CN" altLang="en-US" dirty="0"/>
              <a:t>线程数需要少于内核数量。</a:t>
            </a:r>
            <a:endParaRPr lang="en-US" altLang="zh-CN" dirty="0"/>
          </a:p>
          <a:p>
            <a:r>
              <a:rPr lang="zh-CN" altLang="en-US" dirty="0"/>
              <a:t>例如</a:t>
            </a:r>
            <a:r>
              <a:rPr lang="en-US" altLang="zh-CN" dirty="0"/>
              <a:t>80</a:t>
            </a:r>
            <a:r>
              <a:rPr lang="zh-CN" altLang="en-US" dirty="0"/>
              <a:t>核时的</a:t>
            </a:r>
            <a:r>
              <a:rPr lang="en-US" altLang="zh-CN" dirty="0" err="1"/>
              <a:t>gc</a:t>
            </a:r>
            <a:r>
              <a:rPr lang="zh-CN" altLang="en-US" dirty="0"/>
              <a:t>线程数为</a:t>
            </a:r>
            <a:r>
              <a:rPr lang="en-US" altLang="zh-CN" dirty="0"/>
              <a:t>53</a:t>
            </a:r>
            <a:r>
              <a:rPr lang="zh-CN" altLang="en-US" dirty="0"/>
              <a:t>，这也就意味着其它的</a:t>
            </a:r>
            <a:r>
              <a:rPr lang="en-US" altLang="zh-CN" dirty="0"/>
              <a:t>27</a:t>
            </a:r>
            <a:r>
              <a:rPr lang="zh-CN" altLang="en-US" dirty="0"/>
              <a:t>个内核在</a:t>
            </a:r>
            <a:r>
              <a:rPr lang="en-US" altLang="zh-CN" dirty="0" err="1"/>
              <a:t>gc</a:t>
            </a:r>
            <a:r>
              <a:rPr lang="zh-CN" altLang="en-US" dirty="0"/>
              <a:t>过程中将会是空闲的。</a:t>
            </a:r>
          </a:p>
        </p:txBody>
      </p:sp>
      <p:sp>
        <p:nvSpPr>
          <p:cNvPr id="4" name="灯片编号占位符 3"/>
          <p:cNvSpPr>
            <a:spLocks noGrp="1"/>
          </p:cNvSpPr>
          <p:nvPr>
            <p:ph type="sldNum" sz="quarter" idx="5"/>
          </p:nvPr>
        </p:nvSpPr>
        <p:spPr/>
        <p:txBody>
          <a:bodyPr/>
          <a:lstStyle/>
          <a:p>
            <a:fld id="{7F36788B-B71F-4AF3-B2AD-E72FD80C02FF}" type="slidenum">
              <a:rPr lang="zh-CN" altLang="en-US" smtClean="0"/>
              <a:t>18</a:t>
            </a:fld>
            <a:endParaRPr lang="zh-CN" altLang="en-US"/>
          </a:p>
        </p:txBody>
      </p:sp>
    </p:spTree>
    <p:extLst>
      <p:ext uri="{BB962C8B-B14F-4D97-AF65-F5344CB8AC3E}">
        <p14:creationId xmlns:p14="http://schemas.microsoft.com/office/powerpoint/2010/main" val="29369466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第二点是写偏斜</a:t>
            </a:r>
            <a:endParaRPr lang="en-US" altLang="zh-CN" dirty="0"/>
          </a:p>
          <a:p>
            <a:r>
              <a:rPr lang="zh-CN" altLang="en-US" dirty="0"/>
              <a:t>从图中可以看出</a:t>
            </a:r>
            <a:r>
              <a:rPr lang="zh-CN" altLang="en-US" sz="1200" b="0" i="0" kern="1200" dirty="0">
                <a:solidFill>
                  <a:schemeClr val="tx1"/>
                </a:solidFill>
                <a:effectLst/>
                <a:latin typeface="+mn-lt"/>
                <a:ea typeface="+mn-ea"/>
                <a:cs typeface="+mn-cs"/>
              </a:rPr>
              <a:t>交互式服务在会话中处理请求，该服务将在会话开始时处理请求，并在会话结束之前生成响应。</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会话之间大多是相互隔离的：一个会话将不会尝试访问其他会话创建的对象，除非这些对象可通过共享数据结构全局可见。</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因此，我们假定那些基于会话的应用程序的内存行为将出现偏差，即，会话内的内存访问将只有很小一部分落入该会话分配的内存中，将存储范围称为工作集。</a:t>
            </a:r>
            <a:endParaRPr lang="zh-CN" altLang="en-US" dirty="0"/>
          </a:p>
        </p:txBody>
      </p:sp>
      <p:sp>
        <p:nvSpPr>
          <p:cNvPr id="4" name="灯片编号占位符 3"/>
          <p:cNvSpPr>
            <a:spLocks noGrp="1"/>
          </p:cNvSpPr>
          <p:nvPr>
            <p:ph type="sldNum" sz="quarter" idx="5"/>
          </p:nvPr>
        </p:nvSpPr>
        <p:spPr/>
        <p:txBody>
          <a:bodyPr/>
          <a:lstStyle/>
          <a:p>
            <a:fld id="{7F36788B-B71F-4AF3-B2AD-E72FD80C02FF}" type="slidenum">
              <a:rPr lang="zh-CN" altLang="en-US" smtClean="0"/>
              <a:t>19</a:t>
            </a:fld>
            <a:endParaRPr lang="zh-CN" altLang="en-US"/>
          </a:p>
        </p:txBody>
      </p:sp>
    </p:spTree>
    <p:extLst>
      <p:ext uri="{BB962C8B-B14F-4D97-AF65-F5344CB8AC3E}">
        <p14:creationId xmlns:p14="http://schemas.microsoft.com/office/powerpoint/2010/main" val="42424681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dirty="0"/>
              <a:t>为了便于维护和部署，阿里巴巴将云中的应用程序差分为了较小的、目的单一且是交互式的服务。</a:t>
            </a:r>
            <a:endParaRPr lang="en-US" altLang="zh-CN" dirty="0"/>
          </a:p>
          <a:p>
            <a:pPr algn="l"/>
            <a:r>
              <a:rPr lang="zh-CN" altLang="en-US" dirty="0"/>
              <a:t>由于业务逻辑复杂，每项操作都需要各种服务的协作。</a:t>
            </a:r>
            <a:endParaRPr lang="en-US" altLang="zh-CN" dirty="0"/>
          </a:p>
          <a:p>
            <a:pPr algn="l"/>
            <a:r>
              <a:rPr lang="zh-CN" altLang="en-US" dirty="0"/>
              <a:t>例如一个用户想要结账，她将请求结帐页面，在该页面中，实际上需要许多服务的协作，例如优惠券服务，用来计算出最经济的方式；购物车服务用来列出所有项目；推荐服务则根据购物车中的商品和用户的先前购买行为（推荐服务）来推荐其他商品。</a:t>
            </a:r>
          </a:p>
          <a:p>
            <a:r>
              <a:rPr lang="zh-CN" altLang="en-US" dirty="0"/>
              <a:t>这些服务也彼此交互，并且它们可以与高速缓存服务通信以进行高速数据提取。</a:t>
            </a:r>
          </a:p>
        </p:txBody>
      </p:sp>
      <p:sp>
        <p:nvSpPr>
          <p:cNvPr id="4" name="灯片编号占位符 3"/>
          <p:cNvSpPr>
            <a:spLocks noGrp="1"/>
          </p:cNvSpPr>
          <p:nvPr>
            <p:ph type="sldNum" sz="quarter" idx="5"/>
          </p:nvPr>
        </p:nvSpPr>
        <p:spPr/>
        <p:txBody>
          <a:bodyPr/>
          <a:lstStyle/>
          <a:p>
            <a:fld id="{7F36788B-B71F-4AF3-B2AD-E72FD80C02FF}" type="slidenum">
              <a:rPr lang="zh-CN" altLang="en-US" smtClean="0"/>
              <a:t>2</a:t>
            </a:fld>
            <a:endParaRPr lang="zh-CN" altLang="en-US"/>
          </a:p>
        </p:txBody>
      </p:sp>
    </p:spTree>
    <p:extLst>
      <p:ext uri="{BB962C8B-B14F-4D97-AF65-F5344CB8AC3E}">
        <p14:creationId xmlns:p14="http://schemas.microsoft.com/office/powerpoint/2010/main" val="13596018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进行了一些测试，大部分都显示出相似的写操作，只有极少的写操作会落入到工作集以外。</a:t>
            </a:r>
            <a:endParaRPr lang="en-US" altLang="zh-CN" dirty="0"/>
          </a:p>
          <a:p>
            <a:r>
              <a:rPr lang="zh-CN" altLang="en-US" dirty="0"/>
              <a:t>而对于</a:t>
            </a:r>
            <a:r>
              <a:rPr lang="en-US" altLang="zh-CN" dirty="0"/>
              <a:t>spark</a:t>
            </a:r>
            <a:r>
              <a:rPr lang="zh-CN" altLang="en-US" dirty="0"/>
              <a:t>来说，比较不一样。</a:t>
            </a:r>
            <a:r>
              <a:rPr lang="en-US" altLang="zh-CN" dirty="0"/>
              <a:t>Session spark</a:t>
            </a:r>
            <a:r>
              <a:rPr lang="zh-CN" altLang="en-US" dirty="0"/>
              <a:t>将会导致较多的对工作集以外的写操作，</a:t>
            </a:r>
          </a:p>
        </p:txBody>
      </p:sp>
      <p:sp>
        <p:nvSpPr>
          <p:cNvPr id="4" name="灯片编号占位符 3"/>
          <p:cNvSpPr>
            <a:spLocks noGrp="1"/>
          </p:cNvSpPr>
          <p:nvPr>
            <p:ph type="sldNum" sz="quarter" idx="5"/>
          </p:nvPr>
        </p:nvSpPr>
        <p:spPr/>
        <p:txBody>
          <a:bodyPr/>
          <a:lstStyle/>
          <a:p>
            <a:fld id="{7F36788B-B71F-4AF3-B2AD-E72FD80C02FF}" type="slidenum">
              <a:rPr lang="zh-CN" altLang="en-US" smtClean="0"/>
              <a:t>20</a:t>
            </a:fld>
            <a:endParaRPr lang="zh-CN" altLang="en-US"/>
          </a:p>
        </p:txBody>
      </p:sp>
    </p:spTree>
    <p:extLst>
      <p:ext uri="{BB962C8B-B14F-4D97-AF65-F5344CB8AC3E}">
        <p14:creationId xmlns:p14="http://schemas.microsoft.com/office/powerpoint/2010/main" val="17527048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最后一点是</a:t>
            </a:r>
            <a:r>
              <a:rPr lang="en-US" altLang="zh-CN" dirty="0"/>
              <a:t>MPK</a:t>
            </a:r>
            <a:r>
              <a:rPr lang="zh-CN" altLang="en-US" dirty="0"/>
              <a:t>，允许用户在进程中配置不同页面权限</a:t>
            </a:r>
            <a:endParaRPr lang="en-US" altLang="zh-CN" dirty="0"/>
          </a:p>
          <a:p>
            <a:r>
              <a:rPr lang="zh-CN" altLang="en-US" dirty="0"/>
              <a:t>例如可以将进程中的虚拟页表分为三个域，并且将线程在不同域上配置为不同的权限。</a:t>
            </a:r>
            <a:endParaRPr lang="en-US" altLang="zh-CN" dirty="0"/>
          </a:p>
          <a:p>
            <a:r>
              <a:rPr lang="zh-CN" altLang="en-US" dirty="0"/>
              <a:t>对于</a:t>
            </a:r>
            <a:r>
              <a:rPr lang="en-US" altLang="zh-CN" dirty="0" err="1"/>
              <a:t>domin</a:t>
            </a:r>
            <a:r>
              <a:rPr lang="en-US" altLang="zh-CN" dirty="0"/>
              <a:t> 0</a:t>
            </a:r>
            <a:r>
              <a:rPr lang="zh-CN" altLang="en-US" dirty="0"/>
              <a:t>，线程</a:t>
            </a:r>
            <a:r>
              <a:rPr lang="en-US" altLang="zh-CN" dirty="0"/>
              <a:t>1</a:t>
            </a:r>
            <a:r>
              <a:rPr lang="zh-CN" altLang="en-US" dirty="0"/>
              <a:t>具有读写权限而线程</a:t>
            </a:r>
            <a:r>
              <a:rPr lang="en-US" altLang="zh-CN" dirty="0"/>
              <a:t>2</a:t>
            </a:r>
            <a:r>
              <a:rPr lang="zh-CN" altLang="en-US" dirty="0"/>
              <a:t>只具有读权限。</a:t>
            </a:r>
            <a:endParaRPr lang="en-US" altLang="zh-CN" dirty="0"/>
          </a:p>
          <a:p>
            <a:endParaRPr lang="en-US" altLang="zh-CN" dirty="0"/>
          </a:p>
          <a:p>
            <a:r>
              <a:rPr lang="zh-CN" altLang="en-US" dirty="0"/>
              <a:t>先前的</a:t>
            </a:r>
            <a:r>
              <a:rPr lang="en-US" altLang="zh-CN" dirty="0"/>
              <a:t>MPK</a:t>
            </a:r>
            <a:r>
              <a:rPr lang="zh-CN" altLang="en-US" dirty="0"/>
              <a:t>被用来提高线程间的隔离性和安全性，但这里考虑是否能用</a:t>
            </a:r>
            <a:r>
              <a:rPr lang="en-US" altLang="zh-CN" dirty="0"/>
              <a:t>MPK</a:t>
            </a:r>
            <a:r>
              <a:rPr lang="zh-CN" altLang="en-US" dirty="0"/>
              <a:t>提高性能。</a:t>
            </a:r>
          </a:p>
        </p:txBody>
      </p:sp>
      <p:sp>
        <p:nvSpPr>
          <p:cNvPr id="4" name="灯片编号占位符 3"/>
          <p:cNvSpPr>
            <a:spLocks noGrp="1"/>
          </p:cNvSpPr>
          <p:nvPr>
            <p:ph type="sldNum" sz="quarter" idx="5"/>
          </p:nvPr>
        </p:nvSpPr>
        <p:spPr/>
        <p:txBody>
          <a:bodyPr/>
          <a:lstStyle/>
          <a:p>
            <a:fld id="{7F36788B-B71F-4AF3-B2AD-E72FD80C02FF}" type="slidenum">
              <a:rPr lang="zh-CN" altLang="en-US" smtClean="0"/>
              <a:t>21</a:t>
            </a:fld>
            <a:endParaRPr lang="zh-CN" altLang="en-US"/>
          </a:p>
        </p:txBody>
      </p:sp>
    </p:spTree>
    <p:extLst>
      <p:ext uri="{BB962C8B-B14F-4D97-AF65-F5344CB8AC3E}">
        <p14:creationId xmlns:p14="http://schemas.microsoft.com/office/powerpoint/2010/main" val="73905330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作者设计了</a:t>
            </a:r>
            <a:r>
              <a:rPr lang="en-US" altLang="zh-CN" dirty="0"/>
              <a:t>platinum</a:t>
            </a:r>
            <a:r>
              <a:rPr lang="zh-CN" altLang="en-US" dirty="0"/>
              <a:t>，是一种</a:t>
            </a:r>
            <a:r>
              <a:rPr lang="zh-CN" altLang="en-US" sz="1200" b="0" i="0" kern="1200" dirty="0">
                <a:solidFill>
                  <a:schemeClr val="tx1"/>
                </a:solidFill>
                <a:effectLst/>
                <a:latin typeface="+mn-lt"/>
                <a:ea typeface="+mn-ea"/>
                <a:cs typeface="+mn-cs"/>
              </a:rPr>
              <a:t>具有中等的</a:t>
            </a:r>
            <a:r>
              <a:rPr lang="en-US" altLang="zh-CN" sz="1200" b="0" i="0" kern="1200" dirty="0">
                <a:solidFill>
                  <a:schemeClr val="tx1"/>
                </a:solidFill>
                <a:effectLst/>
                <a:latin typeface="+mn-lt"/>
                <a:ea typeface="+mn-ea"/>
                <a:cs typeface="+mn-cs"/>
              </a:rPr>
              <a:t>CPU</a:t>
            </a:r>
            <a:r>
              <a:rPr lang="zh-CN" altLang="en-US" sz="1200" b="0" i="0" kern="1200" dirty="0">
                <a:solidFill>
                  <a:schemeClr val="tx1"/>
                </a:solidFill>
                <a:effectLst/>
                <a:latin typeface="+mn-lt"/>
                <a:ea typeface="+mn-ea"/>
                <a:cs typeface="+mn-cs"/>
              </a:rPr>
              <a:t>消耗的</a:t>
            </a:r>
            <a:r>
              <a:rPr lang="zh-CN" altLang="en-US" dirty="0"/>
              <a:t>大部分并发</a:t>
            </a:r>
            <a:r>
              <a:rPr lang="en-US" altLang="zh-CN" dirty="0"/>
              <a:t>GC</a:t>
            </a:r>
          </a:p>
          <a:p>
            <a:r>
              <a:rPr lang="zh-CN" altLang="en-US" dirty="0"/>
              <a:t>通过允许并发运行实现低延迟，同时删除掉同步问题和写屏障，来提高</a:t>
            </a:r>
            <a:r>
              <a:rPr lang="en-US" altLang="zh-CN" dirty="0" err="1"/>
              <a:t>cpu</a:t>
            </a:r>
            <a:r>
              <a:rPr lang="zh-CN" altLang="en-US" dirty="0"/>
              <a:t>利用率</a:t>
            </a:r>
            <a:endParaRPr lang="en-US" altLang="zh-CN" dirty="0"/>
          </a:p>
          <a:p>
            <a:r>
              <a:rPr lang="zh-CN" altLang="en-US" dirty="0"/>
              <a:t>从图中可以观察到</a:t>
            </a:r>
            <a:r>
              <a:rPr lang="en-US" altLang="zh-CN" dirty="0"/>
              <a:t>platinum</a:t>
            </a:r>
            <a:r>
              <a:rPr lang="zh-CN" altLang="en-US" dirty="0"/>
              <a:t>有三个阶段。</a:t>
            </a:r>
            <a:endParaRPr lang="en-US" altLang="zh-CN" dirty="0"/>
          </a:p>
          <a:p>
            <a:pPr marL="228600" indent="-228600">
              <a:buAutoNum type="arabicPeriod"/>
            </a:pPr>
            <a:r>
              <a:rPr lang="zh-CN" altLang="en-US" dirty="0"/>
              <a:t>第一阶段是初始化暂停：用来初始化收集器，这一阶段耗时较短，只花费少于</a:t>
            </a:r>
            <a:r>
              <a:rPr lang="en-US" altLang="zh-CN" dirty="0"/>
              <a:t>1ms</a:t>
            </a:r>
          </a:p>
          <a:p>
            <a:pPr marL="228600" indent="-228600">
              <a:buAutoNum type="arabicPeriod"/>
            </a:pPr>
            <a:r>
              <a:rPr lang="zh-CN" altLang="en-US" dirty="0"/>
              <a:t>第二阶段是一个并发清除过程：</a:t>
            </a:r>
            <a:r>
              <a:rPr lang="en-US" altLang="zh-CN" dirty="0"/>
              <a:t>mutator</a:t>
            </a:r>
            <a:r>
              <a:rPr lang="zh-CN" altLang="en-US" dirty="0"/>
              <a:t>可以和</a:t>
            </a:r>
            <a:r>
              <a:rPr lang="en-US" altLang="zh-CN" dirty="0" err="1"/>
              <a:t>gc</a:t>
            </a:r>
            <a:r>
              <a:rPr lang="zh-CN" altLang="en-US" dirty="0"/>
              <a:t>线程同时运行，由于隔离的执行机制，</a:t>
            </a:r>
            <a:r>
              <a:rPr lang="en-US" altLang="zh-CN" dirty="0"/>
              <a:t>GC</a:t>
            </a:r>
            <a:r>
              <a:rPr lang="zh-CN" altLang="en-US" dirty="0"/>
              <a:t>和</a:t>
            </a:r>
            <a:r>
              <a:rPr lang="en-US" altLang="zh-CN" dirty="0"/>
              <a:t>mutator</a:t>
            </a:r>
            <a:r>
              <a:rPr lang="zh-CN" altLang="en-US" dirty="0"/>
              <a:t>专注于堆的不同部分，几乎不会相互干扰</a:t>
            </a:r>
            <a:endParaRPr lang="en-US" altLang="zh-CN" dirty="0"/>
          </a:p>
          <a:p>
            <a:pPr marL="228600" indent="-228600">
              <a:buAutoNum type="arabicPeriod"/>
            </a:pPr>
            <a:r>
              <a:rPr lang="zh-CN" altLang="en-US" dirty="0"/>
              <a:t>最后一个阶段也是一个暂停阶段：当</a:t>
            </a:r>
            <a:r>
              <a:rPr lang="en-US" altLang="zh-CN" dirty="0"/>
              <a:t>GC</a:t>
            </a:r>
            <a:r>
              <a:rPr lang="zh-CN" altLang="en-US" dirty="0"/>
              <a:t>完成工作后，</a:t>
            </a:r>
            <a:r>
              <a:rPr lang="en-US" altLang="zh-CN" dirty="0"/>
              <a:t>platinum</a:t>
            </a:r>
            <a:r>
              <a:rPr lang="zh-CN" altLang="en-US" dirty="0"/>
              <a:t>再次暂停</a:t>
            </a:r>
            <a:r>
              <a:rPr lang="en-US" altLang="zh-CN" dirty="0"/>
              <a:t>mutator</a:t>
            </a:r>
            <a:r>
              <a:rPr lang="zh-CN" altLang="en-US" dirty="0"/>
              <a:t>的运行，这是因为在并发清除部分，</a:t>
            </a:r>
            <a:r>
              <a:rPr lang="en-US" altLang="zh-CN" dirty="0"/>
              <a:t>mutator</a:t>
            </a:r>
            <a:r>
              <a:rPr lang="zh-CN" altLang="en-US" dirty="0"/>
              <a:t>工作集中的某些对象未被</a:t>
            </a:r>
            <a:r>
              <a:rPr lang="en-US" altLang="zh-CN" dirty="0"/>
              <a:t>GC</a:t>
            </a:r>
            <a:r>
              <a:rPr lang="zh-CN" altLang="en-US" dirty="0"/>
              <a:t>线程处理，因此需要扫描这些对象以确保正确性。（对象较少，花费时间较短） </a:t>
            </a:r>
          </a:p>
        </p:txBody>
      </p:sp>
      <p:sp>
        <p:nvSpPr>
          <p:cNvPr id="4" name="灯片编号占位符 3"/>
          <p:cNvSpPr>
            <a:spLocks noGrp="1"/>
          </p:cNvSpPr>
          <p:nvPr>
            <p:ph type="sldNum" sz="quarter" idx="5"/>
          </p:nvPr>
        </p:nvSpPr>
        <p:spPr/>
        <p:txBody>
          <a:bodyPr/>
          <a:lstStyle/>
          <a:p>
            <a:fld id="{7F36788B-B71F-4AF3-B2AD-E72FD80C02FF}" type="slidenum">
              <a:rPr lang="zh-CN" altLang="en-US" smtClean="0"/>
              <a:t>22</a:t>
            </a:fld>
            <a:endParaRPr lang="zh-CN" altLang="en-US"/>
          </a:p>
        </p:txBody>
      </p:sp>
    </p:spTree>
    <p:extLst>
      <p:ext uri="{BB962C8B-B14F-4D97-AF65-F5344CB8AC3E}">
        <p14:creationId xmlns:p14="http://schemas.microsoft.com/office/powerpoint/2010/main" val="322872414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Platinum</a:t>
            </a:r>
            <a:r>
              <a:rPr lang="zh-CN" altLang="en-US" dirty="0"/>
              <a:t>包括三个设计亮点</a:t>
            </a:r>
            <a:endParaRPr lang="en-US" altLang="zh-CN" dirty="0"/>
          </a:p>
          <a:p>
            <a:r>
              <a:rPr lang="en-US" altLang="zh-CN" dirty="0"/>
              <a:t>1. </a:t>
            </a:r>
            <a:r>
              <a:rPr lang="zh-CN" altLang="en-US" dirty="0"/>
              <a:t>收集空闲核心，就是没有被</a:t>
            </a:r>
            <a:r>
              <a:rPr lang="en-US" altLang="zh-CN" dirty="0" err="1"/>
              <a:t>gc</a:t>
            </a:r>
            <a:r>
              <a:rPr lang="zh-CN" altLang="en-US" dirty="0"/>
              <a:t>线程使用的，可以分配给新的</a:t>
            </a:r>
            <a:r>
              <a:rPr lang="en-US" altLang="zh-CN" dirty="0"/>
              <a:t>mutator</a:t>
            </a:r>
            <a:endParaRPr lang="zh-CN" altLang="en-US" dirty="0"/>
          </a:p>
        </p:txBody>
      </p:sp>
      <p:sp>
        <p:nvSpPr>
          <p:cNvPr id="4" name="灯片编号占位符 3"/>
          <p:cNvSpPr>
            <a:spLocks noGrp="1"/>
          </p:cNvSpPr>
          <p:nvPr>
            <p:ph type="sldNum" sz="quarter" idx="5"/>
          </p:nvPr>
        </p:nvSpPr>
        <p:spPr/>
        <p:txBody>
          <a:bodyPr/>
          <a:lstStyle/>
          <a:p>
            <a:fld id="{7F36788B-B71F-4AF3-B2AD-E72FD80C02FF}" type="slidenum">
              <a:rPr lang="zh-CN" altLang="en-US" smtClean="0"/>
              <a:t>23</a:t>
            </a:fld>
            <a:endParaRPr lang="zh-CN" altLang="en-US"/>
          </a:p>
        </p:txBody>
      </p:sp>
    </p:spTree>
    <p:extLst>
      <p:ext uri="{BB962C8B-B14F-4D97-AF65-F5344CB8AC3E}">
        <p14:creationId xmlns:p14="http://schemas.microsoft.com/office/powerpoint/2010/main" val="43081306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第二，将堆分区，将</a:t>
            </a:r>
            <a:r>
              <a:rPr lang="en-US" altLang="zh-CN" dirty="0" err="1"/>
              <a:t>gc</a:t>
            </a:r>
            <a:r>
              <a:rPr lang="zh-CN" altLang="en-US" dirty="0"/>
              <a:t>线程和</a:t>
            </a:r>
            <a:r>
              <a:rPr lang="en-US" altLang="zh-CN" dirty="0"/>
              <a:t>mutator</a:t>
            </a:r>
            <a:r>
              <a:rPr lang="zh-CN" altLang="en-US" dirty="0"/>
              <a:t>的运行隔离开，并且减少同步性问题。</a:t>
            </a:r>
          </a:p>
        </p:txBody>
      </p:sp>
      <p:sp>
        <p:nvSpPr>
          <p:cNvPr id="4" name="灯片编号占位符 3"/>
          <p:cNvSpPr>
            <a:spLocks noGrp="1"/>
          </p:cNvSpPr>
          <p:nvPr>
            <p:ph type="sldNum" sz="quarter" idx="5"/>
          </p:nvPr>
        </p:nvSpPr>
        <p:spPr/>
        <p:txBody>
          <a:bodyPr/>
          <a:lstStyle/>
          <a:p>
            <a:fld id="{7F36788B-B71F-4AF3-B2AD-E72FD80C02FF}" type="slidenum">
              <a:rPr lang="zh-CN" altLang="en-US" smtClean="0"/>
              <a:t>24</a:t>
            </a:fld>
            <a:endParaRPr lang="zh-CN" altLang="en-US"/>
          </a:p>
        </p:txBody>
      </p:sp>
    </p:spTree>
    <p:extLst>
      <p:ext uri="{BB962C8B-B14F-4D97-AF65-F5344CB8AC3E}">
        <p14:creationId xmlns:p14="http://schemas.microsoft.com/office/powerpoint/2010/main" val="188161126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利用</a:t>
            </a:r>
            <a:r>
              <a:rPr lang="en-US" altLang="zh-CN" dirty="0"/>
              <a:t>MPK</a:t>
            </a:r>
            <a:r>
              <a:rPr lang="zh-CN" altLang="en-US" sz="1200" b="0" i="0" kern="1200" dirty="0">
                <a:solidFill>
                  <a:schemeClr val="tx1"/>
                </a:solidFill>
                <a:effectLst/>
                <a:latin typeface="+mn-lt"/>
                <a:ea typeface="+mn-ea"/>
                <a:cs typeface="+mn-cs"/>
              </a:rPr>
              <a:t>将堆划分为域，进而</a:t>
            </a:r>
            <a:r>
              <a:rPr lang="zh-CN" altLang="en-US" dirty="0"/>
              <a:t>消除大多数收集器采用的软件屏障，从而提高了</a:t>
            </a:r>
            <a:r>
              <a:rPr lang="en-US" altLang="zh-CN" dirty="0"/>
              <a:t>CPU</a:t>
            </a:r>
            <a:r>
              <a:rPr lang="zh-CN" altLang="en-US" dirty="0"/>
              <a:t>效率。在下面更详细解说。</a:t>
            </a:r>
          </a:p>
        </p:txBody>
      </p:sp>
      <p:sp>
        <p:nvSpPr>
          <p:cNvPr id="4" name="灯片编号占位符 3"/>
          <p:cNvSpPr>
            <a:spLocks noGrp="1"/>
          </p:cNvSpPr>
          <p:nvPr>
            <p:ph type="sldNum" sz="quarter" idx="5"/>
          </p:nvPr>
        </p:nvSpPr>
        <p:spPr/>
        <p:txBody>
          <a:bodyPr/>
          <a:lstStyle/>
          <a:p>
            <a:fld id="{7F36788B-B71F-4AF3-B2AD-E72FD80C02FF}" type="slidenum">
              <a:rPr lang="zh-CN" altLang="en-US" smtClean="0"/>
              <a:t>25</a:t>
            </a:fld>
            <a:endParaRPr lang="zh-CN" altLang="en-US"/>
          </a:p>
        </p:txBody>
      </p:sp>
    </p:spTree>
    <p:extLst>
      <p:ext uri="{BB962C8B-B14F-4D97-AF65-F5344CB8AC3E}">
        <p14:creationId xmlns:p14="http://schemas.microsoft.com/office/powerpoint/2010/main" val="247976925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Platinum</a:t>
            </a:r>
            <a:r>
              <a:rPr lang="zh-CN" altLang="en-US" dirty="0"/>
              <a:t>通过使用</a:t>
            </a:r>
            <a:r>
              <a:rPr lang="en-US" altLang="zh-CN" dirty="0" err="1"/>
              <a:t>linux</a:t>
            </a:r>
            <a:r>
              <a:rPr lang="zh-CN" altLang="en-US" dirty="0"/>
              <a:t>调度器的</a:t>
            </a:r>
            <a:r>
              <a:rPr lang="en-US" altLang="zh-CN" dirty="0" err="1"/>
              <a:t>sched_setaffinity</a:t>
            </a:r>
            <a:r>
              <a:rPr lang="zh-CN" altLang="en-US" dirty="0"/>
              <a:t>接口设置亲和力值将</a:t>
            </a:r>
            <a:r>
              <a:rPr lang="en-US" altLang="zh-CN" dirty="0" err="1"/>
              <a:t>gc</a:t>
            </a:r>
            <a:r>
              <a:rPr lang="zh-CN" altLang="en-US" dirty="0"/>
              <a:t>线程绑定到不同的</a:t>
            </a:r>
            <a:r>
              <a:rPr lang="en-US" altLang="zh-CN" dirty="0" err="1"/>
              <a:t>cpu</a:t>
            </a:r>
            <a:r>
              <a:rPr lang="zh-CN" altLang="en-US" dirty="0"/>
              <a:t>内核上。在这种情况下，在</a:t>
            </a:r>
            <a:r>
              <a:rPr lang="en-US" altLang="zh-CN" dirty="0" err="1"/>
              <a:t>gc</a:t>
            </a:r>
            <a:r>
              <a:rPr lang="zh-CN" altLang="en-US" dirty="0"/>
              <a:t>过程中</a:t>
            </a:r>
            <a:r>
              <a:rPr lang="en-US" altLang="zh-CN" dirty="0" err="1"/>
              <a:t>gc</a:t>
            </a:r>
            <a:r>
              <a:rPr lang="zh-CN" altLang="en-US" dirty="0"/>
              <a:t>线程是可以单独占有一个核心的。又因为</a:t>
            </a:r>
            <a:r>
              <a:rPr lang="en-US" altLang="zh-CN" dirty="0" err="1"/>
              <a:t>gc</a:t>
            </a:r>
            <a:r>
              <a:rPr lang="zh-CN" altLang="en-US" dirty="0"/>
              <a:t>线程数比核数量少，因此会有空闲的核心。</a:t>
            </a:r>
            <a:endParaRPr lang="en-US" altLang="zh-CN" dirty="0"/>
          </a:p>
          <a:p>
            <a:r>
              <a:rPr lang="zh-CN" altLang="en-US" dirty="0"/>
              <a:t>当</a:t>
            </a:r>
            <a:r>
              <a:rPr lang="en-US" altLang="zh-CN" dirty="0"/>
              <a:t>platinum</a:t>
            </a:r>
            <a:r>
              <a:rPr lang="zh-CN" altLang="en-US" dirty="0"/>
              <a:t>不处于活动状态时，</a:t>
            </a:r>
            <a:r>
              <a:rPr lang="en-US" altLang="zh-CN" dirty="0"/>
              <a:t>mutator</a:t>
            </a:r>
            <a:r>
              <a:rPr lang="zh-CN" altLang="en-US" dirty="0"/>
              <a:t>可以在任何核上自由运行</a:t>
            </a:r>
            <a:endParaRPr lang="en-US" altLang="zh-CN" dirty="0"/>
          </a:p>
          <a:p>
            <a:r>
              <a:rPr lang="zh-CN" altLang="en-US" dirty="0"/>
              <a:t>当</a:t>
            </a:r>
            <a:r>
              <a:rPr lang="en-US" altLang="zh-CN" dirty="0" err="1"/>
              <a:t>gc</a:t>
            </a:r>
            <a:r>
              <a:rPr lang="zh-CN" altLang="en-US" dirty="0"/>
              <a:t>被触发时，则修改亲和力值约束</a:t>
            </a:r>
            <a:r>
              <a:rPr lang="en-US" altLang="zh-CN" dirty="0"/>
              <a:t>mutator</a:t>
            </a:r>
            <a:r>
              <a:rPr lang="zh-CN" altLang="en-US" dirty="0"/>
              <a:t>仅在空闲内核上运行。</a:t>
            </a:r>
            <a:endParaRPr lang="en-US" altLang="zh-CN" dirty="0"/>
          </a:p>
          <a:p>
            <a:r>
              <a:rPr lang="zh-CN" altLang="en-US" dirty="0"/>
              <a:t>这一设计将</a:t>
            </a:r>
            <a:r>
              <a:rPr lang="en-US" altLang="zh-CN" dirty="0" err="1"/>
              <a:t>gc</a:t>
            </a:r>
            <a:r>
              <a:rPr lang="zh-CN" altLang="en-US" dirty="0"/>
              <a:t>线程和</a:t>
            </a:r>
            <a:r>
              <a:rPr lang="en-US" altLang="zh-CN" dirty="0"/>
              <a:t>mutator</a:t>
            </a:r>
            <a:r>
              <a:rPr lang="zh-CN" altLang="en-US" dirty="0"/>
              <a:t>隔离开来，且</a:t>
            </a:r>
            <a:r>
              <a:rPr lang="zh-CN" altLang="en-US" sz="1200" b="0" i="0" kern="1200" dirty="0">
                <a:solidFill>
                  <a:schemeClr val="tx1"/>
                </a:solidFill>
                <a:effectLst/>
                <a:latin typeface="+mn-lt"/>
                <a:ea typeface="+mn-ea"/>
                <a:cs typeface="+mn-cs"/>
              </a:rPr>
              <a:t>避免</a:t>
            </a:r>
            <a:r>
              <a:rPr lang="en-US" altLang="zh-CN" sz="1200" b="0" i="0" kern="1200" dirty="0">
                <a:solidFill>
                  <a:schemeClr val="tx1"/>
                </a:solidFill>
                <a:effectLst/>
                <a:latin typeface="+mn-lt"/>
                <a:ea typeface="+mn-ea"/>
                <a:cs typeface="+mn-cs"/>
              </a:rPr>
              <a:t>GC</a:t>
            </a:r>
            <a:r>
              <a:rPr lang="zh-CN" altLang="en-US" sz="1200" b="0" i="0" kern="1200" dirty="0">
                <a:solidFill>
                  <a:schemeClr val="tx1"/>
                </a:solidFill>
                <a:effectLst/>
                <a:latin typeface="+mn-lt"/>
                <a:ea typeface="+mn-ea"/>
                <a:cs typeface="+mn-cs"/>
              </a:rPr>
              <a:t>线程和变量之间的</a:t>
            </a:r>
            <a:r>
              <a:rPr lang="en-US" altLang="zh-CN" sz="1200" b="0" i="0" kern="1200" dirty="0">
                <a:solidFill>
                  <a:schemeClr val="tx1"/>
                </a:solidFill>
                <a:effectLst/>
                <a:latin typeface="+mn-lt"/>
                <a:ea typeface="+mn-ea"/>
                <a:cs typeface="+mn-cs"/>
              </a:rPr>
              <a:t>CPU</a:t>
            </a:r>
            <a:r>
              <a:rPr lang="zh-CN" altLang="en-US" sz="1200" b="0" i="0" kern="1200" dirty="0">
                <a:solidFill>
                  <a:schemeClr val="tx1"/>
                </a:solidFill>
                <a:effectLst/>
                <a:latin typeface="+mn-lt"/>
                <a:ea typeface="+mn-ea"/>
                <a:cs typeface="+mn-cs"/>
              </a:rPr>
              <a:t>争用</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7F36788B-B71F-4AF3-B2AD-E72FD80C02FF}" type="slidenum">
              <a:rPr lang="zh-CN" altLang="en-US" smtClean="0"/>
              <a:t>26</a:t>
            </a:fld>
            <a:endParaRPr lang="zh-CN" altLang="en-US"/>
          </a:p>
        </p:txBody>
      </p:sp>
    </p:spTree>
    <p:extLst>
      <p:ext uri="{BB962C8B-B14F-4D97-AF65-F5344CB8AC3E}">
        <p14:creationId xmlns:p14="http://schemas.microsoft.com/office/powerpoint/2010/main" val="67756683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根据偏斜的写入行为将堆分为三个区域</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第一个收集区域包含需要被收集的对象。</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Pinned</a:t>
            </a:r>
            <a:r>
              <a:rPr lang="zh-CN" altLang="en-US" sz="1200" b="0" i="0" kern="1200" dirty="0">
                <a:solidFill>
                  <a:schemeClr val="tx1"/>
                </a:solidFill>
                <a:effectLst/>
                <a:latin typeface="+mn-lt"/>
                <a:ea typeface="+mn-ea"/>
                <a:cs typeface="+mn-cs"/>
              </a:rPr>
              <a:t>区域包含的是活跃的</a:t>
            </a:r>
            <a:r>
              <a:rPr lang="en-US" altLang="zh-CN" sz="1200" b="0" i="0" kern="1200" dirty="0">
                <a:solidFill>
                  <a:schemeClr val="tx1"/>
                </a:solidFill>
                <a:effectLst/>
                <a:latin typeface="+mn-lt"/>
                <a:ea typeface="+mn-ea"/>
                <a:cs typeface="+mn-cs"/>
              </a:rPr>
              <a:t>session</a:t>
            </a:r>
            <a:r>
              <a:rPr lang="zh-CN" altLang="en-US" sz="1200" b="0" i="0" kern="1200" dirty="0">
                <a:solidFill>
                  <a:schemeClr val="tx1"/>
                </a:solidFill>
                <a:effectLst/>
                <a:latin typeface="+mn-lt"/>
                <a:ea typeface="+mn-ea"/>
                <a:cs typeface="+mn-cs"/>
              </a:rPr>
              <a:t>，所以这一区域在被</a:t>
            </a:r>
            <a:r>
              <a:rPr lang="en-US" altLang="zh-CN" sz="1200" b="0" i="0" kern="1200" dirty="0">
                <a:solidFill>
                  <a:schemeClr val="tx1"/>
                </a:solidFill>
                <a:effectLst/>
                <a:latin typeface="+mn-lt"/>
                <a:ea typeface="+mn-ea"/>
                <a:cs typeface="+mn-cs"/>
              </a:rPr>
              <a:t>mutator</a:t>
            </a:r>
            <a:r>
              <a:rPr lang="zh-CN" altLang="en-US" sz="1200" b="0" i="0" kern="1200" dirty="0">
                <a:solidFill>
                  <a:schemeClr val="tx1"/>
                </a:solidFill>
                <a:effectLst/>
                <a:latin typeface="+mn-lt"/>
                <a:ea typeface="+mn-ea"/>
                <a:cs typeface="+mn-cs"/>
              </a:rPr>
              <a:t>操作，不应该被收集。</a:t>
            </a:r>
            <a:endParaRPr lang="en-US" altLang="zh-CN" sz="1200" b="0" i="0" kern="1200" dirty="0">
              <a:solidFill>
                <a:schemeClr val="tx1"/>
              </a:solidFill>
              <a:effectLst/>
              <a:latin typeface="+mn-lt"/>
              <a:ea typeface="+mn-ea"/>
              <a:cs typeface="+mn-cs"/>
            </a:endParaRPr>
          </a:p>
          <a:p>
            <a:r>
              <a:rPr lang="zh-CN" altLang="en-US" dirty="0"/>
              <a:t>分配区域是为</a:t>
            </a:r>
            <a:r>
              <a:rPr lang="en-US" altLang="zh-CN" dirty="0"/>
              <a:t>mutator</a:t>
            </a:r>
            <a:r>
              <a:rPr lang="zh-CN" altLang="en-US" dirty="0"/>
              <a:t>预留的区域，以便于在</a:t>
            </a:r>
            <a:r>
              <a:rPr lang="en-US" altLang="zh-CN" dirty="0" err="1"/>
              <a:t>gc</a:t>
            </a:r>
            <a:r>
              <a:rPr lang="zh-CN" altLang="en-US" dirty="0"/>
              <a:t>期间创建新的对象。</a:t>
            </a:r>
          </a:p>
        </p:txBody>
      </p:sp>
      <p:sp>
        <p:nvSpPr>
          <p:cNvPr id="4" name="灯片编号占位符 3"/>
          <p:cNvSpPr>
            <a:spLocks noGrp="1"/>
          </p:cNvSpPr>
          <p:nvPr>
            <p:ph type="sldNum" sz="quarter" idx="5"/>
          </p:nvPr>
        </p:nvSpPr>
        <p:spPr/>
        <p:txBody>
          <a:bodyPr/>
          <a:lstStyle/>
          <a:p>
            <a:fld id="{7F36788B-B71F-4AF3-B2AD-E72FD80C02FF}" type="slidenum">
              <a:rPr lang="zh-CN" altLang="en-US" smtClean="0"/>
              <a:t>27</a:t>
            </a:fld>
            <a:endParaRPr lang="zh-CN" altLang="en-US"/>
          </a:p>
        </p:txBody>
      </p:sp>
    </p:spTree>
    <p:extLst>
      <p:ext uri="{BB962C8B-B14F-4D97-AF65-F5344CB8AC3E}">
        <p14:creationId xmlns:p14="http://schemas.microsoft.com/office/powerpoint/2010/main" val="206336386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在分区后，</a:t>
            </a:r>
            <a:r>
              <a:rPr lang="en-US" altLang="zh-CN" dirty="0"/>
              <a:t>platinum</a:t>
            </a:r>
            <a:r>
              <a:rPr lang="zh-CN" altLang="en-US" sz="1200" b="0" i="0" kern="1200" dirty="0">
                <a:solidFill>
                  <a:schemeClr val="tx1"/>
                </a:solidFill>
                <a:effectLst/>
                <a:latin typeface="+mn-lt"/>
                <a:ea typeface="+mn-ea"/>
                <a:cs typeface="+mn-cs"/>
              </a:rPr>
              <a:t>强制隔离</a:t>
            </a:r>
            <a:r>
              <a:rPr lang="en-US" altLang="zh-CN" sz="1200" b="0" i="0" kern="1200" dirty="0">
                <a:solidFill>
                  <a:schemeClr val="tx1"/>
                </a:solidFill>
                <a:effectLst/>
                <a:latin typeface="+mn-lt"/>
                <a:ea typeface="+mn-ea"/>
                <a:cs typeface="+mn-cs"/>
              </a:rPr>
              <a:t>GC</a:t>
            </a:r>
            <a:r>
              <a:rPr lang="zh-CN" altLang="en-US" sz="1200" b="0" i="0" kern="1200" dirty="0">
                <a:solidFill>
                  <a:schemeClr val="tx1"/>
                </a:solidFill>
                <a:effectLst/>
                <a:latin typeface="+mn-lt"/>
                <a:ea typeface="+mn-ea"/>
                <a:cs typeface="+mn-cs"/>
              </a:rPr>
              <a:t>线程和</a:t>
            </a:r>
            <a:r>
              <a:rPr lang="en-US" altLang="zh-CN" sz="1200" b="0" i="0" kern="1200" dirty="0">
                <a:solidFill>
                  <a:schemeClr val="tx1"/>
                </a:solidFill>
                <a:effectLst/>
                <a:latin typeface="+mn-lt"/>
                <a:ea typeface="+mn-ea"/>
                <a:cs typeface="+mn-cs"/>
              </a:rPr>
              <a:t>mutator</a:t>
            </a:r>
            <a:r>
              <a:rPr lang="zh-CN" altLang="en-US"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gc</a:t>
            </a:r>
            <a:r>
              <a:rPr lang="zh-CN" altLang="en-US" sz="1200" b="0" i="0" kern="1200" dirty="0">
                <a:solidFill>
                  <a:schemeClr val="tx1"/>
                </a:solidFill>
                <a:effectLst/>
                <a:latin typeface="+mn-lt"/>
                <a:ea typeface="+mn-ea"/>
                <a:cs typeface="+mn-cs"/>
              </a:rPr>
              <a:t>线程只能收集收集区域内的对象，</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而对于</a:t>
            </a:r>
            <a:r>
              <a:rPr lang="en-US" altLang="zh-CN" sz="1200" b="0" i="0" kern="1200" dirty="0">
                <a:solidFill>
                  <a:schemeClr val="tx1"/>
                </a:solidFill>
                <a:effectLst/>
                <a:latin typeface="+mn-lt"/>
                <a:ea typeface="+mn-ea"/>
                <a:cs typeface="+mn-cs"/>
              </a:rPr>
              <a:t>mutator</a:t>
            </a:r>
            <a:r>
              <a:rPr lang="zh-CN" altLang="en-US" sz="1200" b="0" i="0" kern="1200" dirty="0">
                <a:solidFill>
                  <a:schemeClr val="tx1"/>
                </a:solidFill>
                <a:effectLst/>
                <a:latin typeface="+mn-lt"/>
                <a:ea typeface="+mn-ea"/>
                <a:cs typeface="+mn-cs"/>
              </a:rPr>
              <a:t>，由于写偏斜，大部分操作都会落在固定区域和分配区域，因此主要修改固定区域和分配区域，</a:t>
            </a:r>
            <a:endParaRPr lang="zh-CN" altLang="en-US" dirty="0"/>
          </a:p>
        </p:txBody>
      </p:sp>
      <p:sp>
        <p:nvSpPr>
          <p:cNvPr id="4" name="灯片编号占位符 3"/>
          <p:cNvSpPr>
            <a:spLocks noGrp="1"/>
          </p:cNvSpPr>
          <p:nvPr>
            <p:ph type="sldNum" sz="quarter" idx="5"/>
          </p:nvPr>
        </p:nvSpPr>
        <p:spPr/>
        <p:txBody>
          <a:bodyPr/>
          <a:lstStyle/>
          <a:p>
            <a:fld id="{7F36788B-B71F-4AF3-B2AD-E72FD80C02FF}" type="slidenum">
              <a:rPr lang="zh-CN" altLang="en-US" smtClean="0"/>
              <a:t>28</a:t>
            </a:fld>
            <a:endParaRPr lang="zh-CN" altLang="en-US"/>
          </a:p>
        </p:txBody>
      </p:sp>
    </p:spTree>
    <p:extLst>
      <p:ext uri="{BB962C8B-B14F-4D97-AF65-F5344CB8AC3E}">
        <p14:creationId xmlns:p14="http://schemas.microsoft.com/office/powerpoint/2010/main" val="391566539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但堆分区只能保证大多数的访问都是在固定区域和分配区域的，但还是会有</a:t>
            </a:r>
            <a:r>
              <a:rPr lang="en-US" altLang="zh-CN" dirty="0"/>
              <a:t>mutator</a:t>
            </a:r>
            <a:r>
              <a:rPr lang="zh-CN" altLang="en-US" dirty="0"/>
              <a:t>访问收集区域的可能性，即使这一情况较少出现。</a:t>
            </a:r>
            <a:endParaRPr lang="en-US" altLang="zh-CN" dirty="0"/>
          </a:p>
          <a:p>
            <a:r>
              <a:rPr lang="zh-CN" altLang="en-US" dirty="0"/>
              <a:t>传统的方式是使用写入屏障，比如这里在修改对象的时候先判断是否是在收集区域内，如果是可以通过</a:t>
            </a:r>
            <a:r>
              <a:rPr lang="en-US" altLang="zh-CN" dirty="0" err="1"/>
              <a:t>slow_path</a:t>
            </a:r>
            <a:r>
              <a:rPr lang="zh-CN" altLang="en-US" dirty="0"/>
              <a:t>来执行正确的操作保证与</a:t>
            </a:r>
            <a:r>
              <a:rPr lang="en-US" altLang="zh-CN" dirty="0" err="1"/>
              <a:t>gc</a:t>
            </a:r>
            <a:r>
              <a:rPr lang="zh-CN" altLang="en-US" dirty="0"/>
              <a:t>线程的一致性。</a:t>
            </a:r>
            <a:endParaRPr lang="en-US" altLang="zh-CN" dirty="0"/>
          </a:p>
          <a:p>
            <a:endParaRPr lang="en-US" altLang="zh-CN" dirty="0"/>
          </a:p>
          <a:p>
            <a:r>
              <a:rPr lang="zh-CN" altLang="en-US" dirty="0"/>
              <a:t>但这个方案需要在每次写操作前都要进行检查，这会带来大量的性能开销，且该操作并不是每次都必须进行的。</a:t>
            </a:r>
          </a:p>
        </p:txBody>
      </p:sp>
      <p:sp>
        <p:nvSpPr>
          <p:cNvPr id="4" name="灯片编号占位符 3"/>
          <p:cNvSpPr>
            <a:spLocks noGrp="1"/>
          </p:cNvSpPr>
          <p:nvPr>
            <p:ph type="sldNum" sz="quarter" idx="5"/>
          </p:nvPr>
        </p:nvSpPr>
        <p:spPr/>
        <p:txBody>
          <a:bodyPr/>
          <a:lstStyle/>
          <a:p>
            <a:fld id="{7F36788B-B71F-4AF3-B2AD-E72FD80C02FF}" type="slidenum">
              <a:rPr lang="zh-CN" altLang="en-US" smtClean="0"/>
              <a:t>29</a:t>
            </a:fld>
            <a:endParaRPr lang="zh-CN" altLang="en-US"/>
          </a:p>
        </p:txBody>
      </p:sp>
    </p:spTree>
    <p:extLst>
      <p:ext uri="{BB962C8B-B14F-4D97-AF65-F5344CB8AC3E}">
        <p14:creationId xmlns:p14="http://schemas.microsoft.com/office/powerpoint/2010/main" val="26779593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因为</a:t>
            </a:r>
            <a:r>
              <a:rPr lang="en-US" altLang="zh-CN" dirty="0"/>
              <a:t>java</a:t>
            </a:r>
            <a:r>
              <a:rPr lang="zh-CN" altLang="en-US" dirty="0"/>
              <a:t>具有可移植性和可靠性的优点，因此阿里大多数在线服务都是用</a:t>
            </a:r>
            <a:r>
              <a:rPr lang="en-US" altLang="zh-CN" dirty="0"/>
              <a:t>java</a:t>
            </a:r>
            <a:r>
              <a:rPr lang="zh-CN" altLang="en-US" dirty="0"/>
              <a:t>编写的</a:t>
            </a:r>
          </a:p>
        </p:txBody>
      </p:sp>
      <p:sp>
        <p:nvSpPr>
          <p:cNvPr id="4" name="灯片编号占位符 3"/>
          <p:cNvSpPr>
            <a:spLocks noGrp="1"/>
          </p:cNvSpPr>
          <p:nvPr>
            <p:ph type="sldNum" sz="quarter" idx="5"/>
          </p:nvPr>
        </p:nvSpPr>
        <p:spPr/>
        <p:txBody>
          <a:bodyPr/>
          <a:lstStyle/>
          <a:p>
            <a:fld id="{7F36788B-B71F-4AF3-B2AD-E72FD80C02FF}" type="slidenum">
              <a:rPr lang="zh-CN" altLang="en-US" smtClean="0"/>
              <a:t>3</a:t>
            </a:fld>
            <a:endParaRPr lang="zh-CN" altLang="en-US"/>
          </a:p>
        </p:txBody>
      </p:sp>
    </p:spTree>
    <p:extLst>
      <p:ext uri="{BB962C8B-B14F-4D97-AF65-F5344CB8AC3E}">
        <p14:creationId xmlns:p14="http://schemas.microsoft.com/office/powerpoint/2010/main" val="26220398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Platinum</a:t>
            </a:r>
            <a:r>
              <a:rPr lang="zh-CN" altLang="en-US" dirty="0"/>
              <a:t>使用基于</a:t>
            </a:r>
            <a:r>
              <a:rPr lang="en-US" altLang="zh-CN" dirty="0"/>
              <a:t>MPK</a:t>
            </a:r>
            <a:r>
              <a:rPr lang="zh-CN" altLang="en-US" dirty="0"/>
              <a:t>的硬件辅助的屏障消除，将堆分为两个</a:t>
            </a:r>
            <a:r>
              <a:rPr lang="en-US" altLang="zh-CN" dirty="0"/>
              <a:t>MPK</a:t>
            </a:r>
            <a:r>
              <a:rPr lang="zh-CN" altLang="en-US" dirty="0"/>
              <a:t>域，收集区域在第一个域内，而固定区域和分配区域在第二个域。</a:t>
            </a:r>
            <a:r>
              <a:rPr lang="en-US" altLang="zh-CN" dirty="0"/>
              <a:t>Platinum</a:t>
            </a:r>
            <a:r>
              <a:rPr lang="zh-CN" altLang="en-US" dirty="0"/>
              <a:t>配置</a:t>
            </a:r>
            <a:r>
              <a:rPr lang="en-US" altLang="zh-CN" dirty="0"/>
              <a:t>Mutator</a:t>
            </a:r>
            <a:r>
              <a:rPr lang="zh-CN" altLang="en-US" dirty="0"/>
              <a:t>的权限，使其堆域</a:t>
            </a:r>
            <a:r>
              <a:rPr lang="en-US" altLang="zh-CN" dirty="0"/>
              <a:t>1</a:t>
            </a:r>
            <a:r>
              <a:rPr lang="zh-CN" altLang="en-US" dirty="0"/>
              <a:t>只有读权限，而</a:t>
            </a:r>
            <a:r>
              <a:rPr lang="en-US" altLang="zh-CN" dirty="0" err="1"/>
              <a:t>gc</a:t>
            </a:r>
            <a:r>
              <a:rPr lang="zh-CN" altLang="en-US" dirty="0"/>
              <a:t>对两个域都有读写功能。</a:t>
            </a:r>
            <a:endParaRPr lang="en-US" altLang="zh-CN" dirty="0"/>
          </a:p>
          <a:p>
            <a:r>
              <a:rPr lang="zh-CN" altLang="en-US" dirty="0"/>
              <a:t>在这种情况下，如果</a:t>
            </a:r>
            <a:r>
              <a:rPr lang="en-US" altLang="zh-CN" dirty="0"/>
              <a:t>mutator</a:t>
            </a:r>
            <a:r>
              <a:rPr lang="zh-CN" altLang="en-US" dirty="0"/>
              <a:t>想要修改收集区域内的一个对象，将会触发一次页面错误，然后回将控制流转移到自定义的处理程序中。</a:t>
            </a:r>
            <a:endParaRPr lang="en-US" altLang="zh-CN" dirty="0"/>
          </a:p>
          <a:p>
            <a:r>
              <a:rPr lang="zh-CN" altLang="en-US" dirty="0"/>
              <a:t>优点：尽管处理页面错误的成本比执行软件屏障的成本高，但是在交互式服务中触发页面错误的可能性比软件屏障的触发可能性要小得多，并且可以减少摊销的开销。 </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7F36788B-B71F-4AF3-B2AD-E72FD80C02FF}" type="slidenum">
              <a:rPr lang="zh-CN" altLang="en-US" smtClean="0"/>
              <a:t>30</a:t>
            </a:fld>
            <a:endParaRPr lang="zh-CN" altLang="en-US"/>
          </a:p>
        </p:txBody>
      </p:sp>
    </p:spTree>
    <p:extLst>
      <p:ext uri="{BB962C8B-B14F-4D97-AF65-F5344CB8AC3E}">
        <p14:creationId xmlns:p14="http://schemas.microsoft.com/office/powerpoint/2010/main" val="124739541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在一个</a:t>
            </a:r>
            <a:r>
              <a:rPr lang="en-US" altLang="zh-CN" dirty="0"/>
              <a:t>80</a:t>
            </a:r>
            <a:r>
              <a:rPr lang="zh-CN" altLang="en-US" dirty="0"/>
              <a:t>核的机器上评估</a:t>
            </a:r>
            <a:r>
              <a:rPr lang="en-US" altLang="zh-CN" dirty="0"/>
              <a:t>platinum</a:t>
            </a:r>
            <a:r>
              <a:rPr lang="zh-CN" altLang="en-US" dirty="0"/>
              <a:t>，使用其他三种</a:t>
            </a:r>
            <a:r>
              <a:rPr lang="en-US" altLang="zh-CN" dirty="0"/>
              <a:t>GC</a:t>
            </a:r>
            <a:r>
              <a:rPr lang="zh-CN" altLang="en-US" dirty="0"/>
              <a:t>作为基准测试，</a:t>
            </a:r>
            <a:endParaRPr lang="en-US" altLang="zh-CN" dirty="0"/>
          </a:p>
          <a:p>
            <a:r>
              <a:rPr lang="en-US" altLang="zh-CN" dirty="0"/>
              <a:t>CMS</a:t>
            </a:r>
            <a:r>
              <a:rPr lang="zh-CN" altLang="en-US" dirty="0"/>
              <a:t>是一个经典的部分并发</a:t>
            </a:r>
            <a:r>
              <a:rPr lang="en-US" altLang="zh-CN" dirty="0"/>
              <a:t>GC</a:t>
            </a:r>
            <a:r>
              <a:rPr lang="zh-CN" altLang="en-US" dirty="0"/>
              <a:t>，其暂停时间较长</a:t>
            </a:r>
            <a:endParaRPr lang="en-US" altLang="zh-CN" dirty="0"/>
          </a:p>
          <a:p>
            <a:r>
              <a:rPr lang="en-US" altLang="zh-CN" dirty="0"/>
              <a:t>G1</a:t>
            </a:r>
            <a:r>
              <a:rPr lang="zh-CN" altLang="en-US" dirty="0"/>
              <a:t>是</a:t>
            </a:r>
            <a:r>
              <a:rPr lang="zh-CN" altLang="en-US" sz="1200" b="0" i="0" kern="1200" dirty="0">
                <a:solidFill>
                  <a:schemeClr val="tx1"/>
                </a:solidFill>
                <a:effectLst/>
                <a:latin typeface="+mn-lt"/>
                <a:ea typeface="+mn-ea"/>
                <a:cs typeface="+mn-cs"/>
              </a:rPr>
              <a:t>可调节的部分并发收集器，是</a:t>
            </a:r>
            <a:r>
              <a:rPr lang="en-US" altLang="zh-CN" sz="1200" b="0" i="0" kern="1200" dirty="0">
                <a:solidFill>
                  <a:schemeClr val="tx1"/>
                </a:solidFill>
                <a:effectLst/>
                <a:latin typeface="+mn-lt"/>
                <a:ea typeface="+mn-ea"/>
                <a:cs typeface="+mn-cs"/>
              </a:rPr>
              <a:t>openjdk9</a:t>
            </a:r>
            <a:r>
              <a:rPr lang="zh-CN" altLang="en-US" sz="1200" b="0" i="0" kern="1200" dirty="0">
                <a:solidFill>
                  <a:schemeClr val="tx1"/>
                </a:solidFill>
                <a:effectLst/>
                <a:latin typeface="+mn-lt"/>
                <a:ea typeface="+mn-ea"/>
                <a:cs typeface="+mn-cs"/>
              </a:rPr>
              <a:t>中的默认</a:t>
            </a:r>
            <a:r>
              <a:rPr lang="en-US" altLang="zh-CN" sz="1200" b="0" i="0" kern="1200" dirty="0">
                <a:solidFill>
                  <a:schemeClr val="tx1"/>
                </a:solidFill>
                <a:effectLst/>
                <a:latin typeface="+mn-lt"/>
                <a:ea typeface="+mn-ea"/>
                <a:cs typeface="+mn-cs"/>
              </a:rPr>
              <a:t>GC</a:t>
            </a:r>
          </a:p>
          <a:p>
            <a:r>
              <a:rPr lang="en-US" altLang="zh-CN" sz="1200" b="0" i="0" kern="1200" dirty="0">
                <a:solidFill>
                  <a:schemeClr val="tx1"/>
                </a:solidFill>
                <a:effectLst/>
                <a:latin typeface="+mn-lt"/>
                <a:ea typeface="+mn-ea"/>
                <a:cs typeface="+mn-cs"/>
              </a:rPr>
              <a:t>Shenandoah</a:t>
            </a:r>
            <a:r>
              <a:rPr lang="zh-CN" altLang="en-US" sz="1200" b="0" i="0" kern="1200" dirty="0">
                <a:solidFill>
                  <a:schemeClr val="tx1"/>
                </a:solidFill>
                <a:effectLst/>
                <a:latin typeface="+mn-lt"/>
                <a:ea typeface="+mn-ea"/>
                <a:cs typeface="+mn-cs"/>
              </a:rPr>
              <a:t>是一个大部分并发</a:t>
            </a:r>
            <a:r>
              <a:rPr lang="en-US" altLang="zh-CN" sz="1200" b="0" i="0" kern="1200" dirty="0">
                <a:solidFill>
                  <a:schemeClr val="tx1"/>
                </a:solidFill>
                <a:effectLst/>
                <a:latin typeface="+mn-lt"/>
                <a:ea typeface="+mn-ea"/>
                <a:cs typeface="+mn-cs"/>
              </a:rPr>
              <a:t>GC</a:t>
            </a:r>
            <a:r>
              <a:rPr lang="zh-CN" altLang="en-US" sz="1200" b="0" i="0" kern="1200" dirty="0">
                <a:solidFill>
                  <a:schemeClr val="tx1"/>
                </a:solidFill>
                <a:effectLst/>
                <a:latin typeface="+mn-lt"/>
                <a:ea typeface="+mn-ea"/>
                <a:cs typeface="+mn-cs"/>
              </a:rPr>
              <a:t>，是</a:t>
            </a:r>
            <a:r>
              <a:rPr lang="en-US" altLang="zh-CN" sz="1200" b="0" i="0" kern="1200" dirty="0" err="1">
                <a:solidFill>
                  <a:schemeClr val="tx1"/>
                </a:solidFill>
                <a:effectLst/>
                <a:latin typeface="+mn-lt"/>
                <a:ea typeface="+mn-ea"/>
                <a:cs typeface="+mn-cs"/>
              </a:rPr>
              <a:t>openjdk</a:t>
            </a:r>
            <a:r>
              <a:rPr lang="zh-CN" altLang="en-US" sz="1200" b="0" i="0" kern="1200" dirty="0">
                <a:solidFill>
                  <a:schemeClr val="tx1"/>
                </a:solidFill>
                <a:effectLst/>
                <a:latin typeface="+mn-lt"/>
                <a:ea typeface="+mn-ea"/>
                <a:cs typeface="+mn-cs"/>
              </a:rPr>
              <a:t>中的新</a:t>
            </a:r>
            <a:r>
              <a:rPr lang="en-US" altLang="zh-CN" sz="1200" b="0" i="0" kern="1200" dirty="0">
                <a:solidFill>
                  <a:schemeClr val="tx1"/>
                </a:solidFill>
                <a:effectLst/>
                <a:latin typeface="+mn-lt"/>
                <a:ea typeface="+mn-ea"/>
                <a:cs typeface="+mn-cs"/>
              </a:rPr>
              <a:t>GC</a:t>
            </a:r>
          </a:p>
          <a:p>
            <a:r>
              <a:rPr lang="zh-CN" altLang="en-US" sz="1200" b="0" i="0" kern="1200" dirty="0">
                <a:solidFill>
                  <a:schemeClr val="tx1"/>
                </a:solidFill>
                <a:effectLst/>
                <a:latin typeface="+mn-lt"/>
                <a:ea typeface="+mn-ea"/>
                <a:cs typeface="+mn-cs"/>
              </a:rPr>
              <a:t>对于测试程序，选取了以下三种：</a:t>
            </a:r>
            <a:endParaRPr lang="en-US" altLang="zh-CN" sz="1200" b="0" i="0" kern="1200" dirty="0">
              <a:solidFill>
                <a:schemeClr val="tx1"/>
              </a:solidFill>
              <a:effectLst/>
              <a:latin typeface="+mn-lt"/>
              <a:ea typeface="+mn-ea"/>
              <a:cs typeface="+mn-cs"/>
            </a:endParaRPr>
          </a:p>
          <a:p>
            <a:r>
              <a:rPr lang="en-US" altLang="zh-CN" sz="1200" b="0" i="0" kern="1200" dirty="0" err="1">
                <a:solidFill>
                  <a:schemeClr val="tx1"/>
                </a:solidFill>
                <a:effectLst/>
                <a:latin typeface="+mn-lt"/>
                <a:ea typeface="+mn-ea"/>
                <a:cs typeface="+mn-cs"/>
              </a:rPr>
              <a:t>Specxxx</a:t>
            </a:r>
            <a:r>
              <a:rPr lang="zh-CN" altLang="en-US" sz="1200" b="0" i="0" kern="1200" dirty="0">
                <a:solidFill>
                  <a:schemeClr val="tx1"/>
                </a:solidFill>
                <a:effectLst/>
                <a:latin typeface="+mn-lt"/>
                <a:ea typeface="+mn-ea"/>
                <a:cs typeface="+mn-cs"/>
              </a:rPr>
              <a:t>是一个模拟的线上超市，可以算是</a:t>
            </a:r>
            <a:r>
              <a:rPr lang="en-US" altLang="zh-CN" sz="1200" b="0" i="0" kern="1200" dirty="0">
                <a:solidFill>
                  <a:schemeClr val="tx1"/>
                </a:solidFill>
                <a:effectLst/>
                <a:latin typeface="+mn-lt"/>
                <a:ea typeface="+mn-ea"/>
                <a:cs typeface="+mn-cs"/>
              </a:rPr>
              <a:t>web</a:t>
            </a:r>
            <a:r>
              <a:rPr lang="zh-CN" altLang="en-US" sz="1200" b="0" i="0" kern="1200" dirty="0">
                <a:solidFill>
                  <a:schemeClr val="tx1"/>
                </a:solidFill>
                <a:effectLst/>
                <a:latin typeface="+mn-lt"/>
                <a:ea typeface="+mn-ea"/>
                <a:cs typeface="+mn-cs"/>
              </a:rPr>
              <a:t>服务。</a:t>
            </a:r>
            <a:endParaRPr lang="en-US" altLang="zh-CN" sz="1200" b="0" i="0" kern="1200" dirty="0">
              <a:solidFill>
                <a:schemeClr val="tx1"/>
              </a:solidFill>
              <a:effectLst/>
              <a:latin typeface="+mn-lt"/>
              <a:ea typeface="+mn-ea"/>
              <a:cs typeface="+mn-cs"/>
            </a:endParaRPr>
          </a:p>
          <a:p>
            <a:r>
              <a:rPr lang="en-US" altLang="zh-CN" sz="1200" b="0" i="0" kern="1200" dirty="0" err="1">
                <a:solidFill>
                  <a:schemeClr val="tx1"/>
                </a:solidFill>
                <a:effectLst/>
                <a:latin typeface="+mn-lt"/>
                <a:ea typeface="+mn-ea"/>
                <a:cs typeface="+mn-cs"/>
              </a:rPr>
              <a:t>Cassxxx</a:t>
            </a:r>
            <a:r>
              <a:rPr lang="zh-CN" altLang="en-US" sz="1200" b="0" i="0" kern="1200" dirty="0">
                <a:solidFill>
                  <a:schemeClr val="tx1"/>
                </a:solidFill>
                <a:effectLst/>
                <a:latin typeface="+mn-lt"/>
                <a:ea typeface="+mn-ea"/>
                <a:cs typeface="+mn-cs"/>
              </a:rPr>
              <a:t>是一个</a:t>
            </a:r>
            <a:r>
              <a:rPr lang="en-US" altLang="zh-CN" sz="1200" b="0" i="0" kern="1200" dirty="0">
                <a:solidFill>
                  <a:schemeClr val="tx1"/>
                </a:solidFill>
                <a:effectLst/>
                <a:latin typeface="+mn-lt"/>
                <a:ea typeface="+mn-ea"/>
                <a:cs typeface="+mn-cs"/>
              </a:rPr>
              <a:t>KV</a:t>
            </a:r>
            <a:r>
              <a:rPr lang="zh-CN" altLang="en-US" sz="1200" b="0" i="0" kern="1200" dirty="0">
                <a:solidFill>
                  <a:schemeClr val="tx1"/>
                </a:solidFill>
                <a:effectLst/>
                <a:latin typeface="+mn-lt"/>
                <a:ea typeface="+mn-ea"/>
                <a:cs typeface="+mn-cs"/>
              </a:rPr>
              <a:t>存储服务</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优惠券服务是一个</a:t>
            </a:r>
            <a:r>
              <a:rPr lang="en-US" altLang="zh-CN" sz="1200" b="0" i="0" kern="1200" dirty="0" err="1">
                <a:solidFill>
                  <a:schemeClr val="tx1"/>
                </a:solidFill>
                <a:effectLst/>
                <a:latin typeface="+mn-lt"/>
                <a:ea typeface="+mn-ea"/>
                <a:cs typeface="+mn-cs"/>
              </a:rPr>
              <a:t>ali</a:t>
            </a:r>
            <a:r>
              <a:rPr lang="zh-CN" altLang="en-US" sz="1200" b="0" i="0" kern="1200" dirty="0">
                <a:solidFill>
                  <a:schemeClr val="tx1"/>
                </a:solidFill>
                <a:effectLst/>
                <a:latin typeface="+mn-lt"/>
                <a:ea typeface="+mn-ea"/>
                <a:cs typeface="+mn-cs"/>
              </a:rPr>
              <a:t>的真实线上服务。</a:t>
            </a:r>
            <a:endParaRPr lang="zh-CN" altLang="en-US" dirty="0"/>
          </a:p>
        </p:txBody>
      </p:sp>
      <p:sp>
        <p:nvSpPr>
          <p:cNvPr id="4" name="灯片编号占位符 3"/>
          <p:cNvSpPr>
            <a:spLocks noGrp="1"/>
          </p:cNvSpPr>
          <p:nvPr>
            <p:ph type="sldNum" sz="quarter" idx="5"/>
          </p:nvPr>
        </p:nvSpPr>
        <p:spPr/>
        <p:txBody>
          <a:bodyPr/>
          <a:lstStyle/>
          <a:p>
            <a:fld id="{7F36788B-B71F-4AF3-B2AD-E72FD80C02FF}" type="slidenum">
              <a:rPr lang="zh-CN" altLang="en-US" smtClean="0"/>
              <a:t>31</a:t>
            </a:fld>
            <a:endParaRPr lang="zh-CN" altLang="en-US"/>
          </a:p>
        </p:txBody>
      </p:sp>
    </p:spTree>
    <p:extLst>
      <p:ext uri="{BB962C8B-B14F-4D97-AF65-F5344CB8AC3E}">
        <p14:creationId xmlns:p14="http://schemas.microsoft.com/office/powerpoint/2010/main" val="280219618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对于</a:t>
            </a:r>
            <a:r>
              <a:rPr lang="en-US" altLang="zh-CN" dirty="0" err="1"/>
              <a:t>Specxxx</a:t>
            </a:r>
            <a:r>
              <a:rPr lang="zh-CN" altLang="en-US" dirty="0"/>
              <a:t>我们</a:t>
            </a:r>
            <a:r>
              <a:rPr lang="zh-CN" altLang="en-US" sz="1200" b="0" i="0" kern="1200" dirty="0">
                <a:solidFill>
                  <a:schemeClr val="tx1"/>
                </a:solidFill>
                <a:effectLst/>
                <a:latin typeface="+mn-lt"/>
                <a:ea typeface="+mn-ea"/>
                <a:cs typeface="+mn-cs"/>
              </a:rPr>
              <a:t>在不同的吞吐量设置下评估其性能，可以观察到</a:t>
            </a:r>
            <a:endParaRPr lang="en-US" altLang="zh-CN" sz="1200" b="0" i="0" kern="1200" dirty="0">
              <a:solidFill>
                <a:schemeClr val="tx1"/>
              </a:solidFill>
              <a:effectLst/>
              <a:latin typeface="+mn-lt"/>
              <a:ea typeface="+mn-ea"/>
              <a:cs typeface="+mn-cs"/>
            </a:endParaRPr>
          </a:p>
          <a:p>
            <a:pPr marL="228600" indent="-228600">
              <a:buAutoNum type="arabicPeriod"/>
            </a:pPr>
            <a:r>
              <a:rPr lang="zh-CN" altLang="en-US" sz="1200" b="0" i="0" kern="1200" dirty="0">
                <a:solidFill>
                  <a:schemeClr val="tx1"/>
                </a:solidFill>
                <a:effectLst/>
                <a:latin typeface="+mn-lt"/>
                <a:ea typeface="+mn-ea"/>
                <a:cs typeface="+mn-cs"/>
              </a:rPr>
              <a:t>在中等吞吐量下，</a:t>
            </a:r>
            <a:r>
              <a:rPr lang="en-US" altLang="zh-CN" sz="1200" b="0" i="0" kern="1200" dirty="0">
                <a:solidFill>
                  <a:schemeClr val="tx1"/>
                </a:solidFill>
                <a:effectLst/>
                <a:latin typeface="+mn-lt"/>
                <a:ea typeface="+mn-ea"/>
                <a:cs typeface="+mn-cs"/>
              </a:rPr>
              <a:t>Platinum</a:t>
            </a:r>
            <a:r>
              <a:rPr lang="zh-CN" altLang="en-US" sz="1200" b="0" i="0" kern="1200" dirty="0">
                <a:solidFill>
                  <a:schemeClr val="tx1"/>
                </a:solidFill>
                <a:effectLst/>
                <a:latin typeface="+mn-lt"/>
                <a:ea typeface="+mn-ea"/>
                <a:cs typeface="+mn-cs"/>
              </a:rPr>
              <a:t>总是比</a:t>
            </a:r>
            <a:r>
              <a:rPr lang="en-US" altLang="zh-CN" sz="1200" b="0" i="0" kern="1200" dirty="0">
                <a:solidFill>
                  <a:schemeClr val="tx1"/>
                </a:solidFill>
                <a:effectLst/>
                <a:latin typeface="+mn-lt"/>
                <a:ea typeface="+mn-ea"/>
                <a:cs typeface="+mn-cs"/>
              </a:rPr>
              <a:t>CMS</a:t>
            </a:r>
            <a:r>
              <a:rPr lang="zh-CN" altLang="en-US" sz="1200" b="0" i="0" kern="1200" dirty="0">
                <a:solidFill>
                  <a:schemeClr val="tx1"/>
                </a:solidFill>
                <a:effectLst/>
                <a:latin typeface="+mn-lt"/>
                <a:ea typeface="+mn-ea"/>
                <a:cs typeface="+mn-cs"/>
              </a:rPr>
              <a:t>表现更好，并且第</a:t>
            </a:r>
            <a:r>
              <a:rPr lang="en-US" altLang="zh-CN" sz="1200" b="0" i="0" kern="1200" dirty="0">
                <a:solidFill>
                  <a:schemeClr val="tx1"/>
                </a:solidFill>
                <a:effectLst/>
                <a:latin typeface="+mn-lt"/>
                <a:ea typeface="+mn-ea"/>
                <a:cs typeface="+mn-cs"/>
              </a:rPr>
              <a:t>99</a:t>
            </a:r>
            <a:r>
              <a:rPr lang="zh-CN" altLang="en-US" sz="1200" b="0" i="0" kern="1200" dirty="0">
                <a:solidFill>
                  <a:schemeClr val="tx1"/>
                </a:solidFill>
                <a:effectLst/>
                <a:latin typeface="+mn-lt"/>
                <a:ea typeface="+mn-ea"/>
                <a:cs typeface="+mn-cs"/>
              </a:rPr>
              <a:t>个百分位数的延迟减少了</a:t>
            </a:r>
            <a:r>
              <a:rPr lang="en-US" altLang="zh-CN" sz="1200" b="0" i="0" kern="1200" dirty="0">
                <a:solidFill>
                  <a:schemeClr val="tx1"/>
                </a:solidFill>
                <a:effectLst/>
                <a:latin typeface="+mn-lt"/>
                <a:ea typeface="+mn-ea"/>
                <a:cs typeface="+mn-cs"/>
              </a:rPr>
              <a:t>38.4</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-79.3</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Platinum</a:t>
            </a:r>
            <a:r>
              <a:rPr lang="zh-CN" altLang="en-US" sz="1200" b="0" i="0" kern="1200" dirty="0">
                <a:solidFill>
                  <a:schemeClr val="tx1"/>
                </a:solidFill>
                <a:effectLst/>
                <a:latin typeface="+mn-lt"/>
                <a:ea typeface="+mn-ea"/>
                <a:cs typeface="+mn-cs"/>
              </a:rPr>
              <a:t>的性能也能与我们的</a:t>
            </a:r>
            <a:r>
              <a:rPr lang="en-US" altLang="zh-CN" sz="1200" b="0" i="0" kern="1200" dirty="0">
                <a:solidFill>
                  <a:schemeClr val="tx1"/>
                </a:solidFill>
                <a:effectLst/>
                <a:latin typeface="+mn-lt"/>
                <a:ea typeface="+mn-ea"/>
                <a:cs typeface="+mn-cs"/>
              </a:rPr>
              <a:t>G1</a:t>
            </a:r>
            <a:r>
              <a:rPr lang="zh-CN" altLang="en-US" sz="1200" b="0" i="0" kern="1200" dirty="0">
                <a:solidFill>
                  <a:schemeClr val="tx1"/>
                </a:solidFill>
                <a:effectLst/>
                <a:latin typeface="+mn-lt"/>
                <a:ea typeface="+mn-ea"/>
                <a:cs typeface="+mn-cs"/>
              </a:rPr>
              <a:t>相当。</a:t>
            </a:r>
            <a:endParaRPr lang="en-US" altLang="zh-CN" sz="1200" b="0" i="0" kern="1200" dirty="0">
              <a:solidFill>
                <a:schemeClr val="tx1"/>
              </a:solidFill>
              <a:effectLst/>
              <a:latin typeface="+mn-lt"/>
              <a:ea typeface="+mn-ea"/>
              <a:cs typeface="+mn-cs"/>
            </a:endParaRPr>
          </a:p>
          <a:p>
            <a:pPr marL="228600" indent="-228600">
              <a:buAutoNum type="arabicPeriod"/>
            </a:pPr>
            <a:r>
              <a:rPr lang="zh-CN" altLang="en-US" sz="1200" b="0" i="0" kern="1200" dirty="0">
                <a:solidFill>
                  <a:schemeClr val="tx1"/>
                </a:solidFill>
                <a:effectLst/>
                <a:latin typeface="+mn-lt"/>
                <a:ea typeface="+mn-ea"/>
                <a:cs typeface="+mn-cs"/>
              </a:rPr>
              <a:t>在高吞吐量下，</a:t>
            </a:r>
            <a:r>
              <a:rPr lang="en-US" altLang="zh-CN" sz="1200" b="0" i="0" kern="1200" dirty="0">
                <a:solidFill>
                  <a:schemeClr val="tx1"/>
                </a:solidFill>
                <a:effectLst/>
                <a:latin typeface="+mn-lt"/>
                <a:ea typeface="+mn-ea"/>
                <a:cs typeface="+mn-cs"/>
              </a:rPr>
              <a:t>platinum</a:t>
            </a:r>
            <a:r>
              <a:rPr lang="zh-CN" altLang="en-US" sz="1200" b="0" i="0" kern="1200" dirty="0">
                <a:solidFill>
                  <a:schemeClr val="tx1"/>
                </a:solidFill>
                <a:effectLst/>
                <a:latin typeface="+mn-lt"/>
                <a:ea typeface="+mn-ea"/>
                <a:cs typeface="+mn-cs"/>
              </a:rPr>
              <a:t>可以保持所有收集器的最高吞吐量，这表示</a:t>
            </a:r>
            <a:r>
              <a:rPr lang="en-US" altLang="zh-CN" sz="1200" b="0" i="0" kern="1200" dirty="0">
                <a:solidFill>
                  <a:schemeClr val="tx1"/>
                </a:solidFill>
                <a:effectLst/>
                <a:latin typeface="+mn-lt"/>
                <a:ea typeface="+mn-ea"/>
                <a:cs typeface="+mn-cs"/>
              </a:rPr>
              <a:t>platinum</a:t>
            </a:r>
            <a:r>
              <a:rPr lang="zh-CN" altLang="en-US" sz="1200" b="0" i="0" kern="1200" dirty="0">
                <a:solidFill>
                  <a:schemeClr val="tx1"/>
                </a:solidFill>
                <a:effectLst/>
                <a:latin typeface="+mn-lt"/>
                <a:ea typeface="+mn-ea"/>
                <a:cs typeface="+mn-cs"/>
              </a:rPr>
              <a:t>有更高的</a:t>
            </a:r>
            <a:r>
              <a:rPr lang="en-US" altLang="zh-CN" sz="1200" b="0" i="0" kern="1200" dirty="0" err="1">
                <a:solidFill>
                  <a:schemeClr val="tx1"/>
                </a:solidFill>
                <a:effectLst/>
                <a:latin typeface="+mn-lt"/>
                <a:ea typeface="+mn-ea"/>
                <a:cs typeface="+mn-cs"/>
              </a:rPr>
              <a:t>cpu</a:t>
            </a:r>
            <a:r>
              <a:rPr lang="zh-CN" altLang="en-US" sz="1200" b="0" i="0" kern="1200" dirty="0">
                <a:solidFill>
                  <a:schemeClr val="tx1"/>
                </a:solidFill>
                <a:effectLst/>
                <a:latin typeface="+mn-lt"/>
                <a:ea typeface="+mn-ea"/>
                <a:cs typeface="+mn-cs"/>
              </a:rPr>
              <a:t>效率，并且可以保持很高的吞吐量。</a:t>
            </a:r>
            <a:endParaRPr lang="en-US" altLang="zh-CN"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7F36788B-B71F-4AF3-B2AD-E72FD80C02FF}" type="slidenum">
              <a:rPr lang="zh-CN" altLang="en-US" smtClean="0"/>
              <a:t>32</a:t>
            </a:fld>
            <a:endParaRPr lang="zh-CN" altLang="en-US"/>
          </a:p>
        </p:txBody>
      </p:sp>
    </p:spTree>
    <p:extLst>
      <p:ext uri="{BB962C8B-B14F-4D97-AF65-F5344CB8AC3E}">
        <p14:creationId xmlns:p14="http://schemas.microsoft.com/office/powerpoint/2010/main" val="342742053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YCSB</a:t>
            </a:r>
            <a:r>
              <a:rPr lang="zh-CN" altLang="en-US" dirty="0"/>
              <a:t>（</a:t>
            </a:r>
            <a:r>
              <a:rPr lang="en-US" altLang="zh-CN" dirty="0"/>
              <a:t>Yahoo! Cloud Serving Benchmark</a:t>
            </a:r>
            <a:r>
              <a:rPr lang="zh-CN" altLang="en-US" dirty="0"/>
              <a:t>）是雅虎开源的一款用于测试各类云服务</a:t>
            </a:r>
            <a:r>
              <a:rPr lang="en-US" altLang="zh-CN" dirty="0"/>
              <a:t>/NoSQL/</a:t>
            </a:r>
            <a:r>
              <a:rPr lang="zh-CN" altLang="en-US" dirty="0"/>
              <a:t>键值对存储的性能基准测试工具。</a:t>
            </a:r>
            <a:endParaRPr lang="en-US" altLang="zh-CN" dirty="0"/>
          </a:p>
          <a:p>
            <a:r>
              <a:rPr lang="zh-CN" altLang="en-US" dirty="0"/>
              <a:t>对于</a:t>
            </a:r>
            <a:r>
              <a:rPr lang="en-US" altLang="zh-CN" dirty="0" err="1"/>
              <a:t>caxx</a:t>
            </a:r>
            <a:r>
              <a:rPr lang="zh-CN" altLang="en-US" dirty="0"/>
              <a:t>，使用两个</a:t>
            </a:r>
            <a:r>
              <a:rPr lang="en-US" altLang="zh-CN" dirty="0"/>
              <a:t>YSCB</a:t>
            </a:r>
            <a:r>
              <a:rPr lang="zh-CN" altLang="en-US" dirty="0"/>
              <a:t>工作负载进行测试，</a:t>
            </a:r>
            <a:r>
              <a:rPr lang="zh-CN" altLang="en-US" sz="1200" b="0" i="0" kern="1200" dirty="0">
                <a:solidFill>
                  <a:schemeClr val="tx1"/>
                </a:solidFill>
                <a:effectLst/>
                <a:latin typeface="+mn-lt"/>
                <a:ea typeface="+mn-ea"/>
                <a:cs typeface="+mn-cs"/>
              </a:rPr>
              <a:t>读密集型（每秒</a:t>
            </a:r>
            <a:r>
              <a:rPr lang="en-US" altLang="zh-CN" sz="1200" b="0" i="0" kern="1200" dirty="0">
                <a:solidFill>
                  <a:schemeClr val="tx1"/>
                </a:solidFill>
                <a:effectLst/>
                <a:latin typeface="+mn-lt"/>
                <a:ea typeface="+mn-ea"/>
                <a:cs typeface="+mn-cs"/>
              </a:rPr>
              <a:t>76000</a:t>
            </a:r>
            <a:r>
              <a:rPr lang="zh-CN" altLang="en-US" sz="1200" b="0" i="0" kern="1200" dirty="0">
                <a:solidFill>
                  <a:schemeClr val="tx1"/>
                </a:solidFill>
                <a:effectLst/>
                <a:latin typeface="+mn-lt"/>
                <a:ea typeface="+mn-ea"/>
                <a:cs typeface="+mn-cs"/>
              </a:rPr>
              <a:t>次读取和</a:t>
            </a:r>
            <a:r>
              <a:rPr lang="en-US" altLang="zh-CN" sz="1200" b="0" i="0" kern="1200" dirty="0">
                <a:solidFill>
                  <a:schemeClr val="tx1"/>
                </a:solidFill>
                <a:effectLst/>
                <a:latin typeface="+mn-lt"/>
                <a:ea typeface="+mn-ea"/>
                <a:cs typeface="+mn-cs"/>
              </a:rPr>
              <a:t>4000</a:t>
            </a:r>
            <a:r>
              <a:rPr lang="zh-CN" altLang="en-US" sz="1200" b="0" i="0" kern="1200" dirty="0">
                <a:solidFill>
                  <a:schemeClr val="tx1"/>
                </a:solidFill>
                <a:effectLst/>
                <a:latin typeface="+mn-lt"/>
                <a:ea typeface="+mn-ea"/>
                <a:cs typeface="+mn-cs"/>
              </a:rPr>
              <a:t>次更新），写密集型（每秒</a:t>
            </a:r>
            <a:r>
              <a:rPr lang="en-US" altLang="zh-CN" sz="1200" b="0" i="0" kern="1200" dirty="0">
                <a:solidFill>
                  <a:schemeClr val="tx1"/>
                </a:solidFill>
                <a:effectLst/>
                <a:latin typeface="+mn-lt"/>
                <a:ea typeface="+mn-ea"/>
                <a:cs typeface="+mn-cs"/>
              </a:rPr>
              <a:t>40000</a:t>
            </a:r>
            <a:r>
              <a:rPr lang="zh-CN" altLang="en-US" sz="1200" b="0" i="0" kern="1200" dirty="0">
                <a:solidFill>
                  <a:schemeClr val="tx1"/>
                </a:solidFill>
                <a:effectLst/>
                <a:latin typeface="+mn-lt"/>
                <a:ea typeface="+mn-ea"/>
                <a:cs typeface="+mn-cs"/>
              </a:rPr>
              <a:t>次读取和每秒</a:t>
            </a:r>
            <a:r>
              <a:rPr lang="en-US" altLang="zh-CN" sz="1200" b="0" i="0" kern="1200" dirty="0">
                <a:solidFill>
                  <a:schemeClr val="tx1"/>
                </a:solidFill>
                <a:effectLst/>
                <a:latin typeface="+mn-lt"/>
                <a:ea typeface="+mn-ea"/>
                <a:cs typeface="+mn-cs"/>
              </a:rPr>
              <a:t>40000</a:t>
            </a:r>
            <a:r>
              <a:rPr lang="zh-CN" altLang="en-US" sz="1200" b="0" i="0" kern="1200" dirty="0">
                <a:solidFill>
                  <a:schemeClr val="tx1"/>
                </a:solidFill>
                <a:effectLst/>
                <a:latin typeface="+mn-lt"/>
                <a:ea typeface="+mn-ea"/>
                <a:cs typeface="+mn-cs"/>
              </a:rPr>
              <a:t>次更新），观察结果</a:t>
            </a:r>
            <a:endParaRPr lang="en-US" altLang="zh-CN" sz="1200" b="0" i="0" kern="1200" dirty="0">
              <a:solidFill>
                <a:schemeClr val="tx1"/>
              </a:solidFill>
              <a:effectLst/>
              <a:latin typeface="+mn-lt"/>
              <a:ea typeface="+mn-ea"/>
              <a:cs typeface="+mn-cs"/>
            </a:endParaRPr>
          </a:p>
          <a:p>
            <a:pPr marL="228600" indent="-228600">
              <a:buAutoNum type="arabicPeriod"/>
            </a:pPr>
            <a:r>
              <a:rPr lang="zh-CN" altLang="en-US" sz="1200" b="0" i="0" kern="1200" dirty="0">
                <a:solidFill>
                  <a:schemeClr val="tx1"/>
                </a:solidFill>
                <a:effectLst/>
                <a:latin typeface="+mn-lt"/>
                <a:ea typeface="+mn-ea"/>
                <a:cs typeface="+mn-cs"/>
              </a:rPr>
              <a:t>对于读密集型工作负载，</a:t>
            </a:r>
            <a:r>
              <a:rPr lang="en-US" altLang="zh-CN" sz="1200" b="0" i="0" kern="1200" dirty="0">
                <a:solidFill>
                  <a:schemeClr val="tx1"/>
                </a:solidFill>
                <a:effectLst/>
                <a:latin typeface="+mn-lt"/>
                <a:ea typeface="+mn-ea"/>
                <a:cs typeface="+mn-cs"/>
              </a:rPr>
              <a:t>platinum</a:t>
            </a:r>
            <a:r>
              <a:rPr lang="zh-CN" altLang="en-US" sz="1200" b="0" i="0" kern="1200" dirty="0">
                <a:solidFill>
                  <a:schemeClr val="tx1"/>
                </a:solidFill>
                <a:effectLst/>
                <a:latin typeface="+mn-lt"/>
                <a:ea typeface="+mn-ea"/>
                <a:cs typeface="+mn-cs"/>
              </a:rPr>
              <a:t>具有与</a:t>
            </a:r>
            <a:r>
              <a:rPr lang="en-US" altLang="zh-CN" sz="1200" b="0" i="0" kern="1200" dirty="0">
                <a:solidFill>
                  <a:schemeClr val="tx1"/>
                </a:solidFill>
                <a:effectLst/>
                <a:latin typeface="+mn-lt"/>
                <a:ea typeface="+mn-ea"/>
                <a:cs typeface="+mn-cs"/>
              </a:rPr>
              <a:t>Shenandoah</a:t>
            </a:r>
            <a:r>
              <a:rPr lang="zh-CN" altLang="en-US" sz="1200" b="0" i="0" kern="1200" dirty="0">
                <a:solidFill>
                  <a:schemeClr val="tx1"/>
                </a:solidFill>
                <a:effectLst/>
                <a:latin typeface="+mn-lt"/>
                <a:ea typeface="+mn-ea"/>
                <a:cs typeface="+mn-cs"/>
              </a:rPr>
              <a:t>相当的性能，优于</a:t>
            </a:r>
            <a:r>
              <a:rPr lang="en-US" altLang="zh-CN" sz="1200" b="0" i="0" kern="1200" dirty="0">
                <a:solidFill>
                  <a:schemeClr val="tx1"/>
                </a:solidFill>
                <a:effectLst/>
                <a:latin typeface="+mn-lt"/>
                <a:ea typeface="+mn-ea"/>
                <a:cs typeface="+mn-cs"/>
              </a:rPr>
              <a:t>CMS</a:t>
            </a:r>
            <a:r>
              <a:rPr lang="zh-CN" altLang="en-US" sz="1200" b="0" i="0" kern="1200" dirty="0">
                <a:solidFill>
                  <a:schemeClr val="tx1"/>
                </a:solidFill>
                <a:effectLst/>
                <a:latin typeface="+mn-lt"/>
                <a:ea typeface="+mn-ea"/>
                <a:cs typeface="+mn-cs"/>
              </a:rPr>
              <a:t>和我们调整后的</a:t>
            </a:r>
            <a:r>
              <a:rPr lang="en-US" altLang="zh-CN" sz="1200" b="0" i="0" kern="1200" dirty="0">
                <a:solidFill>
                  <a:schemeClr val="tx1"/>
                </a:solidFill>
                <a:effectLst/>
                <a:latin typeface="+mn-lt"/>
                <a:ea typeface="+mn-ea"/>
                <a:cs typeface="+mn-cs"/>
              </a:rPr>
              <a:t>G1</a:t>
            </a:r>
            <a:r>
              <a:rPr lang="zh-CN" altLang="en-US" sz="1200" b="0" i="0" kern="1200" dirty="0">
                <a:solidFill>
                  <a:schemeClr val="tx1"/>
                </a:solidFill>
                <a:effectLst/>
                <a:latin typeface="+mn-lt"/>
                <a:ea typeface="+mn-ea"/>
                <a:cs typeface="+mn-cs"/>
              </a:rPr>
              <a:t>。</a:t>
            </a:r>
            <a:endParaRPr lang="en-US" altLang="zh-CN" sz="1200" b="0" i="0" kern="1200" dirty="0">
              <a:solidFill>
                <a:schemeClr val="tx1"/>
              </a:solidFill>
              <a:effectLst/>
              <a:latin typeface="+mn-lt"/>
              <a:ea typeface="+mn-ea"/>
              <a:cs typeface="+mn-cs"/>
            </a:endParaRPr>
          </a:p>
          <a:p>
            <a:pPr marL="228600" indent="-228600">
              <a:buAutoNum type="arabicPeriod"/>
            </a:pPr>
            <a:r>
              <a:rPr lang="zh-CN" altLang="en-US" sz="1200" b="0" i="0" kern="1200" dirty="0">
                <a:solidFill>
                  <a:schemeClr val="tx1"/>
                </a:solidFill>
                <a:effectLst/>
                <a:latin typeface="+mn-lt"/>
                <a:ea typeface="+mn-ea"/>
                <a:cs typeface="+mn-cs"/>
              </a:rPr>
              <a:t>对于写密集型工作负载，</a:t>
            </a:r>
            <a:r>
              <a:rPr lang="en-US" altLang="zh-CN" sz="1200" b="0" i="0" kern="1200" dirty="0">
                <a:solidFill>
                  <a:schemeClr val="tx1"/>
                </a:solidFill>
                <a:effectLst/>
                <a:latin typeface="+mn-lt"/>
                <a:ea typeface="+mn-ea"/>
                <a:cs typeface="+mn-cs"/>
              </a:rPr>
              <a:t>platinum</a:t>
            </a:r>
            <a:r>
              <a:rPr lang="zh-CN" altLang="en-US" sz="1200" b="0" i="0" kern="1200" dirty="0">
                <a:solidFill>
                  <a:schemeClr val="tx1"/>
                </a:solidFill>
                <a:effectLst/>
                <a:latin typeface="+mn-lt"/>
                <a:ea typeface="+mn-ea"/>
                <a:cs typeface="+mn-cs"/>
              </a:rPr>
              <a:t>表现较差，这是因为</a:t>
            </a:r>
            <a:r>
              <a:rPr lang="en-US" altLang="zh-CN" sz="1200" b="0" i="0" kern="1200" dirty="0">
                <a:solidFill>
                  <a:schemeClr val="tx1"/>
                </a:solidFill>
                <a:effectLst/>
                <a:latin typeface="+mn-lt"/>
                <a:ea typeface="+mn-ea"/>
                <a:cs typeface="+mn-cs"/>
              </a:rPr>
              <a:t>mutator</a:t>
            </a:r>
            <a:r>
              <a:rPr lang="zh-CN" altLang="en-US" sz="1200" b="0" i="0" kern="1200" dirty="0">
                <a:solidFill>
                  <a:schemeClr val="tx1"/>
                </a:solidFill>
                <a:effectLst/>
                <a:latin typeface="+mn-lt"/>
                <a:ea typeface="+mn-ea"/>
                <a:cs typeface="+mn-cs"/>
              </a:rPr>
              <a:t>在共享数据中有更多的修改操作，这部分修改操作是在工作集以外的，因此会触发更多的页面错误。但即使如此还是要比</a:t>
            </a:r>
            <a:r>
              <a:rPr lang="en-US" altLang="zh-CN" sz="1200" b="0" i="0" kern="1200" dirty="0">
                <a:solidFill>
                  <a:schemeClr val="tx1"/>
                </a:solidFill>
                <a:effectLst/>
                <a:latin typeface="+mn-lt"/>
                <a:ea typeface="+mn-ea"/>
                <a:cs typeface="+mn-cs"/>
              </a:rPr>
              <a:t>CMS</a:t>
            </a:r>
            <a:r>
              <a:rPr lang="zh-CN" altLang="en-US" sz="1200" b="0" i="0" kern="1200" dirty="0">
                <a:solidFill>
                  <a:schemeClr val="tx1"/>
                </a:solidFill>
                <a:effectLst/>
                <a:latin typeface="+mn-lt"/>
                <a:ea typeface="+mn-ea"/>
                <a:cs typeface="+mn-cs"/>
              </a:rPr>
              <a:t>效果好的。</a:t>
            </a:r>
            <a:endParaRPr lang="en-US" altLang="zh-CN"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7F36788B-B71F-4AF3-B2AD-E72FD80C02FF}" type="slidenum">
              <a:rPr lang="zh-CN" altLang="en-US" smtClean="0"/>
              <a:t>33</a:t>
            </a:fld>
            <a:endParaRPr lang="zh-CN" altLang="en-US"/>
          </a:p>
        </p:txBody>
      </p:sp>
    </p:spTree>
    <p:extLst>
      <p:ext uri="{BB962C8B-B14F-4D97-AF65-F5344CB8AC3E}">
        <p14:creationId xmlns:p14="http://schemas.microsoft.com/office/powerpoint/2010/main" val="68685027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优惠券服务，</a:t>
            </a:r>
            <a:r>
              <a:rPr lang="zh-CN" altLang="en-US" sz="1200" b="0" i="0" kern="1200" dirty="0">
                <a:solidFill>
                  <a:schemeClr val="tx1"/>
                </a:solidFill>
                <a:effectLst/>
                <a:latin typeface="+mn-lt"/>
                <a:ea typeface="+mn-ea"/>
                <a:cs typeface="+mn-cs"/>
              </a:rPr>
              <a:t>用阿里巴巴的生产数据进行评估，结果分析可得：</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1. Platinum</a:t>
            </a:r>
            <a:r>
              <a:rPr lang="zh-CN" altLang="en-US" sz="1200" b="0" i="0" kern="1200" dirty="0">
                <a:solidFill>
                  <a:schemeClr val="tx1"/>
                </a:solidFill>
                <a:effectLst/>
                <a:latin typeface="+mn-lt"/>
                <a:ea typeface="+mn-ea"/>
                <a:cs typeface="+mn-cs"/>
              </a:rPr>
              <a:t>比</a:t>
            </a:r>
            <a:r>
              <a:rPr lang="en-US" altLang="zh-CN" sz="1200" b="0" i="0" kern="1200" dirty="0">
                <a:solidFill>
                  <a:schemeClr val="tx1"/>
                </a:solidFill>
                <a:effectLst/>
                <a:latin typeface="+mn-lt"/>
                <a:ea typeface="+mn-ea"/>
                <a:cs typeface="+mn-cs"/>
              </a:rPr>
              <a:t>CMS</a:t>
            </a:r>
            <a:r>
              <a:rPr lang="zh-CN" altLang="en-US" sz="1200" b="0" i="0" kern="1200" dirty="0">
                <a:solidFill>
                  <a:schemeClr val="tx1"/>
                </a:solidFill>
                <a:effectLst/>
                <a:latin typeface="+mn-lt"/>
                <a:ea typeface="+mn-ea"/>
                <a:cs typeface="+mn-cs"/>
              </a:rPr>
              <a:t>和</a:t>
            </a:r>
            <a:r>
              <a:rPr lang="en-US" altLang="zh-CN" sz="1200" b="0" i="0" kern="1200" dirty="0">
                <a:solidFill>
                  <a:schemeClr val="tx1"/>
                </a:solidFill>
                <a:effectLst/>
                <a:latin typeface="+mn-lt"/>
                <a:ea typeface="+mn-ea"/>
                <a:cs typeface="+mn-cs"/>
              </a:rPr>
              <a:t>G1</a:t>
            </a:r>
            <a:r>
              <a:rPr lang="zh-CN" altLang="en-US" sz="1200" b="0" i="0" kern="1200" dirty="0">
                <a:solidFill>
                  <a:schemeClr val="tx1"/>
                </a:solidFill>
                <a:effectLst/>
                <a:latin typeface="+mn-lt"/>
                <a:ea typeface="+mn-ea"/>
                <a:cs typeface="+mn-cs"/>
              </a:rPr>
              <a:t>有更低的</a:t>
            </a:r>
            <a:r>
              <a:rPr lang="en-US" altLang="zh-CN" sz="1200" b="0" i="0" kern="1200" dirty="0">
                <a:solidFill>
                  <a:schemeClr val="tx1"/>
                </a:solidFill>
                <a:effectLst/>
                <a:latin typeface="+mn-lt"/>
                <a:ea typeface="+mn-ea"/>
                <a:cs typeface="+mn-cs"/>
              </a:rPr>
              <a:t>p99</a:t>
            </a:r>
            <a:r>
              <a:rPr lang="zh-CN" altLang="en-US" sz="1200" b="0" i="0" kern="1200" dirty="0">
                <a:solidFill>
                  <a:schemeClr val="tx1"/>
                </a:solidFill>
                <a:effectLst/>
                <a:latin typeface="+mn-lt"/>
                <a:ea typeface="+mn-ea"/>
                <a:cs typeface="+mn-cs"/>
              </a:rPr>
              <a:t>延迟，且因为</a:t>
            </a:r>
            <a:r>
              <a:rPr lang="en-US" altLang="zh-CN" sz="1200" b="0" i="0" kern="1200" dirty="0" err="1">
                <a:solidFill>
                  <a:schemeClr val="tx1"/>
                </a:solidFill>
                <a:effectLst/>
                <a:latin typeface="+mn-lt"/>
                <a:ea typeface="+mn-ea"/>
                <a:cs typeface="+mn-cs"/>
              </a:rPr>
              <a:t>shenandoah</a:t>
            </a:r>
            <a:r>
              <a:rPr lang="zh-CN" altLang="en-US" sz="1200" b="0" i="0" kern="1200" dirty="0">
                <a:solidFill>
                  <a:schemeClr val="tx1"/>
                </a:solidFill>
                <a:effectLst/>
                <a:latin typeface="+mn-lt"/>
                <a:ea typeface="+mn-ea"/>
                <a:cs typeface="+mn-cs"/>
              </a:rPr>
              <a:t>的延迟本来就比别的</a:t>
            </a:r>
            <a:r>
              <a:rPr lang="en-US" altLang="zh-CN" sz="1200" b="0" i="0" kern="1200" dirty="0">
                <a:solidFill>
                  <a:schemeClr val="tx1"/>
                </a:solidFill>
                <a:effectLst/>
                <a:latin typeface="+mn-lt"/>
                <a:ea typeface="+mn-ea"/>
                <a:cs typeface="+mn-cs"/>
              </a:rPr>
              <a:t>GC</a:t>
            </a:r>
            <a:r>
              <a:rPr lang="zh-CN" altLang="en-US" sz="1200" b="0" i="0" kern="1200" dirty="0">
                <a:solidFill>
                  <a:schemeClr val="tx1"/>
                </a:solidFill>
                <a:effectLst/>
                <a:latin typeface="+mn-lt"/>
                <a:ea typeface="+mn-ea"/>
                <a:cs typeface="+mn-cs"/>
              </a:rPr>
              <a:t>要差很多，因此这里直接就没有展示。</a:t>
            </a:r>
            <a:endParaRPr lang="zh-CN" altLang="en-US" dirty="0"/>
          </a:p>
        </p:txBody>
      </p:sp>
      <p:sp>
        <p:nvSpPr>
          <p:cNvPr id="4" name="灯片编号占位符 3"/>
          <p:cNvSpPr>
            <a:spLocks noGrp="1"/>
          </p:cNvSpPr>
          <p:nvPr>
            <p:ph type="sldNum" sz="quarter" idx="5"/>
          </p:nvPr>
        </p:nvSpPr>
        <p:spPr/>
        <p:txBody>
          <a:bodyPr/>
          <a:lstStyle/>
          <a:p>
            <a:fld id="{7F36788B-B71F-4AF3-B2AD-E72FD80C02FF}" type="slidenum">
              <a:rPr lang="zh-CN" altLang="en-US" smtClean="0"/>
              <a:t>34</a:t>
            </a:fld>
            <a:endParaRPr lang="zh-CN" altLang="en-US"/>
          </a:p>
        </p:txBody>
      </p:sp>
    </p:spTree>
    <p:extLst>
      <p:ext uri="{BB962C8B-B14F-4D97-AF65-F5344CB8AC3E}">
        <p14:creationId xmlns:p14="http://schemas.microsoft.com/office/powerpoint/2010/main" val="258408345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最后，也同时展示一下高压平均负载下的平均</a:t>
            </a:r>
            <a:r>
              <a:rPr lang="en-US" altLang="zh-CN" dirty="0"/>
              <a:t>CPU</a:t>
            </a:r>
            <a:r>
              <a:rPr lang="zh-CN" altLang="en-US" dirty="0"/>
              <a:t>利用率，结果显示</a:t>
            </a:r>
            <a:endParaRPr lang="en-US" altLang="zh-CN" dirty="0"/>
          </a:p>
          <a:p>
            <a:pPr marL="228600" indent="-228600">
              <a:buAutoNum type="arabicPeriod"/>
            </a:pPr>
            <a:r>
              <a:rPr lang="en-US" altLang="zh-CN" dirty="0"/>
              <a:t>CMS</a:t>
            </a:r>
            <a:r>
              <a:rPr lang="zh-CN" altLang="en-US" sz="1200" b="0" i="0" kern="1200" dirty="0">
                <a:solidFill>
                  <a:schemeClr val="tx1"/>
                </a:solidFill>
                <a:effectLst/>
                <a:latin typeface="+mn-lt"/>
                <a:ea typeface="+mn-ea"/>
                <a:cs typeface="+mn-cs"/>
              </a:rPr>
              <a:t>的</a:t>
            </a:r>
            <a:r>
              <a:rPr lang="en-US" altLang="zh-CN" sz="1200" b="0" i="0" kern="1200" dirty="0">
                <a:solidFill>
                  <a:schemeClr val="tx1"/>
                </a:solidFill>
                <a:effectLst/>
                <a:latin typeface="+mn-lt"/>
                <a:ea typeface="+mn-ea"/>
                <a:cs typeface="+mn-cs"/>
              </a:rPr>
              <a:t>CPU</a:t>
            </a:r>
            <a:r>
              <a:rPr lang="zh-CN" altLang="en-US" sz="1200" b="0" i="0" kern="1200" dirty="0">
                <a:solidFill>
                  <a:schemeClr val="tx1"/>
                </a:solidFill>
                <a:effectLst/>
                <a:latin typeface="+mn-lt"/>
                <a:ea typeface="+mn-ea"/>
                <a:cs typeface="+mn-cs"/>
              </a:rPr>
              <a:t>消耗较少（但延迟较高），这是因为</a:t>
            </a:r>
            <a:r>
              <a:rPr lang="en-US" altLang="zh-CN" sz="1200" b="0" i="0" kern="1200" dirty="0">
                <a:solidFill>
                  <a:schemeClr val="tx1"/>
                </a:solidFill>
                <a:effectLst/>
                <a:latin typeface="+mn-lt"/>
                <a:ea typeface="+mn-ea"/>
                <a:cs typeface="+mn-cs"/>
              </a:rPr>
              <a:t>CMS</a:t>
            </a:r>
            <a:r>
              <a:rPr lang="zh-CN" altLang="en-US" sz="1200" b="0" i="0" kern="1200" dirty="0">
                <a:solidFill>
                  <a:schemeClr val="tx1"/>
                </a:solidFill>
                <a:effectLst/>
                <a:latin typeface="+mn-lt"/>
                <a:ea typeface="+mn-ea"/>
                <a:cs typeface="+mn-cs"/>
              </a:rPr>
              <a:t>降低了暂停时间，从而达到了较好的</a:t>
            </a:r>
            <a:r>
              <a:rPr lang="en-US" altLang="zh-CN" sz="1200" b="0" i="0" kern="1200" dirty="0" err="1">
                <a:solidFill>
                  <a:schemeClr val="tx1"/>
                </a:solidFill>
                <a:effectLst/>
                <a:latin typeface="+mn-lt"/>
                <a:ea typeface="+mn-ea"/>
                <a:cs typeface="+mn-cs"/>
              </a:rPr>
              <a:t>cpu</a:t>
            </a:r>
            <a:r>
              <a:rPr lang="zh-CN" altLang="en-US" sz="1200" b="0" i="0" kern="1200" dirty="0">
                <a:solidFill>
                  <a:schemeClr val="tx1"/>
                </a:solidFill>
                <a:effectLst/>
                <a:latin typeface="+mn-lt"/>
                <a:ea typeface="+mn-ea"/>
                <a:cs typeface="+mn-cs"/>
              </a:rPr>
              <a:t>效率。</a:t>
            </a:r>
            <a:endParaRPr lang="en-US" altLang="zh-CN" sz="1200" b="0" i="0" kern="1200" dirty="0">
              <a:solidFill>
                <a:schemeClr val="tx1"/>
              </a:solidFill>
              <a:effectLst/>
              <a:latin typeface="+mn-lt"/>
              <a:ea typeface="+mn-ea"/>
              <a:cs typeface="+mn-cs"/>
            </a:endParaRPr>
          </a:p>
          <a:p>
            <a:pPr marL="228600" indent="-228600">
              <a:buAutoNum type="arabicPeriod"/>
            </a:pPr>
            <a:r>
              <a:rPr lang="zh-CN" altLang="en-US" sz="1200" b="0" i="0" kern="1200" dirty="0">
                <a:solidFill>
                  <a:schemeClr val="tx1"/>
                </a:solidFill>
                <a:effectLst/>
                <a:latin typeface="+mn-lt"/>
                <a:ea typeface="+mn-ea"/>
                <a:cs typeface="+mn-cs"/>
              </a:rPr>
              <a:t>与</a:t>
            </a:r>
            <a:r>
              <a:rPr lang="en-US" altLang="zh-CN" sz="1200" b="0" i="0" kern="1200" dirty="0">
                <a:solidFill>
                  <a:schemeClr val="tx1"/>
                </a:solidFill>
                <a:effectLst/>
                <a:latin typeface="+mn-lt"/>
                <a:ea typeface="+mn-ea"/>
                <a:cs typeface="+mn-cs"/>
              </a:rPr>
              <a:t>G1</a:t>
            </a:r>
            <a:r>
              <a:rPr lang="zh-CN" altLang="en-US" sz="1200" b="0" i="0" kern="1200" dirty="0">
                <a:solidFill>
                  <a:schemeClr val="tx1"/>
                </a:solidFill>
                <a:effectLst/>
                <a:latin typeface="+mn-lt"/>
                <a:ea typeface="+mn-ea"/>
                <a:cs typeface="+mn-cs"/>
              </a:rPr>
              <a:t>和</a:t>
            </a:r>
            <a:r>
              <a:rPr lang="en-US" altLang="zh-CN" sz="1200" b="0" i="0" kern="1200" dirty="0" err="1">
                <a:solidFill>
                  <a:schemeClr val="tx1"/>
                </a:solidFill>
                <a:effectLst/>
                <a:latin typeface="+mn-lt"/>
                <a:ea typeface="+mn-ea"/>
                <a:cs typeface="+mn-cs"/>
              </a:rPr>
              <a:t>Shexxxx</a:t>
            </a:r>
            <a:r>
              <a:rPr lang="zh-CN" altLang="en-US" sz="1200" b="0" i="0" kern="1200" dirty="0">
                <a:solidFill>
                  <a:schemeClr val="tx1"/>
                </a:solidFill>
                <a:effectLst/>
                <a:latin typeface="+mn-lt"/>
                <a:ea typeface="+mn-ea"/>
                <a:cs typeface="+mn-cs"/>
              </a:rPr>
              <a:t>对比，可以观察到</a:t>
            </a:r>
            <a:r>
              <a:rPr lang="en-US" altLang="zh-CN" sz="1200" b="0" i="0" kern="1200" dirty="0">
                <a:solidFill>
                  <a:schemeClr val="tx1"/>
                </a:solidFill>
                <a:effectLst/>
                <a:latin typeface="+mn-lt"/>
                <a:ea typeface="+mn-ea"/>
                <a:cs typeface="+mn-cs"/>
              </a:rPr>
              <a:t>platinum</a:t>
            </a:r>
            <a:r>
              <a:rPr lang="zh-CN" altLang="en-US" sz="1200" b="0" i="0" kern="1200" dirty="0">
                <a:solidFill>
                  <a:schemeClr val="tx1"/>
                </a:solidFill>
                <a:effectLst/>
                <a:latin typeface="+mn-lt"/>
                <a:ea typeface="+mn-ea"/>
                <a:cs typeface="+mn-cs"/>
              </a:rPr>
              <a:t>有更好的</a:t>
            </a:r>
            <a:r>
              <a:rPr lang="en-US" altLang="zh-CN" sz="1200" b="0" i="0" kern="1200" dirty="0" err="1">
                <a:solidFill>
                  <a:schemeClr val="tx1"/>
                </a:solidFill>
                <a:effectLst/>
                <a:latin typeface="+mn-lt"/>
                <a:ea typeface="+mn-ea"/>
                <a:cs typeface="+mn-cs"/>
              </a:rPr>
              <a:t>cpu</a:t>
            </a:r>
            <a:r>
              <a:rPr lang="zh-CN" altLang="en-US" sz="1200" b="0" i="0" kern="1200" dirty="0">
                <a:solidFill>
                  <a:schemeClr val="tx1"/>
                </a:solidFill>
                <a:effectLst/>
                <a:latin typeface="+mn-lt"/>
                <a:ea typeface="+mn-ea"/>
                <a:cs typeface="+mn-cs"/>
              </a:rPr>
              <a:t>利用率，这也验证了</a:t>
            </a:r>
            <a:r>
              <a:rPr lang="en-US" altLang="zh-CN" sz="1200" b="0" i="0" kern="1200" dirty="0">
                <a:solidFill>
                  <a:schemeClr val="tx1"/>
                </a:solidFill>
                <a:effectLst/>
                <a:latin typeface="+mn-lt"/>
                <a:ea typeface="+mn-ea"/>
                <a:cs typeface="+mn-cs"/>
              </a:rPr>
              <a:t>platinum</a:t>
            </a:r>
            <a:r>
              <a:rPr lang="zh-CN" altLang="en-US" sz="1200" b="0" i="0" kern="1200" dirty="0">
                <a:solidFill>
                  <a:schemeClr val="tx1"/>
                </a:solidFill>
                <a:effectLst/>
                <a:latin typeface="+mn-lt"/>
                <a:ea typeface="+mn-ea"/>
                <a:cs typeface="+mn-cs"/>
              </a:rPr>
              <a:t>可以同时达到低延迟和占用更少的</a:t>
            </a:r>
            <a:r>
              <a:rPr lang="en-US" altLang="zh-CN" sz="1200" b="0" i="0" kern="1200" dirty="0" err="1">
                <a:solidFill>
                  <a:schemeClr val="tx1"/>
                </a:solidFill>
                <a:effectLst/>
                <a:latin typeface="+mn-lt"/>
                <a:ea typeface="+mn-ea"/>
                <a:cs typeface="+mn-cs"/>
              </a:rPr>
              <a:t>cpu</a:t>
            </a:r>
            <a:r>
              <a:rPr lang="zh-CN" altLang="en-US" sz="1200" b="0" i="0" kern="1200" dirty="0">
                <a:solidFill>
                  <a:schemeClr val="tx1"/>
                </a:solidFill>
                <a:effectLst/>
                <a:latin typeface="+mn-lt"/>
                <a:ea typeface="+mn-ea"/>
                <a:cs typeface="+mn-cs"/>
              </a:rPr>
              <a:t>资源。</a:t>
            </a:r>
            <a:endParaRPr lang="zh-CN" altLang="en-US" dirty="0"/>
          </a:p>
        </p:txBody>
      </p:sp>
      <p:sp>
        <p:nvSpPr>
          <p:cNvPr id="4" name="灯片编号占位符 3"/>
          <p:cNvSpPr>
            <a:spLocks noGrp="1"/>
          </p:cNvSpPr>
          <p:nvPr>
            <p:ph type="sldNum" sz="quarter" idx="5"/>
          </p:nvPr>
        </p:nvSpPr>
        <p:spPr/>
        <p:txBody>
          <a:bodyPr/>
          <a:lstStyle/>
          <a:p>
            <a:fld id="{7F36788B-B71F-4AF3-B2AD-E72FD80C02FF}" type="slidenum">
              <a:rPr lang="zh-CN" altLang="en-US" smtClean="0"/>
              <a:t>35</a:t>
            </a:fld>
            <a:endParaRPr lang="zh-CN" altLang="en-US"/>
          </a:p>
        </p:txBody>
      </p:sp>
    </p:spTree>
    <p:extLst>
      <p:ext uri="{BB962C8B-B14F-4D97-AF65-F5344CB8AC3E}">
        <p14:creationId xmlns:p14="http://schemas.microsoft.com/office/powerpoint/2010/main" val="258982141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先前的</a:t>
            </a:r>
            <a:r>
              <a:rPr lang="en-US" altLang="zh-CN" sz="1200" b="0" i="0" kern="1200" dirty="0">
                <a:solidFill>
                  <a:schemeClr val="tx1"/>
                </a:solidFill>
                <a:effectLst/>
                <a:latin typeface="+mn-lt"/>
                <a:ea typeface="+mn-ea"/>
                <a:cs typeface="+mn-cs"/>
              </a:rPr>
              <a:t>GC</a:t>
            </a:r>
            <a:r>
              <a:rPr lang="zh-CN" altLang="en-US" sz="1200" b="0" i="0" kern="1200" dirty="0">
                <a:solidFill>
                  <a:schemeClr val="tx1"/>
                </a:solidFill>
                <a:effectLst/>
                <a:latin typeface="+mn-lt"/>
                <a:ea typeface="+mn-ea"/>
                <a:cs typeface="+mn-cs"/>
              </a:rPr>
              <a:t>在延迟和</a:t>
            </a:r>
            <a:r>
              <a:rPr lang="en-US" altLang="zh-CN" sz="1200" b="0" i="0" kern="1200" dirty="0">
                <a:solidFill>
                  <a:schemeClr val="tx1"/>
                </a:solidFill>
                <a:effectLst/>
                <a:latin typeface="+mn-lt"/>
                <a:ea typeface="+mn-ea"/>
                <a:cs typeface="+mn-cs"/>
              </a:rPr>
              <a:t>CPU</a:t>
            </a:r>
            <a:r>
              <a:rPr lang="zh-CN" altLang="en-US" sz="1200" b="0" i="0" kern="1200" dirty="0">
                <a:solidFill>
                  <a:schemeClr val="tx1"/>
                </a:solidFill>
                <a:effectLst/>
                <a:latin typeface="+mn-lt"/>
                <a:ea typeface="+mn-ea"/>
                <a:cs typeface="+mn-cs"/>
              </a:rPr>
              <a:t>效率之间进行了权衡</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作者提出了</a:t>
            </a:r>
            <a:r>
              <a:rPr lang="en-US" altLang="zh-CN" sz="1200" b="0" i="0" kern="1200" dirty="0">
                <a:solidFill>
                  <a:schemeClr val="tx1"/>
                </a:solidFill>
                <a:effectLst/>
                <a:latin typeface="+mn-lt"/>
                <a:ea typeface="+mn-ea"/>
                <a:cs typeface="+mn-cs"/>
              </a:rPr>
              <a:t>platinum</a:t>
            </a:r>
            <a:r>
              <a:rPr lang="zh-CN" altLang="en-US" sz="1200" b="0" i="0" kern="1200" dirty="0">
                <a:solidFill>
                  <a:schemeClr val="tx1"/>
                </a:solidFill>
                <a:effectLst/>
                <a:latin typeface="+mn-lt"/>
                <a:ea typeface="+mn-ea"/>
                <a:cs typeface="+mn-cs"/>
              </a:rPr>
              <a:t>来打破了这种权衡，且其设计主要包括三个亮点来实现：</a:t>
            </a:r>
            <a:endParaRPr lang="en-US" altLang="zh-CN" sz="1200" b="0" i="0" kern="1200" dirty="0">
              <a:solidFill>
                <a:schemeClr val="tx1"/>
              </a:solidFill>
              <a:effectLst/>
              <a:latin typeface="+mn-lt"/>
              <a:ea typeface="+mn-ea"/>
              <a:cs typeface="+mn-cs"/>
            </a:endParaRPr>
          </a:p>
          <a:p>
            <a:pPr marL="228600" indent="-228600">
              <a:buAutoNum type="arabicPeriod"/>
            </a:pPr>
            <a:r>
              <a:rPr lang="zh-CN" altLang="en-US" sz="1200" b="0" i="0" kern="1200" dirty="0">
                <a:solidFill>
                  <a:schemeClr val="tx1"/>
                </a:solidFill>
                <a:effectLst/>
                <a:latin typeface="+mn-lt"/>
                <a:ea typeface="+mn-ea"/>
                <a:cs typeface="+mn-cs"/>
              </a:rPr>
              <a:t>收集空闲核心，来减轻线程之间的</a:t>
            </a:r>
            <a:r>
              <a:rPr lang="en-US" altLang="zh-CN" sz="1200" b="0" i="0" kern="1200" dirty="0">
                <a:solidFill>
                  <a:schemeClr val="tx1"/>
                </a:solidFill>
                <a:effectLst/>
                <a:latin typeface="+mn-lt"/>
                <a:ea typeface="+mn-ea"/>
                <a:cs typeface="+mn-cs"/>
              </a:rPr>
              <a:t>CPU</a:t>
            </a:r>
            <a:r>
              <a:rPr lang="zh-CN" altLang="en-US" sz="1200" b="0" i="0" kern="1200" dirty="0">
                <a:solidFill>
                  <a:schemeClr val="tx1"/>
                </a:solidFill>
                <a:effectLst/>
                <a:latin typeface="+mn-lt"/>
                <a:ea typeface="+mn-ea"/>
                <a:cs typeface="+mn-cs"/>
              </a:rPr>
              <a:t>争用</a:t>
            </a:r>
            <a:endParaRPr lang="en-US" altLang="zh-CN" sz="1200" b="0" i="0" kern="1200" dirty="0">
              <a:solidFill>
                <a:schemeClr val="tx1"/>
              </a:solidFill>
              <a:effectLst/>
              <a:latin typeface="+mn-lt"/>
              <a:ea typeface="+mn-ea"/>
              <a:cs typeface="+mn-cs"/>
            </a:endParaRPr>
          </a:p>
          <a:p>
            <a:pPr marL="228600" indent="-228600">
              <a:buAutoNum type="arabicPeriod"/>
            </a:pPr>
            <a:r>
              <a:rPr lang="zh-CN" altLang="en-US" sz="1200" b="0" i="0" kern="1200" dirty="0">
                <a:solidFill>
                  <a:schemeClr val="tx1"/>
                </a:solidFill>
                <a:effectLst/>
                <a:latin typeface="+mn-lt"/>
                <a:ea typeface="+mn-ea"/>
                <a:cs typeface="+mn-cs"/>
              </a:rPr>
              <a:t>对堆进行分区，来减少一致性问题</a:t>
            </a:r>
            <a:endParaRPr lang="en-US" altLang="zh-CN" sz="1200" b="0" i="0" kern="1200" dirty="0">
              <a:solidFill>
                <a:schemeClr val="tx1"/>
              </a:solidFill>
              <a:effectLst/>
              <a:latin typeface="+mn-lt"/>
              <a:ea typeface="+mn-ea"/>
              <a:cs typeface="+mn-cs"/>
            </a:endParaRPr>
          </a:p>
          <a:p>
            <a:pPr marL="228600" indent="-228600">
              <a:buAutoNum type="arabicPeriod"/>
            </a:pPr>
            <a:r>
              <a:rPr lang="zh-CN" altLang="en-US" sz="1200" b="0" i="0" kern="1200" dirty="0">
                <a:solidFill>
                  <a:schemeClr val="tx1"/>
                </a:solidFill>
                <a:effectLst/>
                <a:latin typeface="+mn-lt"/>
                <a:ea typeface="+mn-ea"/>
                <a:cs typeface="+mn-cs"/>
              </a:rPr>
              <a:t>使用基于</a:t>
            </a:r>
            <a:r>
              <a:rPr lang="en-US" altLang="zh-CN" sz="1200" b="0" i="0" kern="1200" dirty="0">
                <a:solidFill>
                  <a:schemeClr val="tx1"/>
                </a:solidFill>
                <a:effectLst/>
                <a:latin typeface="+mn-lt"/>
                <a:ea typeface="+mn-ea"/>
                <a:cs typeface="+mn-cs"/>
              </a:rPr>
              <a:t>MPK</a:t>
            </a:r>
            <a:r>
              <a:rPr lang="zh-CN" altLang="en-US" sz="1200" b="0" i="0" kern="1200" dirty="0">
                <a:solidFill>
                  <a:schemeClr val="tx1"/>
                </a:solidFill>
                <a:effectLst/>
                <a:latin typeface="+mn-lt"/>
                <a:ea typeface="+mn-ea"/>
                <a:cs typeface="+mn-cs"/>
              </a:rPr>
              <a:t>的屏障消除，来减少运行时开销。</a:t>
            </a:r>
            <a:endParaRPr lang="en-US" altLang="zh-CN" sz="1200" b="0" i="0" kern="1200" dirty="0">
              <a:solidFill>
                <a:schemeClr val="tx1"/>
              </a:solidFill>
              <a:effectLst/>
              <a:latin typeface="+mn-lt"/>
              <a:ea typeface="+mn-ea"/>
              <a:cs typeface="+mn-cs"/>
            </a:endParaRPr>
          </a:p>
          <a:p>
            <a:pPr marL="228600" indent="-228600">
              <a:buAutoNum type="arabicPeriod"/>
            </a:pPr>
            <a:endParaRPr lang="en-US" altLang="zh-CN" sz="1200" b="0" i="0" kern="1200" dirty="0">
              <a:solidFill>
                <a:schemeClr val="tx1"/>
              </a:solidFill>
              <a:effectLst/>
              <a:latin typeface="+mn-lt"/>
              <a:ea typeface="+mn-ea"/>
              <a:cs typeface="+mn-cs"/>
            </a:endParaRPr>
          </a:p>
          <a:p>
            <a:pPr marL="0" indent="0">
              <a:buNone/>
            </a:pPr>
            <a:r>
              <a:rPr lang="zh-CN" altLang="en-US" sz="1200" b="0" i="0" kern="1200" dirty="0">
                <a:solidFill>
                  <a:schemeClr val="tx1"/>
                </a:solidFill>
                <a:effectLst/>
                <a:latin typeface="+mn-lt"/>
                <a:ea typeface="+mn-ea"/>
                <a:cs typeface="+mn-cs"/>
              </a:rPr>
              <a:t>最终在不同的交互式服务的评估结果种表明，</a:t>
            </a:r>
            <a:r>
              <a:rPr lang="en-US" altLang="zh-CN" sz="1200" b="0" i="0" kern="1200" dirty="0">
                <a:solidFill>
                  <a:schemeClr val="tx1"/>
                </a:solidFill>
                <a:effectLst/>
                <a:latin typeface="+mn-lt"/>
                <a:ea typeface="+mn-ea"/>
                <a:cs typeface="+mn-cs"/>
              </a:rPr>
              <a:t>platinum</a:t>
            </a:r>
            <a:r>
              <a:rPr lang="zh-CN" altLang="en-US" sz="1200" b="0" i="0" kern="1200" dirty="0">
                <a:solidFill>
                  <a:schemeClr val="tx1"/>
                </a:solidFill>
                <a:effectLst/>
                <a:latin typeface="+mn-lt"/>
                <a:ea typeface="+mn-ea"/>
                <a:cs typeface="+mn-cs"/>
              </a:rPr>
              <a:t>相对于之前的</a:t>
            </a:r>
            <a:r>
              <a:rPr lang="en-US" altLang="zh-CN" sz="1200" b="0" i="0" kern="1200" dirty="0">
                <a:solidFill>
                  <a:schemeClr val="tx1"/>
                </a:solidFill>
                <a:effectLst/>
                <a:latin typeface="+mn-lt"/>
                <a:ea typeface="+mn-ea"/>
                <a:cs typeface="+mn-cs"/>
              </a:rPr>
              <a:t>GC</a:t>
            </a:r>
            <a:r>
              <a:rPr lang="zh-CN" altLang="en-US" sz="1200" b="0" i="0" kern="1200">
                <a:solidFill>
                  <a:schemeClr val="tx1"/>
                </a:solidFill>
                <a:effectLst/>
                <a:latin typeface="+mn-lt"/>
                <a:ea typeface="+mn-ea"/>
                <a:cs typeface="+mn-cs"/>
              </a:rPr>
              <a:t>，实现了交互式</a:t>
            </a:r>
            <a:r>
              <a:rPr lang="zh-CN" altLang="en-US" sz="1200" b="0" i="0" kern="1200" dirty="0">
                <a:solidFill>
                  <a:schemeClr val="tx1"/>
                </a:solidFill>
                <a:effectLst/>
                <a:latin typeface="+mn-lt"/>
                <a:ea typeface="+mn-ea"/>
                <a:cs typeface="+mn-cs"/>
              </a:rPr>
              <a:t>服务的低延迟和适度的</a:t>
            </a:r>
            <a:r>
              <a:rPr lang="en-US" altLang="zh-CN" sz="1200" b="0" i="0" kern="1200" dirty="0">
                <a:solidFill>
                  <a:schemeClr val="tx1"/>
                </a:solidFill>
                <a:effectLst/>
                <a:latin typeface="+mn-lt"/>
                <a:ea typeface="+mn-ea"/>
                <a:cs typeface="+mn-cs"/>
              </a:rPr>
              <a:t>CPU</a:t>
            </a:r>
            <a:r>
              <a:rPr lang="zh-CN" altLang="en-US" sz="1200" b="0" i="0" kern="1200" dirty="0">
                <a:solidFill>
                  <a:schemeClr val="tx1"/>
                </a:solidFill>
                <a:effectLst/>
                <a:latin typeface="+mn-lt"/>
                <a:ea typeface="+mn-ea"/>
                <a:cs typeface="+mn-cs"/>
              </a:rPr>
              <a:t>消耗</a:t>
            </a:r>
            <a:endParaRPr lang="en-US" altLang="zh-CN"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7F36788B-B71F-4AF3-B2AD-E72FD80C02FF}" type="slidenum">
              <a:rPr lang="zh-CN" altLang="en-US" smtClean="0"/>
              <a:t>36</a:t>
            </a:fld>
            <a:endParaRPr lang="zh-CN" altLang="en-US"/>
          </a:p>
        </p:txBody>
      </p:sp>
    </p:spTree>
    <p:extLst>
      <p:ext uri="{BB962C8B-B14F-4D97-AF65-F5344CB8AC3E}">
        <p14:creationId xmlns:p14="http://schemas.microsoft.com/office/powerpoint/2010/main" val="21663238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这意味着这些服务全部由</a:t>
            </a:r>
            <a:r>
              <a:rPr lang="en-US" altLang="zh-CN" dirty="0"/>
              <a:t>java</a:t>
            </a:r>
            <a:r>
              <a:rPr lang="zh-CN" altLang="en-US" dirty="0"/>
              <a:t>运行时，</a:t>
            </a:r>
            <a:r>
              <a:rPr lang="en-US" altLang="zh-CN" dirty="0"/>
              <a:t>JVM</a:t>
            </a:r>
            <a:r>
              <a:rPr lang="zh-CN" altLang="en-US" dirty="0"/>
              <a:t>管理</a:t>
            </a:r>
            <a:endParaRPr lang="en-US" altLang="zh-CN" dirty="0"/>
          </a:p>
          <a:p>
            <a:r>
              <a:rPr lang="zh-CN" altLang="en-US" dirty="0"/>
              <a:t>因此服务性能将受到</a:t>
            </a:r>
            <a:r>
              <a:rPr lang="en-US" altLang="zh-CN" dirty="0"/>
              <a:t>JVM</a:t>
            </a:r>
            <a:r>
              <a:rPr lang="zh-CN" altLang="en-US" dirty="0"/>
              <a:t>中模块的影响。如果一个服务被</a:t>
            </a:r>
            <a:r>
              <a:rPr lang="en-US" altLang="zh-CN" dirty="0"/>
              <a:t>JVM</a:t>
            </a:r>
            <a:r>
              <a:rPr lang="zh-CN" altLang="en-US" dirty="0"/>
              <a:t>暂停，其他的服务也将受到影响，用户就会观察到页面无法加载的情况。</a:t>
            </a:r>
            <a:endParaRPr lang="en-US" altLang="zh-CN" dirty="0"/>
          </a:p>
          <a:p>
            <a:endParaRPr lang="en-US" altLang="zh-CN" dirty="0"/>
          </a:p>
        </p:txBody>
      </p:sp>
      <p:sp>
        <p:nvSpPr>
          <p:cNvPr id="4" name="灯片编号占位符 3"/>
          <p:cNvSpPr>
            <a:spLocks noGrp="1"/>
          </p:cNvSpPr>
          <p:nvPr>
            <p:ph type="sldNum" sz="quarter" idx="5"/>
          </p:nvPr>
        </p:nvSpPr>
        <p:spPr/>
        <p:txBody>
          <a:bodyPr/>
          <a:lstStyle/>
          <a:p>
            <a:fld id="{7F36788B-B71F-4AF3-B2AD-E72FD80C02FF}" type="slidenum">
              <a:rPr lang="zh-CN" altLang="en-US" smtClean="0"/>
              <a:t>4</a:t>
            </a:fld>
            <a:endParaRPr lang="zh-CN" altLang="en-US"/>
          </a:p>
        </p:txBody>
      </p:sp>
    </p:spTree>
    <p:extLst>
      <p:ext uri="{BB962C8B-B14F-4D97-AF65-F5344CB8AC3E}">
        <p14:creationId xmlns:p14="http://schemas.microsoft.com/office/powerpoint/2010/main" val="28327022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mutator</a:t>
            </a:r>
            <a:r>
              <a:rPr lang="zh-CN" altLang="en-US" sz="1200" b="0" i="0" kern="1200" dirty="0">
                <a:solidFill>
                  <a:schemeClr val="tx1"/>
                </a:solidFill>
                <a:effectLst/>
                <a:latin typeface="+mn-lt"/>
                <a:ea typeface="+mn-ea"/>
                <a:cs typeface="+mn-cs"/>
              </a:rPr>
              <a:t>的作用就是改</a:t>
            </a:r>
            <a:r>
              <a:rPr lang="en-US" altLang="zh-CN" sz="1200" b="0" i="0" kern="1200" dirty="0">
                <a:solidFill>
                  <a:schemeClr val="tx1"/>
                </a:solidFill>
                <a:effectLst/>
                <a:latin typeface="+mn-lt"/>
                <a:ea typeface="+mn-ea"/>
                <a:cs typeface="+mn-cs"/>
              </a:rPr>
              <a:t>GC</a:t>
            </a:r>
            <a:r>
              <a:rPr lang="zh-CN" altLang="en-US" sz="1200" b="0" i="0" kern="1200" dirty="0">
                <a:solidFill>
                  <a:schemeClr val="tx1"/>
                </a:solidFill>
                <a:effectLst/>
                <a:latin typeface="+mn-lt"/>
                <a:ea typeface="+mn-ea"/>
                <a:cs typeface="+mn-cs"/>
              </a:rPr>
              <a:t>对象间的引用关系。它的实体就是应用程序，</a:t>
            </a:r>
            <a:r>
              <a:rPr lang="en-US" altLang="zh-CN" sz="1200" b="0" i="0" kern="1200" dirty="0">
                <a:solidFill>
                  <a:schemeClr val="tx1"/>
                </a:solidFill>
                <a:effectLst/>
                <a:latin typeface="+mn-lt"/>
                <a:ea typeface="+mn-ea"/>
                <a:cs typeface="+mn-cs"/>
              </a:rPr>
              <a:t>GC</a:t>
            </a:r>
            <a:r>
              <a:rPr lang="zh-CN" altLang="en-US" sz="1200" b="0" i="0" kern="1200" dirty="0">
                <a:solidFill>
                  <a:schemeClr val="tx1"/>
                </a:solidFill>
                <a:effectLst/>
                <a:latin typeface="+mn-lt"/>
                <a:ea typeface="+mn-ea"/>
                <a:cs typeface="+mn-cs"/>
              </a:rPr>
              <a:t>就是在这个</a:t>
            </a:r>
            <a:r>
              <a:rPr lang="en-US" altLang="zh-CN" sz="1200" b="0" i="0" kern="1200" dirty="0">
                <a:solidFill>
                  <a:schemeClr val="tx1"/>
                </a:solidFill>
                <a:effectLst/>
                <a:latin typeface="+mn-lt"/>
                <a:ea typeface="+mn-ea"/>
                <a:cs typeface="+mn-cs"/>
              </a:rPr>
              <a:t>mutator</a:t>
            </a:r>
            <a:r>
              <a:rPr lang="zh-CN" altLang="en-US" sz="1200" b="0" i="0" kern="1200" dirty="0">
                <a:solidFill>
                  <a:schemeClr val="tx1"/>
                </a:solidFill>
                <a:effectLst/>
                <a:latin typeface="+mn-lt"/>
                <a:ea typeface="+mn-ea"/>
                <a:cs typeface="+mn-cs"/>
              </a:rPr>
              <a:t>内部精神饱满地工作着。</a:t>
            </a:r>
            <a:endParaRPr lang="en-US" altLang="zh-CN" dirty="0"/>
          </a:p>
          <a:p>
            <a:endParaRPr lang="en-US" altLang="zh-CN" dirty="0"/>
          </a:p>
          <a:p>
            <a:r>
              <a:rPr lang="en-US" altLang="zh-CN" dirty="0"/>
              <a:t>GC</a:t>
            </a:r>
            <a:r>
              <a:rPr lang="zh-CN" altLang="en-US" dirty="0"/>
              <a:t>是导致应用程序需要被暂停的一个典型例子，</a:t>
            </a:r>
            <a:r>
              <a:rPr lang="en-US" altLang="zh-CN" dirty="0"/>
              <a:t>GC</a:t>
            </a:r>
            <a:r>
              <a:rPr lang="zh-CN" altLang="en-US" dirty="0"/>
              <a:t>是</a:t>
            </a:r>
            <a:r>
              <a:rPr lang="zh-CN" altLang="en-US" sz="1200" b="0" i="0" kern="1200" dirty="0">
                <a:solidFill>
                  <a:schemeClr val="tx1"/>
                </a:solidFill>
                <a:effectLst/>
                <a:latin typeface="+mn-lt"/>
                <a:ea typeface="+mn-ea"/>
                <a:cs typeface="+mn-cs"/>
              </a:rPr>
              <a:t>语言运行时</a:t>
            </a:r>
            <a:r>
              <a:rPr lang="zh-CN" altLang="en-US" dirty="0"/>
              <a:t>的自动内存管理模块，比如</a:t>
            </a:r>
            <a:r>
              <a:rPr lang="en-US" altLang="zh-CN" dirty="0"/>
              <a:t>JVM</a:t>
            </a:r>
            <a:r>
              <a:rPr lang="zh-CN" altLang="en-US" dirty="0"/>
              <a:t>。</a:t>
            </a:r>
            <a:endParaRPr lang="en-US" altLang="zh-CN" dirty="0"/>
          </a:p>
          <a:p>
            <a:r>
              <a:rPr lang="zh-CN" altLang="en-US" dirty="0"/>
              <a:t>在</a:t>
            </a:r>
            <a:r>
              <a:rPr lang="en-US" altLang="zh-CN" dirty="0"/>
              <a:t>JVM</a:t>
            </a:r>
            <a:r>
              <a:rPr lang="zh-CN" altLang="en-US" dirty="0"/>
              <a:t>中，</a:t>
            </a:r>
            <a:r>
              <a:rPr lang="en-US" altLang="zh-CN" dirty="0"/>
              <a:t>GC</a:t>
            </a:r>
            <a:r>
              <a:rPr lang="zh-CN" altLang="en-US" dirty="0"/>
              <a:t>会导致</a:t>
            </a:r>
            <a:r>
              <a:rPr lang="en-US" altLang="zh-CN" dirty="0"/>
              <a:t>STW</a:t>
            </a:r>
            <a:r>
              <a:rPr lang="zh-CN" altLang="en-US" dirty="0"/>
              <a:t>，比如从图中可以看出，</a:t>
            </a:r>
            <a:r>
              <a:rPr lang="en-US" altLang="zh-CN" dirty="0"/>
              <a:t>mutator</a:t>
            </a:r>
            <a:r>
              <a:rPr lang="zh-CN" altLang="en-US" dirty="0"/>
              <a:t>在</a:t>
            </a:r>
            <a:r>
              <a:rPr lang="en-US" altLang="zh-CN" dirty="0"/>
              <a:t>GC threads</a:t>
            </a:r>
            <a:r>
              <a:rPr lang="zh-CN" altLang="en-US" dirty="0"/>
              <a:t>空闲的时候是处于运行状态的。当</a:t>
            </a:r>
            <a:r>
              <a:rPr lang="en-US" altLang="zh-CN" dirty="0"/>
              <a:t>GC</a:t>
            </a:r>
            <a:r>
              <a:rPr lang="zh-CN" altLang="en-US" dirty="0"/>
              <a:t>被触发，所有的</a:t>
            </a:r>
            <a:r>
              <a:rPr lang="en-US" altLang="zh-CN" dirty="0"/>
              <a:t>mutators</a:t>
            </a:r>
            <a:r>
              <a:rPr lang="zh-CN" altLang="en-US" dirty="0"/>
              <a:t>会被暂停，从而满足</a:t>
            </a:r>
            <a:r>
              <a:rPr lang="en-US" altLang="zh-CN" dirty="0"/>
              <a:t>GC</a:t>
            </a:r>
            <a:r>
              <a:rPr lang="zh-CN" altLang="en-US" dirty="0"/>
              <a:t>回收内存。</a:t>
            </a:r>
            <a:endParaRPr lang="en-US" altLang="zh-CN" dirty="0"/>
          </a:p>
          <a:p>
            <a:r>
              <a:rPr lang="en-US" altLang="zh-CN" dirty="0"/>
              <a:t>STW</a:t>
            </a:r>
            <a:r>
              <a:rPr lang="zh-CN" altLang="en-US" dirty="0"/>
              <a:t>的优点包括：所有</a:t>
            </a:r>
            <a:r>
              <a:rPr lang="en-US" altLang="zh-CN" dirty="0"/>
              <a:t>mutator</a:t>
            </a:r>
            <a:r>
              <a:rPr lang="zh-CN" altLang="en-US" dirty="0"/>
              <a:t>都暂停，</a:t>
            </a:r>
            <a:r>
              <a:rPr lang="en-US" altLang="zh-CN" dirty="0"/>
              <a:t>GC</a:t>
            </a:r>
            <a:r>
              <a:rPr lang="zh-CN" altLang="en-US" dirty="0"/>
              <a:t>可以独占</a:t>
            </a:r>
            <a:r>
              <a:rPr lang="en-US" altLang="zh-CN" dirty="0"/>
              <a:t>CPU</a:t>
            </a:r>
            <a:r>
              <a:rPr lang="zh-CN" altLang="en-US" dirty="0"/>
              <a:t>资源，从而达到较高的</a:t>
            </a:r>
            <a:r>
              <a:rPr lang="en-US" altLang="zh-CN" dirty="0"/>
              <a:t>GC</a:t>
            </a:r>
            <a:r>
              <a:rPr lang="zh-CN" altLang="en-US" dirty="0"/>
              <a:t>吞吐量，并满足</a:t>
            </a:r>
            <a:r>
              <a:rPr lang="en-US" altLang="zh-CN" dirty="0"/>
              <a:t>CPU</a:t>
            </a:r>
            <a:r>
              <a:rPr lang="zh-CN" altLang="en-US" dirty="0"/>
              <a:t>效率。</a:t>
            </a:r>
            <a:endParaRPr lang="en-US" altLang="zh-CN" dirty="0"/>
          </a:p>
          <a:p>
            <a:r>
              <a:rPr lang="zh-CN" altLang="en-US" dirty="0"/>
              <a:t>但由于</a:t>
            </a:r>
            <a:r>
              <a:rPr lang="en-US" altLang="zh-CN" dirty="0"/>
              <a:t>Mutator</a:t>
            </a:r>
            <a:r>
              <a:rPr lang="zh-CN" altLang="en-US" dirty="0"/>
              <a:t>在整个</a:t>
            </a:r>
            <a:r>
              <a:rPr lang="en-US" altLang="zh-CN" dirty="0"/>
              <a:t>GC</a:t>
            </a:r>
            <a:r>
              <a:rPr lang="zh-CN" altLang="en-US" dirty="0"/>
              <a:t>过程中都被暂停了，因此应用程序的延迟会有明显增长，尤其是尾延迟。</a:t>
            </a:r>
            <a:endParaRPr lang="en-US" altLang="zh-CN" dirty="0"/>
          </a:p>
        </p:txBody>
      </p:sp>
      <p:sp>
        <p:nvSpPr>
          <p:cNvPr id="4" name="灯片编号占位符 3"/>
          <p:cNvSpPr>
            <a:spLocks noGrp="1"/>
          </p:cNvSpPr>
          <p:nvPr>
            <p:ph type="sldNum" sz="quarter" idx="5"/>
          </p:nvPr>
        </p:nvSpPr>
        <p:spPr/>
        <p:txBody>
          <a:bodyPr/>
          <a:lstStyle/>
          <a:p>
            <a:fld id="{7F36788B-B71F-4AF3-B2AD-E72FD80C02FF}" type="slidenum">
              <a:rPr lang="zh-CN" altLang="en-US" smtClean="0"/>
              <a:t>5</a:t>
            </a:fld>
            <a:endParaRPr lang="zh-CN" altLang="en-US"/>
          </a:p>
        </p:txBody>
      </p:sp>
    </p:spTree>
    <p:extLst>
      <p:ext uri="{BB962C8B-B14F-4D97-AF65-F5344CB8AC3E}">
        <p14:creationId xmlns:p14="http://schemas.microsoft.com/office/powerpoint/2010/main" val="18084574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作者评估了优惠券服务，来研究</a:t>
            </a:r>
            <a:r>
              <a:rPr lang="en-US" altLang="zh-CN" dirty="0"/>
              <a:t>GC</a:t>
            </a:r>
            <a:r>
              <a:rPr lang="zh-CN" altLang="en-US" dirty="0"/>
              <a:t>和应用程序延迟。运行</a:t>
            </a:r>
            <a:r>
              <a:rPr lang="en-US" altLang="zh-CN" dirty="0"/>
              <a:t>30s</a:t>
            </a:r>
            <a:r>
              <a:rPr lang="zh-CN" altLang="en-US" dirty="0"/>
              <a:t>，并收集每个请求的延迟。</a:t>
            </a:r>
            <a:endParaRPr lang="en-US" altLang="zh-CN" dirty="0"/>
          </a:p>
          <a:p>
            <a:r>
              <a:rPr lang="zh-CN" altLang="en-US" dirty="0"/>
              <a:t>左图：每个点代表一个请求，垂直的红线代表的是</a:t>
            </a:r>
            <a:r>
              <a:rPr lang="en-US" altLang="zh-CN" dirty="0"/>
              <a:t>GC</a:t>
            </a:r>
            <a:r>
              <a:rPr lang="zh-CN" altLang="en-US" dirty="0"/>
              <a:t>。</a:t>
            </a:r>
            <a:endParaRPr lang="en-US" altLang="zh-CN" dirty="0"/>
          </a:p>
          <a:p>
            <a:r>
              <a:rPr lang="zh-CN" altLang="en-US" dirty="0"/>
              <a:t>当</a:t>
            </a:r>
            <a:r>
              <a:rPr lang="en-US" altLang="zh-CN" dirty="0"/>
              <a:t>GC</a:t>
            </a:r>
            <a:r>
              <a:rPr lang="zh-CN" altLang="en-US" dirty="0"/>
              <a:t>的</a:t>
            </a:r>
            <a:r>
              <a:rPr lang="en-US" altLang="zh-CN" dirty="0"/>
              <a:t>STW</a:t>
            </a:r>
            <a:r>
              <a:rPr lang="zh-CN" altLang="en-US" dirty="0"/>
              <a:t>开始时，请求的延迟明显增加。</a:t>
            </a:r>
            <a:endParaRPr lang="en-US" altLang="zh-CN" dirty="0"/>
          </a:p>
          <a:p>
            <a:r>
              <a:rPr lang="zh-CN" altLang="en-US" dirty="0"/>
              <a:t>如左图所示，每个 </a:t>
            </a:r>
            <a:r>
              <a:rPr lang="en-US" altLang="zh-CN" dirty="0"/>
              <a:t>GC </a:t>
            </a:r>
            <a:r>
              <a:rPr lang="zh-CN" altLang="en-US" dirty="0"/>
              <a:t>周期都会跟随一些落后者，这会显着影响尾延迟。</a:t>
            </a:r>
          </a:p>
          <a:p>
            <a:r>
              <a:rPr lang="zh-CN" altLang="en-US" dirty="0"/>
              <a:t>虽然请求延迟会受到网络、磁盘 </a:t>
            </a:r>
            <a:r>
              <a:rPr lang="en-US" altLang="zh-CN" dirty="0"/>
              <a:t>I/O </a:t>
            </a:r>
            <a:r>
              <a:rPr lang="zh-CN" altLang="en-US" dirty="0"/>
              <a:t>和其他协作服务等多种因素的影响，但 </a:t>
            </a:r>
            <a:r>
              <a:rPr lang="en-US" altLang="zh-CN" dirty="0"/>
              <a:t>GC </a:t>
            </a:r>
            <a:r>
              <a:rPr lang="zh-CN" altLang="en-US" dirty="0"/>
              <a:t>是占尾部延迟的主要因素。</a:t>
            </a:r>
            <a:endParaRPr lang="en-US" altLang="zh-CN" dirty="0"/>
          </a:p>
          <a:p>
            <a:r>
              <a:rPr lang="zh-CN" altLang="en-US" dirty="0"/>
              <a:t>右图：这些请求产生了严重的尾部延迟。</a:t>
            </a:r>
            <a:endParaRPr lang="en-US" altLang="zh-CN" dirty="0"/>
          </a:p>
          <a:p>
            <a:endParaRPr lang="en-US" altLang="zh-CN" dirty="0"/>
          </a:p>
          <a:p>
            <a:r>
              <a:rPr lang="zh-CN" altLang="en-US" dirty="0"/>
              <a:t>由于优惠券服务和其它服务一起运行，因此可以与其他服务通过网络交流或是通过</a:t>
            </a:r>
            <a:r>
              <a:rPr lang="en-US" altLang="zh-CN" dirty="0"/>
              <a:t>IO</a:t>
            </a:r>
            <a:r>
              <a:rPr lang="zh-CN" altLang="en-US" dirty="0"/>
              <a:t>获取文件。</a:t>
            </a:r>
            <a:endParaRPr lang="en-US" altLang="zh-CN" dirty="0"/>
          </a:p>
          <a:p>
            <a:r>
              <a:rPr lang="zh-CN" altLang="en-US" dirty="0"/>
              <a:t>但这一测试表明了</a:t>
            </a:r>
            <a:r>
              <a:rPr lang="en-US" altLang="zh-CN" dirty="0"/>
              <a:t>GC</a:t>
            </a:r>
            <a:r>
              <a:rPr lang="zh-CN" altLang="en-US" dirty="0"/>
              <a:t>是导致尾部延迟的致命因素。</a:t>
            </a:r>
          </a:p>
        </p:txBody>
      </p:sp>
      <p:sp>
        <p:nvSpPr>
          <p:cNvPr id="4" name="灯片编号占位符 3"/>
          <p:cNvSpPr>
            <a:spLocks noGrp="1"/>
          </p:cNvSpPr>
          <p:nvPr>
            <p:ph type="sldNum" sz="quarter" idx="5"/>
          </p:nvPr>
        </p:nvSpPr>
        <p:spPr/>
        <p:txBody>
          <a:bodyPr/>
          <a:lstStyle/>
          <a:p>
            <a:fld id="{7F36788B-B71F-4AF3-B2AD-E72FD80C02FF}" type="slidenum">
              <a:rPr lang="zh-CN" altLang="en-US" smtClean="0"/>
              <a:t>6</a:t>
            </a:fld>
            <a:endParaRPr lang="zh-CN" altLang="en-US"/>
          </a:p>
        </p:txBody>
      </p:sp>
    </p:spTree>
    <p:extLst>
      <p:ext uri="{BB962C8B-B14F-4D97-AF65-F5344CB8AC3E}">
        <p14:creationId xmlns:p14="http://schemas.microsoft.com/office/powerpoint/2010/main" val="1176844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既然</a:t>
            </a:r>
            <a:r>
              <a:rPr lang="en-US" altLang="zh-CN" dirty="0"/>
              <a:t>GC</a:t>
            </a:r>
            <a:r>
              <a:rPr lang="zh-CN" altLang="en-US" dirty="0"/>
              <a:t>严重影响了服务的尾延迟，其中一个解决方案是允许</a:t>
            </a:r>
            <a:r>
              <a:rPr lang="en-US" altLang="zh-CN" dirty="0"/>
              <a:t>mutator</a:t>
            </a:r>
            <a:r>
              <a:rPr lang="zh-CN" altLang="en-US" dirty="0"/>
              <a:t>和</a:t>
            </a:r>
            <a:r>
              <a:rPr lang="en-US" altLang="zh-CN" dirty="0"/>
              <a:t>GC</a:t>
            </a:r>
            <a:r>
              <a:rPr lang="zh-CN" altLang="en-US" dirty="0"/>
              <a:t>线程在</a:t>
            </a:r>
            <a:r>
              <a:rPr lang="en-US" altLang="zh-CN" dirty="0"/>
              <a:t>GC</a:t>
            </a:r>
            <a:r>
              <a:rPr lang="zh-CN" altLang="en-US" dirty="0"/>
              <a:t>过程中同时执行，被叫做并发</a:t>
            </a:r>
            <a:r>
              <a:rPr lang="en-US" altLang="zh-CN" dirty="0"/>
              <a:t>GC</a:t>
            </a:r>
            <a:r>
              <a:rPr lang="zh-CN" altLang="en-US" dirty="0"/>
              <a:t>。</a:t>
            </a:r>
            <a:endParaRPr lang="en-US" altLang="zh-CN" dirty="0"/>
          </a:p>
          <a:p>
            <a:r>
              <a:rPr lang="zh-CN" altLang="en-US" dirty="0"/>
              <a:t>并发</a:t>
            </a:r>
            <a:r>
              <a:rPr lang="en-US" altLang="zh-CN" dirty="0"/>
              <a:t>GC</a:t>
            </a:r>
            <a:r>
              <a:rPr lang="zh-CN" altLang="en-US" dirty="0"/>
              <a:t>可以被分成两种，部分和大部分。</a:t>
            </a:r>
            <a:endParaRPr lang="en-US" altLang="zh-CN" dirty="0"/>
          </a:p>
          <a:p>
            <a:r>
              <a:rPr lang="zh-CN" altLang="en-US" dirty="0"/>
              <a:t>部分并发</a:t>
            </a:r>
            <a:r>
              <a:rPr lang="en-US" altLang="zh-CN" dirty="0"/>
              <a:t>GC</a:t>
            </a:r>
            <a:r>
              <a:rPr lang="zh-CN" altLang="en-US" dirty="0"/>
              <a:t>允许</a:t>
            </a:r>
            <a:r>
              <a:rPr lang="en-US" altLang="zh-CN" dirty="0"/>
              <a:t>mutator</a:t>
            </a:r>
            <a:r>
              <a:rPr lang="zh-CN" altLang="en-US" dirty="0"/>
              <a:t>在</a:t>
            </a:r>
            <a:r>
              <a:rPr lang="en-US" altLang="zh-CN" dirty="0"/>
              <a:t>GC</a:t>
            </a:r>
            <a:r>
              <a:rPr lang="zh-CN" altLang="en-US" dirty="0"/>
              <a:t>的一些阶段执行，例如</a:t>
            </a:r>
            <a:r>
              <a:rPr lang="en-US" altLang="zh-CN" dirty="0"/>
              <a:t>G1</a:t>
            </a:r>
            <a:r>
              <a:rPr lang="zh-CN" altLang="en-US" dirty="0"/>
              <a:t>。</a:t>
            </a:r>
            <a:endParaRPr lang="en-US" altLang="zh-CN" dirty="0"/>
          </a:p>
          <a:p>
            <a:r>
              <a:rPr lang="zh-CN" altLang="en-US" dirty="0"/>
              <a:t>如下图所示，在</a:t>
            </a:r>
            <a:r>
              <a:rPr lang="en-US" altLang="zh-CN" dirty="0"/>
              <a:t>GC</a:t>
            </a:r>
            <a:r>
              <a:rPr lang="zh-CN" altLang="en-US" dirty="0"/>
              <a:t>的第一个部分，</a:t>
            </a:r>
            <a:r>
              <a:rPr lang="en-US" altLang="zh-CN" dirty="0"/>
              <a:t>mutator</a:t>
            </a:r>
            <a:r>
              <a:rPr lang="zh-CN" altLang="en-US" dirty="0"/>
              <a:t>可以和</a:t>
            </a:r>
            <a:r>
              <a:rPr lang="en-US" altLang="zh-CN" dirty="0"/>
              <a:t>GC</a:t>
            </a:r>
            <a:r>
              <a:rPr lang="zh-CN" altLang="en-US" dirty="0"/>
              <a:t>线程并发执行。然后在第二个阶段还是需要被暂停。</a:t>
            </a:r>
            <a:endParaRPr lang="en-US" altLang="zh-CN" dirty="0"/>
          </a:p>
          <a:p>
            <a:r>
              <a:rPr lang="zh-CN" altLang="en-US" dirty="0"/>
              <a:t>为了减少</a:t>
            </a:r>
            <a:r>
              <a:rPr lang="en-US" altLang="zh-CN" dirty="0"/>
              <a:t>STW</a:t>
            </a:r>
            <a:r>
              <a:rPr lang="zh-CN" altLang="en-US" dirty="0"/>
              <a:t>，部分并发</a:t>
            </a:r>
            <a:r>
              <a:rPr lang="en-US" altLang="zh-CN" dirty="0"/>
              <a:t>GC</a:t>
            </a:r>
            <a:r>
              <a:rPr lang="zh-CN" altLang="en-US" dirty="0"/>
              <a:t>为用户提供参数，来设置</a:t>
            </a:r>
            <a:r>
              <a:rPr lang="en-US" altLang="zh-CN" dirty="0"/>
              <a:t>GC</a:t>
            </a:r>
            <a:r>
              <a:rPr lang="zh-CN" altLang="en-US" dirty="0"/>
              <a:t>线程最大的停顿时间</a:t>
            </a:r>
            <a:endParaRPr lang="en-US" altLang="zh-CN" dirty="0"/>
          </a:p>
        </p:txBody>
      </p:sp>
      <p:sp>
        <p:nvSpPr>
          <p:cNvPr id="4" name="灯片编号占位符 3"/>
          <p:cNvSpPr>
            <a:spLocks noGrp="1"/>
          </p:cNvSpPr>
          <p:nvPr>
            <p:ph type="sldNum" sz="quarter" idx="5"/>
          </p:nvPr>
        </p:nvSpPr>
        <p:spPr/>
        <p:txBody>
          <a:bodyPr/>
          <a:lstStyle/>
          <a:p>
            <a:fld id="{7F36788B-B71F-4AF3-B2AD-E72FD80C02FF}" type="slidenum">
              <a:rPr lang="zh-CN" altLang="en-US" smtClean="0"/>
              <a:t>7</a:t>
            </a:fld>
            <a:endParaRPr lang="zh-CN" altLang="en-US"/>
          </a:p>
        </p:txBody>
      </p:sp>
    </p:spTree>
    <p:extLst>
      <p:ext uri="{BB962C8B-B14F-4D97-AF65-F5344CB8AC3E}">
        <p14:creationId xmlns:p14="http://schemas.microsoft.com/office/powerpoint/2010/main" val="42585354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第二种是大部分并发</a:t>
            </a:r>
            <a:r>
              <a:rPr lang="en-US" altLang="zh-CN" dirty="0"/>
              <a:t>GC</a:t>
            </a:r>
            <a:r>
              <a:rPr lang="zh-CN" altLang="en-US" dirty="0"/>
              <a:t>，比如</a:t>
            </a:r>
            <a:r>
              <a:rPr lang="en-US" altLang="zh-CN" dirty="0"/>
              <a:t>Shenandoah</a:t>
            </a:r>
          </a:p>
          <a:p>
            <a:r>
              <a:rPr lang="zh-CN" altLang="en-US" dirty="0"/>
              <a:t>在大部分并发</a:t>
            </a:r>
            <a:r>
              <a:rPr lang="en-US" altLang="zh-CN" dirty="0"/>
              <a:t>GC</a:t>
            </a:r>
            <a:r>
              <a:rPr lang="zh-CN" altLang="en-US" dirty="0"/>
              <a:t>中，</a:t>
            </a:r>
            <a:r>
              <a:rPr lang="en-US" altLang="zh-CN" dirty="0"/>
              <a:t>mutator</a:t>
            </a:r>
            <a:r>
              <a:rPr lang="zh-CN" altLang="en-US" dirty="0"/>
              <a:t>几乎可以在</a:t>
            </a:r>
            <a:r>
              <a:rPr lang="en-US" altLang="zh-CN" dirty="0"/>
              <a:t>GC</a:t>
            </a:r>
            <a:r>
              <a:rPr lang="zh-CN" altLang="en-US" dirty="0"/>
              <a:t>的整个过程中运行。</a:t>
            </a:r>
            <a:endParaRPr lang="en-US" altLang="zh-CN" dirty="0"/>
          </a:p>
          <a:p>
            <a:r>
              <a:rPr lang="zh-CN" altLang="en-US" dirty="0"/>
              <a:t>如下图所示，</a:t>
            </a:r>
            <a:r>
              <a:rPr lang="en-US" altLang="zh-CN" dirty="0"/>
              <a:t>mutator</a:t>
            </a:r>
            <a:r>
              <a:rPr lang="zh-CN" altLang="en-US" dirty="0"/>
              <a:t>仅在</a:t>
            </a:r>
            <a:r>
              <a:rPr lang="zh-CN" altLang="en-US" sz="1200" b="0" i="0" kern="1200" dirty="0">
                <a:solidFill>
                  <a:schemeClr val="tx1"/>
                </a:solidFill>
                <a:effectLst/>
                <a:latin typeface="+mn-lt"/>
                <a:ea typeface="+mn-ea"/>
                <a:cs typeface="+mn-cs"/>
              </a:rPr>
              <a:t>某些同步点上</a:t>
            </a:r>
            <a:r>
              <a:rPr lang="zh-CN" altLang="en-US" dirty="0"/>
              <a:t>暂停非常短的时间</a:t>
            </a:r>
          </a:p>
        </p:txBody>
      </p:sp>
      <p:sp>
        <p:nvSpPr>
          <p:cNvPr id="4" name="灯片编号占位符 3"/>
          <p:cNvSpPr>
            <a:spLocks noGrp="1"/>
          </p:cNvSpPr>
          <p:nvPr>
            <p:ph type="sldNum" sz="quarter" idx="5"/>
          </p:nvPr>
        </p:nvSpPr>
        <p:spPr/>
        <p:txBody>
          <a:bodyPr/>
          <a:lstStyle/>
          <a:p>
            <a:fld id="{7F36788B-B71F-4AF3-B2AD-E72FD80C02FF}" type="slidenum">
              <a:rPr lang="zh-CN" altLang="en-US" smtClean="0"/>
              <a:t>8</a:t>
            </a:fld>
            <a:endParaRPr lang="zh-CN" altLang="en-US"/>
          </a:p>
        </p:txBody>
      </p:sp>
    </p:spTree>
    <p:extLst>
      <p:ext uri="{BB962C8B-B14F-4D97-AF65-F5344CB8AC3E}">
        <p14:creationId xmlns:p14="http://schemas.microsoft.com/office/powerpoint/2010/main" val="31579276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由于可以减少</a:t>
            </a:r>
            <a:r>
              <a:rPr lang="en-US" altLang="zh-CN" sz="1200" b="0" i="0" kern="1200" dirty="0">
                <a:solidFill>
                  <a:schemeClr val="tx1"/>
                </a:solidFill>
                <a:effectLst/>
                <a:latin typeface="+mn-lt"/>
                <a:ea typeface="+mn-ea"/>
                <a:cs typeface="+mn-cs"/>
              </a:rPr>
              <a:t>STW</a:t>
            </a:r>
            <a:r>
              <a:rPr lang="zh-CN" altLang="en-US" sz="1200" b="0" i="0" kern="1200" dirty="0">
                <a:solidFill>
                  <a:schemeClr val="tx1"/>
                </a:solidFill>
                <a:effectLst/>
                <a:latin typeface="+mn-lt"/>
                <a:ea typeface="+mn-ea"/>
                <a:cs typeface="+mn-cs"/>
              </a:rPr>
              <a:t>暂停的时间，交互式服务通常采用并发</a:t>
            </a:r>
            <a:r>
              <a:rPr lang="en-US" altLang="zh-CN" sz="1200" b="0" i="0" kern="1200" dirty="0">
                <a:solidFill>
                  <a:schemeClr val="tx1"/>
                </a:solidFill>
                <a:effectLst/>
                <a:latin typeface="+mn-lt"/>
                <a:ea typeface="+mn-ea"/>
                <a:cs typeface="+mn-cs"/>
              </a:rPr>
              <a:t>GC</a:t>
            </a:r>
            <a:r>
              <a:rPr lang="zh-CN" altLang="en-US" sz="1200" b="0" i="0" kern="1200" dirty="0">
                <a:solidFill>
                  <a:schemeClr val="tx1"/>
                </a:solidFill>
                <a:effectLst/>
                <a:latin typeface="+mn-lt"/>
                <a:ea typeface="+mn-ea"/>
                <a:cs typeface="+mn-cs"/>
              </a:rPr>
              <a:t>，以实现更好的应用程序延迟。但并发</a:t>
            </a:r>
            <a:r>
              <a:rPr lang="en-US" altLang="zh-CN" sz="1200" b="0" i="0" kern="1200" dirty="0">
                <a:solidFill>
                  <a:schemeClr val="tx1"/>
                </a:solidFill>
                <a:effectLst/>
                <a:latin typeface="+mn-lt"/>
                <a:ea typeface="+mn-ea"/>
                <a:cs typeface="+mn-cs"/>
              </a:rPr>
              <a:t>GC</a:t>
            </a:r>
            <a:r>
              <a:rPr lang="zh-CN" altLang="en-US" sz="1200" b="0" i="0" kern="1200" dirty="0">
                <a:solidFill>
                  <a:schemeClr val="tx1"/>
                </a:solidFill>
                <a:effectLst/>
                <a:latin typeface="+mn-lt"/>
                <a:ea typeface="+mn-ea"/>
                <a:cs typeface="+mn-cs"/>
              </a:rPr>
              <a:t>是否对尾延迟也有意义呢？</a:t>
            </a:r>
            <a:endParaRPr lang="en-US" altLang="zh-CN" sz="1200" b="0" i="0" kern="1200" dirty="0">
              <a:solidFill>
                <a:schemeClr val="tx1"/>
              </a:solidFill>
              <a:effectLst/>
              <a:latin typeface="+mn-lt"/>
              <a:ea typeface="+mn-ea"/>
              <a:cs typeface="+mn-cs"/>
            </a:endParaRPr>
          </a:p>
          <a:p>
            <a:r>
              <a:rPr lang="zh-CN" altLang="en-US" dirty="0"/>
              <a:t>作者设计实验</a:t>
            </a:r>
            <a:r>
              <a:rPr lang="zh-CN" altLang="en-US" sz="1200" b="0" i="0" kern="1200" dirty="0">
                <a:solidFill>
                  <a:schemeClr val="tx1"/>
                </a:solidFill>
                <a:effectLst/>
                <a:latin typeface="+mn-lt"/>
                <a:ea typeface="+mn-ea"/>
                <a:cs typeface="+mn-cs"/>
              </a:rPr>
              <a:t>，调整</a:t>
            </a:r>
            <a:r>
              <a:rPr lang="en-US" altLang="zh-CN" sz="1200" b="0" i="0" kern="1200" dirty="0" err="1">
                <a:solidFill>
                  <a:schemeClr val="tx1"/>
                </a:solidFill>
                <a:effectLst/>
                <a:latin typeface="+mn-lt"/>
                <a:ea typeface="+mn-ea"/>
                <a:cs typeface="+mn-cs"/>
              </a:rPr>
              <a:t>MaxGCPauseMillis</a:t>
            </a:r>
            <a:r>
              <a:rPr lang="zh-CN" altLang="en-US" sz="1200" b="0" i="0" kern="1200" dirty="0">
                <a:solidFill>
                  <a:schemeClr val="tx1"/>
                </a:solidFill>
                <a:effectLst/>
                <a:latin typeface="+mn-lt"/>
                <a:ea typeface="+mn-ea"/>
                <a:cs typeface="+mn-cs"/>
              </a:rPr>
              <a:t>参数以限制暂停时间</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从</a:t>
            </a:r>
            <a:r>
              <a:rPr lang="en-US" altLang="zh-CN" sz="1200" b="0" i="0" kern="1200" dirty="0">
                <a:solidFill>
                  <a:schemeClr val="tx1"/>
                </a:solidFill>
                <a:effectLst/>
                <a:latin typeface="+mn-lt"/>
                <a:ea typeface="+mn-ea"/>
                <a:cs typeface="+mn-cs"/>
              </a:rPr>
              <a:t>60ms</a:t>
            </a:r>
            <a:r>
              <a:rPr lang="zh-CN" altLang="en-US" sz="1200" b="0" i="0" kern="1200" dirty="0">
                <a:solidFill>
                  <a:schemeClr val="tx1"/>
                </a:solidFill>
                <a:effectLst/>
                <a:latin typeface="+mn-lt"/>
                <a:ea typeface="+mn-ea"/>
                <a:cs typeface="+mn-cs"/>
              </a:rPr>
              <a:t>降低到</a:t>
            </a:r>
            <a:r>
              <a:rPr lang="en-US" altLang="zh-CN" sz="1200" b="0" i="0" kern="1200" dirty="0">
                <a:solidFill>
                  <a:schemeClr val="tx1"/>
                </a:solidFill>
                <a:effectLst/>
                <a:latin typeface="+mn-lt"/>
                <a:ea typeface="+mn-ea"/>
                <a:cs typeface="+mn-cs"/>
              </a:rPr>
              <a:t>30ms</a:t>
            </a:r>
            <a:r>
              <a:rPr lang="zh-CN" altLang="en-US" sz="1200" b="0" i="0" kern="1200" dirty="0">
                <a:solidFill>
                  <a:schemeClr val="tx1"/>
                </a:solidFill>
                <a:effectLst/>
                <a:latin typeface="+mn-lt"/>
                <a:ea typeface="+mn-ea"/>
                <a:cs typeface="+mn-cs"/>
              </a:rPr>
              <a:t>时，最小</a:t>
            </a:r>
            <a:r>
              <a:rPr lang="en-US" altLang="zh-CN" sz="1200" b="0" i="0" kern="1200" dirty="0">
                <a:solidFill>
                  <a:schemeClr val="tx1"/>
                </a:solidFill>
                <a:effectLst/>
                <a:latin typeface="+mn-lt"/>
                <a:ea typeface="+mn-ea"/>
                <a:cs typeface="+mn-cs"/>
              </a:rPr>
              <a:t>GC</a:t>
            </a:r>
            <a:r>
              <a:rPr lang="zh-CN" altLang="en-US" sz="1200" b="0" i="0" kern="1200" dirty="0">
                <a:solidFill>
                  <a:schemeClr val="tx1"/>
                </a:solidFill>
                <a:effectLst/>
                <a:latin typeface="+mn-lt"/>
                <a:ea typeface="+mn-ea"/>
                <a:cs typeface="+mn-cs"/>
              </a:rPr>
              <a:t>暂停时间和平均</a:t>
            </a:r>
            <a:r>
              <a:rPr lang="en-US" altLang="zh-CN" sz="1200" b="0" i="0" kern="1200" dirty="0">
                <a:solidFill>
                  <a:schemeClr val="tx1"/>
                </a:solidFill>
                <a:effectLst/>
                <a:latin typeface="+mn-lt"/>
                <a:ea typeface="+mn-ea"/>
                <a:cs typeface="+mn-cs"/>
              </a:rPr>
              <a:t>GC</a:t>
            </a:r>
            <a:r>
              <a:rPr lang="zh-CN" altLang="en-US" sz="1200" b="0" i="0" kern="1200" dirty="0">
                <a:solidFill>
                  <a:schemeClr val="tx1"/>
                </a:solidFill>
                <a:effectLst/>
                <a:latin typeface="+mn-lt"/>
                <a:ea typeface="+mn-ea"/>
                <a:cs typeface="+mn-cs"/>
              </a:rPr>
              <a:t>暂停时间都在减小，</a:t>
            </a:r>
            <a:endParaRPr lang="zh-CN" altLang="en-US" dirty="0"/>
          </a:p>
        </p:txBody>
      </p:sp>
      <p:sp>
        <p:nvSpPr>
          <p:cNvPr id="4" name="灯片编号占位符 3"/>
          <p:cNvSpPr>
            <a:spLocks noGrp="1"/>
          </p:cNvSpPr>
          <p:nvPr>
            <p:ph type="sldNum" sz="quarter" idx="5"/>
          </p:nvPr>
        </p:nvSpPr>
        <p:spPr/>
        <p:txBody>
          <a:bodyPr/>
          <a:lstStyle/>
          <a:p>
            <a:fld id="{7F36788B-B71F-4AF3-B2AD-E72FD80C02FF}" type="slidenum">
              <a:rPr lang="zh-CN" altLang="en-US" smtClean="0"/>
              <a:t>9</a:t>
            </a:fld>
            <a:endParaRPr lang="zh-CN" altLang="en-US"/>
          </a:p>
        </p:txBody>
      </p:sp>
    </p:spTree>
    <p:extLst>
      <p:ext uri="{BB962C8B-B14F-4D97-AF65-F5344CB8AC3E}">
        <p14:creationId xmlns:p14="http://schemas.microsoft.com/office/powerpoint/2010/main" val="33424902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771650"/>
            <a:ext cx="7772400" cy="120015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200400"/>
            <a:ext cx="6400800" cy="14287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0"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sz="2000" b="1" i="0">
                <a:solidFill>
                  <a:srgbClr val="404040"/>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0" i="0">
                <a:solidFill>
                  <a:schemeClr val="tx1"/>
                </a:solidFill>
                <a:latin typeface="Trebuchet MS"/>
                <a:cs typeface="Trebuchet MS"/>
              </a:defRPr>
            </a:lvl1pPr>
          </a:lstStyle>
          <a:p>
            <a:endParaRPr/>
          </a:p>
        </p:txBody>
      </p:sp>
      <p:sp>
        <p:nvSpPr>
          <p:cNvPr id="3" name="Holder 3"/>
          <p:cNvSpPr>
            <a:spLocks noGrp="1"/>
          </p:cNvSpPr>
          <p:nvPr>
            <p:ph sz="half" idx="2"/>
          </p:nvPr>
        </p:nvSpPr>
        <p:spPr>
          <a:xfrm>
            <a:off x="457200" y="1314450"/>
            <a:ext cx="3977640" cy="377190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314450"/>
            <a:ext cx="3977640" cy="377190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6/1/2021</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0"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6/1/2021</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6/1/2021</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438835"/>
            <a:ext cx="159385" cy="480695"/>
          </a:xfrm>
          <a:custGeom>
            <a:avLst/>
            <a:gdLst/>
            <a:ahLst/>
            <a:cxnLst/>
            <a:rect l="l" t="t" r="r" b="b"/>
            <a:pathLst>
              <a:path w="159385" h="480694">
                <a:moveTo>
                  <a:pt x="0" y="0"/>
                </a:moveTo>
                <a:lnTo>
                  <a:pt x="0" y="480275"/>
                </a:lnTo>
                <a:lnTo>
                  <a:pt x="158875" y="240131"/>
                </a:lnTo>
                <a:lnTo>
                  <a:pt x="0" y="0"/>
                </a:lnTo>
                <a:close/>
              </a:path>
            </a:pathLst>
          </a:custGeom>
          <a:solidFill>
            <a:srgbClr val="BE384B"/>
          </a:solidFill>
        </p:spPr>
        <p:txBody>
          <a:bodyPr wrap="square" lIns="0" tIns="0" rIns="0" bIns="0" rtlCol="0"/>
          <a:lstStyle/>
          <a:p>
            <a:endParaRPr/>
          </a:p>
        </p:txBody>
      </p:sp>
      <p:sp>
        <p:nvSpPr>
          <p:cNvPr id="2" name="Holder 2"/>
          <p:cNvSpPr>
            <a:spLocks noGrp="1"/>
          </p:cNvSpPr>
          <p:nvPr>
            <p:ph type="title"/>
          </p:nvPr>
        </p:nvSpPr>
        <p:spPr>
          <a:xfrm>
            <a:off x="741362" y="2493771"/>
            <a:ext cx="7661909" cy="635000"/>
          </a:xfrm>
          <a:prstGeom prst="rect">
            <a:avLst/>
          </a:prstGeom>
        </p:spPr>
        <p:txBody>
          <a:bodyPr wrap="square" lIns="0" tIns="0" rIns="0" bIns="0">
            <a:spAutoFit/>
          </a:bodyPr>
          <a:lstStyle>
            <a:lvl1pPr>
              <a:defRPr sz="4000" b="0"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535940" y="1263141"/>
            <a:ext cx="7750175" cy="2710179"/>
          </a:xfrm>
          <a:prstGeom prst="rect">
            <a:avLst/>
          </a:prstGeom>
        </p:spPr>
        <p:txBody>
          <a:bodyPr wrap="square" lIns="0" tIns="0" rIns="0" bIns="0">
            <a:spAutoFit/>
          </a:bodyPr>
          <a:lstStyle>
            <a:lvl1pPr>
              <a:defRPr sz="2000" b="1" i="0">
                <a:solidFill>
                  <a:srgbClr val="404040"/>
                </a:solidFill>
                <a:latin typeface="Arial"/>
                <a:cs typeface="Arial"/>
              </a:defRPr>
            </a:lvl1pPr>
          </a:lstStyle>
          <a:p>
            <a:endParaRPr/>
          </a:p>
        </p:txBody>
      </p:sp>
      <p:sp>
        <p:nvSpPr>
          <p:cNvPr id="4" name="Holder 4"/>
          <p:cNvSpPr>
            <a:spLocks noGrp="1"/>
          </p:cNvSpPr>
          <p:nvPr>
            <p:ph type="ftr" sz="quarter" idx="5"/>
          </p:nvPr>
        </p:nvSpPr>
        <p:spPr>
          <a:xfrm>
            <a:off x="3108960" y="5314950"/>
            <a:ext cx="2926080" cy="28575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5314950"/>
            <a:ext cx="2103120" cy="28575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6/1/2021</a:t>
            </a:fld>
            <a:endParaRPr lang="en-US"/>
          </a:p>
        </p:txBody>
      </p:sp>
      <p:sp>
        <p:nvSpPr>
          <p:cNvPr id="6" name="Holder 6"/>
          <p:cNvSpPr>
            <a:spLocks noGrp="1"/>
          </p:cNvSpPr>
          <p:nvPr>
            <p:ph type="sldNum" sz="quarter" idx="7"/>
          </p:nvPr>
        </p:nvSpPr>
        <p:spPr>
          <a:xfrm>
            <a:off x="6583680" y="5314950"/>
            <a:ext cx="2103120" cy="28575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3.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24.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9.png"/><Relationship Id="rId7" Type="http://schemas.openxmlformats.org/officeDocument/2006/relationships/image" Target="../media/image32.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28.png"/><Relationship Id="rId4" Type="http://schemas.openxmlformats.org/officeDocument/2006/relationships/image" Target="../media/image30.png"/></Relationships>
</file>

<file path=ppt/slides/_rels/slide25.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6.xml"/><Relationship Id="rId1" Type="http://schemas.openxmlformats.org/officeDocument/2006/relationships/slideLayout" Target="../slideLayouts/slideLayout2.xml"/><Relationship Id="rId5" Type="http://schemas.openxmlformats.org/officeDocument/2006/relationships/hyperlink" Target="mailto:mingyuwu93@gmail.com" TargetMode="External"/><Relationship Id="rId4" Type="http://schemas.openxmlformats.org/officeDocument/2006/relationships/image" Target="../media/image44.png"/></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3.png"/><Relationship Id="rId5" Type="http://schemas.openxmlformats.org/officeDocument/2006/relationships/image" Target="../media/image6.png"/><Relationship Id="rId15" Type="http://schemas.openxmlformats.org/officeDocument/2006/relationships/image" Target="../media/image1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1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88040" y="1184147"/>
            <a:ext cx="8032750" cy="1625600"/>
          </a:xfrm>
          <a:prstGeom prst="rect">
            <a:avLst/>
          </a:prstGeom>
        </p:spPr>
        <p:txBody>
          <a:bodyPr vert="horz" wrap="square" lIns="0" tIns="12700" rIns="0" bIns="0" rtlCol="0">
            <a:spAutoFit/>
          </a:bodyPr>
          <a:lstStyle/>
          <a:p>
            <a:pPr marL="12700" marR="5080" indent="6985" algn="ctr">
              <a:lnSpc>
                <a:spcPct val="109400"/>
              </a:lnSpc>
              <a:spcBef>
                <a:spcPts val="100"/>
              </a:spcBef>
            </a:pPr>
            <a:r>
              <a:rPr sz="3200" b="1" spc="85" dirty="0">
                <a:solidFill>
                  <a:srgbClr val="BE384B"/>
                </a:solidFill>
                <a:latin typeface="Arial"/>
                <a:cs typeface="Arial"/>
              </a:rPr>
              <a:t>Platinum: </a:t>
            </a:r>
            <a:r>
              <a:rPr sz="3200" b="1" spc="95" dirty="0">
                <a:solidFill>
                  <a:srgbClr val="BE384B"/>
                </a:solidFill>
                <a:latin typeface="Arial"/>
                <a:cs typeface="Arial"/>
              </a:rPr>
              <a:t>A </a:t>
            </a:r>
            <a:r>
              <a:rPr sz="3200" b="1" spc="65" dirty="0">
                <a:solidFill>
                  <a:srgbClr val="BE384B"/>
                </a:solidFill>
                <a:latin typeface="Arial"/>
                <a:cs typeface="Arial"/>
              </a:rPr>
              <a:t>CPU-Efficient </a:t>
            </a:r>
            <a:r>
              <a:rPr sz="3200" b="1" spc="75" dirty="0">
                <a:solidFill>
                  <a:srgbClr val="BE384B"/>
                </a:solidFill>
                <a:latin typeface="Arial"/>
                <a:cs typeface="Arial"/>
              </a:rPr>
              <a:t>Concurrent  </a:t>
            </a:r>
            <a:r>
              <a:rPr sz="3200" b="1" spc="210" dirty="0">
                <a:solidFill>
                  <a:srgbClr val="BE384B"/>
                </a:solidFill>
                <a:latin typeface="Arial"/>
                <a:cs typeface="Arial"/>
              </a:rPr>
              <a:t>Garba</a:t>
            </a:r>
            <a:r>
              <a:rPr lang="en-US" sz="3200" b="1" spc="210" dirty="0">
                <a:solidFill>
                  <a:srgbClr val="BE384B"/>
                </a:solidFill>
                <a:latin typeface="Arial"/>
                <a:cs typeface="Arial"/>
              </a:rPr>
              <a:t>g</a:t>
            </a:r>
            <a:r>
              <a:rPr sz="3200" b="1" spc="210" dirty="0">
                <a:solidFill>
                  <a:srgbClr val="BE384B"/>
                </a:solidFill>
                <a:latin typeface="Arial"/>
                <a:cs typeface="Arial"/>
              </a:rPr>
              <a:t>e </a:t>
            </a:r>
            <a:r>
              <a:rPr sz="3200" b="1" spc="60" dirty="0">
                <a:solidFill>
                  <a:srgbClr val="BE384B"/>
                </a:solidFill>
                <a:latin typeface="Arial"/>
                <a:cs typeface="Arial"/>
              </a:rPr>
              <a:t>Collector </a:t>
            </a:r>
            <a:r>
              <a:rPr sz="3200" b="1" spc="160" dirty="0">
                <a:solidFill>
                  <a:srgbClr val="BE384B"/>
                </a:solidFill>
                <a:latin typeface="Arial"/>
                <a:cs typeface="Arial"/>
              </a:rPr>
              <a:t>for </a:t>
            </a:r>
            <a:r>
              <a:rPr sz="3200" b="1" spc="60" dirty="0">
                <a:solidFill>
                  <a:srgbClr val="BE384B"/>
                </a:solidFill>
                <a:latin typeface="Arial"/>
                <a:cs typeface="Arial"/>
              </a:rPr>
              <a:t>Tail-Reduction</a:t>
            </a:r>
            <a:r>
              <a:rPr sz="3200" b="1" spc="-180" dirty="0">
                <a:solidFill>
                  <a:srgbClr val="BE384B"/>
                </a:solidFill>
                <a:latin typeface="Arial"/>
                <a:cs typeface="Arial"/>
              </a:rPr>
              <a:t> </a:t>
            </a:r>
            <a:r>
              <a:rPr sz="3200" b="1" spc="125" dirty="0">
                <a:solidFill>
                  <a:srgbClr val="BE384B"/>
                </a:solidFill>
                <a:latin typeface="Arial"/>
                <a:cs typeface="Arial"/>
              </a:rPr>
              <a:t>of  </a:t>
            </a:r>
            <a:r>
              <a:rPr sz="3200" b="1" spc="100" dirty="0">
                <a:solidFill>
                  <a:srgbClr val="BE384B"/>
                </a:solidFill>
                <a:latin typeface="Arial"/>
                <a:cs typeface="Arial"/>
              </a:rPr>
              <a:t>Interactive</a:t>
            </a:r>
            <a:r>
              <a:rPr sz="3200" b="1" spc="55" dirty="0">
                <a:solidFill>
                  <a:srgbClr val="BE384B"/>
                </a:solidFill>
                <a:latin typeface="Arial"/>
                <a:cs typeface="Arial"/>
              </a:rPr>
              <a:t> </a:t>
            </a:r>
            <a:r>
              <a:rPr sz="3200" b="1" spc="-5" dirty="0">
                <a:solidFill>
                  <a:srgbClr val="BE384B"/>
                </a:solidFill>
                <a:latin typeface="Arial"/>
                <a:cs typeface="Arial"/>
              </a:rPr>
              <a:t>Services</a:t>
            </a:r>
            <a:endParaRPr sz="3200" dirty="0">
              <a:latin typeface="Arial"/>
              <a:cs typeface="Arial"/>
            </a:endParaRPr>
          </a:p>
        </p:txBody>
      </p:sp>
      <p:sp>
        <p:nvSpPr>
          <p:cNvPr id="3" name="object 3"/>
          <p:cNvSpPr txBox="1"/>
          <p:nvPr/>
        </p:nvSpPr>
        <p:spPr>
          <a:xfrm>
            <a:off x="743615" y="3206495"/>
            <a:ext cx="7728584" cy="1281430"/>
          </a:xfrm>
          <a:prstGeom prst="rect">
            <a:avLst/>
          </a:prstGeom>
        </p:spPr>
        <p:txBody>
          <a:bodyPr vert="horz" wrap="square" lIns="0" tIns="12700" rIns="0" bIns="0" rtlCol="0">
            <a:spAutoFit/>
          </a:bodyPr>
          <a:lstStyle/>
          <a:p>
            <a:pPr marL="38100" marR="30480" algn="ctr">
              <a:lnSpc>
                <a:spcPct val="122400"/>
              </a:lnSpc>
              <a:spcBef>
                <a:spcPts val="100"/>
              </a:spcBef>
            </a:pPr>
            <a:r>
              <a:rPr sz="1700" spc="-5" dirty="0">
                <a:solidFill>
                  <a:srgbClr val="404040"/>
                </a:solidFill>
                <a:latin typeface="Arial"/>
                <a:cs typeface="Arial"/>
              </a:rPr>
              <a:t>Mingyu </a:t>
            </a:r>
            <a:r>
              <a:rPr sz="1700" spc="-10" dirty="0">
                <a:solidFill>
                  <a:srgbClr val="404040"/>
                </a:solidFill>
                <a:latin typeface="Arial"/>
                <a:cs typeface="Arial"/>
              </a:rPr>
              <a:t>Wu</a:t>
            </a:r>
            <a:r>
              <a:rPr sz="1650" spc="-15" baseline="25252" dirty="0">
                <a:solidFill>
                  <a:srgbClr val="404040"/>
                </a:solidFill>
                <a:latin typeface="Arial"/>
                <a:cs typeface="Arial"/>
              </a:rPr>
              <a:t>1</a:t>
            </a:r>
            <a:r>
              <a:rPr sz="1700" spc="-10" dirty="0">
                <a:solidFill>
                  <a:srgbClr val="404040"/>
                </a:solidFill>
                <a:latin typeface="Arial"/>
                <a:cs typeface="Arial"/>
              </a:rPr>
              <a:t>, </a:t>
            </a:r>
            <a:r>
              <a:rPr sz="1700" spc="-5" dirty="0">
                <a:solidFill>
                  <a:srgbClr val="404040"/>
                </a:solidFill>
                <a:latin typeface="Arial"/>
                <a:cs typeface="Arial"/>
              </a:rPr>
              <a:t>Ziming </a:t>
            </a:r>
            <a:r>
              <a:rPr sz="1700" dirty="0">
                <a:solidFill>
                  <a:srgbClr val="404040"/>
                </a:solidFill>
                <a:latin typeface="Arial"/>
                <a:cs typeface="Arial"/>
              </a:rPr>
              <a:t>Zhao</a:t>
            </a:r>
            <a:r>
              <a:rPr sz="1650" baseline="25252" dirty="0">
                <a:solidFill>
                  <a:srgbClr val="404040"/>
                </a:solidFill>
                <a:latin typeface="Arial"/>
                <a:cs typeface="Arial"/>
              </a:rPr>
              <a:t>1</a:t>
            </a:r>
            <a:r>
              <a:rPr sz="1700" dirty="0">
                <a:solidFill>
                  <a:srgbClr val="404040"/>
                </a:solidFill>
                <a:latin typeface="Arial"/>
                <a:cs typeface="Arial"/>
              </a:rPr>
              <a:t>, </a:t>
            </a:r>
            <a:r>
              <a:rPr sz="1700" spc="-20" dirty="0">
                <a:solidFill>
                  <a:srgbClr val="404040"/>
                </a:solidFill>
                <a:latin typeface="Arial"/>
                <a:cs typeface="Arial"/>
              </a:rPr>
              <a:t>Yanfei Yang</a:t>
            </a:r>
            <a:r>
              <a:rPr sz="1650" spc="-30" baseline="25252" dirty="0">
                <a:solidFill>
                  <a:srgbClr val="404040"/>
                </a:solidFill>
                <a:latin typeface="Arial"/>
                <a:cs typeface="Arial"/>
              </a:rPr>
              <a:t>1</a:t>
            </a:r>
            <a:r>
              <a:rPr sz="1700" spc="-20" dirty="0">
                <a:solidFill>
                  <a:srgbClr val="404040"/>
                </a:solidFill>
                <a:latin typeface="Arial"/>
                <a:cs typeface="Arial"/>
              </a:rPr>
              <a:t>, </a:t>
            </a:r>
            <a:r>
              <a:rPr sz="1700" spc="-5" dirty="0">
                <a:solidFill>
                  <a:srgbClr val="404040"/>
                </a:solidFill>
                <a:latin typeface="Arial"/>
                <a:cs typeface="Arial"/>
              </a:rPr>
              <a:t>Haoyu </a:t>
            </a:r>
            <a:r>
              <a:rPr sz="1700" dirty="0">
                <a:solidFill>
                  <a:srgbClr val="404040"/>
                </a:solidFill>
                <a:latin typeface="Arial"/>
                <a:cs typeface="Arial"/>
              </a:rPr>
              <a:t>Li</a:t>
            </a:r>
            <a:r>
              <a:rPr sz="1650" baseline="25252" dirty="0">
                <a:solidFill>
                  <a:srgbClr val="404040"/>
                </a:solidFill>
                <a:latin typeface="Arial"/>
                <a:cs typeface="Arial"/>
              </a:rPr>
              <a:t>1</a:t>
            </a:r>
            <a:r>
              <a:rPr sz="1700" dirty="0">
                <a:solidFill>
                  <a:srgbClr val="404040"/>
                </a:solidFill>
                <a:latin typeface="Arial"/>
                <a:cs typeface="Arial"/>
              </a:rPr>
              <a:t>, </a:t>
            </a:r>
            <a:r>
              <a:rPr sz="1700" spc="-5" dirty="0">
                <a:solidFill>
                  <a:srgbClr val="404040"/>
                </a:solidFill>
                <a:latin typeface="Arial"/>
                <a:cs typeface="Arial"/>
              </a:rPr>
              <a:t>Haibo </a:t>
            </a:r>
            <a:r>
              <a:rPr sz="1700" dirty="0">
                <a:solidFill>
                  <a:srgbClr val="404040"/>
                </a:solidFill>
                <a:latin typeface="Arial"/>
                <a:cs typeface="Arial"/>
              </a:rPr>
              <a:t>Chen</a:t>
            </a:r>
            <a:r>
              <a:rPr sz="1650" baseline="25252" dirty="0">
                <a:solidFill>
                  <a:srgbClr val="404040"/>
                </a:solidFill>
                <a:latin typeface="Arial"/>
                <a:cs typeface="Arial"/>
              </a:rPr>
              <a:t>1</a:t>
            </a:r>
            <a:r>
              <a:rPr sz="1700" dirty="0">
                <a:solidFill>
                  <a:srgbClr val="404040"/>
                </a:solidFill>
                <a:latin typeface="Arial"/>
                <a:cs typeface="Arial"/>
              </a:rPr>
              <a:t>, </a:t>
            </a:r>
            <a:r>
              <a:rPr sz="1700" spc="-5" dirty="0">
                <a:solidFill>
                  <a:srgbClr val="404040"/>
                </a:solidFill>
                <a:latin typeface="Arial"/>
                <a:cs typeface="Arial"/>
              </a:rPr>
              <a:t>Binyu </a:t>
            </a:r>
            <a:r>
              <a:rPr sz="1700" dirty="0">
                <a:solidFill>
                  <a:srgbClr val="404040"/>
                </a:solidFill>
                <a:latin typeface="Arial"/>
                <a:cs typeface="Arial"/>
              </a:rPr>
              <a:t>Zang</a:t>
            </a:r>
            <a:r>
              <a:rPr sz="1650" baseline="25252" dirty="0">
                <a:solidFill>
                  <a:srgbClr val="404040"/>
                </a:solidFill>
                <a:latin typeface="Arial"/>
                <a:cs typeface="Arial"/>
              </a:rPr>
              <a:t>1</a:t>
            </a:r>
            <a:r>
              <a:rPr sz="1700" dirty="0">
                <a:solidFill>
                  <a:srgbClr val="404040"/>
                </a:solidFill>
                <a:latin typeface="Arial"/>
                <a:cs typeface="Arial"/>
              </a:rPr>
              <a:t>,  </a:t>
            </a:r>
            <a:r>
              <a:rPr sz="1700" spc="-5" dirty="0">
                <a:solidFill>
                  <a:srgbClr val="404040"/>
                </a:solidFill>
                <a:latin typeface="Arial"/>
                <a:cs typeface="Arial"/>
              </a:rPr>
              <a:t>Haibing </a:t>
            </a:r>
            <a:r>
              <a:rPr sz="1700" dirty="0">
                <a:solidFill>
                  <a:srgbClr val="404040"/>
                </a:solidFill>
                <a:latin typeface="Arial"/>
                <a:cs typeface="Arial"/>
              </a:rPr>
              <a:t>Guan</a:t>
            </a:r>
            <a:r>
              <a:rPr sz="1650" baseline="25252" dirty="0">
                <a:solidFill>
                  <a:srgbClr val="404040"/>
                </a:solidFill>
                <a:latin typeface="Arial"/>
                <a:cs typeface="Arial"/>
              </a:rPr>
              <a:t>1</a:t>
            </a:r>
            <a:r>
              <a:rPr sz="1700" dirty="0">
                <a:solidFill>
                  <a:srgbClr val="404040"/>
                </a:solidFill>
                <a:latin typeface="Arial"/>
                <a:cs typeface="Arial"/>
              </a:rPr>
              <a:t>, Sanhong Li</a:t>
            </a:r>
            <a:r>
              <a:rPr sz="1650" baseline="25252" dirty="0">
                <a:solidFill>
                  <a:srgbClr val="404040"/>
                </a:solidFill>
                <a:latin typeface="Arial"/>
                <a:cs typeface="Arial"/>
              </a:rPr>
              <a:t>2</a:t>
            </a:r>
            <a:r>
              <a:rPr sz="1700" dirty="0">
                <a:solidFill>
                  <a:srgbClr val="404040"/>
                </a:solidFill>
                <a:latin typeface="Arial"/>
                <a:cs typeface="Arial"/>
              </a:rPr>
              <a:t>, </a:t>
            </a:r>
            <a:r>
              <a:rPr sz="1700" spc="-5" dirty="0">
                <a:solidFill>
                  <a:srgbClr val="404040"/>
                </a:solidFill>
                <a:latin typeface="Arial"/>
                <a:cs typeface="Arial"/>
              </a:rPr>
              <a:t>Chuansheng </a:t>
            </a:r>
            <a:r>
              <a:rPr sz="1700" dirty="0">
                <a:solidFill>
                  <a:srgbClr val="404040"/>
                </a:solidFill>
                <a:latin typeface="Arial"/>
                <a:cs typeface="Arial"/>
              </a:rPr>
              <a:t>Lu</a:t>
            </a:r>
            <a:r>
              <a:rPr sz="1650" baseline="25252" dirty="0">
                <a:solidFill>
                  <a:srgbClr val="404040"/>
                </a:solidFill>
                <a:latin typeface="Arial"/>
                <a:cs typeface="Arial"/>
              </a:rPr>
              <a:t>2</a:t>
            </a:r>
            <a:r>
              <a:rPr sz="1700" dirty="0">
                <a:solidFill>
                  <a:srgbClr val="404040"/>
                </a:solidFill>
                <a:latin typeface="Arial"/>
                <a:cs typeface="Arial"/>
              </a:rPr>
              <a:t>, </a:t>
            </a:r>
            <a:r>
              <a:rPr sz="1700" spc="-30" dirty="0">
                <a:solidFill>
                  <a:srgbClr val="404040"/>
                </a:solidFill>
                <a:latin typeface="Arial"/>
                <a:cs typeface="Arial"/>
              </a:rPr>
              <a:t>Tongbao</a:t>
            </a:r>
            <a:r>
              <a:rPr sz="1700" spc="25" dirty="0">
                <a:solidFill>
                  <a:srgbClr val="404040"/>
                </a:solidFill>
                <a:latin typeface="Arial"/>
                <a:cs typeface="Arial"/>
              </a:rPr>
              <a:t> </a:t>
            </a:r>
            <a:r>
              <a:rPr sz="1700" dirty="0">
                <a:solidFill>
                  <a:srgbClr val="404040"/>
                </a:solidFill>
                <a:latin typeface="Arial"/>
                <a:cs typeface="Arial"/>
              </a:rPr>
              <a:t>Zhang</a:t>
            </a:r>
            <a:r>
              <a:rPr sz="1650" baseline="25252" dirty="0">
                <a:solidFill>
                  <a:srgbClr val="404040"/>
                </a:solidFill>
                <a:latin typeface="Arial"/>
                <a:cs typeface="Arial"/>
              </a:rPr>
              <a:t>2</a:t>
            </a:r>
            <a:endParaRPr sz="1650" baseline="25252">
              <a:latin typeface="Arial"/>
              <a:cs typeface="Arial"/>
            </a:endParaRPr>
          </a:p>
          <a:p>
            <a:pPr marL="2319655" marR="2312035" algn="ctr">
              <a:lnSpc>
                <a:spcPts val="2500"/>
              </a:lnSpc>
              <a:spcBef>
                <a:spcPts val="60"/>
              </a:spcBef>
            </a:pPr>
            <a:r>
              <a:rPr sz="1700" dirty="0">
                <a:solidFill>
                  <a:srgbClr val="404040"/>
                </a:solidFill>
                <a:latin typeface="Arial"/>
                <a:cs typeface="Arial"/>
              </a:rPr>
              <a:t>1 Shanghai </a:t>
            </a:r>
            <a:r>
              <a:rPr sz="1700" spc="-5" dirty="0">
                <a:solidFill>
                  <a:srgbClr val="404040"/>
                </a:solidFill>
                <a:latin typeface="Arial"/>
                <a:cs typeface="Arial"/>
              </a:rPr>
              <a:t>Jiao </a:t>
            </a:r>
            <a:r>
              <a:rPr sz="1700" spc="-50" dirty="0">
                <a:solidFill>
                  <a:srgbClr val="404040"/>
                </a:solidFill>
                <a:latin typeface="Arial"/>
                <a:cs typeface="Arial"/>
              </a:rPr>
              <a:t>Tong </a:t>
            </a:r>
            <a:r>
              <a:rPr sz="1700" spc="-5" dirty="0">
                <a:solidFill>
                  <a:srgbClr val="404040"/>
                </a:solidFill>
                <a:latin typeface="Arial"/>
                <a:cs typeface="Arial"/>
              </a:rPr>
              <a:t>University  </a:t>
            </a:r>
            <a:r>
              <a:rPr sz="1700" dirty="0">
                <a:solidFill>
                  <a:srgbClr val="404040"/>
                </a:solidFill>
                <a:latin typeface="Arial"/>
                <a:cs typeface="Arial"/>
              </a:rPr>
              <a:t>2 Alibaba</a:t>
            </a:r>
            <a:r>
              <a:rPr sz="1700" spc="-95" dirty="0">
                <a:solidFill>
                  <a:srgbClr val="404040"/>
                </a:solidFill>
                <a:latin typeface="Arial"/>
                <a:cs typeface="Arial"/>
              </a:rPr>
              <a:t> </a:t>
            </a:r>
            <a:r>
              <a:rPr sz="1700" spc="-5" dirty="0">
                <a:solidFill>
                  <a:srgbClr val="404040"/>
                </a:solidFill>
                <a:latin typeface="Arial"/>
                <a:cs typeface="Arial"/>
              </a:rPr>
              <a:t>Group</a:t>
            </a:r>
            <a:endParaRPr sz="1700">
              <a:latin typeface="Arial"/>
              <a:cs typeface="Arial"/>
            </a:endParaRPr>
          </a:p>
        </p:txBody>
      </p:sp>
      <p:sp>
        <p:nvSpPr>
          <p:cNvPr id="4" name="object 4"/>
          <p:cNvSpPr/>
          <p:nvPr/>
        </p:nvSpPr>
        <p:spPr>
          <a:xfrm>
            <a:off x="2758439" y="5001767"/>
            <a:ext cx="1664208" cy="533400"/>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1834895" y="4943855"/>
            <a:ext cx="649224" cy="652272"/>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6297167" y="4904232"/>
            <a:ext cx="1588008" cy="710184"/>
          </a:xfrm>
          <a:prstGeom prst="rect">
            <a:avLst/>
          </a:prstGeom>
          <a:blipFill>
            <a:blip r:embed="rId5" cstate="print"/>
            <a:stretch>
              <a:fillRect/>
            </a:stretch>
          </a:blipFill>
        </p:spPr>
        <p:txBody>
          <a:bodyPr wrap="square" lIns="0" tIns="0" rIns="0" bIns="0" rtlCol="0"/>
          <a:lstStyle/>
          <a:p>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409957"/>
            <a:ext cx="7563484" cy="513080"/>
          </a:xfrm>
          <a:prstGeom prst="rect">
            <a:avLst/>
          </a:prstGeom>
        </p:spPr>
        <p:txBody>
          <a:bodyPr vert="horz" wrap="square" lIns="0" tIns="12700" rIns="0" bIns="0" rtlCol="0">
            <a:spAutoFit/>
          </a:bodyPr>
          <a:lstStyle/>
          <a:p>
            <a:pPr marL="12700">
              <a:lnSpc>
                <a:spcPct val="100000"/>
              </a:lnSpc>
              <a:spcBef>
                <a:spcPts val="100"/>
              </a:spcBef>
            </a:pPr>
            <a:r>
              <a:rPr sz="3200" b="1" spc="75" dirty="0">
                <a:solidFill>
                  <a:srgbClr val="BE384B"/>
                </a:solidFill>
                <a:latin typeface="Arial"/>
                <a:cs typeface="Arial"/>
              </a:rPr>
              <a:t>Concurrent </a:t>
            </a:r>
            <a:r>
              <a:rPr sz="3200" b="1" spc="-100" dirty="0">
                <a:solidFill>
                  <a:srgbClr val="BE384B"/>
                </a:solidFill>
                <a:latin typeface="Arial"/>
                <a:cs typeface="Arial"/>
              </a:rPr>
              <a:t>GC </a:t>
            </a:r>
            <a:r>
              <a:rPr sz="3200" b="1" spc="-10" dirty="0">
                <a:solidFill>
                  <a:srgbClr val="BE384B"/>
                </a:solidFill>
                <a:latin typeface="Arial"/>
                <a:cs typeface="Arial"/>
              </a:rPr>
              <a:t>Is </a:t>
            </a:r>
            <a:r>
              <a:rPr sz="3200" b="1" spc="265" dirty="0">
                <a:solidFill>
                  <a:srgbClr val="BE384B"/>
                </a:solidFill>
                <a:latin typeface="Arial"/>
                <a:cs typeface="Arial"/>
              </a:rPr>
              <a:t>Not </a:t>
            </a:r>
            <a:r>
              <a:rPr sz="3200" b="1" spc="50" dirty="0">
                <a:solidFill>
                  <a:srgbClr val="BE384B"/>
                </a:solidFill>
                <a:latin typeface="Arial"/>
                <a:cs typeface="Arial"/>
              </a:rPr>
              <a:t>Always</a:t>
            </a:r>
            <a:r>
              <a:rPr sz="3200" b="1" spc="-10" dirty="0">
                <a:solidFill>
                  <a:srgbClr val="BE384B"/>
                </a:solidFill>
                <a:latin typeface="Arial"/>
                <a:cs typeface="Arial"/>
              </a:rPr>
              <a:t> </a:t>
            </a:r>
            <a:r>
              <a:rPr sz="3200" b="1" spc="140" dirty="0">
                <a:solidFill>
                  <a:srgbClr val="BE384B"/>
                </a:solidFill>
                <a:latin typeface="Arial"/>
                <a:cs typeface="Arial"/>
              </a:rPr>
              <a:t>Helpful</a:t>
            </a:r>
            <a:endParaRPr sz="3200">
              <a:latin typeface="Arial"/>
              <a:cs typeface="Arial"/>
            </a:endParaRPr>
          </a:p>
        </p:txBody>
      </p:sp>
      <p:sp>
        <p:nvSpPr>
          <p:cNvPr id="3" name="object 3"/>
          <p:cNvSpPr txBox="1"/>
          <p:nvPr/>
        </p:nvSpPr>
        <p:spPr>
          <a:xfrm>
            <a:off x="535940" y="1263141"/>
            <a:ext cx="7964805" cy="1490980"/>
          </a:xfrm>
          <a:prstGeom prst="rect">
            <a:avLst/>
          </a:prstGeom>
        </p:spPr>
        <p:txBody>
          <a:bodyPr vert="horz" wrap="square" lIns="0" tIns="140970" rIns="0" bIns="0" rtlCol="0">
            <a:spAutoFit/>
          </a:bodyPr>
          <a:lstStyle/>
          <a:p>
            <a:pPr marL="355600" indent="-342900">
              <a:lnSpc>
                <a:spcPct val="100000"/>
              </a:lnSpc>
              <a:spcBef>
                <a:spcPts val="1110"/>
              </a:spcBef>
              <a:buFont typeface="Arial"/>
              <a:buChar char="•"/>
              <a:tabLst>
                <a:tab pos="354965" algn="l"/>
                <a:tab pos="355600" algn="l"/>
              </a:tabLst>
            </a:pPr>
            <a:r>
              <a:rPr sz="2000" b="1" spc="-10" dirty="0">
                <a:solidFill>
                  <a:srgbClr val="404040"/>
                </a:solidFill>
                <a:latin typeface="Arial"/>
                <a:cs typeface="Arial"/>
              </a:rPr>
              <a:t>Partially </a:t>
            </a:r>
            <a:r>
              <a:rPr sz="2000" b="1" spc="-5" dirty="0">
                <a:solidFill>
                  <a:srgbClr val="404040"/>
                </a:solidFill>
                <a:latin typeface="Arial"/>
                <a:cs typeface="Arial"/>
              </a:rPr>
              <a:t>concurrent GC: </a:t>
            </a:r>
            <a:r>
              <a:rPr sz="2000" b="1" spc="-30" dirty="0">
                <a:solidFill>
                  <a:srgbClr val="404040"/>
                </a:solidFill>
                <a:latin typeface="Arial"/>
                <a:cs typeface="Arial"/>
              </a:rPr>
              <a:t>Tuning </a:t>
            </a:r>
            <a:r>
              <a:rPr sz="2000" b="1" spc="-5" dirty="0">
                <a:solidFill>
                  <a:srgbClr val="404040"/>
                </a:solidFill>
                <a:latin typeface="Arial"/>
                <a:cs typeface="Arial"/>
              </a:rPr>
              <a:t>may lead to worse tail</a:t>
            </a:r>
            <a:r>
              <a:rPr sz="2000" b="1" spc="20" dirty="0">
                <a:solidFill>
                  <a:srgbClr val="404040"/>
                </a:solidFill>
                <a:latin typeface="Arial"/>
                <a:cs typeface="Arial"/>
              </a:rPr>
              <a:t> </a:t>
            </a:r>
            <a:r>
              <a:rPr sz="2000" b="1" spc="-5" dirty="0">
                <a:solidFill>
                  <a:srgbClr val="404040"/>
                </a:solidFill>
                <a:latin typeface="Arial"/>
                <a:cs typeface="Arial"/>
              </a:rPr>
              <a:t>latency</a:t>
            </a:r>
            <a:endParaRPr sz="2000">
              <a:latin typeface="Arial"/>
              <a:cs typeface="Arial"/>
            </a:endParaRPr>
          </a:p>
          <a:p>
            <a:pPr marL="755650" lvl="1" indent="-285750">
              <a:lnSpc>
                <a:spcPct val="100000"/>
              </a:lnSpc>
              <a:spcBef>
                <a:spcPts val="805"/>
              </a:spcBef>
              <a:buChar char="–"/>
              <a:tabLst>
                <a:tab pos="755015" algn="l"/>
                <a:tab pos="755650" algn="l"/>
              </a:tabLst>
            </a:pPr>
            <a:r>
              <a:rPr sz="1600" spc="-5" dirty="0">
                <a:solidFill>
                  <a:srgbClr val="404040"/>
                </a:solidFill>
                <a:latin typeface="Arial"/>
                <a:cs typeface="Arial"/>
              </a:rPr>
              <a:t>Evaluation on </a:t>
            </a:r>
            <a:r>
              <a:rPr sz="1600" dirty="0">
                <a:solidFill>
                  <a:srgbClr val="404040"/>
                </a:solidFill>
                <a:latin typeface="Arial"/>
                <a:cs typeface="Arial"/>
              </a:rPr>
              <a:t>G1: </a:t>
            </a:r>
            <a:r>
              <a:rPr sz="1600" spc="-5" dirty="0">
                <a:solidFill>
                  <a:srgbClr val="404040"/>
                </a:solidFill>
                <a:latin typeface="Arial"/>
                <a:cs typeface="Arial"/>
              </a:rPr>
              <a:t>tuning </a:t>
            </a:r>
            <a:r>
              <a:rPr sz="1600" dirty="0">
                <a:solidFill>
                  <a:srgbClr val="404040"/>
                </a:solidFill>
                <a:latin typeface="Arial"/>
                <a:cs typeface="Arial"/>
              </a:rPr>
              <a:t>the </a:t>
            </a:r>
            <a:r>
              <a:rPr sz="1600" i="1" spc="-5" dirty="0">
                <a:solidFill>
                  <a:srgbClr val="404040"/>
                </a:solidFill>
                <a:latin typeface="Arial"/>
                <a:cs typeface="Arial"/>
              </a:rPr>
              <a:t>MaxGCPauseMillis </a:t>
            </a:r>
            <a:r>
              <a:rPr sz="1600" spc="-5" dirty="0">
                <a:solidFill>
                  <a:srgbClr val="404040"/>
                </a:solidFill>
                <a:latin typeface="Arial"/>
                <a:cs typeface="Arial"/>
              </a:rPr>
              <a:t>argument </a:t>
            </a:r>
            <a:r>
              <a:rPr sz="1600" dirty="0">
                <a:solidFill>
                  <a:srgbClr val="404040"/>
                </a:solidFill>
                <a:latin typeface="Arial"/>
                <a:cs typeface="Arial"/>
              </a:rPr>
              <a:t>to </a:t>
            </a:r>
            <a:r>
              <a:rPr sz="1600" spc="-5" dirty="0">
                <a:solidFill>
                  <a:srgbClr val="404040"/>
                </a:solidFill>
                <a:latin typeface="Arial"/>
                <a:cs typeface="Arial"/>
              </a:rPr>
              <a:t>restrict pause</a:t>
            </a:r>
            <a:r>
              <a:rPr sz="1600" spc="75" dirty="0">
                <a:solidFill>
                  <a:srgbClr val="404040"/>
                </a:solidFill>
                <a:latin typeface="Arial"/>
                <a:cs typeface="Arial"/>
              </a:rPr>
              <a:t> </a:t>
            </a:r>
            <a:r>
              <a:rPr sz="1600" spc="-5" dirty="0">
                <a:solidFill>
                  <a:srgbClr val="404040"/>
                </a:solidFill>
                <a:latin typeface="Arial"/>
                <a:cs typeface="Arial"/>
              </a:rPr>
              <a:t>time</a:t>
            </a:r>
            <a:endParaRPr sz="1600">
              <a:latin typeface="Arial"/>
              <a:cs typeface="Arial"/>
            </a:endParaRPr>
          </a:p>
          <a:p>
            <a:pPr marL="755650" lvl="1" indent="-285750">
              <a:lnSpc>
                <a:spcPct val="100000"/>
              </a:lnSpc>
              <a:spcBef>
                <a:spcPts val="770"/>
              </a:spcBef>
              <a:buChar char="–"/>
              <a:tabLst>
                <a:tab pos="755015" algn="l"/>
                <a:tab pos="755650" algn="l"/>
              </a:tabLst>
            </a:pPr>
            <a:r>
              <a:rPr sz="1600" spc="-5" dirty="0">
                <a:solidFill>
                  <a:srgbClr val="404040"/>
                </a:solidFill>
                <a:latin typeface="Arial"/>
                <a:cs typeface="Arial"/>
              </a:rPr>
              <a:t>Decreasing </a:t>
            </a:r>
            <a:r>
              <a:rPr sz="1600" i="1" spc="-5" dirty="0">
                <a:solidFill>
                  <a:srgbClr val="404040"/>
                </a:solidFill>
                <a:latin typeface="Arial"/>
                <a:cs typeface="Arial"/>
              </a:rPr>
              <a:t>MaxGCPauseMillis </a:t>
            </a:r>
            <a:r>
              <a:rPr sz="1600" spc="-5" dirty="0">
                <a:solidFill>
                  <a:srgbClr val="404040"/>
                </a:solidFill>
                <a:latin typeface="Arial"/>
                <a:cs typeface="Arial"/>
              </a:rPr>
              <a:t>can reduce per-GC</a:t>
            </a:r>
            <a:r>
              <a:rPr sz="1600" spc="20" dirty="0">
                <a:solidFill>
                  <a:srgbClr val="404040"/>
                </a:solidFill>
                <a:latin typeface="Arial"/>
                <a:cs typeface="Arial"/>
              </a:rPr>
              <a:t> </a:t>
            </a:r>
            <a:r>
              <a:rPr sz="1600" spc="-5" dirty="0">
                <a:solidFill>
                  <a:srgbClr val="404040"/>
                </a:solidFill>
                <a:latin typeface="Arial"/>
                <a:cs typeface="Arial"/>
              </a:rPr>
              <a:t>pauses</a:t>
            </a:r>
            <a:endParaRPr sz="1600">
              <a:latin typeface="Arial"/>
              <a:cs typeface="Arial"/>
            </a:endParaRPr>
          </a:p>
          <a:p>
            <a:pPr marL="755650" lvl="1" indent="-285750">
              <a:lnSpc>
                <a:spcPct val="100000"/>
              </a:lnSpc>
              <a:spcBef>
                <a:spcPts val="790"/>
              </a:spcBef>
              <a:buChar char="–"/>
              <a:tabLst>
                <a:tab pos="755015" algn="l"/>
                <a:tab pos="755650" algn="l"/>
              </a:tabLst>
            </a:pPr>
            <a:r>
              <a:rPr sz="1600" spc="-5" dirty="0">
                <a:solidFill>
                  <a:srgbClr val="404040"/>
                </a:solidFill>
                <a:latin typeface="Arial"/>
                <a:cs typeface="Arial"/>
              </a:rPr>
              <a:t>But </a:t>
            </a:r>
            <a:r>
              <a:rPr sz="1600" dirty="0">
                <a:solidFill>
                  <a:srgbClr val="404040"/>
                </a:solidFill>
                <a:latin typeface="Arial"/>
                <a:cs typeface="Arial"/>
              </a:rPr>
              <a:t>the GC </a:t>
            </a:r>
            <a:r>
              <a:rPr sz="1600" spc="-5" dirty="0">
                <a:solidFill>
                  <a:srgbClr val="404040"/>
                </a:solidFill>
                <a:latin typeface="Arial"/>
                <a:cs typeface="Arial"/>
              </a:rPr>
              <a:t>frequency increase and consume more CPU</a:t>
            </a:r>
            <a:r>
              <a:rPr sz="1600" spc="45" dirty="0">
                <a:solidFill>
                  <a:srgbClr val="404040"/>
                </a:solidFill>
                <a:latin typeface="Arial"/>
                <a:cs typeface="Arial"/>
              </a:rPr>
              <a:t> </a:t>
            </a:r>
            <a:r>
              <a:rPr sz="1600" spc="-5" dirty="0">
                <a:solidFill>
                  <a:srgbClr val="404040"/>
                </a:solidFill>
                <a:latin typeface="Arial"/>
                <a:cs typeface="Arial"/>
              </a:rPr>
              <a:t>resource</a:t>
            </a:r>
            <a:endParaRPr sz="1600">
              <a:latin typeface="Arial"/>
              <a:cs typeface="Arial"/>
            </a:endParaRPr>
          </a:p>
        </p:txBody>
      </p:sp>
      <p:sp>
        <p:nvSpPr>
          <p:cNvPr id="4" name="object 4"/>
          <p:cNvSpPr txBox="1"/>
          <p:nvPr/>
        </p:nvSpPr>
        <p:spPr>
          <a:xfrm>
            <a:off x="8419465" y="5333491"/>
            <a:ext cx="187325" cy="208279"/>
          </a:xfrm>
          <a:prstGeom prst="rect">
            <a:avLst/>
          </a:prstGeom>
        </p:spPr>
        <p:txBody>
          <a:bodyPr vert="horz" wrap="square" lIns="0" tIns="12700" rIns="0" bIns="0" rtlCol="0">
            <a:spAutoFit/>
          </a:bodyPr>
          <a:lstStyle/>
          <a:p>
            <a:pPr marL="12700">
              <a:lnSpc>
                <a:spcPct val="100000"/>
              </a:lnSpc>
              <a:spcBef>
                <a:spcPts val="100"/>
              </a:spcBef>
            </a:pPr>
            <a:r>
              <a:rPr sz="1200" spc="-35" dirty="0">
                <a:solidFill>
                  <a:srgbClr val="898989"/>
                </a:solidFill>
                <a:latin typeface="Arial"/>
                <a:cs typeface="Arial"/>
              </a:rPr>
              <a:t>10</a:t>
            </a:r>
            <a:endParaRPr sz="1200">
              <a:latin typeface="Arial"/>
              <a:cs typeface="Arial"/>
            </a:endParaRPr>
          </a:p>
        </p:txBody>
      </p:sp>
      <p:graphicFrame>
        <p:nvGraphicFramePr>
          <p:cNvPr id="5" name="object 5"/>
          <p:cNvGraphicFramePr>
            <a:graphicFrameLocks noGrp="1"/>
          </p:cNvGraphicFramePr>
          <p:nvPr/>
        </p:nvGraphicFramePr>
        <p:xfrm>
          <a:off x="1469301" y="3290404"/>
          <a:ext cx="6205854" cy="2225038"/>
        </p:xfrm>
        <a:graphic>
          <a:graphicData uri="http://schemas.openxmlformats.org/drawingml/2006/table">
            <a:tbl>
              <a:tblPr firstRow="1" bandRow="1">
                <a:tableStyleId>{2D5ABB26-0587-4C30-8999-92F81FD0307C}</a:tableStyleId>
              </a:tblPr>
              <a:tblGrid>
                <a:gridCol w="2156460">
                  <a:extLst>
                    <a:ext uri="{9D8B030D-6E8A-4147-A177-3AD203B41FA5}">
                      <a16:colId xmlns:a16="http://schemas.microsoft.com/office/drawing/2014/main" val="20000"/>
                    </a:ext>
                  </a:extLst>
                </a:gridCol>
                <a:gridCol w="1236344">
                  <a:extLst>
                    <a:ext uri="{9D8B030D-6E8A-4147-A177-3AD203B41FA5}">
                      <a16:colId xmlns:a16="http://schemas.microsoft.com/office/drawing/2014/main" val="20001"/>
                    </a:ext>
                  </a:extLst>
                </a:gridCol>
                <a:gridCol w="1393825">
                  <a:extLst>
                    <a:ext uri="{9D8B030D-6E8A-4147-A177-3AD203B41FA5}">
                      <a16:colId xmlns:a16="http://schemas.microsoft.com/office/drawing/2014/main" val="20002"/>
                    </a:ext>
                  </a:extLst>
                </a:gridCol>
                <a:gridCol w="1419225">
                  <a:extLst>
                    <a:ext uri="{9D8B030D-6E8A-4147-A177-3AD203B41FA5}">
                      <a16:colId xmlns:a16="http://schemas.microsoft.com/office/drawing/2014/main" val="20003"/>
                    </a:ext>
                  </a:extLst>
                </a:gridCol>
              </a:tblGrid>
              <a:tr h="370840">
                <a:tc>
                  <a:txBody>
                    <a:bodyPr/>
                    <a:lstStyle/>
                    <a:p>
                      <a:pPr marR="68580" algn="ctr">
                        <a:lnSpc>
                          <a:spcPct val="100000"/>
                        </a:lnSpc>
                        <a:spcBef>
                          <a:spcPts val="350"/>
                        </a:spcBef>
                      </a:pPr>
                      <a:r>
                        <a:rPr sz="1600" b="1" spc="-5" dirty="0">
                          <a:latin typeface="Arial"/>
                          <a:cs typeface="Arial"/>
                        </a:rPr>
                        <a:t>MaxGCPauseMillis</a:t>
                      </a:r>
                      <a:endParaRPr sz="1600">
                        <a:latin typeface="Arial"/>
                        <a:cs typeface="Arial"/>
                      </a:endParaRPr>
                    </a:p>
                  </a:txBody>
                  <a:tcPr marL="0" marR="0" marT="44450" marB="0">
                    <a:lnL w="19050">
                      <a:solidFill>
                        <a:srgbClr val="000000"/>
                      </a:solidFill>
                      <a:prstDash val="solid"/>
                    </a:lnL>
                    <a:lnT w="19050">
                      <a:solidFill>
                        <a:srgbClr val="000000"/>
                      </a:solidFill>
                      <a:prstDash val="solid"/>
                    </a:lnT>
                    <a:lnB w="19050">
                      <a:solidFill>
                        <a:srgbClr val="000000"/>
                      </a:solidFill>
                      <a:prstDash val="solid"/>
                    </a:lnB>
                  </a:tcPr>
                </a:tc>
                <a:tc>
                  <a:txBody>
                    <a:bodyPr/>
                    <a:lstStyle/>
                    <a:p>
                      <a:pPr marL="304800">
                        <a:lnSpc>
                          <a:spcPct val="100000"/>
                        </a:lnSpc>
                        <a:spcBef>
                          <a:spcPts val="350"/>
                        </a:spcBef>
                      </a:pPr>
                      <a:r>
                        <a:rPr sz="1600" b="1" spc="-5" dirty="0">
                          <a:latin typeface="Arial"/>
                          <a:cs typeface="Arial"/>
                        </a:rPr>
                        <a:t>30ms</a:t>
                      </a:r>
                      <a:endParaRPr sz="1600">
                        <a:latin typeface="Arial"/>
                        <a:cs typeface="Arial"/>
                      </a:endParaRPr>
                    </a:p>
                  </a:txBody>
                  <a:tcPr marL="0" marR="0" marT="44450" marB="0">
                    <a:lnT w="19050">
                      <a:solidFill>
                        <a:srgbClr val="000000"/>
                      </a:solidFill>
                      <a:prstDash val="solid"/>
                    </a:lnT>
                    <a:lnB w="19050">
                      <a:solidFill>
                        <a:srgbClr val="000000"/>
                      </a:solidFill>
                      <a:prstDash val="solid"/>
                    </a:lnB>
                  </a:tcPr>
                </a:tc>
                <a:tc>
                  <a:txBody>
                    <a:bodyPr/>
                    <a:lstStyle/>
                    <a:p>
                      <a:pPr marL="412115">
                        <a:lnSpc>
                          <a:spcPct val="100000"/>
                        </a:lnSpc>
                        <a:spcBef>
                          <a:spcPts val="350"/>
                        </a:spcBef>
                      </a:pPr>
                      <a:r>
                        <a:rPr sz="1600" b="1" spc="-5" dirty="0">
                          <a:latin typeface="Arial"/>
                          <a:cs typeface="Arial"/>
                        </a:rPr>
                        <a:t>40ms</a:t>
                      </a:r>
                      <a:endParaRPr sz="1600">
                        <a:latin typeface="Arial"/>
                        <a:cs typeface="Arial"/>
                      </a:endParaRPr>
                    </a:p>
                  </a:txBody>
                  <a:tcPr marL="0" marR="0" marT="44450" marB="0">
                    <a:lnT w="19050">
                      <a:solidFill>
                        <a:srgbClr val="000000"/>
                      </a:solidFill>
                      <a:prstDash val="solid"/>
                    </a:lnT>
                    <a:lnB w="19050">
                      <a:solidFill>
                        <a:srgbClr val="000000"/>
                      </a:solidFill>
                      <a:prstDash val="solid"/>
                    </a:lnB>
                  </a:tcPr>
                </a:tc>
                <a:tc>
                  <a:txBody>
                    <a:bodyPr/>
                    <a:lstStyle/>
                    <a:p>
                      <a:pPr marR="12065" algn="ctr">
                        <a:lnSpc>
                          <a:spcPct val="100000"/>
                        </a:lnSpc>
                        <a:spcBef>
                          <a:spcPts val="350"/>
                        </a:spcBef>
                      </a:pPr>
                      <a:r>
                        <a:rPr sz="1600" b="1" spc="-5" dirty="0">
                          <a:latin typeface="Arial"/>
                          <a:cs typeface="Arial"/>
                        </a:rPr>
                        <a:t>60ms</a:t>
                      </a:r>
                      <a:endParaRPr sz="1600">
                        <a:latin typeface="Arial"/>
                        <a:cs typeface="Arial"/>
                      </a:endParaRPr>
                    </a:p>
                  </a:txBody>
                  <a:tcPr marL="0" marR="0" marT="44450" marB="0">
                    <a:lnR w="1905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0"/>
                  </a:ext>
                </a:extLst>
              </a:tr>
              <a:tr h="364567">
                <a:tc>
                  <a:txBody>
                    <a:bodyPr/>
                    <a:lstStyle/>
                    <a:p>
                      <a:pPr marR="69850" algn="ctr">
                        <a:lnSpc>
                          <a:spcPct val="100000"/>
                        </a:lnSpc>
                        <a:spcBef>
                          <a:spcPts val="360"/>
                        </a:spcBef>
                      </a:pPr>
                      <a:r>
                        <a:rPr sz="1600" spc="-5" dirty="0">
                          <a:latin typeface="Arial"/>
                          <a:cs typeface="Arial"/>
                        </a:rPr>
                        <a:t>Min. </a:t>
                      </a:r>
                      <a:r>
                        <a:rPr sz="1600" dirty="0">
                          <a:latin typeface="Arial"/>
                          <a:cs typeface="Arial"/>
                        </a:rPr>
                        <a:t>GC </a:t>
                      </a:r>
                      <a:r>
                        <a:rPr sz="1600" spc="-5" dirty="0">
                          <a:latin typeface="Arial"/>
                          <a:cs typeface="Arial"/>
                        </a:rPr>
                        <a:t>pause</a:t>
                      </a:r>
                      <a:r>
                        <a:rPr sz="1600" spc="-35" dirty="0">
                          <a:latin typeface="Arial"/>
                          <a:cs typeface="Arial"/>
                        </a:rPr>
                        <a:t> </a:t>
                      </a:r>
                      <a:r>
                        <a:rPr sz="1600" dirty="0">
                          <a:latin typeface="Arial"/>
                          <a:cs typeface="Arial"/>
                        </a:rPr>
                        <a:t>(ms)</a:t>
                      </a:r>
                      <a:endParaRPr sz="1600">
                        <a:latin typeface="Arial"/>
                        <a:cs typeface="Arial"/>
                      </a:endParaRPr>
                    </a:p>
                  </a:txBody>
                  <a:tcPr marL="0" marR="0" marB="0">
                    <a:lnL w="19050">
                      <a:solidFill>
                        <a:srgbClr val="000000"/>
                      </a:solidFill>
                      <a:prstDash val="solid"/>
                    </a:lnL>
                    <a:lnT w="19050">
                      <a:solidFill>
                        <a:srgbClr val="000000"/>
                      </a:solidFill>
                      <a:prstDash val="solid"/>
                    </a:lnT>
                  </a:tcPr>
                </a:tc>
                <a:tc>
                  <a:txBody>
                    <a:bodyPr/>
                    <a:lstStyle/>
                    <a:p>
                      <a:pPr marR="353695" algn="r">
                        <a:lnSpc>
                          <a:spcPct val="100000"/>
                        </a:lnSpc>
                        <a:spcBef>
                          <a:spcPts val="360"/>
                        </a:spcBef>
                      </a:pPr>
                      <a:r>
                        <a:rPr sz="1600" spc="-5" dirty="0">
                          <a:latin typeface="Arial"/>
                          <a:cs typeface="Arial"/>
                        </a:rPr>
                        <a:t>21</a:t>
                      </a:r>
                      <a:r>
                        <a:rPr sz="1600" spc="5" dirty="0">
                          <a:latin typeface="Arial"/>
                          <a:cs typeface="Arial"/>
                        </a:rPr>
                        <a:t>.</a:t>
                      </a:r>
                      <a:r>
                        <a:rPr sz="1600" spc="-5" dirty="0">
                          <a:latin typeface="Arial"/>
                          <a:cs typeface="Arial"/>
                        </a:rPr>
                        <a:t>815</a:t>
                      </a:r>
                      <a:endParaRPr sz="1600">
                        <a:latin typeface="Arial"/>
                        <a:cs typeface="Arial"/>
                      </a:endParaRPr>
                    </a:p>
                  </a:txBody>
                  <a:tcPr marL="0" marR="0" marB="0">
                    <a:lnT w="19050">
                      <a:solidFill>
                        <a:srgbClr val="000000"/>
                      </a:solidFill>
                      <a:prstDash val="solid"/>
                    </a:lnT>
                  </a:tcPr>
                </a:tc>
                <a:tc>
                  <a:txBody>
                    <a:bodyPr/>
                    <a:lstStyle/>
                    <a:p>
                      <a:pPr marL="361315">
                        <a:lnSpc>
                          <a:spcPct val="100000"/>
                        </a:lnSpc>
                        <a:spcBef>
                          <a:spcPts val="360"/>
                        </a:spcBef>
                      </a:pPr>
                      <a:r>
                        <a:rPr sz="1600" spc="-5" dirty="0">
                          <a:latin typeface="Arial"/>
                          <a:cs typeface="Arial"/>
                        </a:rPr>
                        <a:t>21.459</a:t>
                      </a:r>
                      <a:endParaRPr sz="1600">
                        <a:latin typeface="Arial"/>
                        <a:cs typeface="Arial"/>
                      </a:endParaRPr>
                    </a:p>
                  </a:txBody>
                  <a:tcPr marL="0" marR="0" marB="0">
                    <a:lnT w="19050">
                      <a:solidFill>
                        <a:srgbClr val="000000"/>
                      </a:solidFill>
                      <a:prstDash val="solid"/>
                    </a:lnT>
                  </a:tcPr>
                </a:tc>
                <a:tc>
                  <a:txBody>
                    <a:bodyPr/>
                    <a:lstStyle/>
                    <a:p>
                      <a:pPr marR="12065" algn="ctr">
                        <a:lnSpc>
                          <a:spcPct val="100000"/>
                        </a:lnSpc>
                        <a:spcBef>
                          <a:spcPts val="360"/>
                        </a:spcBef>
                      </a:pPr>
                      <a:r>
                        <a:rPr sz="1600" spc="-5" dirty="0">
                          <a:latin typeface="Arial"/>
                          <a:cs typeface="Arial"/>
                        </a:rPr>
                        <a:t>39.856</a:t>
                      </a:r>
                      <a:endParaRPr sz="1600">
                        <a:latin typeface="Arial"/>
                        <a:cs typeface="Arial"/>
                      </a:endParaRPr>
                    </a:p>
                  </a:txBody>
                  <a:tcPr marL="0" marR="0" marB="0">
                    <a:lnR w="19050">
                      <a:solidFill>
                        <a:srgbClr val="000000"/>
                      </a:solidFill>
                      <a:prstDash val="solid"/>
                    </a:lnR>
                    <a:lnT w="19050">
                      <a:solidFill>
                        <a:srgbClr val="000000"/>
                      </a:solidFill>
                      <a:prstDash val="solid"/>
                    </a:lnT>
                  </a:tcPr>
                </a:tc>
                <a:extLst>
                  <a:ext uri="{0D108BD9-81ED-4DB2-BD59-A6C34878D82A}">
                    <a16:rowId xmlns:a16="http://schemas.microsoft.com/office/drawing/2014/main" val="10001"/>
                  </a:ext>
                </a:extLst>
              </a:tr>
              <a:tr h="370331">
                <a:tc>
                  <a:txBody>
                    <a:bodyPr/>
                    <a:lstStyle/>
                    <a:p>
                      <a:pPr marR="69850" algn="ctr">
                        <a:lnSpc>
                          <a:spcPct val="100000"/>
                        </a:lnSpc>
                        <a:spcBef>
                          <a:spcPts val="415"/>
                        </a:spcBef>
                      </a:pPr>
                      <a:r>
                        <a:rPr sz="1600" spc="-10" dirty="0">
                          <a:latin typeface="Arial"/>
                          <a:cs typeface="Arial"/>
                        </a:rPr>
                        <a:t>Avg. </a:t>
                      </a:r>
                      <a:r>
                        <a:rPr sz="1600" dirty="0">
                          <a:latin typeface="Arial"/>
                          <a:cs typeface="Arial"/>
                        </a:rPr>
                        <a:t>GC </a:t>
                      </a:r>
                      <a:r>
                        <a:rPr sz="1600" spc="-5" dirty="0">
                          <a:latin typeface="Arial"/>
                          <a:cs typeface="Arial"/>
                        </a:rPr>
                        <a:t>pause</a:t>
                      </a:r>
                      <a:r>
                        <a:rPr sz="1600" spc="-30" dirty="0">
                          <a:latin typeface="Arial"/>
                          <a:cs typeface="Arial"/>
                        </a:rPr>
                        <a:t> </a:t>
                      </a:r>
                      <a:r>
                        <a:rPr sz="1600" dirty="0">
                          <a:latin typeface="Arial"/>
                          <a:cs typeface="Arial"/>
                        </a:rPr>
                        <a:t>(ms)</a:t>
                      </a:r>
                      <a:endParaRPr sz="1600">
                        <a:latin typeface="Arial"/>
                        <a:cs typeface="Arial"/>
                      </a:endParaRPr>
                    </a:p>
                  </a:txBody>
                  <a:tcPr marL="0" marR="0" marT="52705" marB="0">
                    <a:lnL w="19050">
                      <a:solidFill>
                        <a:srgbClr val="000000"/>
                      </a:solidFill>
                      <a:prstDash val="solid"/>
                    </a:lnL>
                  </a:tcPr>
                </a:tc>
                <a:tc>
                  <a:txBody>
                    <a:bodyPr/>
                    <a:lstStyle/>
                    <a:p>
                      <a:pPr marR="353695" algn="r">
                        <a:lnSpc>
                          <a:spcPct val="100000"/>
                        </a:lnSpc>
                        <a:spcBef>
                          <a:spcPts val="415"/>
                        </a:spcBef>
                      </a:pPr>
                      <a:r>
                        <a:rPr sz="1600" spc="-5" dirty="0">
                          <a:latin typeface="Arial"/>
                          <a:cs typeface="Arial"/>
                        </a:rPr>
                        <a:t>34</a:t>
                      </a:r>
                      <a:r>
                        <a:rPr sz="1600" spc="5" dirty="0">
                          <a:latin typeface="Arial"/>
                          <a:cs typeface="Arial"/>
                        </a:rPr>
                        <a:t>.</a:t>
                      </a:r>
                      <a:r>
                        <a:rPr sz="1600" spc="-5" dirty="0">
                          <a:latin typeface="Arial"/>
                          <a:cs typeface="Arial"/>
                        </a:rPr>
                        <a:t>441</a:t>
                      </a:r>
                      <a:endParaRPr sz="1600">
                        <a:latin typeface="Arial"/>
                        <a:cs typeface="Arial"/>
                      </a:endParaRPr>
                    </a:p>
                  </a:txBody>
                  <a:tcPr marL="0" marR="0" marT="52705" marB="0"/>
                </a:tc>
                <a:tc>
                  <a:txBody>
                    <a:bodyPr/>
                    <a:lstStyle/>
                    <a:p>
                      <a:pPr marL="361315">
                        <a:lnSpc>
                          <a:spcPct val="100000"/>
                        </a:lnSpc>
                        <a:spcBef>
                          <a:spcPts val="415"/>
                        </a:spcBef>
                      </a:pPr>
                      <a:r>
                        <a:rPr sz="1600" spc="-5" dirty="0">
                          <a:latin typeface="Arial"/>
                          <a:cs typeface="Arial"/>
                        </a:rPr>
                        <a:t>40.724</a:t>
                      </a:r>
                      <a:endParaRPr sz="1600">
                        <a:latin typeface="Arial"/>
                        <a:cs typeface="Arial"/>
                      </a:endParaRPr>
                    </a:p>
                  </a:txBody>
                  <a:tcPr marL="0" marR="0" marT="52705" marB="0"/>
                </a:tc>
                <a:tc>
                  <a:txBody>
                    <a:bodyPr/>
                    <a:lstStyle/>
                    <a:p>
                      <a:pPr marR="12065" algn="ctr">
                        <a:lnSpc>
                          <a:spcPct val="100000"/>
                        </a:lnSpc>
                        <a:spcBef>
                          <a:spcPts val="415"/>
                        </a:spcBef>
                      </a:pPr>
                      <a:r>
                        <a:rPr sz="1600" spc="-5" dirty="0">
                          <a:latin typeface="Arial"/>
                          <a:cs typeface="Arial"/>
                        </a:rPr>
                        <a:t>48.491</a:t>
                      </a:r>
                      <a:endParaRPr sz="1600">
                        <a:latin typeface="Arial"/>
                        <a:cs typeface="Arial"/>
                      </a:endParaRPr>
                    </a:p>
                  </a:txBody>
                  <a:tcPr marL="0" marR="0" marT="52705" marB="0">
                    <a:lnR w="19050">
                      <a:solidFill>
                        <a:srgbClr val="000000"/>
                      </a:solidFill>
                      <a:prstDash val="solid"/>
                    </a:lnR>
                  </a:tcPr>
                </a:tc>
                <a:extLst>
                  <a:ext uri="{0D108BD9-81ED-4DB2-BD59-A6C34878D82A}">
                    <a16:rowId xmlns:a16="http://schemas.microsoft.com/office/drawing/2014/main" val="10002"/>
                  </a:ext>
                </a:extLst>
              </a:tr>
              <a:tr h="370331">
                <a:tc>
                  <a:txBody>
                    <a:bodyPr/>
                    <a:lstStyle/>
                    <a:p>
                      <a:pPr marR="68580" algn="ctr">
                        <a:lnSpc>
                          <a:spcPct val="100000"/>
                        </a:lnSpc>
                        <a:spcBef>
                          <a:spcPts val="405"/>
                        </a:spcBef>
                      </a:pPr>
                      <a:r>
                        <a:rPr sz="1600" spc="-5" dirty="0">
                          <a:latin typeface="Arial"/>
                          <a:cs typeface="Arial"/>
                        </a:rPr>
                        <a:t>The number of </a:t>
                      </a:r>
                      <a:r>
                        <a:rPr sz="1600" dirty="0">
                          <a:latin typeface="Arial"/>
                          <a:cs typeface="Arial"/>
                        </a:rPr>
                        <a:t>GC</a:t>
                      </a:r>
                      <a:endParaRPr sz="1600">
                        <a:latin typeface="Arial"/>
                        <a:cs typeface="Arial"/>
                      </a:endParaRPr>
                    </a:p>
                  </a:txBody>
                  <a:tcPr marL="0" marR="0" marT="51435" marB="0">
                    <a:lnL w="19050">
                      <a:solidFill>
                        <a:srgbClr val="000000"/>
                      </a:solidFill>
                      <a:prstDash val="solid"/>
                    </a:lnL>
                  </a:tcPr>
                </a:tc>
                <a:tc>
                  <a:txBody>
                    <a:bodyPr/>
                    <a:lstStyle/>
                    <a:p>
                      <a:pPr marL="394970">
                        <a:lnSpc>
                          <a:spcPct val="100000"/>
                        </a:lnSpc>
                        <a:spcBef>
                          <a:spcPts val="405"/>
                        </a:spcBef>
                      </a:pPr>
                      <a:r>
                        <a:rPr sz="1600" spc="-5" dirty="0">
                          <a:solidFill>
                            <a:srgbClr val="C00000"/>
                          </a:solidFill>
                          <a:latin typeface="Arial"/>
                          <a:cs typeface="Arial"/>
                        </a:rPr>
                        <a:t>550</a:t>
                      </a:r>
                      <a:endParaRPr sz="1600">
                        <a:latin typeface="Arial"/>
                        <a:cs typeface="Arial"/>
                      </a:endParaRPr>
                    </a:p>
                  </a:txBody>
                  <a:tcPr marL="0" marR="0" marT="51435" marB="0"/>
                </a:tc>
                <a:tc>
                  <a:txBody>
                    <a:bodyPr/>
                    <a:lstStyle/>
                    <a:p>
                      <a:pPr marR="42545" algn="ctr">
                        <a:lnSpc>
                          <a:spcPct val="100000"/>
                        </a:lnSpc>
                        <a:spcBef>
                          <a:spcPts val="405"/>
                        </a:spcBef>
                      </a:pPr>
                      <a:r>
                        <a:rPr sz="1600" spc="-5" dirty="0">
                          <a:solidFill>
                            <a:srgbClr val="C00000"/>
                          </a:solidFill>
                          <a:latin typeface="Arial"/>
                          <a:cs typeface="Arial"/>
                        </a:rPr>
                        <a:t>392</a:t>
                      </a:r>
                      <a:endParaRPr sz="1600">
                        <a:latin typeface="Arial"/>
                        <a:cs typeface="Arial"/>
                      </a:endParaRPr>
                    </a:p>
                  </a:txBody>
                  <a:tcPr marL="0" marR="0" marT="51435" marB="0"/>
                </a:tc>
                <a:tc>
                  <a:txBody>
                    <a:bodyPr/>
                    <a:lstStyle/>
                    <a:p>
                      <a:pPr marR="27305" algn="ctr">
                        <a:lnSpc>
                          <a:spcPct val="100000"/>
                        </a:lnSpc>
                        <a:spcBef>
                          <a:spcPts val="405"/>
                        </a:spcBef>
                      </a:pPr>
                      <a:r>
                        <a:rPr sz="1600" spc="-125" dirty="0">
                          <a:solidFill>
                            <a:srgbClr val="C00000"/>
                          </a:solidFill>
                          <a:latin typeface="Arial"/>
                          <a:cs typeface="Arial"/>
                        </a:rPr>
                        <a:t>111</a:t>
                      </a:r>
                      <a:endParaRPr sz="1600">
                        <a:latin typeface="Arial"/>
                        <a:cs typeface="Arial"/>
                      </a:endParaRPr>
                    </a:p>
                  </a:txBody>
                  <a:tcPr marL="0" marR="0" marT="51435" marB="0">
                    <a:lnR w="19050">
                      <a:solidFill>
                        <a:srgbClr val="000000"/>
                      </a:solidFill>
                      <a:prstDash val="solid"/>
                    </a:lnR>
                  </a:tcPr>
                </a:tc>
                <a:extLst>
                  <a:ext uri="{0D108BD9-81ED-4DB2-BD59-A6C34878D82A}">
                    <a16:rowId xmlns:a16="http://schemas.microsoft.com/office/drawing/2014/main" val="10003"/>
                  </a:ext>
                </a:extLst>
              </a:tr>
              <a:tr h="371856">
                <a:tc>
                  <a:txBody>
                    <a:bodyPr/>
                    <a:lstStyle/>
                    <a:p>
                      <a:pPr marR="69850" algn="ctr">
                        <a:lnSpc>
                          <a:spcPct val="100000"/>
                        </a:lnSpc>
                        <a:spcBef>
                          <a:spcPts val="415"/>
                        </a:spcBef>
                      </a:pPr>
                      <a:r>
                        <a:rPr sz="1600" spc="-10" dirty="0">
                          <a:latin typeface="Arial"/>
                          <a:cs typeface="Arial"/>
                        </a:rPr>
                        <a:t>Avg. </a:t>
                      </a:r>
                      <a:r>
                        <a:rPr sz="1600" spc="-5" dirty="0">
                          <a:latin typeface="Arial"/>
                          <a:cs typeface="Arial"/>
                        </a:rPr>
                        <a:t>CPU util.</a:t>
                      </a:r>
                      <a:endParaRPr sz="1600">
                        <a:latin typeface="Arial"/>
                        <a:cs typeface="Arial"/>
                      </a:endParaRPr>
                    </a:p>
                  </a:txBody>
                  <a:tcPr marL="0" marR="0" marT="52705" marB="0">
                    <a:lnL w="19050">
                      <a:solidFill>
                        <a:srgbClr val="000000"/>
                      </a:solidFill>
                      <a:prstDash val="solid"/>
                    </a:lnL>
                  </a:tcPr>
                </a:tc>
                <a:tc>
                  <a:txBody>
                    <a:bodyPr/>
                    <a:lstStyle/>
                    <a:p>
                      <a:pPr marR="320040" algn="r">
                        <a:lnSpc>
                          <a:spcPct val="100000"/>
                        </a:lnSpc>
                        <a:spcBef>
                          <a:spcPts val="415"/>
                        </a:spcBef>
                      </a:pPr>
                      <a:r>
                        <a:rPr sz="1600" spc="-5" dirty="0">
                          <a:solidFill>
                            <a:srgbClr val="C00000"/>
                          </a:solidFill>
                          <a:latin typeface="Arial"/>
                          <a:cs typeface="Arial"/>
                        </a:rPr>
                        <a:t>51</a:t>
                      </a:r>
                      <a:r>
                        <a:rPr sz="1600" spc="5" dirty="0">
                          <a:solidFill>
                            <a:srgbClr val="C00000"/>
                          </a:solidFill>
                          <a:latin typeface="Arial"/>
                          <a:cs typeface="Arial"/>
                        </a:rPr>
                        <a:t>.</a:t>
                      </a:r>
                      <a:r>
                        <a:rPr sz="1600" spc="-5" dirty="0">
                          <a:solidFill>
                            <a:srgbClr val="C00000"/>
                          </a:solidFill>
                          <a:latin typeface="Arial"/>
                          <a:cs typeface="Arial"/>
                        </a:rPr>
                        <a:t>45%</a:t>
                      </a:r>
                      <a:endParaRPr sz="1600">
                        <a:latin typeface="Arial"/>
                        <a:cs typeface="Arial"/>
                      </a:endParaRPr>
                    </a:p>
                  </a:txBody>
                  <a:tcPr marL="0" marR="0" marT="52705" marB="0"/>
                </a:tc>
                <a:tc>
                  <a:txBody>
                    <a:bodyPr/>
                    <a:lstStyle/>
                    <a:p>
                      <a:pPr marL="327025">
                        <a:lnSpc>
                          <a:spcPct val="100000"/>
                        </a:lnSpc>
                        <a:spcBef>
                          <a:spcPts val="415"/>
                        </a:spcBef>
                      </a:pPr>
                      <a:r>
                        <a:rPr sz="1600" spc="-5" dirty="0">
                          <a:solidFill>
                            <a:srgbClr val="C00000"/>
                          </a:solidFill>
                          <a:latin typeface="Arial"/>
                          <a:cs typeface="Arial"/>
                        </a:rPr>
                        <a:t>50.81%</a:t>
                      </a:r>
                      <a:endParaRPr sz="1600">
                        <a:latin typeface="Arial"/>
                        <a:cs typeface="Arial"/>
                      </a:endParaRPr>
                    </a:p>
                  </a:txBody>
                  <a:tcPr marL="0" marR="0" marT="52705" marB="0"/>
                </a:tc>
                <a:tc>
                  <a:txBody>
                    <a:bodyPr/>
                    <a:lstStyle/>
                    <a:p>
                      <a:pPr marR="12700" algn="ctr">
                        <a:lnSpc>
                          <a:spcPct val="100000"/>
                        </a:lnSpc>
                        <a:spcBef>
                          <a:spcPts val="415"/>
                        </a:spcBef>
                      </a:pPr>
                      <a:r>
                        <a:rPr sz="1600" spc="-5" dirty="0">
                          <a:solidFill>
                            <a:srgbClr val="C00000"/>
                          </a:solidFill>
                          <a:latin typeface="Arial"/>
                          <a:cs typeface="Arial"/>
                        </a:rPr>
                        <a:t>36.17%</a:t>
                      </a:r>
                      <a:endParaRPr sz="1600">
                        <a:latin typeface="Arial"/>
                        <a:cs typeface="Arial"/>
                      </a:endParaRPr>
                    </a:p>
                  </a:txBody>
                  <a:tcPr marL="0" marR="0" marT="52705" marB="0">
                    <a:lnR w="19050">
                      <a:solidFill>
                        <a:srgbClr val="000000"/>
                      </a:solidFill>
                      <a:prstDash val="solid"/>
                    </a:lnR>
                  </a:tcPr>
                </a:tc>
                <a:extLst>
                  <a:ext uri="{0D108BD9-81ED-4DB2-BD59-A6C34878D82A}">
                    <a16:rowId xmlns:a16="http://schemas.microsoft.com/office/drawing/2014/main" val="10004"/>
                  </a:ext>
                </a:extLst>
              </a:tr>
              <a:tr h="377113">
                <a:tc>
                  <a:txBody>
                    <a:bodyPr/>
                    <a:lstStyle/>
                    <a:p>
                      <a:pPr marR="69850" algn="ctr">
                        <a:lnSpc>
                          <a:spcPct val="100000"/>
                        </a:lnSpc>
                        <a:spcBef>
                          <a:spcPts val="415"/>
                        </a:spcBef>
                      </a:pPr>
                      <a:r>
                        <a:rPr sz="1600" spc="-5" dirty="0">
                          <a:latin typeface="Arial"/>
                          <a:cs typeface="Arial"/>
                        </a:rPr>
                        <a:t>p99 latency</a:t>
                      </a:r>
                      <a:r>
                        <a:rPr sz="1600" spc="-15" dirty="0">
                          <a:latin typeface="Arial"/>
                          <a:cs typeface="Arial"/>
                        </a:rPr>
                        <a:t> </a:t>
                      </a:r>
                      <a:r>
                        <a:rPr sz="1600" dirty="0">
                          <a:latin typeface="Arial"/>
                          <a:cs typeface="Arial"/>
                        </a:rPr>
                        <a:t>(ms)</a:t>
                      </a:r>
                      <a:endParaRPr sz="1600">
                        <a:latin typeface="Arial"/>
                        <a:cs typeface="Arial"/>
                      </a:endParaRPr>
                    </a:p>
                  </a:txBody>
                  <a:tcPr marL="0" marR="0" marT="52705" marB="0">
                    <a:lnL w="19050">
                      <a:solidFill>
                        <a:srgbClr val="000000"/>
                      </a:solidFill>
                      <a:prstDash val="solid"/>
                    </a:lnL>
                    <a:lnB w="19050">
                      <a:solidFill>
                        <a:srgbClr val="000000"/>
                      </a:solidFill>
                      <a:prstDash val="solid"/>
                    </a:lnB>
                  </a:tcPr>
                </a:tc>
                <a:tc>
                  <a:txBody>
                    <a:bodyPr/>
                    <a:lstStyle/>
                    <a:p>
                      <a:pPr marR="297180" algn="r">
                        <a:lnSpc>
                          <a:spcPct val="100000"/>
                        </a:lnSpc>
                        <a:spcBef>
                          <a:spcPts val="415"/>
                        </a:spcBef>
                      </a:pPr>
                      <a:r>
                        <a:rPr sz="1600" spc="-5" dirty="0">
                          <a:latin typeface="Arial"/>
                          <a:cs typeface="Arial"/>
                        </a:rPr>
                        <a:t>1942</a:t>
                      </a:r>
                      <a:r>
                        <a:rPr sz="1600" spc="5" dirty="0">
                          <a:latin typeface="Arial"/>
                          <a:cs typeface="Arial"/>
                        </a:rPr>
                        <a:t>.</a:t>
                      </a:r>
                      <a:r>
                        <a:rPr sz="1600" spc="-5" dirty="0">
                          <a:latin typeface="Arial"/>
                          <a:cs typeface="Arial"/>
                        </a:rPr>
                        <a:t>09</a:t>
                      </a:r>
                      <a:endParaRPr sz="1600">
                        <a:latin typeface="Arial"/>
                        <a:cs typeface="Arial"/>
                      </a:endParaRPr>
                    </a:p>
                  </a:txBody>
                  <a:tcPr marL="0" marR="0" marT="52705" marB="0">
                    <a:lnB w="19050">
                      <a:solidFill>
                        <a:srgbClr val="000000"/>
                      </a:solidFill>
                      <a:prstDash val="solid"/>
                    </a:lnB>
                  </a:tcPr>
                </a:tc>
                <a:tc>
                  <a:txBody>
                    <a:bodyPr/>
                    <a:lstStyle/>
                    <a:p>
                      <a:pPr marL="304800">
                        <a:lnSpc>
                          <a:spcPct val="100000"/>
                        </a:lnSpc>
                        <a:spcBef>
                          <a:spcPts val="415"/>
                        </a:spcBef>
                      </a:pPr>
                      <a:r>
                        <a:rPr sz="1600" spc="-5" dirty="0">
                          <a:latin typeface="Arial"/>
                          <a:cs typeface="Arial"/>
                        </a:rPr>
                        <a:t>1389.99</a:t>
                      </a:r>
                      <a:endParaRPr sz="1600">
                        <a:latin typeface="Arial"/>
                        <a:cs typeface="Arial"/>
                      </a:endParaRPr>
                    </a:p>
                  </a:txBody>
                  <a:tcPr marL="0" marR="0" marT="52705" marB="0">
                    <a:lnB w="19050">
                      <a:solidFill>
                        <a:srgbClr val="000000"/>
                      </a:solidFill>
                      <a:prstDash val="solid"/>
                    </a:lnB>
                  </a:tcPr>
                </a:tc>
                <a:tc>
                  <a:txBody>
                    <a:bodyPr/>
                    <a:lstStyle/>
                    <a:p>
                      <a:pPr marR="12065" algn="ctr">
                        <a:lnSpc>
                          <a:spcPct val="100000"/>
                        </a:lnSpc>
                        <a:spcBef>
                          <a:spcPts val="415"/>
                        </a:spcBef>
                      </a:pPr>
                      <a:r>
                        <a:rPr sz="1600" spc="-5" dirty="0">
                          <a:latin typeface="Arial"/>
                          <a:cs typeface="Arial"/>
                        </a:rPr>
                        <a:t>148.85</a:t>
                      </a:r>
                      <a:endParaRPr sz="1600">
                        <a:latin typeface="Arial"/>
                        <a:cs typeface="Arial"/>
                      </a:endParaRPr>
                    </a:p>
                  </a:txBody>
                  <a:tcPr marL="0" marR="0" marT="52705" marB="0">
                    <a:lnR w="19050">
                      <a:solidFill>
                        <a:srgbClr val="000000"/>
                      </a:solidFill>
                      <a:prstDash val="solid"/>
                    </a:lnR>
                    <a:lnB w="19050">
                      <a:solidFill>
                        <a:srgbClr val="000000"/>
                      </a:solidFill>
                      <a:prstDash val="solid"/>
                    </a:lnB>
                  </a:tcPr>
                </a:tc>
                <a:extLst>
                  <a:ext uri="{0D108BD9-81ED-4DB2-BD59-A6C34878D82A}">
                    <a16:rowId xmlns:a16="http://schemas.microsoft.com/office/drawing/2014/main" val="10005"/>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409957"/>
            <a:ext cx="7563484" cy="513080"/>
          </a:xfrm>
          <a:prstGeom prst="rect">
            <a:avLst/>
          </a:prstGeom>
        </p:spPr>
        <p:txBody>
          <a:bodyPr vert="horz" wrap="square" lIns="0" tIns="12700" rIns="0" bIns="0" rtlCol="0">
            <a:spAutoFit/>
          </a:bodyPr>
          <a:lstStyle/>
          <a:p>
            <a:pPr marL="12700">
              <a:lnSpc>
                <a:spcPct val="100000"/>
              </a:lnSpc>
              <a:spcBef>
                <a:spcPts val="100"/>
              </a:spcBef>
            </a:pPr>
            <a:r>
              <a:rPr sz="3200" b="1" spc="75" dirty="0">
                <a:solidFill>
                  <a:srgbClr val="BE384B"/>
                </a:solidFill>
                <a:latin typeface="Arial"/>
                <a:cs typeface="Arial"/>
              </a:rPr>
              <a:t>Concurrent </a:t>
            </a:r>
            <a:r>
              <a:rPr sz="3200" b="1" spc="-100" dirty="0">
                <a:solidFill>
                  <a:srgbClr val="BE384B"/>
                </a:solidFill>
                <a:latin typeface="Arial"/>
                <a:cs typeface="Arial"/>
              </a:rPr>
              <a:t>GC </a:t>
            </a:r>
            <a:r>
              <a:rPr sz="3200" b="1" spc="-10" dirty="0">
                <a:solidFill>
                  <a:srgbClr val="BE384B"/>
                </a:solidFill>
                <a:latin typeface="Arial"/>
                <a:cs typeface="Arial"/>
              </a:rPr>
              <a:t>Is </a:t>
            </a:r>
            <a:r>
              <a:rPr sz="3200" b="1" spc="265" dirty="0">
                <a:solidFill>
                  <a:srgbClr val="BE384B"/>
                </a:solidFill>
                <a:latin typeface="Arial"/>
                <a:cs typeface="Arial"/>
              </a:rPr>
              <a:t>Not </a:t>
            </a:r>
            <a:r>
              <a:rPr sz="3200" b="1" spc="50" dirty="0">
                <a:solidFill>
                  <a:srgbClr val="BE384B"/>
                </a:solidFill>
                <a:latin typeface="Arial"/>
                <a:cs typeface="Arial"/>
              </a:rPr>
              <a:t>Always</a:t>
            </a:r>
            <a:r>
              <a:rPr sz="3200" b="1" spc="-10" dirty="0">
                <a:solidFill>
                  <a:srgbClr val="BE384B"/>
                </a:solidFill>
                <a:latin typeface="Arial"/>
                <a:cs typeface="Arial"/>
              </a:rPr>
              <a:t> </a:t>
            </a:r>
            <a:r>
              <a:rPr sz="3200" b="1" spc="140" dirty="0">
                <a:solidFill>
                  <a:srgbClr val="BE384B"/>
                </a:solidFill>
                <a:latin typeface="Arial"/>
                <a:cs typeface="Arial"/>
              </a:rPr>
              <a:t>Helpful</a:t>
            </a:r>
            <a:endParaRPr sz="3200">
              <a:latin typeface="Arial"/>
              <a:cs typeface="Arial"/>
            </a:endParaRPr>
          </a:p>
        </p:txBody>
      </p:sp>
      <p:sp>
        <p:nvSpPr>
          <p:cNvPr id="3" name="object 3"/>
          <p:cNvSpPr txBox="1"/>
          <p:nvPr/>
        </p:nvSpPr>
        <p:spPr>
          <a:xfrm>
            <a:off x="535940" y="1263141"/>
            <a:ext cx="7964805" cy="1832610"/>
          </a:xfrm>
          <a:prstGeom prst="rect">
            <a:avLst/>
          </a:prstGeom>
        </p:spPr>
        <p:txBody>
          <a:bodyPr vert="horz" wrap="square" lIns="0" tIns="140970" rIns="0" bIns="0" rtlCol="0">
            <a:spAutoFit/>
          </a:bodyPr>
          <a:lstStyle/>
          <a:p>
            <a:pPr marL="355600" indent="-342900">
              <a:lnSpc>
                <a:spcPct val="100000"/>
              </a:lnSpc>
              <a:spcBef>
                <a:spcPts val="1110"/>
              </a:spcBef>
              <a:buFont typeface="Arial"/>
              <a:buChar char="•"/>
              <a:tabLst>
                <a:tab pos="354965" algn="l"/>
                <a:tab pos="355600" algn="l"/>
              </a:tabLst>
            </a:pPr>
            <a:r>
              <a:rPr sz="2000" b="1" spc="-10" dirty="0">
                <a:solidFill>
                  <a:srgbClr val="404040"/>
                </a:solidFill>
                <a:latin typeface="Arial"/>
                <a:cs typeface="Arial"/>
              </a:rPr>
              <a:t>Partially </a:t>
            </a:r>
            <a:r>
              <a:rPr sz="2000" b="1" spc="-5" dirty="0">
                <a:solidFill>
                  <a:srgbClr val="404040"/>
                </a:solidFill>
                <a:latin typeface="Arial"/>
                <a:cs typeface="Arial"/>
              </a:rPr>
              <a:t>concurrent GC: </a:t>
            </a:r>
            <a:r>
              <a:rPr sz="2000" b="1" spc="-30" dirty="0">
                <a:solidFill>
                  <a:srgbClr val="404040"/>
                </a:solidFill>
                <a:latin typeface="Arial"/>
                <a:cs typeface="Arial"/>
              </a:rPr>
              <a:t>Tuning </a:t>
            </a:r>
            <a:r>
              <a:rPr sz="2000" b="1" spc="-5" dirty="0">
                <a:solidFill>
                  <a:srgbClr val="404040"/>
                </a:solidFill>
                <a:latin typeface="Arial"/>
                <a:cs typeface="Arial"/>
              </a:rPr>
              <a:t>may lead to worse tail</a:t>
            </a:r>
            <a:r>
              <a:rPr sz="2000" b="1" spc="20" dirty="0">
                <a:solidFill>
                  <a:srgbClr val="404040"/>
                </a:solidFill>
                <a:latin typeface="Arial"/>
                <a:cs typeface="Arial"/>
              </a:rPr>
              <a:t> </a:t>
            </a:r>
            <a:r>
              <a:rPr sz="2000" b="1" spc="-5" dirty="0">
                <a:solidFill>
                  <a:srgbClr val="404040"/>
                </a:solidFill>
                <a:latin typeface="Arial"/>
                <a:cs typeface="Arial"/>
              </a:rPr>
              <a:t>latency</a:t>
            </a:r>
            <a:endParaRPr sz="2000">
              <a:latin typeface="Arial"/>
              <a:cs typeface="Arial"/>
            </a:endParaRPr>
          </a:p>
          <a:p>
            <a:pPr marL="755650" lvl="1" indent="-285750">
              <a:lnSpc>
                <a:spcPct val="100000"/>
              </a:lnSpc>
              <a:spcBef>
                <a:spcPts val="805"/>
              </a:spcBef>
              <a:buChar char="–"/>
              <a:tabLst>
                <a:tab pos="755015" algn="l"/>
                <a:tab pos="755650" algn="l"/>
              </a:tabLst>
            </a:pPr>
            <a:r>
              <a:rPr sz="1600" spc="-5" dirty="0">
                <a:solidFill>
                  <a:srgbClr val="404040"/>
                </a:solidFill>
                <a:latin typeface="Arial"/>
                <a:cs typeface="Arial"/>
              </a:rPr>
              <a:t>Evaluation on </a:t>
            </a:r>
            <a:r>
              <a:rPr sz="1600" dirty="0">
                <a:solidFill>
                  <a:srgbClr val="404040"/>
                </a:solidFill>
                <a:latin typeface="Arial"/>
                <a:cs typeface="Arial"/>
              </a:rPr>
              <a:t>G1: </a:t>
            </a:r>
            <a:r>
              <a:rPr sz="1600" spc="-5" dirty="0">
                <a:solidFill>
                  <a:srgbClr val="404040"/>
                </a:solidFill>
                <a:latin typeface="Arial"/>
                <a:cs typeface="Arial"/>
              </a:rPr>
              <a:t>tuning </a:t>
            </a:r>
            <a:r>
              <a:rPr sz="1600" dirty="0">
                <a:solidFill>
                  <a:srgbClr val="404040"/>
                </a:solidFill>
                <a:latin typeface="Arial"/>
                <a:cs typeface="Arial"/>
              </a:rPr>
              <a:t>the </a:t>
            </a:r>
            <a:r>
              <a:rPr sz="1600" i="1" spc="-5" dirty="0">
                <a:solidFill>
                  <a:srgbClr val="404040"/>
                </a:solidFill>
                <a:latin typeface="Arial"/>
                <a:cs typeface="Arial"/>
              </a:rPr>
              <a:t>MaxGCPauseMillis </a:t>
            </a:r>
            <a:r>
              <a:rPr sz="1600" spc="-5" dirty="0">
                <a:solidFill>
                  <a:srgbClr val="404040"/>
                </a:solidFill>
                <a:latin typeface="Arial"/>
                <a:cs typeface="Arial"/>
              </a:rPr>
              <a:t>argument </a:t>
            </a:r>
            <a:r>
              <a:rPr sz="1600" dirty="0">
                <a:solidFill>
                  <a:srgbClr val="404040"/>
                </a:solidFill>
                <a:latin typeface="Arial"/>
                <a:cs typeface="Arial"/>
              </a:rPr>
              <a:t>to </a:t>
            </a:r>
            <a:r>
              <a:rPr sz="1600" spc="-5" dirty="0">
                <a:solidFill>
                  <a:srgbClr val="404040"/>
                </a:solidFill>
                <a:latin typeface="Arial"/>
                <a:cs typeface="Arial"/>
              </a:rPr>
              <a:t>restrict pause</a:t>
            </a:r>
            <a:r>
              <a:rPr sz="1600" spc="75" dirty="0">
                <a:solidFill>
                  <a:srgbClr val="404040"/>
                </a:solidFill>
                <a:latin typeface="Arial"/>
                <a:cs typeface="Arial"/>
              </a:rPr>
              <a:t> </a:t>
            </a:r>
            <a:r>
              <a:rPr sz="1600" spc="-5" dirty="0">
                <a:solidFill>
                  <a:srgbClr val="404040"/>
                </a:solidFill>
                <a:latin typeface="Arial"/>
                <a:cs typeface="Arial"/>
              </a:rPr>
              <a:t>time</a:t>
            </a:r>
            <a:endParaRPr sz="1600">
              <a:latin typeface="Arial"/>
              <a:cs typeface="Arial"/>
            </a:endParaRPr>
          </a:p>
          <a:p>
            <a:pPr marL="755650" lvl="1" indent="-285750">
              <a:lnSpc>
                <a:spcPct val="100000"/>
              </a:lnSpc>
              <a:spcBef>
                <a:spcPts val="770"/>
              </a:spcBef>
              <a:buChar char="–"/>
              <a:tabLst>
                <a:tab pos="755015" algn="l"/>
                <a:tab pos="755650" algn="l"/>
              </a:tabLst>
            </a:pPr>
            <a:r>
              <a:rPr sz="1600" spc="-5" dirty="0">
                <a:solidFill>
                  <a:srgbClr val="404040"/>
                </a:solidFill>
                <a:latin typeface="Arial"/>
                <a:cs typeface="Arial"/>
              </a:rPr>
              <a:t>Decreasing </a:t>
            </a:r>
            <a:r>
              <a:rPr sz="1600" i="1" spc="-5" dirty="0">
                <a:solidFill>
                  <a:srgbClr val="404040"/>
                </a:solidFill>
                <a:latin typeface="Arial"/>
                <a:cs typeface="Arial"/>
              </a:rPr>
              <a:t>MaxGCPauseMillis </a:t>
            </a:r>
            <a:r>
              <a:rPr sz="1600" spc="-5" dirty="0">
                <a:solidFill>
                  <a:srgbClr val="404040"/>
                </a:solidFill>
                <a:latin typeface="Arial"/>
                <a:cs typeface="Arial"/>
              </a:rPr>
              <a:t>can reduce per-GC</a:t>
            </a:r>
            <a:r>
              <a:rPr sz="1600" spc="20" dirty="0">
                <a:solidFill>
                  <a:srgbClr val="404040"/>
                </a:solidFill>
                <a:latin typeface="Arial"/>
                <a:cs typeface="Arial"/>
              </a:rPr>
              <a:t> </a:t>
            </a:r>
            <a:r>
              <a:rPr sz="1600" spc="-5" dirty="0">
                <a:solidFill>
                  <a:srgbClr val="404040"/>
                </a:solidFill>
                <a:latin typeface="Arial"/>
                <a:cs typeface="Arial"/>
              </a:rPr>
              <a:t>pauses</a:t>
            </a:r>
            <a:endParaRPr sz="1600">
              <a:latin typeface="Arial"/>
              <a:cs typeface="Arial"/>
            </a:endParaRPr>
          </a:p>
          <a:p>
            <a:pPr marL="755650" lvl="1" indent="-285750">
              <a:lnSpc>
                <a:spcPct val="100000"/>
              </a:lnSpc>
              <a:spcBef>
                <a:spcPts val="790"/>
              </a:spcBef>
              <a:buChar char="–"/>
              <a:tabLst>
                <a:tab pos="755015" algn="l"/>
                <a:tab pos="755650" algn="l"/>
              </a:tabLst>
            </a:pPr>
            <a:r>
              <a:rPr sz="1600" spc="-5" dirty="0">
                <a:solidFill>
                  <a:srgbClr val="404040"/>
                </a:solidFill>
                <a:latin typeface="Arial"/>
                <a:cs typeface="Arial"/>
              </a:rPr>
              <a:t>But </a:t>
            </a:r>
            <a:r>
              <a:rPr sz="1600" dirty="0">
                <a:solidFill>
                  <a:srgbClr val="404040"/>
                </a:solidFill>
                <a:latin typeface="Arial"/>
                <a:cs typeface="Arial"/>
              </a:rPr>
              <a:t>the GC </a:t>
            </a:r>
            <a:r>
              <a:rPr sz="1600" spc="-5" dirty="0">
                <a:solidFill>
                  <a:srgbClr val="404040"/>
                </a:solidFill>
                <a:latin typeface="Arial"/>
                <a:cs typeface="Arial"/>
              </a:rPr>
              <a:t>frequency increase and consume more CPU</a:t>
            </a:r>
            <a:r>
              <a:rPr sz="1600" spc="45" dirty="0">
                <a:solidFill>
                  <a:srgbClr val="404040"/>
                </a:solidFill>
                <a:latin typeface="Arial"/>
                <a:cs typeface="Arial"/>
              </a:rPr>
              <a:t> </a:t>
            </a:r>
            <a:r>
              <a:rPr sz="1600" spc="-5" dirty="0">
                <a:solidFill>
                  <a:srgbClr val="404040"/>
                </a:solidFill>
                <a:latin typeface="Arial"/>
                <a:cs typeface="Arial"/>
              </a:rPr>
              <a:t>resource</a:t>
            </a:r>
            <a:endParaRPr sz="1600">
              <a:latin typeface="Arial"/>
              <a:cs typeface="Arial"/>
            </a:endParaRPr>
          </a:p>
          <a:p>
            <a:pPr marL="755650" lvl="1" indent="-285750">
              <a:lnSpc>
                <a:spcPct val="100000"/>
              </a:lnSpc>
              <a:spcBef>
                <a:spcPts val="770"/>
              </a:spcBef>
              <a:buFont typeface="Arial"/>
              <a:buChar char="–"/>
              <a:tabLst>
                <a:tab pos="755015" algn="l"/>
                <a:tab pos="755650" algn="l"/>
              </a:tabLst>
            </a:pPr>
            <a:r>
              <a:rPr sz="1600" b="1" spc="-5" dirty="0">
                <a:solidFill>
                  <a:srgbClr val="C00000"/>
                </a:solidFill>
                <a:latin typeface="Arial"/>
                <a:cs typeface="Arial"/>
              </a:rPr>
              <a:t>Result: worse application </a:t>
            </a:r>
            <a:r>
              <a:rPr sz="1600" b="1" dirty="0">
                <a:solidFill>
                  <a:srgbClr val="C00000"/>
                </a:solidFill>
                <a:latin typeface="Arial"/>
                <a:cs typeface="Arial"/>
              </a:rPr>
              <a:t>tail</a:t>
            </a:r>
            <a:r>
              <a:rPr sz="1600" b="1" spc="25" dirty="0">
                <a:solidFill>
                  <a:srgbClr val="C00000"/>
                </a:solidFill>
                <a:latin typeface="Arial"/>
                <a:cs typeface="Arial"/>
              </a:rPr>
              <a:t> </a:t>
            </a:r>
            <a:r>
              <a:rPr sz="1600" b="1" spc="-5" dirty="0">
                <a:solidFill>
                  <a:srgbClr val="C00000"/>
                </a:solidFill>
                <a:latin typeface="Arial"/>
                <a:cs typeface="Arial"/>
              </a:rPr>
              <a:t>latency</a:t>
            </a:r>
            <a:endParaRPr sz="1600">
              <a:latin typeface="Arial"/>
              <a:cs typeface="Arial"/>
            </a:endParaRPr>
          </a:p>
        </p:txBody>
      </p:sp>
      <p:sp>
        <p:nvSpPr>
          <p:cNvPr id="4" name="object 4"/>
          <p:cNvSpPr txBox="1"/>
          <p:nvPr/>
        </p:nvSpPr>
        <p:spPr>
          <a:xfrm>
            <a:off x="8419465" y="5333491"/>
            <a:ext cx="187325" cy="208279"/>
          </a:xfrm>
          <a:prstGeom prst="rect">
            <a:avLst/>
          </a:prstGeom>
        </p:spPr>
        <p:txBody>
          <a:bodyPr vert="horz" wrap="square" lIns="0" tIns="12700" rIns="0" bIns="0" rtlCol="0">
            <a:spAutoFit/>
          </a:bodyPr>
          <a:lstStyle/>
          <a:p>
            <a:pPr marL="12700">
              <a:lnSpc>
                <a:spcPct val="100000"/>
              </a:lnSpc>
              <a:spcBef>
                <a:spcPts val="100"/>
              </a:spcBef>
            </a:pPr>
            <a:r>
              <a:rPr sz="1200" spc="-35" dirty="0">
                <a:solidFill>
                  <a:srgbClr val="898989"/>
                </a:solidFill>
                <a:latin typeface="Arial"/>
                <a:cs typeface="Arial"/>
              </a:rPr>
              <a:t>11</a:t>
            </a:r>
            <a:endParaRPr sz="1200">
              <a:latin typeface="Arial"/>
              <a:cs typeface="Arial"/>
            </a:endParaRPr>
          </a:p>
        </p:txBody>
      </p:sp>
      <p:graphicFrame>
        <p:nvGraphicFramePr>
          <p:cNvPr id="5" name="object 5"/>
          <p:cNvGraphicFramePr>
            <a:graphicFrameLocks noGrp="1"/>
          </p:cNvGraphicFramePr>
          <p:nvPr/>
        </p:nvGraphicFramePr>
        <p:xfrm>
          <a:off x="1469301" y="3290404"/>
          <a:ext cx="6205854" cy="2225038"/>
        </p:xfrm>
        <a:graphic>
          <a:graphicData uri="http://schemas.openxmlformats.org/drawingml/2006/table">
            <a:tbl>
              <a:tblPr firstRow="1" bandRow="1">
                <a:tableStyleId>{2D5ABB26-0587-4C30-8999-92F81FD0307C}</a:tableStyleId>
              </a:tblPr>
              <a:tblGrid>
                <a:gridCol w="2156460">
                  <a:extLst>
                    <a:ext uri="{9D8B030D-6E8A-4147-A177-3AD203B41FA5}">
                      <a16:colId xmlns:a16="http://schemas.microsoft.com/office/drawing/2014/main" val="20000"/>
                    </a:ext>
                  </a:extLst>
                </a:gridCol>
                <a:gridCol w="1236344">
                  <a:extLst>
                    <a:ext uri="{9D8B030D-6E8A-4147-A177-3AD203B41FA5}">
                      <a16:colId xmlns:a16="http://schemas.microsoft.com/office/drawing/2014/main" val="20001"/>
                    </a:ext>
                  </a:extLst>
                </a:gridCol>
                <a:gridCol w="1393825">
                  <a:extLst>
                    <a:ext uri="{9D8B030D-6E8A-4147-A177-3AD203B41FA5}">
                      <a16:colId xmlns:a16="http://schemas.microsoft.com/office/drawing/2014/main" val="20002"/>
                    </a:ext>
                  </a:extLst>
                </a:gridCol>
                <a:gridCol w="1419225">
                  <a:extLst>
                    <a:ext uri="{9D8B030D-6E8A-4147-A177-3AD203B41FA5}">
                      <a16:colId xmlns:a16="http://schemas.microsoft.com/office/drawing/2014/main" val="20003"/>
                    </a:ext>
                  </a:extLst>
                </a:gridCol>
              </a:tblGrid>
              <a:tr h="370840">
                <a:tc>
                  <a:txBody>
                    <a:bodyPr/>
                    <a:lstStyle/>
                    <a:p>
                      <a:pPr marR="68580" algn="ctr">
                        <a:lnSpc>
                          <a:spcPct val="100000"/>
                        </a:lnSpc>
                        <a:spcBef>
                          <a:spcPts val="350"/>
                        </a:spcBef>
                      </a:pPr>
                      <a:r>
                        <a:rPr sz="1600" b="1" spc="-5" dirty="0">
                          <a:latin typeface="Arial"/>
                          <a:cs typeface="Arial"/>
                        </a:rPr>
                        <a:t>MaxGCPauseMillis</a:t>
                      </a:r>
                      <a:endParaRPr sz="1600">
                        <a:latin typeface="Arial"/>
                        <a:cs typeface="Arial"/>
                      </a:endParaRPr>
                    </a:p>
                  </a:txBody>
                  <a:tcPr marL="0" marR="0" marT="44450" marB="0">
                    <a:lnL w="19050">
                      <a:solidFill>
                        <a:srgbClr val="000000"/>
                      </a:solidFill>
                      <a:prstDash val="solid"/>
                    </a:lnL>
                    <a:lnT w="19050">
                      <a:solidFill>
                        <a:srgbClr val="000000"/>
                      </a:solidFill>
                      <a:prstDash val="solid"/>
                    </a:lnT>
                    <a:lnB w="19050">
                      <a:solidFill>
                        <a:srgbClr val="000000"/>
                      </a:solidFill>
                      <a:prstDash val="solid"/>
                    </a:lnB>
                  </a:tcPr>
                </a:tc>
                <a:tc>
                  <a:txBody>
                    <a:bodyPr/>
                    <a:lstStyle/>
                    <a:p>
                      <a:pPr marL="304800">
                        <a:lnSpc>
                          <a:spcPct val="100000"/>
                        </a:lnSpc>
                        <a:spcBef>
                          <a:spcPts val="350"/>
                        </a:spcBef>
                      </a:pPr>
                      <a:r>
                        <a:rPr sz="1600" b="1" spc="-5" dirty="0">
                          <a:latin typeface="Arial"/>
                          <a:cs typeface="Arial"/>
                        </a:rPr>
                        <a:t>30ms</a:t>
                      </a:r>
                      <a:endParaRPr sz="1600">
                        <a:latin typeface="Arial"/>
                        <a:cs typeface="Arial"/>
                      </a:endParaRPr>
                    </a:p>
                  </a:txBody>
                  <a:tcPr marL="0" marR="0" marT="44450" marB="0">
                    <a:lnT w="19050">
                      <a:solidFill>
                        <a:srgbClr val="000000"/>
                      </a:solidFill>
                      <a:prstDash val="solid"/>
                    </a:lnT>
                    <a:lnB w="19050">
                      <a:solidFill>
                        <a:srgbClr val="000000"/>
                      </a:solidFill>
                      <a:prstDash val="solid"/>
                    </a:lnB>
                  </a:tcPr>
                </a:tc>
                <a:tc>
                  <a:txBody>
                    <a:bodyPr/>
                    <a:lstStyle/>
                    <a:p>
                      <a:pPr marL="412115">
                        <a:lnSpc>
                          <a:spcPct val="100000"/>
                        </a:lnSpc>
                        <a:spcBef>
                          <a:spcPts val="350"/>
                        </a:spcBef>
                      </a:pPr>
                      <a:r>
                        <a:rPr sz="1600" b="1" spc="-5" dirty="0">
                          <a:latin typeface="Arial"/>
                          <a:cs typeface="Arial"/>
                        </a:rPr>
                        <a:t>40ms</a:t>
                      </a:r>
                      <a:endParaRPr sz="1600">
                        <a:latin typeface="Arial"/>
                        <a:cs typeface="Arial"/>
                      </a:endParaRPr>
                    </a:p>
                  </a:txBody>
                  <a:tcPr marL="0" marR="0" marT="44450" marB="0">
                    <a:lnT w="19050">
                      <a:solidFill>
                        <a:srgbClr val="000000"/>
                      </a:solidFill>
                      <a:prstDash val="solid"/>
                    </a:lnT>
                    <a:lnB w="19050">
                      <a:solidFill>
                        <a:srgbClr val="000000"/>
                      </a:solidFill>
                      <a:prstDash val="solid"/>
                    </a:lnB>
                  </a:tcPr>
                </a:tc>
                <a:tc>
                  <a:txBody>
                    <a:bodyPr/>
                    <a:lstStyle/>
                    <a:p>
                      <a:pPr marR="12065" algn="ctr">
                        <a:lnSpc>
                          <a:spcPct val="100000"/>
                        </a:lnSpc>
                        <a:spcBef>
                          <a:spcPts val="350"/>
                        </a:spcBef>
                      </a:pPr>
                      <a:r>
                        <a:rPr sz="1600" b="1" spc="-5" dirty="0">
                          <a:latin typeface="Arial"/>
                          <a:cs typeface="Arial"/>
                        </a:rPr>
                        <a:t>60ms</a:t>
                      </a:r>
                      <a:endParaRPr sz="1600">
                        <a:latin typeface="Arial"/>
                        <a:cs typeface="Arial"/>
                      </a:endParaRPr>
                    </a:p>
                  </a:txBody>
                  <a:tcPr marL="0" marR="0" marT="44450" marB="0">
                    <a:lnR w="1905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0"/>
                  </a:ext>
                </a:extLst>
              </a:tr>
              <a:tr h="364567">
                <a:tc>
                  <a:txBody>
                    <a:bodyPr/>
                    <a:lstStyle/>
                    <a:p>
                      <a:pPr marR="69850" algn="ctr">
                        <a:lnSpc>
                          <a:spcPct val="100000"/>
                        </a:lnSpc>
                        <a:spcBef>
                          <a:spcPts val="360"/>
                        </a:spcBef>
                      </a:pPr>
                      <a:r>
                        <a:rPr sz="1600" spc="-5" dirty="0">
                          <a:latin typeface="Arial"/>
                          <a:cs typeface="Arial"/>
                        </a:rPr>
                        <a:t>Min. </a:t>
                      </a:r>
                      <a:r>
                        <a:rPr sz="1600" dirty="0">
                          <a:latin typeface="Arial"/>
                          <a:cs typeface="Arial"/>
                        </a:rPr>
                        <a:t>GC </a:t>
                      </a:r>
                      <a:r>
                        <a:rPr sz="1600" spc="-5" dirty="0">
                          <a:latin typeface="Arial"/>
                          <a:cs typeface="Arial"/>
                        </a:rPr>
                        <a:t>pause</a:t>
                      </a:r>
                      <a:r>
                        <a:rPr sz="1600" spc="-35" dirty="0">
                          <a:latin typeface="Arial"/>
                          <a:cs typeface="Arial"/>
                        </a:rPr>
                        <a:t> </a:t>
                      </a:r>
                      <a:r>
                        <a:rPr sz="1600" dirty="0">
                          <a:latin typeface="Arial"/>
                          <a:cs typeface="Arial"/>
                        </a:rPr>
                        <a:t>(ms)</a:t>
                      </a:r>
                      <a:endParaRPr sz="1600">
                        <a:latin typeface="Arial"/>
                        <a:cs typeface="Arial"/>
                      </a:endParaRPr>
                    </a:p>
                  </a:txBody>
                  <a:tcPr marL="0" marR="0" marB="0">
                    <a:lnL w="19050">
                      <a:solidFill>
                        <a:srgbClr val="000000"/>
                      </a:solidFill>
                      <a:prstDash val="solid"/>
                    </a:lnL>
                    <a:lnT w="19050">
                      <a:solidFill>
                        <a:srgbClr val="000000"/>
                      </a:solidFill>
                      <a:prstDash val="solid"/>
                    </a:lnT>
                  </a:tcPr>
                </a:tc>
                <a:tc>
                  <a:txBody>
                    <a:bodyPr/>
                    <a:lstStyle/>
                    <a:p>
                      <a:pPr marR="353695" algn="r">
                        <a:lnSpc>
                          <a:spcPct val="100000"/>
                        </a:lnSpc>
                        <a:spcBef>
                          <a:spcPts val="360"/>
                        </a:spcBef>
                      </a:pPr>
                      <a:r>
                        <a:rPr sz="1600" spc="-5" dirty="0">
                          <a:latin typeface="Arial"/>
                          <a:cs typeface="Arial"/>
                        </a:rPr>
                        <a:t>21</a:t>
                      </a:r>
                      <a:r>
                        <a:rPr sz="1600" spc="5" dirty="0">
                          <a:latin typeface="Arial"/>
                          <a:cs typeface="Arial"/>
                        </a:rPr>
                        <a:t>.</a:t>
                      </a:r>
                      <a:r>
                        <a:rPr sz="1600" spc="-5" dirty="0">
                          <a:latin typeface="Arial"/>
                          <a:cs typeface="Arial"/>
                        </a:rPr>
                        <a:t>815</a:t>
                      </a:r>
                      <a:endParaRPr sz="1600">
                        <a:latin typeface="Arial"/>
                        <a:cs typeface="Arial"/>
                      </a:endParaRPr>
                    </a:p>
                  </a:txBody>
                  <a:tcPr marL="0" marR="0" marB="0">
                    <a:lnT w="19050">
                      <a:solidFill>
                        <a:srgbClr val="000000"/>
                      </a:solidFill>
                      <a:prstDash val="solid"/>
                    </a:lnT>
                  </a:tcPr>
                </a:tc>
                <a:tc>
                  <a:txBody>
                    <a:bodyPr/>
                    <a:lstStyle/>
                    <a:p>
                      <a:pPr marL="361315">
                        <a:lnSpc>
                          <a:spcPct val="100000"/>
                        </a:lnSpc>
                        <a:spcBef>
                          <a:spcPts val="360"/>
                        </a:spcBef>
                      </a:pPr>
                      <a:r>
                        <a:rPr sz="1600" spc="-5" dirty="0">
                          <a:latin typeface="Arial"/>
                          <a:cs typeface="Arial"/>
                        </a:rPr>
                        <a:t>21.459</a:t>
                      </a:r>
                      <a:endParaRPr sz="1600">
                        <a:latin typeface="Arial"/>
                        <a:cs typeface="Arial"/>
                      </a:endParaRPr>
                    </a:p>
                  </a:txBody>
                  <a:tcPr marL="0" marR="0" marB="0">
                    <a:lnT w="19050">
                      <a:solidFill>
                        <a:srgbClr val="000000"/>
                      </a:solidFill>
                      <a:prstDash val="solid"/>
                    </a:lnT>
                  </a:tcPr>
                </a:tc>
                <a:tc>
                  <a:txBody>
                    <a:bodyPr/>
                    <a:lstStyle/>
                    <a:p>
                      <a:pPr marR="12065" algn="ctr">
                        <a:lnSpc>
                          <a:spcPct val="100000"/>
                        </a:lnSpc>
                        <a:spcBef>
                          <a:spcPts val="360"/>
                        </a:spcBef>
                      </a:pPr>
                      <a:r>
                        <a:rPr sz="1600" spc="-5" dirty="0">
                          <a:latin typeface="Arial"/>
                          <a:cs typeface="Arial"/>
                        </a:rPr>
                        <a:t>39.856</a:t>
                      </a:r>
                      <a:endParaRPr sz="1600">
                        <a:latin typeface="Arial"/>
                        <a:cs typeface="Arial"/>
                      </a:endParaRPr>
                    </a:p>
                  </a:txBody>
                  <a:tcPr marL="0" marR="0" marB="0">
                    <a:lnR w="19050">
                      <a:solidFill>
                        <a:srgbClr val="000000"/>
                      </a:solidFill>
                      <a:prstDash val="solid"/>
                    </a:lnR>
                    <a:lnT w="19050">
                      <a:solidFill>
                        <a:srgbClr val="000000"/>
                      </a:solidFill>
                      <a:prstDash val="solid"/>
                    </a:lnT>
                  </a:tcPr>
                </a:tc>
                <a:extLst>
                  <a:ext uri="{0D108BD9-81ED-4DB2-BD59-A6C34878D82A}">
                    <a16:rowId xmlns:a16="http://schemas.microsoft.com/office/drawing/2014/main" val="10001"/>
                  </a:ext>
                </a:extLst>
              </a:tr>
              <a:tr h="370331">
                <a:tc>
                  <a:txBody>
                    <a:bodyPr/>
                    <a:lstStyle/>
                    <a:p>
                      <a:pPr marR="69850" algn="ctr">
                        <a:lnSpc>
                          <a:spcPct val="100000"/>
                        </a:lnSpc>
                        <a:spcBef>
                          <a:spcPts val="415"/>
                        </a:spcBef>
                      </a:pPr>
                      <a:r>
                        <a:rPr sz="1600" spc="-10" dirty="0">
                          <a:latin typeface="Arial"/>
                          <a:cs typeface="Arial"/>
                        </a:rPr>
                        <a:t>Avg. </a:t>
                      </a:r>
                      <a:r>
                        <a:rPr sz="1600" dirty="0">
                          <a:latin typeface="Arial"/>
                          <a:cs typeface="Arial"/>
                        </a:rPr>
                        <a:t>GC </a:t>
                      </a:r>
                      <a:r>
                        <a:rPr sz="1600" spc="-5" dirty="0">
                          <a:latin typeface="Arial"/>
                          <a:cs typeface="Arial"/>
                        </a:rPr>
                        <a:t>pause</a:t>
                      </a:r>
                      <a:r>
                        <a:rPr sz="1600" spc="-30" dirty="0">
                          <a:latin typeface="Arial"/>
                          <a:cs typeface="Arial"/>
                        </a:rPr>
                        <a:t> </a:t>
                      </a:r>
                      <a:r>
                        <a:rPr sz="1600" dirty="0">
                          <a:latin typeface="Arial"/>
                          <a:cs typeface="Arial"/>
                        </a:rPr>
                        <a:t>(ms)</a:t>
                      </a:r>
                      <a:endParaRPr sz="1600">
                        <a:latin typeface="Arial"/>
                        <a:cs typeface="Arial"/>
                      </a:endParaRPr>
                    </a:p>
                  </a:txBody>
                  <a:tcPr marL="0" marR="0" marT="52705" marB="0">
                    <a:lnL w="19050">
                      <a:solidFill>
                        <a:srgbClr val="000000"/>
                      </a:solidFill>
                      <a:prstDash val="solid"/>
                    </a:lnL>
                  </a:tcPr>
                </a:tc>
                <a:tc>
                  <a:txBody>
                    <a:bodyPr/>
                    <a:lstStyle/>
                    <a:p>
                      <a:pPr marR="353695" algn="r">
                        <a:lnSpc>
                          <a:spcPct val="100000"/>
                        </a:lnSpc>
                        <a:spcBef>
                          <a:spcPts val="415"/>
                        </a:spcBef>
                      </a:pPr>
                      <a:r>
                        <a:rPr sz="1600" spc="-5" dirty="0">
                          <a:latin typeface="Arial"/>
                          <a:cs typeface="Arial"/>
                        </a:rPr>
                        <a:t>34</a:t>
                      </a:r>
                      <a:r>
                        <a:rPr sz="1600" spc="5" dirty="0">
                          <a:latin typeface="Arial"/>
                          <a:cs typeface="Arial"/>
                        </a:rPr>
                        <a:t>.</a:t>
                      </a:r>
                      <a:r>
                        <a:rPr sz="1600" spc="-5" dirty="0">
                          <a:latin typeface="Arial"/>
                          <a:cs typeface="Arial"/>
                        </a:rPr>
                        <a:t>441</a:t>
                      </a:r>
                      <a:endParaRPr sz="1600">
                        <a:latin typeface="Arial"/>
                        <a:cs typeface="Arial"/>
                      </a:endParaRPr>
                    </a:p>
                  </a:txBody>
                  <a:tcPr marL="0" marR="0" marT="52705" marB="0"/>
                </a:tc>
                <a:tc>
                  <a:txBody>
                    <a:bodyPr/>
                    <a:lstStyle/>
                    <a:p>
                      <a:pPr marL="361315">
                        <a:lnSpc>
                          <a:spcPct val="100000"/>
                        </a:lnSpc>
                        <a:spcBef>
                          <a:spcPts val="415"/>
                        </a:spcBef>
                      </a:pPr>
                      <a:r>
                        <a:rPr sz="1600" spc="-5" dirty="0">
                          <a:latin typeface="Arial"/>
                          <a:cs typeface="Arial"/>
                        </a:rPr>
                        <a:t>40.724</a:t>
                      </a:r>
                      <a:endParaRPr sz="1600">
                        <a:latin typeface="Arial"/>
                        <a:cs typeface="Arial"/>
                      </a:endParaRPr>
                    </a:p>
                  </a:txBody>
                  <a:tcPr marL="0" marR="0" marT="52705" marB="0"/>
                </a:tc>
                <a:tc>
                  <a:txBody>
                    <a:bodyPr/>
                    <a:lstStyle/>
                    <a:p>
                      <a:pPr marR="12065" algn="ctr">
                        <a:lnSpc>
                          <a:spcPct val="100000"/>
                        </a:lnSpc>
                        <a:spcBef>
                          <a:spcPts val="415"/>
                        </a:spcBef>
                      </a:pPr>
                      <a:r>
                        <a:rPr sz="1600" spc="-5" dirty="0">
                          <a:latin typeface="Arial"/>
                          <a:cs typeface="Arial"/>
                        </a:rPr>
                        <a:t>48.491</a:t>
                      </a:r>
                      <a:endParaRPr sz="1600">
                        <a:latin typeface="Arial"/>
                        <a:cs typeface="Arial"/>
                      </a:endParaRPr>
                    </a:p>
                  </a:txBody>
                  <a:tcPr marL="0" marR="0" marT="52705" marB="0">
                    <a:lnR w="19050">
                      <a:solidFill>
                        <a:srgbClr val="000000"/>
                      </a:solidFill>
                      <a:prstDash val="solid"/>
                    </a:lnR>
                  </a:tcPr>
                </a:tc>
                <a:extLst>
                  <a:ext uri="{0D108BD9-81ED-4DB2-BD59-A6C34878D82A}">
                    <a16:rowId xmlns:a16="http://schemas.microsoft.com/office/drawing/2014/main" val="10002"/>
                  </a:ext>
                </a:extLst>
              </a:tr>
              <a:tr h="370331">
                <a:tc>
                  <a:txBody>
                    <a:bodyPr/>
                    <a:lstStyle/>
                    <a:p>
                      <a:pPr marR="68580" algn="ctr">
                        <a:lnSpc>
                          <a:spcPct val="100000"/>
                        </a:lnSpc>
                        <a:spcBef>
                          <a:spcPts val="405"/>
                        </a:spcBef>
                      </a:pPr>
                      <a:r>
                        <a:rPr sz="1600" spc="-5" dirty="0">
                          <a:latin typeface="Arial"/>
                          <a:cs typeface="Arial"/>
                        </a:rPr>
                        <a:t>The number of </a:t>
                      </a:r>
                      <a:r>
                        <a:rPr sz="1600" dirty="0">
                          <a:latin typeface="Arial"/>
                          <a:cs typeface="Arial"/>
                        </a:rPr>
                        <a:t>GC</a:t>
                      </a:r>
                      <a:endParaRPr sz="1600">
                        <a:latin typeface="Arial"/>
                        <a:cs typeface="Arial"/>
                      </a:endParaRPr>
                    </a:p>
                  </a:txBody>
                  <a:tcPr marL="0" marR="0" marT="51435" marB="0">
                    <a:lnL w="19050">
                      <a:solidFill>
                        <a:srgbClr val="000000"/>
                      </a:solidFill>
                      <a:prstDash val="solid"/>
                    </a:lnL>
                  </a:tcPr>
                </a:tc>
                <a:tc>
                  <a:txBody>
                    <a:bodyPr/>
                    <a:lstStyle/>
                    <a:p>
                      <a:pPr marL="394970">
                        <a:lnSpc>
                          <a:spcPct val="100000"/>
                        </a:lnSpc>
                        <a:spcBef>
                          <a:spcPts val="405"/>
                        </a:spcBef>
                      </a:pPr>
                      <a:r>
                        <a:rPr sz="1600" spc="-5" dirty="0">
                          <a:latin typeface="Arial"/>
                          <a:cs typeface="Arial"/>
                        </a:rPr>
                        <a:t>550</a:t>
                      </a:r>
                      <a:endParaRPr sz="1600">
                        <a:latin typeface="Arial"/>
                        <a:cs typeface="Arial"/>
                      </a:endParaRPr>
                    </a:p>
                  </a:txBody>
                  <a:tcPr marL="0" marR="0" marT="51435" marB="0"/>
                </a:tc>
                <a:tc>
                  <a:txBody>
                    <a:bodyPr/>
                    <a:lstStyle/>
                    <a:p>
                      <a:pPr marR="42545" algn="ctr">
                        <a:lnSpc>
                          <a:spcPct val="100000"/>
                        </a:lnSpc>
                        <a:spcBef>
                          <a:spcPts val="405"/>
                        </a:spcBef>
                      </a:pPr>
                      <a:r>
                        <a:rPr sz="1600" spc="-5" dirty="0">
                          <a:latin typeface="Arial"/>
                          <a:cs typeface="Arial"/>
                        </a:rPr>
                        <a:t>392</a:t>
                      </a:r>
                      <a:endParaRPr sz="1600">
                        <a:latin typeface="Arial"/>
                        <a:cs typeface="Arial"/>
                      </a:endParaRPr>
                    </a:p>
                  </a:txBody>
                  <a:tcPr marL="0" marR="0" marT="51435" marB="0"/>
                </a:tc>
                <a:tc>
                  <a:txBody>
                    <a:bodyPr/>
                    <a:lstStyle/>
                    <a:p>
                      <a:pPr marR="27305" algn="ctr">
                        <a:lnSpc>
                          <a:spcPct val="100000"/>
                        </a:lnSpc>
                        <a:spcBef>
                          <a:spcPts val="405"/>
                        </a:spcBef>
                      </a:pPr>
                      <a:r>
                        <a:rPr sz="1600" spc="-125" dirty="0">
                          <a:latin typeface="Arial"/>
                          <a:cs typeface="Arial"/>
                        </a:rPr>
                        <a:t>111</a:t>
                      </a:r>
                      <a:endParaRPr sz="1600">
                        <a:latin typeface="Arial"/>
                        <a:cs typeface="Arial"/>
                      </a:endParaRPr>
                    </a:p>
                  </a:txBody>
                  <a:tcPr marL="0" marR="0" marT="51435" marB="0">
                    <a:lnR w="19050">
                      <a:solidFill>
                        <a:srgbClr val="000000"/>
                      </a:solidFill>
                      <a:prstDash val="solid"/>
                    </a:lnR>
                  </a:tcPr>
                </a:tc>
                <a:extLst>
                  <a:ext uri="{0D108BD9-81ED-4DB2-BD59-A6C34878D82A}">
                    <a16:rowId xmlns:a16="http://schemas.microsoft.com/office/drawing/2014/main" val="10003"/>
                  </a:ext>
                </a:extLst>
              </a:tr>
              <a:tr h="371856">
                <a:tc>
                  <a:txBody>
                    <a:bodyPr/>
                    <a:lstStyle/>
                    <a:p>
                      <a:pPr marR="69850" algn="ctr">
                        <a:lnSpc>
                          <a:spcPct val="100000"/>
                        </a:lnSpc>
                        <a:spcBef>
                          <a:spcPts val="415"/>
                        </a:spcBef>
                      </a:pPr>
                      <a:r>
                        <a:rPr sz="1600" spc="-10" dirty="0">
                          <a:latin typeface="Arial"/>
                          <a:cs typeface="Arial"/>
                        </a:rPr>
                        <a:t>Avg. </a:t>
                      </a:r>
                      <a:r>
                        <a:rPr sz="1600" spc="-5" dirty="0">
                          <a:latin typeface="Arial"/>
                          <a:cs typeface="Arial"/>
                        </a:rPr>
                        <a:t>CPU util.</a:t>
                      </a:r>
                      <a:endParaRPr sz="1600">
                        <a:latin typeface="Arial"/>
                        <a:cs typeface="Arial"/>
                      </a:endParaRPr>
                    </a:p>
                  </a:txBody>
                  <a:tcPr marL="0" marR="0" marT="52705" marB="0">
                    <a:lnL w="19050">
                      <a:solidFill>
                        <a:srgbClr val="000000"/>
                      </a:solidFill>
                      <a:prstDash val="solid"/>
                    </a:lnL>
                  </a:tcPr>
                </a:tc>
                <a:tc>
                  <a:txBody>
                    <a:bodyPr/>
                    <a:lstStyle/>
                    <a:p>
                      <a:pPr marR="320040" algn="r">
                        <a:lnSpc>
                          <a:spcPct val="100000"/>
                        </a:lnSpc>
                        <a:spcBef>
                          <a:spcPts val="415"/>
                        </a:spcBef>
                      </a:pPr>
                      <a:r>
                        <a:rPr sz="1600" spc="-5" dirty="0">
                          <a:latin typeface="Arial"/>
                          <a:cs typeface="Arial"/>
                        </a:rPr>
                        <a:t>51</a:t>
                      </a:r>
                      <a:r>
                        <a:rPr sz="1600" spc="5" dirty="0">
                          <a:latin typeface="Arial"/>
                          <a:cs typeface="Arial"/>
                        </a:rPr>
                        <a:t>.</a:t>
                      </a:r>
                      <a:r>
                        <a:rPr sz="1600" spc="-5" dirty="0">
                          <a:latin typeface="Arial"/>
                          <a:cs typeface="Arial"/>
                        </a:rPr>
                        <a:t>45%</a:t>
                      </a:r>
                      <a:endParaRPr sz="1600">
                        <a:latin typeface="Arial"/>
                        <a:cs typeface="Arial"/>
                      </a:endParaRPr>
                    </a:p>
                  </a:txBody>
                  <a:tcPr marL="0" marR="0" marT="52705" marB="0"/>
                </a:tc>
                <a:tc>
                  <a:txBody>
                    <a:bodyPr/>
                    <a:lstStyle/>
                    <a:p>
                      <a:pPr marL="327025">
                        <a:lnSpc>
                          <a:spcPct val="100000"/>
                        </a:lnSpc>
                        <a:spcBef>
                          <a:spcPts val="415"/>
                        </a:spcBef>
                      </a:pPr>
                      <a:r>
                        <a:rPr sz="1600" spc="-5" dirty="0">
                          <a:latin typeface="Arial"/>
                          <a:cs typeface="Arial"/>
                        </a:rPr>
                        <a:t>50.81%</a:t>
                      </a:r>
                      <a:endParaRPr sz="1600">
                        <a:latin typeface="Arial"/>
                        <a:cs typeface="Arial"/>
                      </a:endParaRPr>
                    </a:p>
                  </a:txBody>
                  <a:tcPr marL="0" marR="0" marT="52705" marB="0"/>
                </a:tc>
                <a:tc>
                  <a:txBody>
                    <a:bodyPr/>
                    <a:lstStyle/>
                    <a:p>
                      <a:pPr marR="12700" algn="ctr">
                        <a:lnSpc>
                          <a:spcPct val="100000"/>
                        </a:lnSpc>
                        <a:spcBef>
                          <a:spcPts val="415"/>
                        </a:spcBef>
                      </a:pPr>
                      <a:r>
                        <a:rPr sz="1600" spc="-5" dirty="0">
                          <a:latin typeface="Arial"/>
                          <a:cs typeface="Arial"/>
                        </a:rPr>
                        <a:t>36.17%</a:t>
                      </a:r>
                      <a:endParaRPr sz="1600">
                        <a:latin typeface="Arial"/>
                        <a:cs typeface="Arial"/>
                      </a:endParaRPr>
                    </a:p>
                  </a:txBody>
                  <a:tcPr marL="0" marR="0" marT="52705" marB="0">
                    <a:lnR w="19050">
                      <a:solidFill>
                        <a:srgbClr val="000000"/>
                      </a:solidFill>
                      <a:prstDash val="solid"/>
                    </a:lnR>
                  </a:tcPr>
                </a:tc>
                <a:extLst>
                  <a:ext uri="{0D108BD9-81ED-4DB2-BD59-A6C34878D82A}">
                    <a16:rowId xmlns:a16="http://schemas.microsoft.com/office/drawing/2014/main" val="10004"/>
                  </a:ext>
                </a:extLst>
              </a:tr>
              <a:tr h="377113">
                <a:tc>
                  <a:txBody>
                    <a:bodyPr/>
                    <a:lstStyle/>
                    <a:p>
                      <a:pPr marR="69850" algn="ctr">
                        <a:lnSpc>
                          <a:spcPct val="100000"/>
                        </a:lnSpc>
                        <a:spcBef>
                          <a:spcPts val="415"/>
                        </a:spcBef>
                      </a:pPr>
                      <a:r>
                        <a:rPr sz="1600" spc="-5" dirty="0">
                          <a:latin typeface="Arial"/>
                          <a:cs typeface="Arial"/>
                        </a:rPr>
                        <a:t>p99 latency</a:t>
                      </a:r>
                      <a:r>
                        <a:rPr sz="1600" spc="-15" dirty="0">
                          <a:latin typeface="Arial"/>
                          <a:cs typeface="Arial"/>
                        </a:rPr>
                        <a:t> </a:t>
                      </a:r>
                      <a:r>
                        <a:rPr sz="1600" dirty="0">
                          <a:latin typeface="Arial"/>
                          <a:cs typeface="Arial"/>
                        </a:rPr>
                        <a:t>(ms)</a:t>
                      </a:r>
                      <a:endParaRPr sz="1600">
                        <a:latin typeface="Arial"/>
                        <a:cs typeface="Arial"/>
                      </a:endParaRPr>
                    </a:p>
                  </a:txBody>
                  <a:tcPr marL="0" marR="0" marT="52705" marB="0">
                    <a:lnL w="19050">
                      <a:solidFill>
                        <a:srgbClr val="000000"/>
                      </a:solidFill>
                      <a:prstDash val="solid"/>
                    </a:lnL>
                    <a:lnB w="19050">
                      <a:solidFill>
                        <a:srgbClr val="000000"/>
                      </a:solidFill>
                      <a:prstDash val="solid"/>
                    </a:lnB>
                  </a:tcPr>
                </a:tc>
                <a:tc>
                  <a:txBody>
                    <a:bodyPr/>
                    <a:lstStyle/>
                    <a:p>
                      <a:pPr marR="297180" algn="r">
                        <a:lnSpc>
                          <a:spcPct val="100000"/>
                        </a:lnSpc>
                        <a:spcBef>
                          <a:spcPts val="415"/>
                        </a:spcBef>
                      </a:pPr>
                      <a:r>
                        <a:rPr sz="1600" spc="-5" dirty="0">
                          <a:solidFill>
                            <a:srgbClr val="C00000"/>
                          </a:solidFill>
                          <a:latin typeface="Arial"/>
                          <a:cs typeface="Arial"/>
                        </a:rPr>
                        <a:t>1942</a:t>
                      </a:r>
                      <a:r>
                        <a:rPr sz="1600" spc="5" dirty="0">
                          <a:solidFill>
                            <a:srgbClr val="C00000"/>
                          </a:solidFill>
                          <a:latin typeface="Arial"/>
                          <a:cs typeface="Arial"/>
                        </a:rPr>
                        <a:t>.</a:t>
                      </a:r>
                      <a:r>
                        <a:rPr sz="1600" spc="-5" dirty="0">
                          <a:solidFill>
                            <a:srgbClr val="C00000"/>
                          </a:solidFill>
                          <a:latin typeface="Arial"/>
                          <a:cs typeface="Arial"/>
                        </a:rPr>
                        <a:t>09</a:t>
                      </a:r>
                      <a:endParaRPr sz="1600">
                        <a:latin typeface="Arial"/>
                        <a:cs typeface="Arial"/>
                      </a:endParaRPr>
                    </a:p>
                  </a:txBody>
                  <a:tcPr marL="0" marR="0" marT="52705" marB="0">
                    <a:lnB w="19050">
                      <a:solidFill>
                        <a:srgbClr val="000000"/>
                      </a:solidFill>
                      <a:prstDash val="solid"/>
                    </a:lnB>
                  </a:tcPr>
                </a:tc>
                <a:tc>
                  <a:txBody>
                    <a:bodyPr/>
                    <a:lstStyle/>
                    <a:p>
                      <a:pPr marL="304800">
                        <a:lnSpc>
                          <a:spcPct val="100000"/>
                        </a:lnSpc>
                        <a:spcBef>
                          <a:spcPts val="415"/>
                        </a:spcBef>
                      </a:pPr>
                      <a:r>
                        <a:rPr sz="1600" spc="-5" dirty="0">
                          <a:solidFill>
                            <a:srgbClr val="C00000"/>
                          </a:solidFill>
                          <a:latin typeface="Arial"/>
                          <a:cs typeface="Arial"/>
                        </a:rPr>
                        <a:t>1389.99</a:t>
                      </a:r>
                      <a:endParaRPr sz="1600">
                        <a:latin typeface="Arial"/>
                        <a:cs typeface="Arial"/>
                      </a:endParaRPr>
                    </a:p>
                  </a:txBody>
                  <a:tcPr marL="0" marR="0" marT="52705" marB="0">
                    <a:lnB w="19050">
                      <a:solidFill>
                        <a:srgbClr val="000000"/>
                      </a:solidFill>
                      <a:prstDash val="solid"/>
                    </a:lnB>
                  </a:tcPr>
                </a:tc>
                <a:tc>
                  <a:txBody>
                    <a:bodyPr/>
                    <a:lstStyle/>
                    <a:p>
                      <a:pPr marR="12065" algn="ctr">
                        <a:lnSpc>
                          <a:spcPct val="100000"/>
                        </a:lnSpc>
                        <a:spcBef>
                          <a:spcPts val="415"/>
                        </a:spcBef>
                      </a:pPr>
                      <a:r>
                        <a:rPr sz="1600" spc="-5" dirty="0">
                          <a:solidFill>
                            <a:srgbClr val="C00000"/>
                          </a:solidFill>
                          <a:latin typeface="Arial"/>
                          <a:cs typeface="Arial"/>
                        </a:rPr>
                        <a:t>148.85</a:t>
                      </a:r>
                      <a:endParaRPr sz="1600">
                        <a:latin typeface="Arial"/>
                        <a:cs typeface="Arial"/>
                      </a:endParaRPr>
                    </a:p>
                  </a:txBody>
                  <a:tcPr marL="0" marR="0" marT="52705" marB="0">
                    <a:lnR w="19050">
                      <a:solidFill>
                        <a:srgbClr val="000000"/>
                      </a:solidFill>
                      <a:prstDash val="solid"/>
                    </a:lnR>
                    <a:lnB w="19050">
                      <a:solidFill>
                        <a:srgbClr val="000000"/>
                      </a:solidFill>
                      <a:prstDash val="solid"/>
                    </a:lnB>
                  </a:tcPr>
                </a:tc>
                <a:extLst>
                  <a:ext uri="{0D108BD9-81ED-4DB2-BD59-A6C34878D82A}">
                    <a16:rowId xmlns:a16="http://schemas.microsoft.com/office/drawing/2014/main" val="10005"/>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409957"/>
            <a:ext cx="7563484" cy="513080"/>
          </a:xfrm>
          <a:prstGeom prst="rect">
            <a:avLst/>
          </a:prstGeom>
        </p:spPr>
        <p:txBody>
          <a:bodyPr vert="horz" wrap="square" lIns="0" tIns="12700" rIns="0" bIns="0" rtlCol="0">
            <a:spAutoFit/>
          </a:bodyPr>
          <a:lstStyle/>
          <a:p>
            <a:pPr marL="12700">
              <a:lnSpc>
                <a:spcPct val="100000"/>
              </a:lnSpc>
              <a:spcBef>
                <a:spcPts val="100"/>
              </a:spcBef>
            </a:pPr>
            <a:r>
              <a:rPr sz="3200" b="1" spc="75" dirty="0">
                <a:solidFill>
                  <a:srgbClr val="BE384B"/>
                </a:solidFill>
                <a:latin typeface="Arial"/>
                <a:cs typeface="Arial"/>
              </a:rPr>
              <a:t>Concurrent </a:t>
            </a:r>
            <a:r>
              <a:rPr sz="3200" b="1" spc="-100" dirty="0">
                <a:solidFill>
                  <a:srgbClr val="BE384B"/>
                </a:solidFill>
                <a:latin typeface="Arial"/>
                <a:cs typeface="Arial"/>
              </a:rPr>
              <a:t>GC </a:t>
            </a:r>
            <a:r>
              <a:rPr sz="3200" b="1" spc="-10" dirty="0">
                <a:solidFill>
                  <a:srgbClr val="BE384B"/>
                </a:solidFill>
                <a:latin typeface="Arial"/>
                <a:cs typeface="Arial"/>
              </a:rPr>
              <a:t>Is </a:t>
            </a:r>
            <a:r>
              <a:rPr sz="3200" b="1" spc="265" dirty="0">
                <a:solidFill>
                  <a:srgbClr val="BE384B"/>
                </a:solidFill>
                <a:latin typeface="Arial"/>
                <a:cs typeface="Arial"/>
              </a:rPr>
              <a:t>Not </a:t>
            </a:r>
            <a:r>
              <a:rPr sz="3200" b="1" spc="50" dirty="0">
                <a:solidFill>
                  <a:srgbClr val="BE384B"/>
                </a:solidFill>
                <a:latin typeface="Arial"/>
                <a:cs typeface="Arial"/>
              </a:rPr>
              <a:t>Always</a:t>
            </a:r>
            <a:r>
              <a:rPr sz="3200" b="1" spc="-10" dirty="0">
                <a:solidFill>
                  <a:srgbClr val="BE384B"/>
                </a:solidFill>
                <a:latin typeface="Arial"/>
                <a:cs typeface="Arial"/>
              </a:rPr>
              <a:t> </a:t>
            </a:r>
            <a:r>
              <a:rPr sz="3200" b="1" spc="140" dirty="0">
                <a:solidFill>
                  <a:srgbClr val="BE384B"/>
                </a:solidFill>
                <a:latin typeface="Arial"/>
                <a:cs typeface="Arial"/>
              </a:rPr>
              <a:t>Helpful</a:t>
            </a:r>
            <a:endParaRPr sz="3200">
              <a:latin typeface="Arial"/>
              <a:cs typeface="Arial"/>
            </a:endParaRPr>
          </a:p>
        </p:txBody>
      </p:sp>
      <p:sp>
        <p:nvSpPr>
          <p:cNvPr id="3" name="object 3"/>
          <p:cNvSpPr txBox="1"/>
          <p:nvPr/>
        </p:nvSpPr>
        <p:spPr>
          <a:xfrm>
            <a:off x="535940" y="1263141"/>
            <a:ext cx="7451090" cy="1146810"/>
          </a:xfrm>
          <a:prstGeom prst="rect">
            <a:avLst/>
          </a:prstGeom>
        </p:spPr>
        <p:txBody>
          <a:bodyPr vert="horz" wrap="square" lIns="0" tIns="140970" rIns="0" bIns="0" rtlCol="0">
            <a:spAutoFit/>
          </a:bodyPr>
          <a:lstStyle/>
          <a:p>
            <a:pPr marL="355600" indent="-342900">
              <a:lnSpc>
                <a:spcPct val="100000"/>
              </a:lnSpc>
              <a:spcBef>
                <a:spcPts val="1110"/>
              </a:spcBef>
              <a:buFont typeface="Arial"/>
              <a:buChar char="•"/>
              <a:tabLst>
                <a:tab pos="354965" algn="l"/>
                <a:tab pos="355600" algn="l"/>
              </a:tabLst>
            </a:pPr>
            <a:r>
              <a:rPr sz="2000" b="1" spc="-5" dirty="0">
                <a:solidFill>
                  <a:srgbClr val="404040"/>
                </a:solidFill>
                <a:latin typeface="Arial"/>
                <a:cs typeface="Arial"/>
              </a:rPr>
              <a:t>Mostly-concurrent GC consumes </a:t>
            </a:r>
            <a:r>
              <a:rPr sz="2000" b="1" dirty="0">
                <a:solidFill>
                  <a:srgbClr val="404040"/>
                </a:solidFill>
                <a:latin typeface="Arial"/>
                <a:cs typeface="Arial"/>
              </a:rPr>
              <a:t>even </a:t>
            </a:r>
            <a:r>
              <a:rPr sz="2000" b="1" spc="-5" dirty="0">
                <a:solidFill>
                  <a:srgbClr val="404040"/>
                </a:solidFill>
                <a:latin typeface="Arial"/>
                <a:cs typeface="Arial"/>
              </a:rPr>
              <a:t>more </a:t>
            </a:r>
            <a:r>
              <a:rPr sz="2000" b="1" dirty="0">
                <a:solidFill>
                  <a:srgbClr val="404040"/>
                </a:solidFill>
                <a:latin typeface="Arial"/>
                <a:cs typeface="Arial"/>
              </a:rPr>
              <a:t>CPU</a:t>
            </a:r>
            <a:r>
              <a:rPr sz="2000" b="1" spc="10" dirty="0">
                <a:solidFill>
                  <a:srgbClr val="404040"/>
                </a:solidFill>
                <a:latin typeface="Arial"/>
                <a:cs typeface="Arial"/>
              </a:rPr>
              <a:t> </a:t>
            </a:r>
            <a:r>
              <a:rPr sz="2000" b="1" spc="-5" dirty="0">
                <a:solidFill>
                  <a:srgbClr val="404040"/>
                </a:solidFill>
                <a:latin typeface="Arial"/>
                <a:cs typeface="Arial"/>
              </a:rPr>
              <a:t>resource</a:t>
            </a:r>
            <a:endParaRPr sz="2000">
              <a:latin typeface="Arial"/>
              <a:cs typeface="Arial"/>
            </a:endParaRPr>
          </a:p>
          <a:p>
            <a:pPr marL="755650" lvl="1" indent="-285750">
              <a:lnSpc>
                <a:spcPct val="100000"/>
              </a:lnSpc>
              <a:spcBef>
                <a:spcPts val="805"/>
              </a:spcBef>
              <a:buChar char="–"/>
              <a:tabLst>
                <a:tab pos="755015" algn="l"/>
                <a:tab pos="755650" algn="l"/>
              </a:tabLst>
            </a:pPr>
            <a:r>
              <a:rPr sz="1600" spc="-5" dirty="0">
                <a:solidFill>
                  <a:srgbClr val="404040"/>
                </a:solidFill>
                <a:latin typeface="Arial"/>
                <a:cs typeface="Arial"/>
              </a:rPr>
              <a:t>Evaluation on Shenandoah: </a:t>
            </a:r>
            <a:r>
              <a:rPr sz="1600" dirty="0">
                <a:solidFill>
                  <a:srgbClr val="404040"/>
                </a:solidFill>
                <a:latin typeface="Arial"/>
                <a:cs typeface="Arial"/>
              </a:rPr>
              <a:t>the </a:t>
            </a:r>
            <a:r>
              <a:rPr sz="1600" spc="-5" dirty="0">
                <a:solidFill>
                  <a:srgbClr val="404040"/>
                </a:solidFill>
                <a:latin typeface="Arial"/>
                <a:cs typeface="Arial"/>
              </a:rPr>
              <a:t>same application throughput as</a:t>
            </a:r>
            <a:r>
              <a:rPr sz="1600" spc="40" dirty="0">
                <a:solidFill>
                  <a:srgbClr val="404040"/>
                </a:solidFill>
                <a:latin typeface="Arial"/>
                <a:cs typeface="Arial"/>
              </a:rPr>
              <a:t> </a:t>
            </a:r>
            <a:r>
              <a:rPr sz="1600" dirty="0">
                <a:solidFill>
                  <a:srgbClr val="404040"/>
                </a:solidFill>
                <a:latin typeface="Arial"/>
                <a:cs typeface="Arial"/>
              </a:rPr>
              <a:t>G1</a:t>
            </a:r>
            <a:endParaRPr sz="1600">
              <a:latin typeface="Arial"/>
              <a:cs typeface="Arial"/>
            </a:endParaRPr>
          </a:p>
          <a:p>
            <a:pPr marL="755650" lvl="1" indent="-285750">
              <a:lnSpc>
                <a:spcPct val="100000"/>
              </a:lnSpc>
              <a:spcBef>
                <a:spcPts val="770"/>
              </a:spcBef>
              <a:buChar char="–"/>
              <a:tabLst>
                <a:tab pos="755015" algn="l"/>
                <a:tab pos="755650" algn="l"/>
              </a:tabLst>
            </a:pPr>
            <a:r>
              <a:rPr sz="1600" spc="-5" dirty="0">
                <a:solidFill>
                  <a:srgbClr val="404040"/>
                </a:solidFill>
                <a:latin typeface="Arial"/>
                <a:cs typeface="Arial"/>
              </a:rPr>
              <a:t>The </a:t>
            </a:r>
            <a:r>
              <a:rPr sz="1600" dirty="0">
                <a:solidFill>
                  <a:srgbClr val="404040"/>
                </a:solidFill>
                <a:latin typeface="Arial"/>
                <a:cs typeface="Arial"/>
              </a:rPr>
              <a:t>GC </a:t>
            </a:r>
            <a:r>
              <a:rPr sz="1600" spc="-5" dirty="0">
                <a:solidFill>
                  <a:srgbClr val="404040"/>
                </a:solidFill>
                <a:latin typeface="Arial"/>
                <a:cs typeface="Arial"/>
              </a:rPr>
              <a:t>pauses in Shenandoah become quite</a:t>
            </a:r>
            <a:r>
              <a:rPr sz="1600" spc="20" dirty="0">
                <a:solidFill>
                  <a:srgbClr val="404040"/>
                </a:solidFill>
                <a:latin typeface="Arial"/>
                <a:cs typeface="Arial"/>
              </a:rPr>
              <a:t> </a:t>
            </a:r>
            <a:r>
              <a:rPr sz="1600" spc="-5" dirty="0">
                <a:solidFill>
                  <a:srgbClr val="404040"/>
                </a:solidFill>
                <a:latin typeface="Arial"/>
                <a:cs typeface="Arial"/>
              </a:rPr>
              <a:t>short</a:t>
            </a:r>
            <a:endParaRPr sz="1600">
              <a:latin typeface="Arial"/>
              <a:cs typeface="Arial"/>
            </a:endParaRPr>
          </a:p>
        </p:txBody>
      </p:sp>
      <p:sp>
        <p:nvSpPr>
          <p:cNvPr id="4" name="object 4"/>
          <p:cNvSpPr txBox="1"/>
          <p:nvPr/>
        </p:nvSpPr>
        <p:spPr>
          <a:xfrm>
            <a:off x="8419465" y="5333491"/>
            <a:ext cx="187325" cy="208279"/>
          </a:xfrm>
          <a:prstGeom prst="rect">
            <a:avLst/>
          </a:prstGeom>
        </p:spPr>
        <p:txBody>
          <a:bodyPr vert="horz" wrap="square" lIns="0" tIns="12700" rIns="0" bIns="0" rtlCol="0">
            <a:spAutoFit/>
          </a:bodyPr>
          <a:lstStyle/>
          <a:p>
            <a:pPr marL="12700">
              <a:lnSpc>
                <a:spcPct val="100000"/>
              </a:lnSpc>
              <a:spcBef>
                <a:spcPts val="100"/>
              </a:spcBef>
            </a:pPr>
            <a:r>
              <a:rPr sz="1200" spc="-35" dirty="0">
                <a:solidFill>
                  <a:srgbClr val="898989"/>
                </a:solidFill>
                <a:latin typeface="Arial"/>
                <a:cs typeface="Arial"/>
              </a:rPr>
              <a:t>12</a:t>
            </a:r>
            <a:endParaRPr sz="1200">
              <a:latin typeface="Arial"/>
              <a:cs typeface="Arial"/>
            </a:endParaRPr>
          </a:p>
        </p:txBody>
      </p:sp>
      <p:graphicFrame>
        <p:nvGraphicFramePr>
          <p:cNvPr id="5" name="object 5"/>
          <p:cNvGraphicFramePr>
            <a:graphicFrameLocks noGrp="1"/>
          </p:cNvGraphicFramePr>
          <p:nvPr/>
        </p:nvGraphicFramePr>
        <p:xfrm>
          <a:off x="1397304" y="3369843"/>
          <a:ext cx="6095999" cy="2225039"/>
        </p:xfrm>
        <a:graphic>
          <a:graphicData uri="http://schemas.openxmlformats.org/drawingml/2006/table">
            <a:tbl>
              <a:tblPr firstRow="1" bandRow="1">
                <a:tableStyleId>{2D5ABB26-0587-4C30-8999-92F81FD0307C}</a:tableStyleId>
              </a:tblPr>
              <a:tblGrid>
                <a:gridCol w="2277110">
                  <a:extLst>
                    <a:ext uri="{9D8B030D-6E8A-4147-A177-3AD203B41FA5}">
                      <a16:colId xmlns:a16="http://schemas.microsoft.com/office/drawing/2014/main" val="20000"/>
                    </a:ext>
                  </a:extLst>
                </a:gridCol>
                <a:gridCol w="1697989">
                  <a:extLst>
                    <a:ext uri="{9D8B030D-6E8A-4147-A177-3AD203B41FA5}">
                      <a16:colId xmlns:a16="http://schemas.microsoft.com/office/drawing/2014/main" val="20001"/>
                    </a:ext>
                  </a:extLst>
                </a:gridCol>
                <a:gridCol w="2120900">
                  <a:extLst>
                    <a:ext uri="{9D8B030D-6E8A-4147-A177-3AD203B41FA5}">
                      <a16:colId xmlns:a16="http://schemas.microsoft.com/office/drawing/2014/main" val="20002"/>
                    </a:ext>
                  </a:extLst>
                </a:gridCol>
              </a:tblGrid>
              <a:tr h="370840">
                <a:tc>
                  <a:txBody>
                    <a:bodyPr/>
                    <a:lstStyle/>
                    <a:p>
                      <a:pPr marR="236854" algn="ctr">
                        <a:lnSpc>
                          <a:spcPct val="100000"/>
                        </a:lnSpc>
                        <a:spcBef>
                          <a:spcPts val="350"/>
                        </a:spcBef>
                      </a:pPr>
                      <a:r>
                        <a:rPr sz="1600" b="1" dirty="0">
                          <a:latin typeface="Arial"/>
                          <a:cs typeface="Arial"/>
                        </a:rPr>
                        <a:t>GC</a:t>
                      </a:r>
                      <a:r>
                        <a:rPr sz="1600" b="1" spc="-15" dirty="0">
                          <a:latin typeface="Arial"/>
                          <a:cs typeface="Arial"/>
                        </a:rPr>
                        <a:t> </a:t>
                      </a:r>
                      <a:r>
                        <a:rPr sz="1600" b="1" spc="-35" dirty="0">
                          <a:latin typeface="Arial"/>
                          <a:cs typeface="Arial"/>
                        </a:rPr>
                        <a:t>Type</a:t>
                      </a:r>
                      <a:endParaRPr sz="1600">
                        <a:latin typeface="Arial"/>
                        <a:cs typeface="Arial"/>
                      </a:endParaRPr>
                    </a:p>
                  </a:txBody>
                  <a:tcPr marL="0" marR="0" marT="44450" marB="0">
                    <a:lnL w="19050">
                      <a:solidFill>
                        <a:srgbClr val="000000"/>
                      </a:solidFill>
                      <a:prstDash val="solid"/>
                    </a:lnL>
                    <a:lnT w="19050">
                      <a:solidFill>
                        <a:srgbClr val="000000"/>
                      </a:solidFill>
                      <a:prstDash val="solid"/>
                    </a:lnT>
                    <a:lnB w="19050">
                      <a:solidFill>
                        <a:srgbClr val="000000"/>
                      </a:solidFill>
                      <a:prstDash val="solid"/>
                    </a:lnB>
                  </a:tcPr>
                </a:tc>
                <a:tc>
                  <a:txBody>
                    <a:bodyPr/>
                    <a:lstStyle/>
                    <a:p>
                      <a:pPr marL="341630">
                        <a:lnSpc>
                          <a:spcPct val="100000"/>
                        </a:lnSpc>
                        <a:spcBef>
                          <a:spcPts val="350"/>
                        </a:spcBef>
                      </a:pPr>
                      <a:r>
                        <a:rPr sz="1600" b="1" spc="-5" dirty="0">
                          <a:latin typeface="Arial"/>
                          <a:cs typeface="Arial"/>
                        </a:rPr>
                        <a:t>G1-30ms</a:t>
                      </a:r>
                      <a:endParaRPr sz="1600">
                        <a:latin typeface="Arial"/>
                        <a:cs typeface="Arial"/>
                      </a:endParaRPr>
                    </a:p>
                  </a:txBody>
                  <a:tcPr marL="0" marR="0" marT="44450" marB="0">
                    <a:lnT w="19050">
                      <a:solidFill>
                        <a:srgbClr val="000000"/>
                      </a:solidFill>
                      <a:prstDash val="solid"/>
                    </a:lnT>
                    <a:lnB w="19050">
                      <a:solidFill>
                        <a:srgbClr val="000000"/>
                      </a:solidFill>
                      <a:prstDash val="solid"/>
                    </a:lnB>
                  </a:tcPr>
                </a:tc>
                <a:tc>
                  <a:txBody>
                    <a:bodyPr/>
                    <a:lstStyle/>
                    <a:p>
                      <a:pPr marL="88900" algn="ctr">
                        <a:lnSpc>
                          <a:spcPct val="100000"/>
                        </a:lnSpc>
                        <a:spcBef>
                          <a:spcPts val="350"/>
                        </a:spcBef>
                      </a:pPr>
                      <a:r>
                        <a:rPr sz="1600" b="1" spc="-5" dirty="0">
                          <a:latin typeface="Arial"/>
                          <a:cs typeface="Arial"/>
                        </a:rPr>
                        <a:t>Shenandoah</a:t>
                      </a:r>
                      <a:endParaRPr sz="1600">
                        <a:latin typeface="Arial"/>
                        <a:cs typeface="Arial"/>
                      </a:endParaRPr>
                    </a:p>
                  </a:txBody>
                  <a:tcPr marL="0" marR="0" marT="44450" marB="0">
                    <a:lnR w="1905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0"/>
                  </a:ext>
                </a:extLst>
              </a:tr>
              <a:tr h="364377">
                <a:tc>
                  <a:txBody>
                    <a:bodyPr/>
                    <a:lstStyle/>
                    <a:p>
                      <a:pPr marR="237490" algn="ctr">
                        <a:lnSpc>
                          <a:spcPct val="100000"/>
                        </a:lnSpc>
                        <a:spcBef>
                          <a:spcPts val="359"/>
                        </a:spcBef>
                      </a:pPr>
                      <a:r>
                        <a:rPr sz="1600" spc="-5" dirty="0">
                          <a:latin typeface="Arial"/>
                          <a:cs typeface="Arial"/>
                        </a:rPr>
                        <a:t>Min. </a:t>
                      </a:r>
                      <a:r>
                        <a:rPr sz="1600" dirty="0">
                          <a:latin typeface="Arial"/>
                          <a:cs typeface="Arial"/>
                        </a:rPr>
                        <a:t>GC </a:t>
                      </a:r>
                      <a:r>
                        <a:rPr sz="1600" spc="-5" dirty="0">
                          <a:latin typeface="Arial"/>
                          <a:cs typeface="Arial"/>
                        </a:rPr>
                        <a:t>pause</a:t>
                      </a:r>
                      <a:r>
                        <a:rPr sz="1600" spc="-35" dirty="0">
                          <a:latin typeface="Arial"/>
                          <a:cs typeface="Arial"/>
                        </a:rPr>
                        <a:t> </a:t>
                      </a:r>
                      <a:r>
                        <a:rPr sz="1600" dirty="0">
                          <a:latin typeface="Arial"/>
                          <a:cs typeface="Arial"/>
                        </a:rPr>
                        <a:t>(ms)</a:t>
                      </a:r>
                      <a:endParaRPr sz="1600">
                        <a:latin typeface="Arial"/>
                        <a:cs typeface="Arial"/>
                      </a:endParaRPr>
                    </a:p>
                  </a:txBody>
                  <a:tcPr marL="0" marR="0" marT="45719" marB="0">
                    <a:lnL w="19050">
                      <a:solidFill>
                        <a:srgbClr val="000000"/>
                      </a:solidFill>
                      <a:prstDash val="solid"/>
                    </a:lnL>
                    <a:lnT w="19050">
                      <a:solidFill>
                        <a:srgbClr val="000000"/>
                      </a:solidFill>
                      <a:prstDash val="solid"/>
                    </a:lnT>
                  </a:tcPr>
                </a:tc>
                <a:tc>
                  <a:txBody>
                    <a:bodyPr/>
                    <a:lstStyle/>
                    <a:p>
                      <a:pPr marL="460375">
                        <a:lnSpc>
                          <a:spcPct val="100000"/>
                        </a:lnSpc>
                        <a:spcBef>
                          <a:spcPts val="359"/>
                        </a:spcBef>
                      </a:pPr>
                      <a:r>
                        <a:rPr sz="1600" spc="-5" dirty="0">
                          <a:solidFill>
                            <a:srgbClr val="C00000"/>
                          </a:solidFill>
                          <a:latin typeface="Arial"/>
                          <a:cs typeface="Arial"/>
                        </a:rPr>
                        <a:t>21.815</a:t>
                      </a:r>
                      <a:endParaRPr sz="1600">
                        <a:latin typeface="Arial"/>
                        <a:cs typeface="Arial"/>
                      </a:endParaRPr>
                    </a:p>
                  </a:txBody>
                  <a:tcPr marL="0" marR="0" marT="45719" marB="0">
                    <a:lnT w="19050">
                      <a:solidFill>
                        <a:srgbClr val="000000"/>
                      </a:solidFill>
                      <a:prstDash val="solid"/>
                    </a:lnT>
                  </a:tcPr>
                </a:tc>
                <a:tc>
                  <a:txBody>
                    <a:bodyPr/>
                    <a:lstStyle/>
                    <a:p>
                      <a:pPr marL="88900" algn="ctr">
                        <a:lnSpc>
                          <a:spcPct val="100000"/>
                        </a:lnSpc>
                        <a:spcBef>
                          <a:spcPts val="359"/>
                        </a:spcBef>
                      </a:pPr>
                      <a:r>
                        <a:rPr sz="1600" spc="-5" dirty="0">
                          <a:solidFill>
                            <a:srgbClr val="C00000"/>
                          </a:solidFill>
                          <a:latin typeface="Arial"/>
                          <a:cs typeface="Arial"/>
                        </a:rPr>
                        <a:t>5.860</a:t>
                      </a:r>
                      <a:endParaRPr sz="1600">
                        <a:latin typeface="Arial"/>
                        <a:cs typeface="Arial"/>
                      </a:endParaRPr>
                    </a:p>
                  </a:txBody>
                  <a:tcPr marL="0" marR="0" marT="45719" marB="0">
                    <a:lnR w="19050">
                      <a:solidFill>
                        <a:srgbClr val="000000"/>
                      </a:solidFill>
                      <a:prstDash val="solid"/>
                    </a:lnR>
                    <a:lnT w="19050">
                      <a:solidFill>
                        <a:srgbClr val="000000"/>
                      </a:solidFill>
                      <a:prstDash val="solid"/>
                    </a:lnT>
                  </a:tcPr>
                </a:tc>
                <a:extLst>
                  <a:ext uri="{0D108BD9-81ED-4DB2-BD59-A6C34878D82A}">
                    <a16:rowId xmlns:a16="http://schemas.microsoft.com/office/drawing/2014/main" val="10001"/>
                  </a:ext>
                </a:extLst>
              </a:tr>
              <a:tr h="370332">
                <a:tc>
                  <a:txBody>
                    <a:bodyPr/>
                    <a:lstStyle/>
                    <a:p>
                      <a:pPr marR="237490" algn="ctr">
                        <a:lnSpc>
                          <a:spcPct val="100000"/>
                        </a:lnSpc>
                        <a:spcBef>
                          <a:spcPts val="415"/>
                        </a:spcBef>
                      </a:pPr>
                      <a:r>
                        <a:rPr sz="1600" spc="-10" dirty="0">
                          <a:latin typeface="Arial"/>
                          <a:cs typeface="Arial"/>
                        </a:rPr>
                        <a:t>Avg. </a:t>
                      </a:r>
                      <a:r>
                        <a:rPr sz="1600" dirty="0">
                          <a:latin typeface="Arial"/>
                          <a:cs typeface="Arial"/>
                        </a:rPr>
                        <a:t>GC </a:t>
                      </a:r>
                      <a:r>
                        <a:rPr sz="1600" spc="-5" dirty="0">
                          <a:latin typeface="Arial"/>
                          <a:cs typeface="Arial"/>
                        </a:rPr>
                        <a:t>pause</a:t>
                      </a:r>
                      <a:r>
                        <a:rPr sz="1600" spc="-35" dirty="0">
                          <a:latin typeface="Arial"/>
                          <a:cs typeface="Arial"/>
                        </a:rPr>
                        <a:t> </a:t>
                      </a:r>
                      <a:r>
                        <a:rPr sz="1600" dirty="0">
                          <a:latin typeface="Arial"/>
                          <a:cs typeface="Arial"/>
                        </a:rPr>
                        <a:t>(ms)</a:t>
                      </a:r>
                      <a:endParaRPr sz="1600">
                        <a:latin typeface="Arial"/>
                        <a:cs typeface="Arial"/>
                      </a:endParaRPr>
                    </a:p>
                  </a:txBody>
                  <a:tcPr marL="0" marR="0" marT="52705" marB="0">
                    <a:lnL w="19050">
                      <a:solidFill>
                        <a:srgbClr val="000000"/>
                      </a:solidFill>
                      <a:prstDash val="solid"/>
                    </a:lnL>
                  </a:tcPr>
                </a:tc>
                <a:tc>
                  <a:txBody>
                    <a:bodyPr/>
                    <a:lstStyle/>
                    <a:p>
                      <a:pPr marL="460375">
                        <a:lnSpc>
                          <a:spcPct val="100000"/>
                        </a:lnSpc>
                        <a:spcBef>
                          <a:spcPts val="415"/>
                        </a:spcBef>
                      </a:pPr>
                      <a:r>
                        <a:rPr sz="1600" spc="-5" dirty="0">
                          <a:solidFill>
                            <a:srgbClr val="C00000"/>
                          </a:solidFill>
                          <a:latin typeface="Arial"/>
                          <a:cs typeface="Arial"/>
                        </a:rPr>
                        <a:t>34.441</a:t>
                      </a:r>
                      <a:endParaRPr sz="1600">
                        <a:latin typeface="Arial"/>
                        <a:cs typeface="Arial"/>
                      </a:endParaRPr>
                    </a:p>
                  </a:txBody>
                  <a:tcPr marL="0" marR="0" marT="52705" marB="0"/>
                </a:tc>
                <a:tc>
                  <a:txBody>
                    <a:bodyPr/>
                    <a:lstStyle/>
                    <a:p>
                      <a:pPr marL="88900" algn="ctr">
                        <a:lnSpc>
                          <a:spcPct val="100000"/>
                        </a:lnSpc>
                        <a:spcBef>
                          <a:spcPts val="415"/>
                        </a:spcBef>
                      </a:pPr>
                      <a:r>
                        <a:rPr sz="1600" spc="-5" dirty="0">
                          <a:solidFill>
                            <a:srgbClr val="C00000"/>
                          </a:solidFill>
                          <a:latin typeface="Arial"/>
                          <a:cs typeface="Arial"/>
                        </a:rPr>
                        <a:t>18.764</a:t>
                      </a:r>
                      <a:endParaRPr sz="1600">
                        <a:latin typeface="Arial"/>
                        <a:cs typeface="Arial"/>
                      </a:endParaRPr>
                    </a:p>
                  </a:txBody>
                  <a:tcPr marL="0" marR="0" marT="52705" marB="0">
                    <a:lnR w="19050">
                      <a:solidFill>
                        <a:srgbClr val="000000"/>
                      </a:solidFill>
                      <a:prstDash val="solid"/>
                    </a:lnR>
                  </a:tcPr>
                </a:tc>
                <a:extLst>
                  <a:ext uri="{0D108BD9-81ED-4DB2-BD59-A6C34878D82A}">
                    <a16:rowId xmlns:a16="http://schemas.microsoft.com/office/drawing/2014/main" val="10002"/>
                  </a:ext>
                </a:extLst>
              </a:tr>
              <a:tr h="370331">
                <a:tc>
                  <a:txBody>
                    <a:bodyPr/>
                    <a:lstStyle/>
                    <a:p>
                      <a:pPr marR="237490" algn="ctr">
                        <a:lnSpc>
                          <a:spcPct val="100000"/>
                        </a:lnSpc>
                        <a:spcBef>
                          <a:spcPts val="405"/>
                        </a:spcBef>
                      </a:pPr>
                      <a:r>
                        <a:rPr sz="1600" dirty="0">
                          <a:latin typeface="Arial"/>
                          <a:cs typeface="Arial"/>
                        </a:rPr>
                        <a:t>GC </a:t>
                      </a:r>
                      <a:r>
                        <a:rPr sz="1600" spc="-5" dirty="0">
                          <a:latin typeface="Arial"/>
                          <a:cs typeface="Arial"/>
                        </a:rPr>
                        <a:t>Duration</a:t>
                      </a:r>
                      <a:r>
                        <a:rPr sz="1600" spc="-25" dirty="0">
                          <a:latin typeface="Arial"/>
                          <a:cs typeface="Arial"/>
                        </a:rPr>
                        <a:t> </a:t>
                      </a:r>
                      <a:r>
                        <a:rPr sz="1600" dirty="0">
                          <a:latin typeface="Arial"/>
                          <a:cs typeface="Arial"/>
                        </a:rPr>
                        <a:t>(s)</a:t>
                      </a:r>
                      <a:endParaRPr sz="1600">
                        <a:latin typeface="Arial"/>
                        <a:cs typeface="Arial"/>
                      </a:endParaRPr>
                    </a:p>
                  </a:txBody>
                  <a:tcPr marL="0" marR="0" marT="51435" marB="0">
                    <a:lnL w="19050">
                      <a:solidFill>
                        <a:srgbClr val="000000"/>
                      </a:solidFill>
                      <a:prstDash val="solid"/>
                    </a:lnL>
                  </a:tcPr>
                </a:tc>
                <a:tc>
                  <a:txBody>
                    <a:bodyPr/>
                    <a:lstStyle/>
                    <a:p>
                      <a:pPr marL="516890">
                        <a:lnSpc>
                          <a:spcPct val="100000"/>
                        </a:lnSpc>
                        <a:spcBef>
                          <a:spcPts val="405"/>
                        </a:spcBef>
                      </a:pPr>
                      <a:r>
                        <a:rPr sz="1600" spc="-5" dirty="0">
                          <a:latin typeface="Arial"/>
                          <a:cs typeface="Arial"/>
                        </a:rPr>
                        <a:t>18.94</a:t>
                      </a:r>
                      <a:endParaRPr sz="1600">
                        <a:latin typeface="Arial"/>
                        <a:cs typeface="Arial"/>
                      </a:endParaRPr>
                    </a:p>
                  </a:txBody>
                  <a:tcPr marL="0" marR="0" marT="51435" marB="0"/>
                </a:tc>
                <a:tc>
                  <a:txBody>
                    <a:bodyPr/>
                    <a:lstStyle/>
                    <a:p>
                      <a:pPr marL="88900" algn="ctr">
                        <a:lnSpc>
                          <a:spcPct val="100000"/>
                        </a:lnSpc>
                        <a:spcBef>
                          <a:spcPts val="405"/>
                        </a:spcBef>
                      </a:pPr>
                      <a:r>
                        <a:rPr sz="1600" spc="-5" dirty="0">
                          <a:latin typeface="Arial"/>
                          <a:cs typeface="Arial"/>
                        </a:rPr>
                        <a:t>53.05</a:t>
                      </a:r>
                      <a:endParaRPr sz="1600">
                        <a:latin typeface="Arial"/>
                        <a:cs typeface="Arial"/>
                      </a:endParaRPr>
                    </a:p>
                  </a:txBody>
                  <a:tcPr marL="0" marR="0" marT="51435" marB="0">
                    <a:lnR w="19050">
                      <a:solidFill>
                        <a:srgbClr val="000000"/>
                      </a:solidFill>
                      <a:prstDash val="solid"/>
                    </a:lnR>
                  </a:tcPr>
                </a:tc>
                <a:extLst>
                  <a:ext uri="{0D108BD9-81ED-4DB2-BD59-A6C34878D82A}">
                    <a16:rowId xmlns:a16="http://schemas.microsoft.com/office/drawing/2014/main" val="10003"/>
                  </a:ext>
                </a:extLst>
              </a:tr>
              <a:tr h="371855">
                <a:tc>
                  <a:txBody>
                    <a:bodyPr/>
                    <a:lstStyle/>
                    <a:p>
                      <a:pPr marR="237490" algn="ctr">
                        <a:lnSpc>
                          <a:spcPct val="100000"/>
                        </a:lnSpc>
                        <a:spcBef>
                          <a:spcPts val="415"/>
                        </a:spcBef>
                      </a:pPr>
                      <a:r>
                        <a:rPr sz="1600" spc="-10" dirty="0">
                          <a:latin typeface="Arial"/>
                          <a:cs typeface="Arial"/>
                        </a:rPr>
                        <a:t>Avg. </a:t>
                      </a:r>
                      <a:r>
                        <a:rPr sz="1600" spc="-5" dirty="0">
                          <a:latin typeface="Arial"/>
                          <a:cs typeface="Arial"/>
                        </a:rPr>
                        <a:t>CPU util.</a:t>
                      </a:r>
                      <a:endParaRPr sz="1600">
                        <a:latin typeface="Arial"/>
                        <a:cs typeface="Arial"/>
                      </a:endParaRPr>
                    </a:p>
                  </a:txBody>
                  <a:tcPr marL="0" marR="0" marT="52705" marB="0">
                    <a:lnL w="19050">
                      <a:solidFill>
                        <a:srgbClr val="000000"/>
                      </a:solidFill>
                      <a:prstDash val="solid"/>
                    </a:lnL>
                  </a:tcPr>
                </a:tc>
                <a:tc>
                  <a:txBody>
                    <a:bodyPr/>
                    <a:lstStyle/>
                    <a:p>
                      <a:pPr marL="426084">
                        <a:lnSpc>
                          <a:spcPct val="100000"/>
                        </a:lnSpc>
                        <a:spcBef>
                          <a:spcPts val="415"/>
                        </a:spcBef>
                      </a:pPr>
                      <a:r>
                        <a:rPr sz="1600" spc="-5" dirty="0">
                          <a:latin typeface="Arial"/>
                          <a:cs typeface="Arial"/>
                        </a:rPr>
                        <a:t>51.45%</a:t>
                      </a:r>
                      <a:endParaRPr sz="1600">
                        <a:latin typeface="Arial"/>
                        <a:cs typeface="Arial"/>
                      </a:endParaRPr>
                    </a:p>
                  </a:txBody>
                  <a:tcPr marL="0" marR="0" marT="52705" marB="0"/>
                </a:tc>
                <a:tc>
                  <a:txBody>
                    <a:bodyPr/>
                    <a:lstStyle/>
                    <a:p>
                      <a:pPr marL="88265" algn="ctr">
                        <a:lnSpc>
                          <a:spcPct val="100000"/>
                        </a:lnSpc>
                        <a:spcBef>
                          <a:spcPts val="415"/>
                        </a:spcBef>
                      </a:pPr>
                      <a:r>
                        <a:rPr sz="1600" spc="-5" dirty="0">
                          <a:latin typeface="Arial"/>
                          <a:cs typeface="Arial"/>
                        </a:rPr>
                        <a:t>83.05%</a:t>
                      </a:r>
                      <a:endParaRPr sz="1600">
                        <a:latin typeface="Arial"/>
                        <a:cs typeface="Arial"/>
                      </a:endParaRPr>
                    </a:p>
                  </a:txBody>
                  <a:tcPr marL="0" marR="0" marT="52705" marB="0">
                    <a:lnR w="19050">
                      <a:solidFill>
                        <a:srgbClr val="000000"/>
                      </a:solidFill>
                      <a:prstDash val="solid"/>
                    </a:lnR>
                  </a:tcPr>
                </a:tc>
                <a:extLst>
                  <a:ext uri="{0D108BD9-81ED-4DB2-BD59-A6C34878D82A}">
                    <a16:rowId xmlns:a16="http://schemas.microsoft.com/office/drawing/2014/main" val="10004"/>
                  </a:ext>
                </a:extLst>
              </a:tr>
              <a:tr h="377304">
                <a:tc>
                  <a:txBody>
                    <a:bodyPr/>
                    <a:lstStyle/>
                    <a:p>
                      <a:pPr marR="237490" algn="ctr">
                        <a:lnSpc>
                          <a:spcPct val="100000"/>
                        </a:lnSpc>
                        <a:spcBef>
                          <a:spcPts val="415"/>
                        </a:spcBef>
                      </a:pPr>
                      <a:r>
                        <a:rPr sz="1600" spc="-5" dirty="0">
                          <a:latin typeface="Arial"/>
                          <a:cs typeface="Arial"/>
                        </a:rPr>
                        <a:t>p99 latency</a:t>
                      </a:r>
                      <a:r>
                        <a:rPr sz="1600" spc="-15" dirty="0">
                          <a:latin typeface="Arial"/>
                          <a:cs typeface="Arial"/>
                        </a:rPr>
                        <a:t> </a:t>
                      </a:r>
                      <a:r>
                        <a:rPr sz="1600" dirty="0">
                          <a:latin typeface="Arial"/>
                          <a:cs typeface="Arial"/>
                        </a:rPr>
                        <a:t>(ms)</a:t>
                      </a:r>
                      <a:endParaRPr sz="1600">
                        <a:latin typeface="Arial"/>
                        <a:cs typeface="Arial"/>
                      </a:endParaRPr>
                    </a:p>
                  </a:txBody>
                  <a:tcPr marL="0" marR="0" marT="52705" marB="0">
                    <a:lnL w="19050">
                      <a:solidFill>
                        <a:srgbClr val="000000"/>
                      </a:solidFill>
                      <a:prstDash val="solid"/>
                    </a:lnL>
                    <a:lnB w="19050">
                      <a:solidFill>
                        <a:srgbClr val="000000"/>
                      </a:solidFill>
                      <a:prstDash val="solid"/>
                    </a:lnB>
                  </a:tcPr>
                </a:tc>
                <a:tc>
                  <a:txBody>
                    <a:bodyPr/>
                    <a:lstStyle/>
                    <a:p>
                      <a:pPr marL="403860">
                        <a:lnSpc>
                          <a:spcPct val="100000"/>
                        </a:lnSpc>
                        <a:spcBef>
                          <a:spcPts val="415"/>
                        </a:spcBef>
                      </a:pPr>
                      <a:r>
                        <a:rPr sz="1600" spc="-5" dirty="0">
                          <a:latin typeface="Arial"/>
                          <a:cs typeface="Arial"/>
                        </a:rPr>
                        <a:t>1942.09</a:t>
                      </a:r>
                      <a:endParaRPr sz="1600">
                        <a:latin typeface="Arial"/>
                        <a:cs typeface="Arial"/>
                      </a:endParaRPr>
                    </a:p>
                  </a:txBody>
                  <a:tcPr marL="0" marR="0" marT="52705" marB="0">
                    <a:lnB w="19050">
                      <a:solidFill>
                        <a:srgbClr val="000000"/>
                      </a:solidFill>
                      <a:prstDash val="solid"/>
                    </a:lnB>
                  </a:tcPr>
                </a:tc>
                <a:tc>
                  <a:txBody>
                    <a:bodyPr/>
                    <a:lstStyle/>
                    <a:p>
                      <a:pPr marL="88900" algn="ctr">
                        <a:lnSpc>
                          <a:spcPct val="100000"/>
                        </a:lnSpc>
                        <a:spcBef>
                          <a:spcPts val="415"/>
                        </a:spcBef>
                      </a:pPr>
                      <a:r>
                        <a:rPr sz="1600" spc="-5" dirty="0">
                          <a:latin typeface="Arial"/>
                          <a:cs typeface="Arial"/>
                        </a:rPr>
                        <a:t>3614.58</a:t>
                      </a:r>
                      <a:endParaRPr sz="1600">
                        <a:latin typeface="Arial"/>
                        <a:cs typeface="Arial"/>
                      </a:endParaRPr>
                    </a:p>
                  </a:txBody>
                  <a:tcPr marL="0" marR="0" marT="52705" marB="0">
                    <a:lnR w="19050">
                      <a:solidFill>
                        <a:srgbClr val="000000"/>
                      </a:solidFill>
                      <a:prstDash val="solid"/>
                    </a:lnR>
                    <a:lnB w="19050">
                      <a:solidFill>
                        <a:srgbClr val="000000"/>
                      </a:solidFill>
                      <a:prstDash val="solid"/>
                    </a:lnB>
                  </a:tcPr>
                </a:tc>
                <a:extLst>
                  <a:ext uri="{0D108BD9-81ED-4DB2-BD59-A6C34878D82A}">
                    <a16:rowId xmlns:a16="http://schemas.microsoft.com/office/drawing/2014/main" val="10005"/>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409957"/>
            <a:ext cx="7563484" cy="513080"/>
          </a:xfrm>
          <a:prstGeom prst="rect">
            <a:avLst/>
          </a:prstGeom>
        </p:spPr>
        <p:txBody>
          <a:bodyPr vert="horz" wrap="square" lIns="0" tIns="12700" rIns="0" bIns="0" rtlCol="0">
            <a:spAutoFit/>
          </a:bodyPr>
          <a:lstStyle/>
          <a:p>
            <a:pPr marL="12700">
              <a:lnSpc>
                <a:spcPct val="100000"/>
              </a:lnSpc>
              <a:spcBef>
                <a:spcPts val="100"/>
              </a:spcBef>
            </a:pPr>
            <a:r>
              <a:rPr sz="3200" b="1" spc="75" dirty="0">
                <a:solidFill>
                  <a:srgbClr val="BE384B"/>
                </a:solidFill>
                <a:latin typeface="Arial"/>
                <a:cs typeface="Arial"/>
              </a:rPr>
              <a:t>Concurrent </a:t>
            </a:r>
            <a:r>
              <a:rPr sz="3200" b="1" spc="-100" dirty="0">
                <a:solidFill>
                  <a:srgbClr val="BE384B"/>
                </a:solidFill>
                <a:latin typeface="Arial"/>
                <a:cs typeface="Arial"/>
              </a:rPr>
              <a:t>GC </a:t>
            </a:r>
            <a:r>
              <a:rPr sz="3200" b="1" spc="-10" dirty="0">
                <a:solidFill>
                  <a:srgbClr val="BE384B"/>
                </a:solidFill>
                <a:latin typeface="Arial"/>
                <a:cs typeface="Arial"/>
              </a:rPr>
              <a:t>Is </a:t>
            </a:r>
            <a:r>
              <a:rPr sz="3200" b="1" spc="265" dirty="0">
                <a:solidFill>
                  <a:srgbClr val="BE384B"/>
                </a:solidFill>
                <a:latin typeface="Arial"/>
                <a:cs typeface="Arial"/>
              </a:rPr>
              <a:t>Not </a:t>
            </a:r>
            <a:r>
              <a:rPr sz="3200" b="1" spc="50" dirty="0">
                <a:solidFill>
                  <a:srgbClr val="BE384B"/>
                </a:solidFill>
                <a:latin typeface="Arial"/>
                <a:cs typeface="Arial"/>
              </a:rPr>
              <a:t>Always</a:t>
            </a:r>
            <a:r>
              <a:rPr sz="3200" b="1" spc="-10" dirty="0">
                <a:solidFill>
                  <a:srgbClr val="BE384B"/>
                </a:solidFill>
                <a:latin typeface="Arial"/>
                <a:cs typeface="Arial"/>
              </a:rPr>
              <a:t> </a:t>
            </a:r>
            <a:r>
              <a:rPr sz="3200" b="1" spc="140" dirty="0">
                <a:solidFill>
                  <a:srgbClr val="BE384B"/>
                </a:solidFill>
                <a:latin typeface="Arial"/>
                <a:cs typeface="Arial"/>
              </a:rPr>
              <a:t>Helpful</a:t>
            </a:r>
            <a:endParaRPr sz="3200">
              <a:latin typeface="Arial"/>
              <a:cs typeface="Arial"/>
            </a:endParaRPr>
          </a:p>
        </p:txBody>
      </p:sp>
      <p:sp>
        <p:nvSpPr>
          <p:cNvPr id="3" name="object 3"/>
          <p:cNvSpPr txBox="1"/>
          <p:nvPr/>
        </p:nvSpPr>
        <p:spPr>
          <a:xfrm>
            <a:off x="535940" y="1263141"/>
            <a:ext cx="7451090" cy="1490980"/>
          </a:xfrm>
          <a:prstGeom prst="rect">
            <a:avLst/>
          </a:prstGeom>
        </p:spPr>
        <p:txBody>
          <a:bodyPr vert="horz" wrap="square" lIns="0" tIns="140970" rIns="0" bIns="0" rtlCol="0">
            <a:spAutoFit/>
          </a:bodyPr>
          <a:lstStyle/>
          <a:p>
            <a:pPr marL="355600" indent="-342900">
              <a:lnSpc>
                <a:spcPct val="100000"/>
              </a:lnSpc>
              <a:spcBef>
                <a:spcPts val="1110"/>
              </a:spcBef>
              <a:buFont typeface="Arial"/>
              <a:buChar char="•"/>
              <a:tabLst>
                <a:tab pos="354965" algn="l"/>
                <a:tab pos="355600" algn="l"/>
              </a:tabLst>
            </a:pPr>
            <a:r>
              <a:rPr sz="2000" b="1" spc="-5" dirty="0">
                <a:solidFill>
                  <a:srgbClr val="404040"/>
                </a:solidFill>
                <a:latin typeface="Arial"/>
                <a:cs typeface="Arial"/>
              </a:rPr>
              <a:t>Mostly-concurrent GC consumes </a:t>
            </a:r>
            <a:r>
              <a:rPr sz="2000" b="1" dirty="0">
                <a:solidFill>
                  <a:srgbClr val="404040"/>
                </a:solidFill>
                <a:latin typeface="Arial"/>
                <a:cs typeface="Arial"/>
              </a:rPr>
              <a:t>even </a:t>
            </a:r>
            <a:r>
              <a:rPr sz="2000" b="1" spc="-5" dirty="0">
                <a:solidFill>
                  <a:srgbClr val="404040"/>
                </a:solidFill>
                <a:latin typeface="Arial"/>
                <a:cs typeface="Arial"/>
              </a:rPr>
              <a:t>more </a:t>
            </a:r>
            <a:r>
              <a:rPr sz="2000" b="1" dirty="0">
                <a:solidFill>
                  <a:srgbClr val="404040"/>
                </a:solidFill>
                <a:latin typeface="Arial"/>
                <a:cs typeface="Arial"/>
              </a:rPr>
              <a:t>CPU</a:t>
            </a:r>
            <a:r>
              <a:rPr sz="2000" b="1" spc="10" dirty="0">
                <a:solidFill>
                  <a:srgbClr val="404040"/>
                </a:solidFill>
                <a:latin typeface="Arial"/>
                <a:cs typeface="Arial"/>
              </a:rPr>
              <a:t> </a:t>
            </a:r>
            <a:r>
              <a:rPr sz="2000" b="1" spc="-5" dirty="0">
                <a:solidFill>
                  <a:srgbClr val="404040"/>
                </a:solidFill>
                <a:latin typeface="Arial"/>
                <a:cs typeface="Arial"/>
              </a:rPr>
              <a:t>resource</a:t>
            </a:r>
            <a:endParaRPr sz="2000">
              <a:latin typeface="Arial"/>
              <a:cs typeface="Arial"/>
            </a:endParaRPr>
          </a:p>
          <a:p>
            <a:pPr marL="755650" lvl="1" indent="-285750">
              <a:lnSpc>
                <a:spcPct val="100000"/>
              </a:lnSpc>
              <a:spcBef>
                <a:spcPts val="805"/>
              </a:spcBef>
              <a:buChar char="–"/>
              <a:tabLst>
                <a:tab pos="755015" algn="l"/>
                <a:tab pos="755650" algn="l"/>
              </a:tabLst>
            </a:pPr>
            <a:r>
              <a:rPr sz="1600" spc="-5" dirty="0">
                <a:solidFill>
                  <a:srgbClr val="404040"/>
                </a:solidFill>
                <a:latin typeface="Arial"/>
                <a:cs typeface="Arial"/>
              </a:rPr>
              <a:t>Evaluation on Shenandoah: </a:t>
            </a:r>
            <a:r>
              <a:rPr sz="1600" dirty="0">
                <a:solidFill>
                  <a:srgbClr val="404040"/>
                </a:solidFill>
                <a:latin typeface="Arial"/>
                <a:cs typeface="Arial"/>
              </a:rPr>
              <a:t>the </a:t>
            </a:r>
            <a:r>
              <a:rPr sz="1600" spc="-5" dirty="0">
                <a:solidFill>
                  <a:srgbClr val="404040"/>
                </a:solidFill>
                <a:latin typeface="Arial"/>
                <a:cs typeface="Arial"/>
              </a:rPr>
              <a:t>same application throughput as</a:t>
            </a:r>
            <a:r>
              <a:rPr sz="1600" spc="40" dirty="0">
                <a:solidFill>
                  <a:srgbClr val="404040"/>
                </a:solidFill>
                <a:latin typeface="Arial"/>
                <a:cs typeface="Arial"/>
              </a:rPr>
              <a:t> </a:t>
            </a:r>
            <a:r>
              <a:rPr sz="1600" dirty="0">
                <a:solidFill>
                  <a:srgbClr val="404040"/>
                </a:solidFill>
                <a:latin typeface="Arial"/>
                <a:cs typeface="Arial"/>
              </a:rPr>
              <a:t>G1</a:t>
            </a:r>
            <a:endParaRPr sz="1600">
              <a:latin typeface="Arial"/>
              <a:cs typeface="Arial"/>
            </a:endParaRPr>
          </a:p>
          <a:p>
            <a:pPr marL="755650" lvl="1" indent="-285750">
              <a:lnSpc>
                <a:spcPct val="100000"/>
              </a:lnSpc>
              <a:spcBef>
                <a:spcPts val="770"/>
              </a:spcBef>
              <a:buChar char="–"/>
              <a:tabLst>
                <a:tab pos="755015" algn="l"/>
                <a:tab pos="755650" algn="l"/>
              </a:tabLst>
            </a:pPr>
            <a:r>
              <a:rPr sz="1600" spc="-5" dirty="0">
                <a:solidFill>
                  <a:srgbClr val="404040"/>
                </a:solidFill>
                <a:latin typeface="Arial"/>
                <a:cs typeface="Arial"/>
              </a:rPr>
              <a:t>The </a:t>
            </a:r>
            <a:r>
              <a:rPr sz="1600" dirty="0">
                <a:solidFill>
                  <a:srgbClr val="404040"/>
                </a:solidFill>
                <a:latin typeface="Arial"/>
                <a:cs typeface="Arial"/>
              </a:rPr>
              <a:t>GC </a:t>
            </a:r>
            <a:r>
              <a:rPr sz="1600" spc="-5" dirty="0">
                <a:solidFill>
                  <a:srgbClr val="404040"/>
                </a:solidFill>
                <a:latin typeface="Arial"/>
                <a:cs typeface="Arial"/>
              </a:rPr>
              <a:t>pauses in Shenandoah become quite</a:t>
            </a:r>
            <a:r>
              <a:rPr sz="1600" spc="20" dirty="0">
                <a:solidFill>
                  <a:srgbClr val="404040"/>
                </a:solidFill>
                <a:latin typeface="Arial"/>
                <a:cs typeface="Arial"/>
              </a:rPr>
              <a:t> </a:t>
            </a:r>
            <a:r>
              <a:rPr sz="1600" spc="-5" dirty="0">
                <a:solidFill>
                  <a:srgbClr val="404040"/>
                </a:solidFill>
                <a:latin typeface="Arial"/>
                <a:cs typeface="Arial"/>
              </a:rPr>
              <a:t>short</a:t>
            </a:r>
            <a:endParaRPr sz="1600">
              <a:latin typeface="Arial"/>
              <a:cs typeface="Arial"/>
            </a:endParaRPr>
          </a:p>
          <a:p>
            <a:pPr marL="755650" lvl="1" indent="-285750">
              <a:lnSpc>
                <a:spcPct val="100000"/>
              </a:lnSpc>
              <a:spcBef>
                <a:spcPts val="790"/>
              </a:spcBef>
              <a:buChar char="–"/>
              <a:tabLst>
                <a:tab pos="755015" algn="l"/>
                <a:tab pos="755650" algn="l"/>
              </a:tabLst>
            </a:pPr>
            <a:r>
              <a:rPr sz="1600" spc="-5" dirty="0">
                <a:solidFill>
                  <a:srgbClr val="404040"/>
                </a:solidFill>
                <a:latin typeface="Arial"/>
                <a:cs typeface="Arial"/>
              </a:rPr>
              <a:t>But: </a:t>
            </a:r>
            <a:r>
              <a:rPr sz="1600" dirty="0">
                <a:solidFill>
                  <a:srgbClr val="404040"/>
                </a:solidFill>
                <a:latin typeface="Arial"/>
                <a:cs typeface="Arial"/>
              </a:rPr>
              <a:t>the </a:t>
            </a:r>
            <a:r>
              <a:rPr sz="1600" spc="-5" dirty="0">
                <a:solidFill>
                  <a:srgbClr val="404040"/>
                </a:solidFill>
                <a:latin typeface="Arial"/>
                <a:cs typeface="Arial"/>
              </a:rPr>
              <a:t>overall </a:t>
            </a:r>
            <a:r>
              <a:rPr sz="1600" dirty="0">
                <a:solidFill>
                  <a:srgbClr val="404040"/>
                </a:solidFill>
                <a:latin typeface="Arial"/>
                <a:cs typeface="Arial"/>
              </a:rPr>
              <a:t>GC </a:t>
            </a:r>
            <a:r>
              <a:rPr sz="1600" spc="-5" dirty="0">
                <a:solidFill>
                  <a:srgbClr val="404040"/>
                </a:solidFill>
                <a:latin typeface="Arial"/>
                <a:cs typeface="Arial"/>
              </a:rPr>
              <a:t>time is longer and consumes more CPU</a:t>
            </a:r>
            <a:r>
              <a:rPr sz="1600" spc="75" dirty="0">
                <a:solidFill>
                  <a:srgbClr val="404040"/>
                </a:solidFill>
                <a:latin typeface="Arial"/>
                <a:cs typeface="Arial"/>
              </a:rPr>
              <a:t> </a:t>
            </a:r>
            <a:r>
              <a:rPr sz="1600" spc="-5" dirty="0">
                <a:solidFill>
                  <a:srgbClr val="404040"/>
                </a:solidFill>
                <a:latin typeface="Arial"/>
                <a:cs typeface="Arial"/>
              </a:rPr>
              <a:t>resource</a:t>
            </a:r>
            <a:endParaRPr sz="1600">
              <a:latin typeface="Arial"/>
              <a:cs typeface="Arial"/>
            </a:endParaRPr>
          </a:p>
        </p:txBody>
      </p:sp>
      <p:sp>
        <p:nvSpPr>
          <p:cNvPr id="4" name="object 4"/>
          <p:cNvSpPr txBox="1"/>
          <p:nvPr/>
        </p:nvSpPr>
        <p:spPr>
          <a:xfrm>
            <a:off x="8419465" y="5333491"/>
            <a:ext cx="187325" cy="208279"/>
          </a:xfrm>
          <a:prstGeom prst="rect">
            <a:avLst/>
          </a:prstGeom>
        </p:spPr>
        <p:txBody>
          <a:bodyPr vert="horz" wrap="square" lIns="0" tIns="12700" rIns="0" bIns="0" rtlCol="0">
            <a:spAutoFit/>
          </a:bodyPr>
          <a:lstStyle/>
          <a:p>
            <a:pPr marL="12700">
              <a:lnSpc>
                <a:spcPct val="100000"/>
              </a:lnSpc>
              <a:spcBef>
                <a:spcPts val="100"/>
              </a:spcBef>
            </a:pPr>
            <a:r>
              <a:rPr sz="1200" spc="-35" dirty="0">
                <a:solidFill>
                  <a:srgbClr val="898989"/>
                </a:solidFill>
                <a:latin typeface="Arial"/>
                <a:cs typeface="Arial"/>
              </a:rPr>
              <a:t>13</a:t>
            </a:r>
            <a:endParaRPr sz="1200">
              <a:latin typeface="Arial"/>
              <a:cs typeface="Arial"/>
            </a:endParaRPr>
          </a:p>
        </p:txBody>
      </p:sp>
      <p:graphicFrame>
        <p:nvGraphicFramePr>
          <p:cNvPr id="5" name="object 5"/>
          <p:cNvGraphicFramePr>
            <a:graphicFrameLocks noGrp="1"/>
          </p:cNvGraphicFramePr>
          <p:nvPr/>
        </p:nvGraphicFramePr>
        <p:xfrm>
          <a:off x="1397304" y="3369843"/>
          <a:ext cx="6095999" cy="2225039"/>
        </p:xfrm>
        <a:graphic>
          <a:graphicData uri="http://schemas.openxmlformats.org/drawingml/2006/table">
            <a:tbl>
              <a:tblPr firstRow="1" bandRow="1">
                <a:tableStyleId>{2D5ABB26-0587-4C30-8999-92F81FD0307C}</a:tableStyleId>
              </a:tblPr>
              <a:tblGrid>
                <a:gridCol w="2277110">
                  <a:extLst>
                    <a:ext uri="{9D8B030D-6E8A-4147-A177-3AD203B41FA5}">
                      <a16:colId xmlns:a16="http://schemas.microsoft.com/office/drawing/2014/main" val="20000"/>
                    </a:ext>
                  </a:extLst>
                </a:gridCol>
                <a:gridCol w="1697989">
                  <a:extLst>
                    <a:ext uri="{9D8B030D-6E8A-4147-A177-3AD203B41FA5}">
                      <a16:colId xmlns:a16="http://schemas.microsoft.com/office/drawing/2014/main" val="20001"/>
                    </a:ext>
                  </a:extLst>
                </a:gridCol>
                <a:gridCol w="2120900">
                  <a:extLst>
                    <a:ext uri="{9D8B030D-6E8A-4147-A177-3AD203B41FA5}">
                      <a16:colId xmlns:a16="http://schemas.microsoft.com/office/drawing/2014/main" val="20002"/>
                    </a:ext>
                  </a:extLst>
                </a:gridCol>
              </a:tblGrid>
              <a:tr h="370840">
                <a:tc>
                  <a:txBody>
                    <a:bodyPr/>
                    <a:lstStyle/>
                    <a:p>
                      <a:pPr marR="236854" algn="ctr">
                        <a:lnSpc>
                          <a:spcPct val="100000"/>
                        </a:lnSpc>
                        <a:spcBef>
                          <a:spcPts val="350"/>
                        </a:spcBef>
                      </a:pPr>
                      <a:r>
                        <a:rPr sz="1600" b="1" dirty="0">
                          <a:latin typeface="Arial"/>
                          <a:cs typeface="Arial"/>
                        </a:rPr>
                        <a:t>GC</a:t>
                      </a:r>
                      <a:r>
                        <a:rPr sz="1600" b="1" spc="-15" dirty="0">
                          <a:latin typeface="Arial"/>
                          <a:cs typeface="Arial"/>
                        </a:rPr>
                        <a:t> </a:t>
                      </a:r>
                      <a:r>
                        <a:rPr sz="1600" b="1" spc="-35" dirty="0">
                          <a:latin typeface="Arial"/>
                          <a:cs typeface="Arial"/>
                        </a:rPr>
                        <a:t>Type</a:t>
                      </a:r>
                      <a:endParaRPr sz="1600">
                        <a:latin typeface="Arial"/>
                        <a:cs typeface="Arial"/>
                      </a:endParaRPr>
                    </a:p>
                  </a:txBody>
                  <a:tcPr marL="0" marR="0" marT="44450" marB="0">
                    <a:lnL w="19050">
                      <a:solidFill>
                        <a:srgbClr val="000000"/>
                      </a:solidFill>
                      <a:prstDash val="solid"/>
                    </a:lnL>
                    <a:lnT w="19050">
                      <a:solidFill>
                        <a:srgbClr val="000000"/>
                      </a:solidFill>
                      <a:prstDash val="solid"/>
                    </a:lnT>
                    <a:lnB w="19050">
                      <a:solidFill>
                        <a:srgbClr val="000000"/>
                      </a:solidFill>
                      <a:prstDash val="solid"/>
                    </a:lnB>
                  </a:tcPr>
                </a:tc>
                <a:tc>
                  <a:txBody>
                    <a:bodyPr/>
                    <a:lstStyle/>
                    <a:p>
                      <a:pPr marL="341630">
                        <a:lnSpc>
                          <a:spcPct val="100000"/>
                        </a:lnSpc>
                        <a:spcBef>
                          <a:spcPts val="350"/>
                        </a:spcBef>
                      </a:pPr>
                      <a:r>
                        <a:rPr sz="1600" b="1" spc="-5" dirty="0">
                          <a:latin typeface="Arial"/>
                          <a:cs typeface="Arial"/>
                        </a:rPr>
                        <a:t>G1-30ms</a:t>
                      </a:r>
                      <a:endParaRPr sz="1600">
                        <a:latin typeface="Arial"/>
                        <a:cs typeface="Arial"/>
                      </a:endParaRPr>
                    </a:p>
                  </a:txBody>
                  <a:tcPr marL="0" marR="0" marT="44450" marB="0">
                    <a:lnT w="19050">
                      <a:solidFill>
                        <a:srgbClr val="000000"/>
                      </a:solidFill>
                      <a:prstDash val="solid"/>
                    </a:lnT>
                    <a:lnB w="19050">
                      <a:solidFill>
                        <a:srgbClr val="000000"/>
                      </a:solidFill>
                      <a:prstDash val="solid"/>
                    </a:lnB>
                  </a:tcPr>
                </a:tc>
                <a:tc>
                  <a:txBody>
                    <a:bodyPr/>
                    <a:lstStyle/>
                    <a:p>
                      <a:pPr marL="88900" algn="ctr">
                        <a:lnSpc>
                          <a:spcPct val="100000"/>
                        </a:lnSpc>
                        <a:spcBef>
                          <a:spcPts val="350"/>
                        </a:spcBef>
                      </a:pPr>
                      <a:r>
                        <a:rPr sz="1600" b="1" spc="-5" dirty="0">
                          <a:latin typeface="Arial"/>
                          <a:cs typeface="Arial"/>
                        </a:rPr>
                        <a:t>Shenandoah</a:t>
                      </a:r>
                      <a:endParaRPr sz="1600">
                        <a:latin typeface="Arial"/>
                        <a:cs typeface="Arial"/>
                      </a:endParaRPr>
                    </a:p>
                  </a:txBody>
                  <a:tcPr marL="0" marR="0" marT="44450" marB="0">
                    <a:lnR w="1905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0"/>
                  </a:ext>
                </a:extLst>
              </a:tr>
              <a:tr h="364377">
                <a:tc>
                  <a:txBody>
                    <a:bodyPr/>
                    <a:lstStyle/>
                    <a:p>
                      <a:pPr marR="237490" algn="ctr">
                        <a:lnSpc>
                          <a:spcPct val="100000"/>
                        </a:lnSpc>
                        <a:spcBef>
                          <a:spcPts val="359"/>
                        </a:spcBef>
                      </a:pPr>
                      <a:r>
                        <a:rPr sz="1600" spc="-5" dirty="0">
                          <a:latin typeface="Arial"/>
                          <a:cs typeface="Arial"/>
                        </a:rPr>
                        <a:t>Min. </a:t>
                      </a:r>
                      <a:r>
                        <a:rPr sz="1600" dirty="0">
                          <a:latin typeface="Arial"/>
                          <a:cs typeface="Arial"/>
                        </a:rPr>
                        <a:t>GC </a:t>
                      </a:r>
                      <a:r>
                        <a:rPr sz="1600" spc="-5" dirty="0">
                          <a:latin typeface="Arial"/>
                          <a:cs typeface="Arial"/>
                        </a:rPr>
                        <a:t>pause</a:t>
                      </a:r>
                      <a:r>
                        <a:rPr sz="1600" spc="-35" dirty="0">
                          <a:latin typeface="Arial"/>
                          <a:cs typeface="Arial"/>
                        </a:rPr>
                        <a:t> </a:t>
                      </a:r>
                      <a:r>
                        <a:rPr sz="1600" dirty="0">
                          <a:latin typeface="Arial"/>
                          <a:cs typeface="Arial"/>
                        </a:rPr>
                        <a:t>(ms)</a:t>
                      </a:r>
                      <a:endParaRPr sz="1600">
                        <a:latin typeface="Arial"/>
                        <a:cs typeface="Arial"/>
                      </a:endParaRPr>
                    </a:p>
                  </a:txBody>
                  <a:tcPr marL="0" marR="0" marT="45719" marB="0">
                    <a:lnL w="19050">
                      <a:solidFill>
                        <a:srgbClr val="000000"/>
                      </a:solidFill>
                      <a:prstDash val="solid"/>
                    </a:lnL>
                    <a:lnT w="19050">
                      <a:solidFill>
                        <a:srgbClr val="000000"/>
                      </a:solidFill>
                      <a:prstDash val="solid"/>
                    </a:lnT>
                  </a:tcPr>
                </a:tc>
                <a:tc>
                  <a:txBody>
                    <a:bodyPr/>
                    <a:lstStyle/>
                    <a:p>
                      <a:pPr marL="460375">
                        <a:lnSpc>
                          <a:spcPct val="100000"/>
                        </a:lnSpc>
                        <a:spcBef>
                          <a:spcPts val="359"/>
                        </a:spcBef>
                      </a:pPr>
                      <a:r>
                        <a:rPr sz="1600" spc="-5" dirty="0">
                          <a:latin typeface="Arial"/>
                          <a:cs typeface="Arial"/>
                        </a:rPr>
                        <a:t>21.815</a:t>
                      </a:r>
                      <a:endParaRPr sz="1600">
                        <a:latin typeface="Arial"/>
                        <a:cs typeface="Arial"/>
                      </a:endParaRPr>
                    </a:p>
                  </a:txBody>
                  <a:tcPr marL="0" marR="0" marT="45719" marB="0">
                    <a:lnT w="19050">
                      <a:solidFill>
                        <a:srgbClr val="000000"/>
                      </a:solidFill>
                      <a:prstDash val="solid"/>
                    </a:lnT>
                  </a:tcPr>
                </a:tc>
                <a:tc>
                  <a:txBody>
                    <a:bodyPr/>
                    <a:lstStyle/>
                    <a:p>
                      <a:pPr marL="88900" algn="ctr">
                        <a:lnSpc>
                          <a:spcPct val="100000"/>
                        </a:lnSpc>
                        <a:spcBef>
                          <a:spcPts val="359"/>
                        </a:spcBef>
                      </a:pPr>
                      <a:r>
                        <a:rPr sz="1600" spc="-5" dirty="0">
                          <a:latin typeface="Arial"/>
                          <a:cs typeface="Arial"/>
                        </a:rPr>
                        <a:t>5.860</a:t>
                      </a:r>
                      <a:endParaRPr sz="1600">
                        <a:latin typeface="Arial"/>
                        <a:cs typeface="Arial"/>
                      </a:endParaRPr>
                    </a:p>
                  </a:txBody>
                  <a:tcPr marL="0" marR="0" marT="45719" marB="0">
                    <a:lnR w="19050">
                      <a:solidFill>
                        <a:srgbClr val="000000"/>
                      </a:solidFill>
                      <a:prstDash val="solid"/>
                    </a:lnR>
                    <a:lnT w="19050">
                      <a:solidFill>
                        <a:srgbClr val="000000"/>
                      </a:solidFill>
                      <a:prstDash val="solid"/>
                    </a:lnT>
                  </a:tcPr>
                </a:tc>
                <a:extLst>
                  <a:ext uri="{0D108BD9-81ED-4DB2-BD59-A6C34878D82A}">
                    <a16:rowId xmlns:a16="http://schemas.microsoft.com/office/drawing/2014/main" val="10001"/>
                  </a:ext>
                </a:extLst>
              </a:tr>
              <a:tr h="370332">
                <a:tc>
                  <a:txBody>
                    <a:bodyPr/>
                    <a:lstStyle/>
                    <a:p>
                      <a:pPr marR="237490" algn="ctr">
                        <a:lnSpc>
                          <a:spcPct val="100000"/>
                        </a:lnSpc>
                        <a:spcBef>
                          <a:spcPts val="415"/>
                        </a:spcBef>
                      </a:pPr>
                      <a:r>
                        <a:rPr sz="1600" spc="-10" dirty="0">
                          <a:latin typeface="Arial"/>
                          <a:cs typeface="Arial"/>
                        </a:rPr>
                        <a:t>Avg. </a:t>
                      </a:r>
                      <a:r>
                        <a:rPr sz="1600" dirty="0">
                          <a:latin typeface="Arial"/>
                          <a:cs typeface="Arial"/>
                        </a:rPr>
                        <a:t>GC </a:t>
                      </a:r>
                      <a:r>
                        <a:rPr sz="1600" spc="-5" dirty="0">
                          <a:latin typeface="Arial"/>
                          <a:cs typeface="Arial"/>
                        </a:rPr>
                        <a:t>pause</a:t>
                      </a:r>
                      <a:r>
                        <a:rPr sz="1600" spc="-35" dirty="0">
                          <a:latin typeface="Arial"/>
                          <a:cs typeface="Arial"/>
                        </a:rPr>
                        <a:t> </a:t>
                      </a:r>
                      <a:r>
                        <a:rPr sz="1600" dirty="0">
                          <a:latin typeface="Arial"/>
                          <a:cs typeface="Arial"/>
                        </a:rPr>
                        <a:t>(ms)</a:t>
                      </a:r>
                      <a:endParaRPr sz="1600">
                        <a:latin typeface="Arial"/>
                        <a:cs typeface="Arial"/>
                      </a:endParaRPr>
                    </a:p>
                  </a:txBody>
                  <a:tcPr marL="0" marR="0" marT="52705" marB="0">
                    <a:lnL w="19050">
                      <a:solidFill>
                        <a:srgbClr val="000000"/>
                      </a:solidFill>
                      <a:prstDash val="solid"/>
                    </a:lnL>
                  </a:tcPr>
                </a:tc>
                <a:tc>
                  <a:txBody>
                    <a:bodyPr/>
                    <a:lstStyle/>
                    <a:p>
                      <a:pPr marL="460375">
                        <a:lnSpc>
                          <a:spcPct val="100000"/>
                        </a:lnSpc>
                        <a:spcBef>
                          <a:spcPts val="415"/>
                        </a:spcBef>
                      </a:pPr>
                      <a:r>
                        <a:rPr sz="1600" spc="-5" dirty="0">
                          <a:latin typeface="Arial"/>
                          <a:cs typeface="Arial"/>
                        </a:rPr>
                        <a:t>34.441</a:t>
                      </a:r>
                      <a:endParaRPr sz="1600">
                        <a:latin typeface="Arial"/>
                        <a:cs typeface="Arial"/>
                      </a:endParaRPr>
                    </a:p>
                  </a:txBody>
                  <a:tcPr marL="0" marR="0" marT="52705" marB="0"/>
                </a:tc>
                <a:tc>
                  <a:txBody>
                    <a:bodyPr/>
                    <a:lstStyle/>
                    <a:p>
                      <a:pPr marL="88900" algn="ctr">
                        <a:lnSpc>
                          <a:spcPct val="100000"/>
                        </a:lnSpc>
                        <a:spcBef>
                          <a:spcPts val="415"/>
                        </a:spcBef>
                      </a:pPr>
                      <a:r>
                        <a:rPr sz="1600" spc="-5" dirty="0">
                          <a:latin typeface="Arial"/>
                          <a:cs typeface="Arial"/>
                        </a:rPr>
                        <a:t>18.764</a:t>
                      </a:r>
                      <a:endParaRPr sz="1600">
                        <a:latin typeface="Arial"/>
                        <a:cs typeface="Arial"/>
                      </a:endParaRPr>
                    </a:p>
                  </a:txBody>
                  <a:tcPr marL="0" marR="0" marT="52705" marB="0">
                    <a:lnR w="19050">
                      <a:solidFill>
                        <a:srgbClr val="000000"/>
                      </a:solidFill>
                      <a:prstDash val="solid"/>
                    </a:lnR>
                  </a:tcPr>
                </a:tc>
                <a:extLst>
                  <a:ext uri="{0D108BD9-81ED-4DB2-BD59-A6C34878D82A}">
                    <a16:rowId xmlns:a16="http://schemas.microsoft.com/office/drawing/2014/main" val="10002"/>
                  </a:ext>
                </a:extLst>
              </a:tr>
              <a:tr h="370331">
                <a:tc>
                  <a:txBody>
                    <a:bodyPr/>
                    <a:lstStyle/>
                    <a:p>
                      <a:pPr marR="237490" algn="ctr">
                        <a:lnSpc>
                          <a:spcPct val="100000"/>
                        </a:lnSpc>
                        <a:spcBef>
                          <a:spcPts val="405"/>
                        </a:spcBef>
                      </a:pPr>
                      <a:r>
                        <a:rPr sz="1600" dirty="0">
                          <a:solidFill>
                            <a:srgbClr val="C00000"/>
                          </a:solidFill>
                          <a:latin typeface="Arial"/>
                          <a:cs typeface="Arial"/>
                        </a:rPr>
                        <a:t>GC </a:t>
                      </a:r>
                      <a:r>
                        <a:rPr sz="1600" spc="-5" dirty="0">
                          <a:solidFill>
                            <a:srgbClr val="C00000"/>
                          </a:solidFill>
                          <a:latin typeface="Arial"/>
                          <a:cs typeface="Arial"/>
                        </a:rPr>
                        <a:t>Duration</a:t>
                      </a:r>
                      <a:r>
                        <a:rPr sz="1600" spc="-25" dirty="0">
                          <a:solidFill>
                            <a:srgbClr val="C00000"/>
                          </a:solidFill>
                          <a:latin typeface="Arial"/>
                          <a:cs typeface="Arial"/>
                        </a:rPr>
                        <a:t> </a:t>
                      </a:r>
                      <a:r>
                        <a:rPr sz="1600" dirty="0">
                          <a:solidFill>
                            <a:srgbClr val="C00000"/>
                          </a:solidFill>
                          <a:latin typeface="Arial"/>
                          <a:cs typeface="Arial"/>
                        </a:rPr>
                        <a:t>(s)</a:t>
                      </a:r>
                      <a:endParaRPr sz="1600" dirty="0">
                        <a:latin typeface="Arial"/>
                        <a:cs typeface="Arial"/>
                      </a:endParaRPr>
                    </a:p>
                  </a:txBody>
                  <a:tcPr marL="0" marR="0" marT="51435" marB="0">
                    <a:lnL w="19050">
                      <a:solidFill>
                        <a:srgbClr val="000000"/>
                      </a:solidFill>
                      <a:prstDash val="solid"/>
                    </a:lnL>
                  </a:tcPr>
                </a:tc>
                <a:tc>
                  <a:txBody>
                    <a:bodyPr/>
                    <a:lstStyle/>
                    <a:p>
                      <a:pPr marL="516890">
                        <a:lnSpc>
                          <a:spcPct val="100000"/>
                        </a:lnSpc>
                        <a:spcBef>
                          <a:spcPts val="405"/>
                        </a:spcBef>
                      </a:pPr>
                      <a:r>
                        <a:rPr sz="1600" spc="-5" dirty="0">
                          <a:solidFill>
                            <a:srgbClr val="C00000"/>
                          </a:solidFill>
                          <a:latin typeface="Arial"/>
                          <a:cs typeface="Arial"/>
                        </a:rPr>
                        <a:t>18.94</a:t>
                      </a:r>
                      <a:endParaRPr sz="1600">
                        <a:latin typeface="Arial"/>
                        <a:cs typeface="Arial"/>
                      </a:endParaRPr>
                    </a:p>
                  </a:txBody>
                  <a:tcPr marL="0" marR="0" marT="51435" marB="0"/>
                </a:tc>
                <a:tc>
                  <a:txBody>
                    <a:bodyPr/>
                    <a:lstStyle/>
                    <a:p>
                      <a:pPr marL="88900" algn="ctr">
                        <a:lnSpc>
                          <a:spcPct val="100000"/>
                        </a:lnSpc>
                        <a:spcBef>
                          <a:spcPts val="405"/>
                        </a:spcBef>
                      </a:pPr>
                      <a:r>
                        <a:rPr sz="1600" spc="-5" dirty="0">
                          <a:solidFill>
                            <a:srgbClr val="C00000"/>
                          </a:solidFill>
                          <a:latin typeface="Arial"/>
                          <a:cs typeface="Arial"/>
                        </a:rPr>
                        <a:t>53.05</a:t>
                      </a:r>
                      <a:endParaRPr sz="1600">
                        <a:latin typeface="Arial"/>
                        <a:cs typeface="Arial"/>
                      </a:endParaRPr>
                    </a:p>
                  </a:txBody>
                  <a:tcPr marL="0" marR="0" marT="51435" marB="0">
                    <a:lnR w="19050">
                      <a:solidFill>
                        <a:srgbClr val="000000"/>
                      </a:solidFill>
                      <a:prstDash val="solid"/>
                    </a:lnR>
                  </a:tcPr>
                </a:tc>
                <a:extLst>
                  <a:ext uri="{0D108BD9-81ED-4DB2-BD59-A6C34878D82A}">
                    <a16:rowId xmlns:a16="http://schemas.microsoft.com/office/drawing/2014/main" val="10003"/>
                  </a:ext>
                </a:extLst>
              </a:tr>
              <a:tr h="371855">
                <a:tc>
                  <a:txBody>
                    <a:bodyPr/>
                    <a:lstStyle/>
                    <a:p>
                      <a:pPr marR="237490" algn="ctr">
                        <a:lnSpc>
                          <a:spcPct val="100000"/>
                        </a:lnSpc>
                        <a:spcBef>
                          <a:spcPts val="415"/>
                        </a:spcBef>
                      </a:pPr>
                      <a:r>
                        <a:rPr sz="1600" spc="-10" dirty="0">
                          <a:solidFill>
                            <a:srgbClr val="C00000"/>
                          </a:solidFill>
                          <a:latin typeface="Arial"/>
                          <a:cs typeface="Arial"/>
                        </a:rPr>
                        <a:t>Avg. </a:t>
                      </a:r>
                      <a:r>
                        <a:rPr sz="1600" spc="-5" dirty="0">
                          <a:solidFill>
                            <a:srgbClr val="C00000"/>
                          </a:solidFill>
                          <a:latin typeface="Arial"/>
                          <a:cs typeface="Arial"/>
                        </a:rPr>
                        <a:t>CPU util.</a:t>
                      </a:r>
                      <a:endParaRPr sz="1600" dirty="0">
                        <a:latin typeface="Arial"/>
                        <a:cs typeface="Arial"/>
                      </a:endParaRPr>
                    </a:p>
                  </a:txBody>
                  <a:tcPr marL="0" marR="0" marT="52705" marB="0">
                    <a:lnL w="19050">
                      <a:solidFill>
                        <a:srgbClr val="000000"/>
                      </a:solidFill>
                      <a:prstDash val="solid"/>
                    </a:lnL>
                  </a:tcPr>
                </a:tc>
                <a:tc>
                  <a:txBody>
                    <a:bodyPr/>
                    <a:lstStyle/>
                    <a:p>
                      <a:pPr marL="426084">
                        <a:lnSpc>
                          <a:spcPct val="100000"/>
                        </a:lnSpc>
                        <a:spcBef>
                          <a:spcPts val="415"/>
                        </a:spcBef>
                      </a:pPr>
                      <a:r>
                        <a:rPr sz="1600" spc="-5" dirty="0">
                          <a:solidFill>
                            <a:srgbClr val="C00000"/>
                          </a:solidFill>
                          <a:latin typeface="Arial"/>
                          <a:cs typeface="Arial"/>
                        </a:rPr>
                        <a:t>51.45%</a:t>
                      </a:r>
                      <a:endParaRPr sz="1600">
                        <a:latin typeface="Arial"/>
                        <a:cs typeface="Arial"/>
                      </a:endParaRPr>
                    </a:p>
                  </a:txBody>
                  <a:tcPr marL="0" marR="0" marT="52705" marB="0"/>
                </a:tc>
                <a:tc>
                  <a:txBody>
                    <a:bodyPr/>
                    <a:lstStyle/>
                    <a:p>
                      <a:pPr marL="88265" algn="ctr">
                        <a:lnSpc>
                          <a:spcPct val="100000"/>
                        </a:lnSpc>
                        <a:spcBef>
                          <a:spcPts val="415"/>
                        </a:spcBef>
                      </a:pPr>
                      <a:r>
                        <a:rPr sz="1600" spc="-5" dirty="0">
                          <a:solidFill>
                            <a:srgbClr val="C00000"/>
                          </a:solidFill>
                          <a:latin typeface="Arial"/>
                          <a:cs typeface="Arial"/>
                        </a:rPr>
                        <a:t>83.05%</a:t>
                      </a:r>
                      <a:endParaRPr sz="1600">
                        <a:latin typeface="Arial"/>
                        <a:cs typeface="Arial"/>
                      </a:endParaRPr>
                    </a:p>
                  </a:txBody>
                  <a:tcPr marL="0" marR="0" marT="52705" marB="0">
                    <a:lnR w="19050">
                      <a:solidFill>
                        <a:srgbClr val="000000"/>
                      </a:solidFill>
                      <a:prstDash val="solid"/>
                    </a:lnR>
                  </a:tcPr>
                </a:tc>
                <a:extLst>
                  <a:ext uri="{0D108BD9-81ED-4DB2-BD59-A6C34878D82A}">
                    <a16:rowId xmlns:a16="http://schemas.microsoft.com/office/drawing/2014/main" val="10004"/>
                  </a:ext>
                </a:extLst>
              </a:tr>
              <a:tr h="377304">
                <a:tc>
                  <a:txBody>
                    <a:bodyPr/>
                    <a:lstStyle/>
                    <a:p>
                      <a:pPr marR="237490" algn="ctr">
                        <a:lnSpc>
                          <a:spcPct val="100000"/>
                        </a:lnSpc>
                        <a:spcBef>
                          <a:spcPts val="415"/>
                        </a:spcBef>
                      </a:pPr>
                      <a:r>
                        <a:rPr sz="1600" spc="-5" dirty="0">
                          <a:latin typeface="Arial"/>
                          <a:cs typeface="Arial"/>
                        </a:rPr>
                        <a:t>p99 latency</a:t>
                      </a:r>
                      <a:r>
                        <a:rPr sz="1600" spc="-15" dirty="0">
                          <a:latin typeface="Arial"/>
                          <a:cs typeface="Arial"/>
                        </a:rPr>
                        <a:t> </a:t>
                      </a:r>
                      <a:r>
                        <a:rPr sz="1600" dirty="0">
                          <a:latin typeface="Arial"/>
                          <a:cs typeface="Arial"/>
                        </a:rPr>
                        <a:t>(ms)</a:t>
                      </a:r>
                      <a:endParaRPr sz="1600">
                        <a:latin typeface="Arial"/>
                        <a:cs typeface="Arial"/>
                      </a:endParaRPr>
                    </a:p>
                  </a:txBody>
                  <a:tcPr marL="0" marR="0" marT="52705" marB="0">
                    <a:lnL w="19050">
                      <a:solidFill>
                        <a:srgbClr val="000000"/>
                      </a:solidFill>
                      <a:prstDash val="solid"/>
                    </a:lnL>
                    <a:lnB w="19050">
                      <a:solidFill>
                        <a:srgbClr val="000000"/>
                      </a:solidFill>
                      <a:prstDash val="solid"/>
                    </a:lnB>
                  </a:tcPr>
                </a:tc>
                <a:tc>
                  <a:txBody>
                    <a:bodyPr/>
                    <a:lstStyle/>
                    <a:p>
                      <a:pPr marL="403860">
                        <a:lnSpc>
                          <a:spcPct val="100000"/>
                        </a:lnSpc>
                        <a:spcBef>
                          <a:spcPts val="415"/>
                        </a:spcBef>
                      </a:pPr>
                      <a:r>
                        <a:rPr sz="1600" spc="-5" dirty="0">
                          <a:latin typeface="Arial"/>
                          <a:cs typeface="Arial"/>
                        </a:rPr>
                        <a:t>1942.09</a:t>
                      </a:r>
                      <a:endParaRPr sz="1600">
                        <a:latin typeface="Arial"/>
                        <a:cs typeface="Arial"/>
                      </a:endParaRPr>
                    </a:p>
                  </a:txBody>
                  <a:tcPr marL="0" marR="0" marT="52705" marB="0">
                    <a:lnB w="19050">
                      <a:solidFill>
                        <a:srgbClr val="000000"/>
                      </a:solidFill>
                      <a:prstDash val="solid"/>
                    </a:lnB>
                  </a:tcPr>
                </a:tc>
                <a:tc>
                  <a:txBody>
                    <a:bodyPr/>
                    <a:lstStyle/>
                    <a:p>
                      <a:pPr marL="88900" algn="ctr">
                        <a:lnSpc>
                          <a:spcPct val="100000"/>
                        </a:lnSpc>
                        <a:spcBef>
                          <a:spcPts val="415"/>
                        </a:spcBef>
                      </a:pPr>
                      <a:r>
                        <a:rPr sz="1600" spc="-5" dirty="0">
                          <a:latin typeface="Arial"/>
                          <a:cs typeface="Arial"/>
                        </a:rPr>
                        <a:t>3614.58</a:t>
                      </a:r>
                      <a:endParaRPr sz="1600" dirty="0">
                        <a:latin typeface="Arial"/>
                        <a:cs typeface="Arial"/>
                      </a:endParaRPr>
                    </a:p>
                  </a:txBody>
                  <a:tcPr marL="0" marR="0" marT="52705" marB="0">
                    <a:lnR w="19050">
                      <a:solidFill>
                        <a:srgbClr val="000000"/>
                      </a:solidFill>
                      <a:prstDash val="solid"/>
                    </a:lnR>
                    <a:lnB w="19050">
                      <a:solidFill>
                        <a:srgbClr val="000000"/>
                      </a:solidFill>
                      <a:prstDash val="solid"/>
                    </a:lnB>
                  </a:tcPr>
                </a:tc>
                <a:extLst>
                  <a:ext uri="{0D108BD9-81ED-4DB2-BD59-A6C34878D82A}">
                    <a16:rowId xmlns:a16="http://schemas.microsoft.com/office/drawing/2014/main" val="10005"/>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409957"/>
            <a:ext cx="7563484" cy="513080"/>
          </a:xfrm>
          <a:prstGeom prst="rect">
            <a:avLst/>
          </a:prstGeom>
        </p:spPr>
        <p:txBody>
          <a:bodyPr vert="horz" wrap="square" lIns="0" tIns="12700" rIns="0" bIns="0" rtlCol="0">
            <a:spAutoFit/>
          </a:bodyPr>
          <a:lstStyle/>
          <a:p>
            <a:pPr marL="12700">
              <a:lnSpc>
                <a:spcPct val="100000"/>
              </a:lnSpc>
              <a:spcBef>
                <a:spcPts val="100"/>
              </a:spcBef>
            </a:pPr>
            <a:r>
              <a:rPr sz="3200" b="1" spc="75" dirty="0">
                <a:solidFill>
                  <a:srgbClr val="BE384B"/>
                </a:solidFill>
                <a:latin typeface="Arial"/>
                <a:cs typeface="Arial"/>
              </a:rPr>
              <a:t>Concurrent </a:t>
            </a:r>
            <a:r>
              <a:rPr sz="3200" b="1" spc="-100" dirty="0">
                <a:solidFill>
                  <a:srgbClr val="BE384B"/>
                </a:solidFill>
                <a:latin typeface="Arial"/>
                <a:cs typeface="Arial"/>
              </a:rPr>
              <a:t>GC </a:t>
            </a:r>
            <a:r>
              <a:rPr sz="3200" b="1" spc="-10" dirty="0">
                <a:solidFill>
                  <a:srgbClr val="BE384B"/>
                </a:solidFill>
                <a:latin typeface="Arial"/>
                <a:cs typeface="Arial"/>
              </a:rPr>
              <a:t>Is </a:t>
            </a:r>
            <a:r>
              <a:rPr sz="3200" b="1" spc="265" dirty="0">
                <a:solidFill>
                  <a:srgbClr val="BE384B"/>
                </a:solidFill>
                <a:latin typeface="Arial"/>
                <a:cs typeface="Arial"/>
              </a:rPr>
              <a:t>Not </a:t>
            </a:r>
            <a:r>
              <a:rPr sz="3200" b="1" spc="50" dirty="0">
                <a:solidFill>
                  <a:srgbClr val="BE384B"/>
                </a:solidFill>
                <a:latin typeface="Arial"/>
                <a:cs typeface="Arial"/>
              </a:rPr>
              <a:t>Always</a:t>
            </a:r>
            <a:r>
              <a:rPr sz="3200" b="1" spc="-10" dirty="0">
                <a:solidFill>
                  <a:srgbClr val="BE384B"/>
                </a:solidFill>
                <a:latin typeface="Arial"/>
                <a:cs typeface="Arial"/>
              </a:rPr>
              <a:t> </a:t>
            </a:r>
            <a:r>
              <a:rPr sz="3200" b="1" spc="140" dirty="0">
                <a:solidFill>
                  <a:srgbClr val="BE384B"/>
                </a:solidFill>
                <a:latin typeface="Arial"/>
                <a:cs typeface="Arial"/>
              </a:rPr>
              <a:t>Helpful</a:t>
            </a:r>
            <a:endParaRPr sz="3200">
              <a:latin typeface="Arial"/>
              <a:cs typeface="Arial"/>
            </a:endParaRPr>
          </a:p>
        </p:txBody>
      </p:sp>
      <p:sp>
        <p:nvSpPr>
          <p:cNvPr id="3" name="object 3"/>
          <p:cNvSpPr txBox="1"/>
          <p:nvPr/>
        </p:nvSpPr>
        <p:spPr>
          <a:xfrm>
            <a:off x="535940" y="1263141"/>
            <a:ext cx="7451090" cy="1832610"/>
          </a:xfrm>
          <a:prstGeom prst="rect">
            <a:avLst/>
          </a:prstGeom>
        </p:spPr>
        <p:txBody>
          <a:bodyPr vert="horz" wrap="square" lIns="0" tIns="140970" rIns="0" bIns="0" rtlCol="0">
            <a:spAutoFit/>
          </a:bodyPr>
          <a:lstStyle/>
          <a:p>
            <a:pPr marL="355600" indent="-342900">
              <a:lnSpc>
                <a:spcPct val="100000"/>
              </a:lnSpc>
              <a:spcBef>
                <a:spcPts val="1110"/>
              </a:spcBef>
              <a:buFont typeface="Arial"/>
              <a:buChar char="•"/>
              <a:tabLst>
                <a:tab pos="354965" algn="l"/>
                <a:tab pos="355600" algn="l"/>
              </a:tabLst>
            </a:pPr>
            <a:r>
              <a:rPr sz="2000" b="1" spc="-5" dirty="0">
                <a:solidFill>
                  <a:srgbClr val="404040"/>
                </a:solidFill>
                <a:latin typeface="Arial"/>
                <a:cs typeface="Arial"/>
              </a:rPr>
              <a:t>Mostly-concurrent GC consumes </a:t>
            </a:r>
            <a:r>
              <a:rPr sz="2000" b="1" dirty="0">
                <a:solidFill>
                  <a:srgbClr val="404040"/>
                </a:solidFill>
                <a:latin typeface="Arial"/>
                <a:cs typeface="Arial"/>
              </a:rPr>
              <a:t>even </a:t>
            </a:r>
            <a:r>
              <a:rPr sz="2000" b="1" spc="-5" dirty="0">
                <a:solidFill>
                  <a:srgbClr val="404040"/>
                </a:solidFill>
                <a:latin typeface="Arial"/>
                <a:cs typeface="Arial"/>
              </a:rPr>
              <a:t>more </a:t>
            </a:r>
            <a:r>
              <a:rPr sz="2000" b="1" dirty="0">
                <a:solidFill>
                  <a:srgbClr val="404040"/>
                </a:solidFill>
                <a:latin typeface="Arial"/>
                <a:cs typeface="Arial"/>
              </a:rPr>
              <a:t>CPU</a:t>
            </a:r>
            <a:r>
              <a:rPr sz="2000" b="1" spc="10" dirty="0">
                <a:solidFill>
                  <a:srgbClr val="404040"/>
                </a:solidFill>
                <a:latin typeface="Arial"/>
                <a:cs typeface="Arial"/>
              </a:rPr>
              <a:t> </a:t>
            </a:r>
            <a:r>
              <a:rPr sz="2000" b="1" spc="-5" dirty="0">
                <a:solidFill>
                  <a:srgbClr val="404040"/>
                </a:solidFill>
                <a:latin typeface="Arial"/>
                <a:cs typeface="Arial"/>
              </a:rPr>
              <a:t>resource</a:t>
            </a:r>
            <a:endParaRPr sz="2000">
              <a:latin typeface="Arial"/>
              <a:cs typeface="Arial"/>
            </a:endParaRPr>
          </a:p>
          <a:p>
            <a:pPr marL="755650" lvl="1" indent="-285750">
              <a:lnSpc>
                <a:spcPct val="100000"/>
              </a:lnSpc>
              <a:spcBef>
                <a:spcPts val="805"/>
              </a:spcBef>
              <a:buChar char="–"/>
              <a:tabLst>
                <a:tab pos="755015" algn="l"/>
                <a:tab pos="755650" algn="l"/>
              </a:tabLst>
            </a:pPr>
            <a:r>
              <a:rPr sz="1600" spc="-5" dirty="0">
                <a:solidFill>
                  <a:srgbClr val="404040"/>
                </a:solidFill>
                <a:latin typeface="Arial"/>
                <a:cs typeface="Arial"/>
              </a:rPr>
              <a:t>Evaluation on Shenandoah: </a:t>
            </a:r>
            <a:r>
              <a:rPr sz="1600" dirty="0">
                <a:solidFill>
                  <a:srgbClr val="404040"/>
                </a:solidFill>
                <a:latin typeface="Arial"/>
                <a:cs typeface="Arial"/>
              </a:rPr>
              <a:t>the </a:t>
            </a:r>
            <a:r>
              <a:rPr sz="1600" spc="-5" dirty="0">
                <a:solidFill>
                  <a:srgbClr val="404040"/>
                </a:solidFill>
                <a:latin typeface="Arial"/>
                <a:cs typeface="Arial"/>
              </a:rPr>
              <a:t>same application throughput as</a:t>
            </a:r>
            <a:r>
              <a:rPr sz="1600" spc="40" dirty="0">
                <a:solidFill>
                  <a:srgbClr val="404040"/>
                </a:solidFill>
                <a:latin typeface="Arial"/>
                <a:cs typeface="Arial"/>
              </a:rPr>
              <a:t> </a:t>
            </a:r>
            <a:r>
              <a:rPr sz="1600" dirty="0">
                <a:solidFill>
                  <a:srgbClr val="404040"/>
                </a:solidFill>
                <a:latin typeface="Arial"/>
                <a:cs typeface="Arial"/>
              </a:rPr>
              <a:t>G1</a:t>
            </a:r>
            <a:endParaRPr sz="1600">
              <a:latin typeface="Arial"/>
              <a:cs typeface="Arial"/>
            </a:endParaRPr>
          </a:p>
          <a:p>
            <a:pPr marL="755650" lvl="1" indent="-285750">
              <a:lnSpc>
                <a:spcPct val="100000"/>
              </a:lnSpc>
              <a:spcBef>
                <a:spcPts val="770"/>
              </a:spcBef>
              <a:buChar char="–"/>
              <a:tabLst>
                <a:tab pos="755015" algn="l"/>
                <a:tab pos="755650" algn="l"/>
              </a:tabLst>
            </a:pPr>
            <a:r>
              <a:rPr sz="1600" spc="-5" dirty="0">
                <a:solidFill>
                  <a:srgbClr val="404040"/>
                </a:solidFill>
                <a:latin typeface="Arial"/>
                <a:cs typeface="Arial"/>
              </a:rPr>
              <a:t>The </a:t>
            </a:r>
            <a:r>
              <a:rPr sz="1600" dirty="0">
                <a:solidFill>
                  <a:srgbClr val="404040"/>
                </a:solidFill>
                <a:latin typeface="Arial"/>
                <a:cs typeface="Arial"/>
              </a:rPr>
              <a:t>GC </a:t>
            </a:r>
            <a:r>
              <a:rPr sz="1600" spc="-5" dirty="0">
                <a:solidFill>
                  <a:srgbClr val="404040"/>
                </a:solidFill>
                <a:latin typeface="Arial"/>
                <a:cs typeface="Arial"/>
              </a:rPr>
              <a:t>pauses in Shenandoah become quite</a:t>
            </a:r>
            <a:r>
              <a:rPr sz="1600" spc="20" dirty="0">
                <a:solidFill>
                  <a:srgbClr val="404040"/>
                </a:solidFill>
                <a:latin typeface="Arial"/>
                <a:cs typeface="Arial"/>
              </a:rPr>
              <a:t> </a:t>
            </a:r>
            <a:r>
              <a:rPr sz="1600" spc="-5" dirty="0">
                <a:solidFill>
                  <a:srgbClr val="404040"/>
                </a:solidFill>
                <a:latin typeface="Arial"/>
                <a:cs typeface="Arial"/>
              </a:rPr>
              <a:t>short</a:t>
            </a:r>
            <a:endParaRPr sz="1600">
              <a:latin typeface="Arial"/>
              <a:cs typeface="Arial"/>
            </a:endParaRPr>
          </a:p>
          <a:p>
            <a:pPr marL="755650" lvl="1" indent="-285750">
              <a:lnSpc>
                <a:spcPct val="100000"/>
              </a:lnSpc>
              <a:spcBef>
                <a:spcPts val="790"/>
              </a:spcBef>
              <a:buChar char="–"/>
              <a:tabLst>
                <a:tab pos="755015" algn="l"/>
                <a:tab pos="755650" algn="l"/>
              </a:tabLst>
            </a:pPr>
            <a:r>
              <a:rPr sz="1600" spc="-5" dirty="0">
                <a:solidFill>
                  <a:srgbClr val="404040"/>
                </a:solidFill>
                <a:latin typeface="Arial"/>
                <a:cs typeface="Arial"/>
              </a:rPr>
              <a:t>But: </a:t>
            </a:r>
            <a:r>
              <a:rPr sz="1600" dirty="0">
                <a:solidFill>
                  <a:srgbClr val="404040"/>
                </a:solidFill>
                <a:latin typeface="Arial"/>
                <a:cs typeface="Arial"/>
              </a:rPr>
              <a:t>the </a:t>
            </a:r>
            <a:r>
              <a:rPr sz="1600" spc="-5" dirty="0">
                <a:solidFill>
                  <a:srgbClr val="404040"/>
                </a:solidFill>
                <a:latin typeface="Arial"/>
                <a:cs typeface="Arial"/>
              </a:rPr>
              <a:t>overall </a:t>
            </a:r>
            <a:r>
              <a:rPr sz="1600" dirty="0">
                <a:solidFill>
                  <a:srgbClr val="404040"/>
                </a:solidFill>
                <a:latin typeface="Arial"/>
                <a:cs typeface="Arial"/>
              </a:rPr>
              <a:t>GC </a:t>
            </a:r>
            <a:r>
              <a:rPr sz="1600" spc="-5" dirty="0">
                <a:solidFill>
                  <a:srgbClr val="404040"/>
                </a:solidFill>
                <a:latin typeface="Arial"/>
                <a:cs typeface="Arial"/>
              </a:rPr>
              <a:t>time is longer and consumes more CPU</a:t>
            </a:r>
            <a:r>
              <a:rPr sz="1600" spc="75" dirty="0">
                <a:solidFill>
                  <a:srgbClr val="404040"/>
                </a:solidFill>
                <a:latin typeface="Arial"/>
                <a:cs typeface="Arial"/>
              </a:rPr>
              <a:t> </a:t>
            </a:r>
            <a:r>
              <a:rPr sz="1600" spc="-5" dirty="0">
                <a:solidFill>
                  <a:srgbClr val="404040"/>
                </a:solidFill>
                <a:latin typeface="Arial"/>
                <a:cs typeface="Arial"/>
              </a:rPr>
              <a:t>resource</a:t>
            </a:r>
            <a:endParaRPr sz="1600">
              <a:latin typeface="Arial"/>
              <a:cs typeface="Arial"/>
            </a:endParaRPr>
          </a:p>
          <a:p>
            <a:pPr marL="755650" lvl="1" indent="-285750">
              <a:lnSpc>
                <a:spcPct val="100000"/>
              </a:lnSpc>
              <a:spcBef>
                <a:spcPts val="770"/>
              </a:spcBef>
              <a:buFont typeface="Arial"/>
              <a:buChar char="–"/>
              <a:tabLst>
                <a:tab pos="755015" algn="l"/>
                <a:tab pos="755650" algn="l"/>
              </a:tabLst>
            </a:pPr>
            <a:r>
              <a:rPr sz="1600" b="1" spc="-5" dirty="0">
                <a:solidFill>
                  <a:srgbClr val="C00000"/>
                </a:solidFill>
                <a:latin typeface="Arial"/>
                <a:cs typeface="Arial"/>
              </a:rPr>
              <a:t>Result: worse application </a:t>
            </a:r>
            <a:r>
              <a:rPr sz="1600" b="1" dirty="0">
                <a:solidFill>
                  <a:srgbClr val="C00000"/>
                </a:solidFill>
                <a:latin typeface="Arial"/>
                <a:cs typeface="Arial"/>
              </a:rPr>
              <a:t>tail</a:t>
            </a:r>
            <a:r>
              <a:rPr sz="1600" b="1" spc="25" dirty="0">
                <a:solidFill>
                  <a:srgbClr val="C00000"/>
                </a:solidFill>
                <a:latin typeface="Arial"/>
                <a:cs typeface="Arial"/>
              </a:rPr>
              <a:t> </a:t>
            </a:r>
            <a:r>
              <a:rPr sz="1600" b="1" spc="-5" dirty="0">
                <a:solidFill>
                  <a:srgbClr val="C00000"/>
                </a:solidFill>
                <a:latin typeface="Arial"/>
                <a:cs typeface="Arial"/>
              </a:rPr>
              <a:t>latency</a:t>
            </a:r>
            <a:endParaRPr sz="1600">
              <a:latin typeface="Arial"/>
              <a:cs typeface="Arial"/>
            </a:endParaRPr>
          </a:p>
        </p:txBody>
      </p:sp>
      <p:sp>
        <p:nvSpPr>
          <p:cNvPr id="4" name="object 4"/>
          <p:cNvSpPr txBox="1"/>
          <p:nvPr/>
        </p:nvSpPr>
        <p:spPr>
          <a:xfrm>
            <a:off x="8419465" y="5333491"/>
            <a:ext cx="187325" cy="208279"/>
          </a:xfrm>
          <a:prstGeom prst="rect">
            <a:avLst/>
          </a:prstGeom>
        </p:spPr>
        <p:txBody>
          <a:bodyPr vert="horz" wrap="square" lIns="0" tIns="12700" rIns="0" bIns="0" rtlCol="0">
            <a:spAutoFit/>
          </a:bodyPr>
          <a:lstStyle/>
          <a:p>
            <a:pPr marL="12700">
              <a:lnSpc>
                <a:spcPct val="100000"/>
              </a:lnSpc>
              <a:spcBef>
                <a:spcPts val="100"/>
              </a:spcBef>
            </a:pPr>
            <a:r>
              <a:rPr sz="1200" spc="-35" dirty="0">
                <a:solidFill>
                  <a:srgbClr val="898989"/>
                </a:solidFill>
                <a:latin typeface="Arial"/>
                <a:cs typeface="Arial"/>
              </a:rPr>
              <a:t>14</a:t>
            </a:r>
            <a:endParaRPr sz="1200">
              <a:latin typeface="Arial"/>
              <a:cs typeface="Arial"/>
            </a:endParaRPr>
          </a:p>
        </p:txBody>
      </p:sp>
      <p:graphicFrame>
        <p:nvGraphicFramePr>
          <p:cNvPr id="5" name="object 5"/>
          <p:cNvGraphicFramePr>
            <a:graphicFrameLocks noGrp="1"/>
          </p:cNvGraphicFramePr>
          <p:nvPr/>
        </p:nvGraphicFramePr>
        <p:xfrm>
          <a:off x="1397304" y="3369843"/>
          <a:ext cx="6095999" cy="2225039"/>
        </p:xfrm>
        <a:graphic>
          <a:graphicData uri="http://schemas.openxmlformats.org/drawingml/2006/table">
            <a:tbl>
              <a:tblPr firstRow="1" bandRow="1">
                <a:tableStyleId>{2D5ABB26-0587-4C30-8999-92F81FD0307C}</a:tableStyleId>
              </a:tblPr>
              <a:tblGrid>
                <a:gridCol w="2277110">
                  <a:extLst>
                    <a:ext uri="{9D8B030D-6E8A-4147-A177-3AD203B41FA5}">
                      <a16:colId xmlns:a16="http://schemas.microsoft.com/office/drawing/2014/main" val="20000"/>
                    </a:ext>
                  </a:extLst>
                </a:gridCol>
                <a:gridCol w="1697989">
                  <a:extLst>
                    <a:ext uri="{9D8B030D-6E8A-4147-A177-3AD203B41FA5}">
                      <a16:colId xmlns:a16="http://schemas.microsoft.com/office/drawing/2014/main" val="20001"/>
                    </a:ext>
                  </a:extLst>
                </a:gridCol>
                <a:gridCol w="2120900">
                  <a:extLst>
                    <a:ext uri="{9D8B030D-6E8A-4147-A177-3AD203B41FA5}">
                      <a16:colId xmlns:a16="http://schemas.microsoft.com/office/drawing/2014/main" val="20002"/>
                    </a:ext>
                  </a:extLst>
                </a:gridCol>
              </a:tblGrid>
              <a:tr h="370840">
                <a:tc>
                  <a:txBody>
                    <a:bodyPr/>
                    <a:lstStyle/>
                    <a:p>
                      <a:pPr marR="236854" algn="ctr">
                        <a:lnSpc>
                          <a:spcPct val="100000"/>
                        </a:lnSpc>
                        <a:spcBef>
                          <a:spcPts val="350"/>
                        </a:spcBef>
                      </a:pPr>
                      <a:r>
                        <a:rPr sz="1600" b="1" dirty="0">
                          <a:latin typeface="Arial"/>
                          <a:cs typeface="Arial"/>
                        </a:rPr>
                        <a:t>GC</a:t>
                      </a:r>
                      <a:r>
                        <a:rPr sz="1600" b="1" spc="-15" dirty="0">
                          <a:latin typeface="Arial"/>
                          <a:cs typeface="Arial"/>
                        </a:rPr>
                        <a:t> </a:t>
                      </a:r>
                      <a:r>
                        <a:rPr sz="1600" b="1" spc="-35" dirty="0">
                          <a:latin typeface="Arial"/>
                          <a:cs typeface="Arial"/>
                        </a:rPr>
                        <a:t>Type</a:t>
                      </a:r>
                      <a:endParaRPr sz="1600">
                        <a:latin typeface="Arial"/>
                        <a:cs typeface="Arial"/>
                      </a:endParaRPr>
                    </a:p>
                  </a:txBody>
                  <a:tcPr marL="0" marR="0" marT="44450" marB="0">
                    <a:lnL w="19050">
                      <a:solidFill>
                        <a:srgbClr val="000000"/>
                      </a:solidFill>
                      <a:prstDash val="solid"/>
                    </a:lnL>
                    <a:lnT w="19050">
                      <a:solidFill>
                        <a:srgbClr val="000000"/>
                      </a:solidFill>
                      <a:prstDash val="solid"/>
                    </a:lnT>
                    <a:lnB w="19050">
                      <a:solidFill>
                        <a:srgbClr val="000000"/>
                      </a:solidFill>
                      <a:prstDash val="solid"/>
                    </a:lnB>
                  </a:tcPr>
                </a:tc>
                <a:tc>
                  <a:txBody>
                    <a:bodyPr/>
                    <a:lstStyle/>
                    <a:p>
                      <a:pPr marL="341630">
                        <a:lnSpc>
                          <a:spcPct val="100000"/>
                        </a:lnSpc>
                        <a:spcBef>
                          <a:spcPts val="350"/>
                        </a:spcBef>
                      </a:pPr>
                      <a:r>
                        <a:rPr sz="1600" b="1" spc="-5" dirty="0">
                          <a:latin typeface="Arial"/>
                          <a:cs typeface="Arial"/>
                        </a:rPr>
                        <a:t>G1-30ms</a:t>
                      </a:r>
                      <a:endParaRPr sz="1600">
                        <a:latin typeface="Arial"/>
                        <a:cs typeface="Arial"/>
                      </a:endParaRPr>
                    </a:p>
                  </a:txBody>
                  <a:tcPr marL="0" marR="0" marT="44450" marB="0">
                    <a:lnT w="19050">
                      <a:solidFill>
                        <a:srgbClr val="000000"/>
                      </a:solidFill>
                      <a:prstDash val="solid"/>
                    </a:lnT>
                    <a:lnB w="19050">
                      <a:solidFill>
                        <a:srgbClr val="000000"/>
                      </a:solidFill>
                      <a:prstDash val="solid"/>
                    </a:lnB>
                  </a:tcPr>
                </a:tc>
                <a:tc>
                  <a:txBody>
                    <a:bodyPr/>
                    <a:lstStyle/>
                    <a:p>
                      <a:pPr marL="88900" algn="ctr">
                        <a:lnSpc>
                          <a:spcPct val="100000"/>
                        </a:lnSpc>
                        <a:spcBef>
                          <a:spcPts val="350"/>
                        </a:spcBef>
                      </a:pPr>
                      <a:r>
                        <a:rPr sz="1600" b="1" spc="-5" dirty="0">
                          <a:latin typeface="Arial"/>
                          <a:cs typeface="Arial"/>
                        </a:rPr>
                        <a:t>Shenandoah</a:t>
                      </a:r>
                      <a:endParaRPr sz="1600">
                        <a:latin typeface="Arial"/>
                        <a:cs typeface="Arial"/>
                      </a:endParaRPr>
                    </a:p>
                  </a:txBody>
                  <a:tcPr marL="0" marR="0" marT="44450" marB="0">
                    <a:lnR w="1905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0"/>
                  </a:ext>
                </a:extLst>
              </a:tr>
              <a:tr h="364377">
                <a:tc>
                  <a:txBody>
                    <a:bodyPr/>
                    <a:lstStyle/>
                    <a:p>
                      <a:pPr marR="237490" algn="ctr">
                        <a:lnSpc>
                          <a:spcPct val="100000"/>
                        </a:lnSpc>
                        <a:spcBef>
                          <a:spcPts val="359"/>
                        </a:spcBef>
                      </a:pPr>
                      <a:r>
                        <a:rPr sz="1600" spc="-5" dirty="0">
                          <a:latin typeface="Arial"/>
                          <a:cs typeface="Arial"/>
                        </a:rPr>
                        <a:t>Min. </a:t>
                      </a:r>
                      <a:r>
                        <a:rPr sz="1600" dirty="0">
                          <a:latin typeface="Arial"/>
                          <a:cs typeface="Arial"/>
                        </a:rPr>
                        <a:t>GC </a:t>
                      </a:r>
                      <a:r>
                        <a:rPr sz="1600" spc="-5" dirty="0">
                          <a:latin typeface="Arial"/>
                          <a:cs typeface="Arial"/>
                        </a:rPr>
                        <a:t>pause</a:t>
                      </a:r>
                      <a:r>
                        <a:rPr sz="1600" spc="-35" dirty="0">
                          <a:latin typeface="Arial"/>
                          <a:cs typeface="Arial"/>
                        </a:rPr>
                        <a:t> </a:t>
                      </a:r>
                      <a:r>
                        <a:rPr sz="1600" dirty="0">
                          <a:latin typeface="Arial"/>
                          <a:cs typeface="Arial"/>
                        </a:rPr>
                        <a:t>(ms)</a:t>
                      </a:r>
                      <a:endParaRPr sz="1600">
                        <a:latin typeface="Arial"/>
                        <a:cs typeface="Arial"/>
                      </a:endParaRPr>
                    </a:p>
                  </a:txBody>
                  <a:tcPr marL="0" marR="0" marT="45719" marB="0">
                    <a:lnL w="19050">
                      <a:solidFill>
                        <a:srgbClr val="000000"/>
                      </a:solidFill>
                      <a:prstDash val="solid"/>
                    </a:lnL>
                    <a:lnT w="19050">
                      <a:solidFill>
                        <a:srgbClr val="000000"/>
                      </a:solidFill>
                      <a:prstDash val="solid"/>
                    </a:lnT>
                  </a:tcPr>
                </a:tc>
                <a:tc>
                  <a:txBody>
                    <a:bodyPr/>
                    <a:lstStyle/>
                    <a:p>
                      <a:pPr marL="460375">
                        <a:lnSpc>
                          <a:spcPct val="100000"/>
                        </a:lnSpc>
                        <a:spcBef>
                          <a:spcPts val="359"/>
                        </a:spcBef>
                      </a:pPr>
                      <a:r>
                        <a:rPr sz="1600" spc="-5" dirty="0">
                          <a:latin typeface="Arial"/>
                          <a:cs typeface="Arial"/>
                        </a:rPr>
                        <a:t>21.815</a:t>
                      </a:r>
                      <a:endParaRPr sz="1600">
                        <a:latin typeface="Arial"/>
                        <a:cs typeface="Arial"/>
                      </a:endParaRPr>
                    </a:p>
                  </a:txBody>
                  <a:tcPr marL="0" marR="0" marT="45719" marB="0">
                    <a:lnT w="19050">
                      <a:solidFill>
                        <a:srgbClr val="000000"/>
                      </a:solidFill>
                      <a:prstDash val="solid"/>
                    </a:lnT>
                  </a:tcPr>
                </a:tc>
                <a:tc>
                  <a:txBody>
                    <a:bodyPr/>
                    <a:lstStyle/>
                    <a:p>
                      <a:pPr marL="88900" algn="ctr">
                        <a:lnSpc>
                          <a:spcPct val="100000"/>
                        </a:lnSpc>
                        <a:spcBef>
                          <a:spcPts val="359"/>
                        </a:spcBef>
                      </a:pPr>
                      <a:r>
                        <a:rPr sz="1600" spc="-5" dirty="0">
                          <a:latin typeface="Arial"/>
                          <a:cs typeface="Arial"/>
                        </a:rPr>
                        <a:t>5.860</a:t>
                      </a:r>
                      <a:endParaRPr sz="1600">
                        <a:latin typeface="Arial"/>
                        <a:cs typeface="Arial"/>
                      </a:endParaRPr>
                    </a:p>
                  </a:txBody>
                  <a:tcPr marL="0" marR="0" marT="45719" marB="0">
                    <a:lnR w="19050">
                      <a:solidFill>
                        <a:srgbClr val="000000"/>
                      </a:solidFill>
                      <a:prstDash val="solid"/>
                    </a:lnR>
                    <a:lnT w="19050">
                      <a:solidFill>
                        <a:srgbClr val="000000"/>
                      </a:solidFill>
                      <a:prstDash val="solid"/>
                    </a:lnT>
                  </a:tcPr>
                </a:tc>
                <a:extLst>
                  <a:ext uri="{0D108BD9-81ED-4DB2-BD59-A6C34878D82A}">
                    <a16:rowId xmlns:a16="http://schemas.microsoft.com/office/drawing/2014/main" val="10001"/>
                  </a:ext>
                </a:extLst>
              </a:tr>
              <a:tr h="370332">
                <a:tc>
                  <a:txBody>
                    <a:bodyPr/>
                    <a:lstStyle/>
                    <a:p>
                      <a:pPr marR="237490" algn="ctr">
                        <a:lnSpc>
                          <a:spcPct val="100000"/>
                        </a:lnSpc>
                        <a:spcBef>
                          <a:spcPts val="415"/>
                        </a:spcBef>
                      </a:pPr>
                      <a:r>
                        <a:rPr sz="1600" spc="-10" dirty="0">
                          <a:latin typeface="Arial"/>
                          <a:cs typeface="Arial"/>
                        </a:rPr>
                        <a:t>Avg. </a:t>
                      </a:r>
                      <a:r>
                        <a:rPr sz="1600" dirty="0">
                          <a:latin typeface="Arial"/>
                          <a:cs typeface="Arial"/>
                        </a:rPr>
                        <a:t>GC </a:t>
                      </a:r>
                      <a:r>
                        <a:rPr sz="1600" spc="-5" dirty="0">
                          <a:latin typeface="Arial"/>
                          <a:cs typeface="Arial"/>
                        </a:rPr>
                        <a:t>pause</a:t>
                      </a:r>
                      <a:r>
                        <a:rPr sz="1600" spc="-35" dirty="0">
                          <a:latin typeface="Arial"/>
                          <a:cs typeface="Arial"/>
                        </a:rPr>
                        <a:t> </a:t>
                      </a:r>
                      <a:r>
                        <a:rPr sz="1600" dirty="0">
                          <a:latin typeface="Arial"/>
                          <a:cs typeface="Arial"/>
                        </a:rPr>
                        <a:t>(ms)</a:t>
                      </a:r>
                      <a:endParaRPr sz="1600">
                        <a:latin typeface="Arial"/>
                        <a:cs typeface="Arial"/>
                      </a:endParaRPr>
                    </a:p>
                  </a:txBody>
                  <a:tcPr marL="0" marR="0" marT="52705" marB="0">
                    <a:lnL w="19050">
                      <a:solidFill>
                        <a:srgbClr val="000000"/>
                      </a:solidFill>
                      <a:prstDash val="solid"/>
                    </a:lnL>
                  </a:tcPr>
                </a:tc>
                <a:tc>
                  <a:txBody>
                    <a:bodyPr/>
                    <a:lstStyle/>
                    <a:p>
                      <a:pPr marL="460375">
                        <a:lnSpc>
                          <a:spcPct val="100000"/>
                        </a:lnSpc>
                        <a:spcBef>
                          <a:spcPts val="415"/>
                        </a:spcBef>
                      </a:pPr>
                      <a:r>
                        <a:rPr sz="1600" spc="-5" dirty="0">
                          <a:latin typeface="Arial"/>
                          <a:cs typeface="Arial"/>
                        </a:rPr>
                        <a:t>34.441</a:t>
                      </a:r>
                      <a:endParaRPr sz="1600">
                        <a:latin typeface="Arial"/>
                        <a:cs typeface="Arial"/>
                      </a:endParaRPr>
                    </a:p>
                  </a:txBody>
                  <a:tcPr marL="0" marR="0" marT="52705" marB="0"/>
                </a:tc>
                <a:tc>
                  <a:txBody>
                    <a:bodyPr/>
                    <a:lstStyle/>
                    <a:p>
                      <a:pPr marL="88900" algn="ctr">
                        <a:lnSpc>
                          <a:spcPct val="100000"/>
                        </a:lnSpc>
                        <a:spcBef>
                          <a:spcPts val="415"/>
                        </a:spcBef>
                      </a:pPr>
                      <a:r>
                        <a:rPr sz="1600" spc="-5" dirty="0">
                          <a:latin typeface="Arial"/>
                          <a:cs typeface="Arial"/>
                        </a:rPr>
                        <a:t>18.764</a:t>
                      </a:r>
                      <a:endParaRPr sz="1600">
                        <a:latin typeface="Arial"/>
                        <a:cs typeface="Arial"/>
                      </a:endParaRPr>
                    </a:p>
                  </a:txBody>
                  <a:tcPr marL="0" marR="0" marT="52705" marB="0">
                    <a:lnR w="19050">
                      <a:solidFill>
                        <a:srgbClr val="000000"/>
                      </a:solidFill>
                      <a:prstDash val="solid"/>
                    </a:lnR>
                  </a:tcPr>
                </a:tc>
                <a:extLst>
                  <a:ext uri="{0D108BD9-81ED-4DB2-BD59-A6C34878D82A}">
                    <a16:rowId xmlns:a16="http://schemas.microsoft.com/office/drawing/2014/main" val="10002"/>
                  </a:ext>
                </a:extLst>
              </a:tr>
              <a:tr h="370331">
                <a:tc>
                  <a:txBody>
                    <a:bodyPr/>
                    <a:lstStyle/>
                    <a:p>
                      <a:pPr marR="237490" algn="ctr">
                        <a:lnSpc>
                          <a:spcPct val="100000"/>
                        </a:lnSpc>
                        <a:spcBef>
                          <a:spcPts val="405"/>
                        </a:spcBef>
                      </a:pPr>
                      <a:r>
                        <a:rPr sz="1600" dirty="0">
                          <a:latin typeface="Arial"/>
                          <a:cs typeface="Arial"/>
                        </a:rPr>
                        <a:t>GC </a:t>
                      </a:r>
                      <a:r>
                        <a:rPr sz="1600" spc="-5" dirty="0">
                          <a:latin typeface="Arial"/>
                          <a:cs typeface="Arial"/>
                        </a:rPr>
                        <a:t>Duration</a:t>
                      </a:r>
                      <a:r>
                        <a:rPr sz="1600" spc="-25" dirty="0">
                          <a:latin typeface="Arial"/>
                          <a:cs typeface="Arial"/>
                        </a:rPr>
                        <a:t> </a:t>
                      </a:r>
                      <a:r>
                        <a:rPr sz="1600" dirty="0">
                          <a:latin typeface="Arial"/>
                          <a:cs typeface="Arial"/>
                        </a:rPr>
                        <a:t>(s)</a:t>
                      </a:r>
                      <a:endParaRPr sz="1600">
                        <a:latin typeface="Arial"/>
                        <a:cs typeface="Arial"/>
                      </a:endParaRPr>
                    </a:p>
                  </a:txBody>
                  <a:tcPr marL="0" marR="0" marT="51435" marB="0">
                    <a:lnL w="19050">
                      <a:solidFill>
                        <a:srgbClr val="000000"/>
                      </a:solidFill>
                      <a:prstDash val="solid"/>
                    </a:lnL>
                  </a:tcPr>
                </a:tc>
                <a:tc>
                  <a:txBody>
                    <a:bodyPr/>
                    <a:lstStyle/>
                    <a:p>
                      <a:pPr marL="516890">
                        <a:lnSpc>
                          <a:spcPct val="100000"/>
                        </a:lnSpc>
                        <a:spcBef>
                          <a:spcPts val="405"/>
                        </a:spcBef>
                      </a:pPr>
                      <a:r>
                        <a:rPr sz="1600" spc="-5" dirty="0">
                          <a:latin typeface="Arial"/>
                          <a:cs typeface="Arial"/>
                        </a:rPr>
                        <a:t>18.94</a:t>
                      </a:r>
                      <a:endParaRPr sz="1600">
                        <a:latin typeface="Arial"/>
                        <a:cs typeface="Arial"/>
                      </a:endParaRPr>
                    </a:p>
                  </a:txBody>
                  <a:tcPr marL="0" marR="0" marT="51435" marB="0"/>
                </a:tc>
                <a:tc>
                  <a:txBody>
                    <a:bodyPr/>
                    <a:lstStyle/>
                    <a:p>
                      <a:pPr marL="88900" algn="ctr">
                        <a:lnSpc>
                          <a:spcPct val="100000"/>
                        </a:lnSpc>
                        <a:spcBef>
                          <a:spcPts val="405"/>
                        </a:spcBef>
                      </a:pPr>
                      <a:r>
                        <a:rPr sz="1600" spc="-5" dirty="0">
                          <a:latin typeface="Arial"/>
                          <a:cs typeface="Arial"/>
                        </a:rPr>
                        <a:t>53.05</a:t>
                      </a:r>
                      <a:endParaRPr sz="1600">
                        <a:latin typeface="Arial"/>
                        <a:cs typeface="Arial"/>
                      </a:endParaRPr>
                    </a:p>
                  </a:txBody>
                  <a:tcPr marL="0" marR="0" marT="51435" marB="0">
                    <a:lnR w="19050">
                      <a:solidFill>
                        <a:srgbClr val="000000"/>
                      </a:solidFill>
                      <a:prstDash val="solid"/>
                    </a:lnR>
                  </a:tcPr>
                </a:tc>
                <a:extLst>
                  <a:ext uri="{0D108BD9-81ED-4DB2-BD59-A6C34878D82A}">
                    <a16:rowId xmlns:a16="http://schemas.microsoft.com/office/drawing/2014/main" val="10003"/>
                  </a:ext>
                </a:extLst>
              </a:tr>
              <a:tr h="371855">
                <a:tc>
                  <a:txBody>
                    <a:bodyPr/>
                    <a:lstStyle/>
                    <a:p>
                      <a:pPr marR="237490" algn="ctr">
                        <a:lnSpc>
                          <a:spcPct val="100000"/>
                        </a:lnSpc>
                        <a:spcBef>
                          <a:spcPts val="415"/>
                        </a:spcBef>
                      </a:pPr>
                      <a:r>
                        <a:rPr sz="1600" spc="-10" dirty="0">
                          <a:latin typeface="Arial"/>
                          <a:cs typeface="Arial"/>
                        </a:rPr>
                        <a:t>Avg. </a:t>
                      </a:r>
                      <a:r>
                        <a:rPr sz="1600" spc="-5" dirty="0">
                          <a:latin typeface="Arial"/>
                          <a:cs typeface="Arial"/>
                        </a:rPr>
                        <a:t>CPU util.</a:t>
                      </a:r>
                      <a:endParaRPr sz="1600">
                        <a:latin typeface="Arial"/>
                        <a:cs typeface="Arial"/>
                      </a:endParaRPr>
                    </a:p>
                  </a:txBody>
                  <a:tcPr marL="0" marR="0" marT="52705" marB="0">
                    <a:lnL w="19050">
                      <a:solidFill>
                        <a:srgbClr val="000000"/>
                      </a:solidFill>
                      <a:prstDash val="solid"/>
                    </a:lnL>
                  </a:tcPr>
                </a:tc>
                <a:tc>
                  <a:txBody>
                    <a:bodyPr/>
                    <a:lstStyle/>
                    <a:p>
                      <a:pPr marL="426084">
                        <a:lnSpc>
                          <a:spcPct val="100000"/>
                        </a:lnSpc>
                        <a:spcBef>
                          <a:spcPts val="415"/>
                        </a:spcBef>
                      </a:pPr>
                      <a:r>
                        <a:rPr sz="1600" spc="-5" dirty="0">
                          <a:latin typeface="Arial"/>
                          <a:cs typeface="Arial"/>
                        </a:rPr>
                        <a:t>51.45%</a:t>
                      </a:r>
                      <a:endParaRPr sz="1600">
                        <a:latin typeface="Arial"/>
                        <a:cs typeface="Arial"/>
                      </a:endParaRPr>
                    </a:p>
                  </a:txBody>
                  <a:tcPr marL="0" marR="0" marT="52705" marB="0"/>
                </a:tc>
                <a:tc>
                  <a:txBody>
                    <a:bodyPr/>
                    <a:lstStyle/>
                    <a:p>
                      <a:pPr marL="88265" algn="ctr">
                        <a:lnSpc>
                          <a:spcPct val="100000"/>
                        </a:lnSpc>
                        <a:spcBef>
                          <a:spcPts val="415"/>
                        </a:spcBef>
                      </a:pPr>
                      <a:r>
                        <a:rPr sz="1600" spc="-5" dirty="0">
                          <a:latin typeface="Arial"/>
                          <a:cs typeface="Arial"/>
                        </a:rPr>
                        <a:t>83.05%</a:t>
                      </a:r>
                      <a:endParaRPr sz="1600">
                        <a:latin typeface="Arial"/>
                        <a:cs typeface="Arial"/>
                      </a:endParaRPr>
                    </a:p>
                  </a:txBody>
                  <a:tcPr marL="0" marR="0" marT="52705" marB="0">
                    <a:lnR w="19050">
                      <a:solidFill>
                        <a:srgbClr val="000000"/>
                      </a:solidFill>
                      <a:prstDash val="solid"/>
                    </a:lnR>
                  </a:tcPr>
                </a:tc>
                <a:extLst>
                  <a:ext uri="{0D108BD9-81ED-4DB2-BD59-A6C34878D82A}">
                    <a16:rowId xmlns:a16="http://schemas.microsoft.com/office/drawing/2014/main" val="10004"/>
                  </a:ext>
                </a:extLst>
              </a:tr>
              <a:tr h="377304">
                <a:tc>
                  <a:txBody>
                    <a:bodyPr/>
                    <a:lstStyle/>
                    <a:p>
                      <a:pPr marR="237490" algn="ctr">
                        <a:lnSpc>
                          <a:spcPct val="100000"/>
                        </a:lnSpc>
                        <a:spcBef>
                          <a:spcPts val="415"/>
                        </a:spcBef>
                      </a:pPr>
                      <a:r>
                        <a:rPr sz="1600" spc="-5" dirty="0">
                          <a:solidFill>
                            <a:srgbClr val="C00000"/>
                          </a:solidFill>
                          <a:latin typeface="Arial"/>
                          <a:cs typeface="Arial"/>
                        </a:rPr>
                        <a:t>p99 latency</a:t>
                      </a:r>
                      <a:r>
                        <a:rPr sz="1600" spc="-15" dirty="0">
                          <a:solidFill>
                            <a:srgbClr val="C00000"/>
                          </a:solidFill>
                          <a:latin typeface="Arial"/>
                          <a:cs typeface="Arial"/>
                        </a:rPr>
                        <a:t> </a:t>
                      </a:r>
                      <a:r>
                        <a:rPr sz="1600" dirty="0">
                          <a:solidFill>
                            <a:srgbClr val="C00000"/>
                          </a:solidFill>
                          <a:latin typeface="Arial"/>
                          <a:cs typeface="Arial"/>
                        </a:rPr>
                        <a:t>(ms)</a:t>
                      </a:r>
                      <a:endParaRPr sz="1600">
                        <a:latin typeface="Arial"/>
                        <a:cs typeface="Arial"/>
                      </a:endParaRPr>
                    </a:p>
                  </a:txBody>
                  <a:tcPr marL="0" marR="0" marT="52705" marB="0">
                    <a:lnL w="19050">
                      <a:solidFill>
                        <a:srgbClr val="000000"/>
                      </a:solidFill>
                      <a:prstDash val="solid"/>
                    </a:lnL>
                    <a:lnB w="19050">
                      <a:solidFill>
                        <a:srgbClr val="000000"/>
                      </a:solidFill>
                      <a:prstDash val="solid"/>
                    </a:lnB>
                  </a:tcPr>
                </a:tc>
                <a:tc>
                  <a:txBody>
                    <a:bodyPr/>
                    <a:lstStyle/>
                    <a:p>
                      <a:pPr marL="403860">
                        <a:lnSpc>
                          <a:spcPct val="100000"/>
                        </a:lnSpc>
                        <a:spcBef>
                          <a:spcPts val="415"/>
                        </a:spcBef>
                      </a:pPr>
                      <a:r>
                        <a:rPr sz="1600" spc="-5" dirty="0">
                          <a:solidFill>
                            <a:srgbClr val="C00000"/>
                          </a:solidFill>
                          <a:latin typeface="Arial"/>
                          <a:cs typeface="Arial"/>
                        </a:rPr>
                        <a:t>1942.09</a:t>
                      </a:r>
                      <a:endParaRPr sz="1600">
                        <a:latin typeface="Arial"/>
                        <a:cs typeface="Arial"/>
                      </a:endParaRPr>
                    </a:p>
                  </a:txBody>
                  <a:tcPr marL="0" marR="0" marT="52705" marB="0">
                    <a:lnB w="19050">
                      <a:solidFill>
                        <a:srgbClr val="000000"/>
                      </a:solidFill>
                      <a:prstDash val="solid"/>
                    </a:lnB>
                  </a:tcPr>
                </a:tc>
                <a:tc>
                  <a:txBody>
                    <a:bodyPr/>
                    <a:lstStyle/>
                    <a:p>
                      <a:pPr marL="88900" algn="ctr">
                        <a:lnSpc>
                          <a:spcPct val="100000"/>
                        </a:lnSpc>
                        <a:spcBef>
                          <a:spcPts val="415"/>
                        </a:spcBef>
                      </a:pPr>
                      <a:r>
                        <a:rPr sz="1600" spc="-5" dirty="0">
                          <a:solidFill>
                            <a:srgbClr val="C00000"/>
                          </a:solidFill>
                          <a:latin typeface="Arial"/>
                          <a:cs typeface="Arial"/>
                        </a:rPr>
                        <a:t>3614.58</a:t>
                      </a:r>
                      <a:endParaRPr sz="1600">
                        <a:latin typeface="Arial"/>
                        <a:cs typeface="Arial"/>
                      </a:endParaRPr>
                    </a:p>
                  </a:txBody>
                  <a:tcPr marL="0" marR="0" marT="52705" marB="0">
                    <a:lnR w="19050">
                      <a:solidFill>
                        <a:srgbClr val="000000"/>
                      </a:solidFill>
                      <a:prstDash val="solid"/>
                    </a:lnR>
                    <a:lnB w="19050">
                      <a:solidFill>
                        <a:srgbClr val="000000"/>
                      </a:solidFill>
                      <a:prstDash val="solid"/>
                    </a:lnB>
                  </a:tcPr>
                </a:tc>
                <a:extLst>
                  <a:ext uri="{0D108BD9-81ED-4DB2-BD59-A6C34878D82A}">
                    <a16:rowId xmlns:a16="http://schemas.microsoft.com/office/drawing/2014/main" val="10005"/>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426211"/>
            <a:ext cx="8199120" cy="482600"/>
          </a:xfrm>
          <a:prstGeom prst="rect">
            <a:avLst/>
          </a:prstGeom>
        </p:spPr>
        <p:txBody>
          <a:bodyPr vert="horz" wrap="square" lIns="0" tIns="12700" rIns="0" bIns="0" rtlCol="0">
            <a:spAutoFit/>
          </a:bodyPr>
          <a:lstStyle/>
          <a:p>
            <a:pPr marL="12700">
              <a:lnSpc>
                <a:spcPct val="100000"/>
              </a:lnSpc>
              <a:spcBef>
                <a:spcPts val="100"/>
              </a:spcBef>
            </a:pPr>
            <a:r>
              <a:rPr sz="3000" b="1" spc="180" dirty="0">
                <a:solidFill>
                  <a:srgbClr val="BE384B"/>
                </a:solidFill>
                <a:latin typeface="Arial"/>
                <a:cs typeface="Arial"/>
              </a:rPr>
              <a:t>Why </a:t>
            </a:r>
            <a:r>
              <a:rPr sz="3000" b="1" spc="80" dirty="0">
                <a:solidFill>
                  <a:srgbClr val="BE384B"/>
                </a:solidFill>
                <a:latin typeface="Arial"/>
                <a:cs typeface="Arial"/>
              </a:rPr>
              <a:t>Are </a:t>
            </a:r>
            <a:r>
              <a:rPr sz="3000" b="1" spc="70" dirty="0">
                <a:solidFill>
                  <a:srgbClr val="BE384B"/>
                </a:solidFill>
                <a:latin typeface="Arial"/>
                <a:cs typeface="Arial"/>
              </a:rPr>
              <a:t>Concurrent </a:t>
            </a:r>
            <a:r>
              <a:rPr sz="3000" b="1" spc="35" dirty="0">
                <a:solidFill>
                  <a:srgbClr val="BE384B"/>
                </a:solidFill>
                <a:latin typeface="Arial"/>
                <a:cs typeface="Arial"/>
              </a:rPr>
              <a:t>Collectors</a:t>
            </a:r>
            <a:r>
              <a:rPr sz="3000" b="1" spc="-105" dirty="0">
                <a:solidFill>
                  <a:srgbClr val="BE384B"/>
                </a:solidFill>
                <a:latin typeface="Arial"/>
                <a:cs typeface="Arial"/>
              </a:rPr>
              <a:t> </a:t>
            </a:r>
            <a:r>
              <a:rPr sz="3000" b="1" spc="50" dirty="0">
                <a:solidFill>
                  <a:srgbClr val="BE384B"/>
                </a:solidFill>
                <a:latin typeface="Arial"/>
                <a:cs typeface="Arial"/>
              </a:rPr>
              <a:t>Inefficient?</a:t>
            </a:r>
            <a:endParaRPr sz="3000" dirty="0">
              <a:latin typeface="Arial"/>
              <a:cs typeface="Arial"/>
            </a:endParaRPr>
          </a:p>
        </p:txBody>
      </p:sp>
      <p:sp>
        <p:nvSpPr>
          <p:cNvPr id="3" name="object 3"/>
          <p:cNvSpPr txBox="1"/>
          <p:nvPr/>
        </p:nvSpPr>
        <p:spPr>
          <a:xfrm>
            <a:off x="535940" y="1263141"/>
            <a:ext cx="7489190" cy="1640839"/>
          </a:xfrm>
          <a:prstGeom prst="rect">
            <a:avLst/>
          </a:prstGeom>
        </p:spPr>
        <p:txBody>
          <a:bodyPr vert="horz" wrap="square" lIns="0" tIns="140970" rIns="0" bIns="0" rtlCol="0">
            <a:spAutoFit/>
          </a:bodyPr>
          <a:lstStyle/>
          <a:p>
            <a:pPr marL="355600" indent="-342900">
              <a:lnSpc>
                <a:spcPct val="100000"/>
              </a:lnSpc>
              <a:spcBef>
                <a:spcPts val="1110"/>
              </a:spcBef>
              <a:buFont typeface="Arial"/>
              <a:buChar char="•"/>
              <a:tabLst>
                <a:tab pos="354965" algn="l"/>
                <a:tab pos="355600" algn="l"/>
              </a:tabLst>
            </a:pPr>
            <a:r>
              <a:rPr sz="2000" b="1" spc="-5" dirty="0">
                <a:solidFill>
                  <a:srgbClr val="404040"/>
                </a:solidFill>
                <a:latin typeface="Arial"/>
                <a:cs typeface="Arial"/>
              </a:rPr>
              <a:t>Contentions </a:t>
            </a:r>
            <a:r>
              <a:rPr sz="2000" b="1" dirty="0">
                <a:solidFill>
                  <a:srgbClr val="404040"/>
                </a:solidFill>
                <a:latin typeface="Arial"/>
                <a:cs typeface="Arial"/>
              </a:rPr>
              <a:t>on CPU</a:t>
            </a:r>
            <a:r>
              <a:rPr sz="2000" b="1" spc="-10" dirty="0">
                <a:solidFill>
                  <a:srgbClr val="404040"/>
                </a:solidFill>
                <a:latin typeface="Arial"/>
                <a:cs typeface="Arial"/>
              </a:rPr>
              <a:t> </a:t>
            </a:r>
            <a:r>
              <a:rPr sz="2000" b="1" spc="-5" dirty="0">
                <a:solidFill>
                  <a:srgbClr val="404040"/>
                </a:solidFill>
                <a:latin typeface="Arial"/>
                <a:cs typeface="Arial"/>
              </a:rPr>
              <a:t>resources</a:t>
            </a:r>
            <a:endParaRPr sz="2000" dirty="0">
              <a:latin typeface="Arial"/>
              <a:cs typeface="Arial"/>
            </a:endParaRPr>
          </a:p>
          <a:p>
            <a:pPr marL="755650" lvl="1" indent="-285750">
              <a:lnSpc>
                <a:spcPct val="100000"/>
              </a:lnSpc>
              <a:spcBef>
                <a:spcPts val="805"/>
              </a:spcBef>
              <a:buChar char="–"/>
              <a:tabLst>
                <a:tab pos="755015" algn="l"/>
                <a:tab pos="755650" algn="l"/>
              </a:tabLst>
            </a:pPr>
            <a:r>
              <a:rPr sz="1600" dirty="0">
                <a:solidFill>
                  <a:srgbClr val="404040"/>
                </a:solidFill>
                <a:latin typeface="Arial"/>
                <a:cs typeface="Arial"/>
              </a:rPr>
              <a:t>GC </a:t>
            </a:r>
            <a:r>
              <a:rPr sz="1600" spc="-5" dirty="0">
                <a:solidFill>
                  <a:srgbClr val="404040"/>
                </a:solidFill>
                <a:latin typeface="Arial"/>
                <a:cs typeface="Arial"/>
              </a:rPr>
              <a:t>threads and mutators may run on </a:t>
            </a:r>
            <a:r>
              <a:rPr sz="1600" dirty="0">
                <a:solidFill>
                  <a:srgbClr val="404040"/>
                </a:solidFill>
                <a:latin typeface="Arial"/>
                <a:cs typeface="Arial"/>
              </a:rPr>
              <a:t>the </a:t>
            </a:r>
            <a:r>
              <a:rPr sz="1600" spc="-5" dirty="0">
                <a:solidFill>
                  <a:srgbClr val="404040"/>
                </a:solidFill>
                <a:latin typeface="Arial"/>
                <a:cs typeface="Arial"/>
              </a:rPr>
              <a:t>same</a:t>
            </a:r>
            <a:r>
              <a:rPr sz="1600" spc="35" dirty="0">
                <a:solidFill>
                  <a:srgbClr val="404040"/>
                </a:solidFill>
                <a:latin typeface="Arial"/>
                <a:cs typeface="Arial"/>
              </a:rPr>
              <a:t> </a:t>
            </a:r>
            <a:r>
              <a:rPr sz="1600" spc="-10" dirty="0">
                <a:solidFill>
                  <a:srgbClr val="404040"/>
                </a:solidFill>
                <a:latin typeface="Arial"/>
                <a:cs typeface="Arial"/>
              </a:rPr>
              <a:t>CPU</a:t>
            </a:r>
            <a:endParaRPr sz="1600" dirty="0">
              <a:latin typeface="Arial"/>
              <a:cs typeface="Arial"/>
            </a:endParaRPr>
          </a:p>
          <a:p>
            <a:pPr marL="355600" indent="-342900">
              <a:lnSpc>
                <a:spcPct val="100000"/>
              </a:lnSpc>
              <a:spcBef>
                <a:spcPts val="1570"/>
              </a:spcBef>
              <a:buFont typeface="Arial"/>
              <a:buChar char="•"/>
              <a:tabLst>
                <a:tab pos="354965" algn="l"/>
                <a:tab pos="355600" algn="l"/>
              </a:tabLst>
            </a:pPr>
            <a:r>
              <a:rPr sz="2000" b="1" spc="-5" dirty="0">
                <a:solidFill>
                  <a:srgbClr val="404040"/>
                </a:solidFill>
                <a:latin typeface="Arial"/>
                <a:cs typeface="Arial"/>
              </a:rPr>
              <a:t>Synchronizations</a:t>
            </a:r>
            <a:endParaRPr sz="2000" dirty="0">
              <a:latin typeface="Arial"/>
              <a:cs typeface="Arial"/>
            </a:endParaRPr>
          </a:p>
          <a:p>
            <a:pPr marL="755650" lvl="1" indent="-285750">
              <a:lnSpc>
                <a:spcPct val="100000"/>
              </a:lnSpc>
              <a:spcBef>
                <a:spcPts val="810"/>
              </a:spcBef>
              <a:buChar char="–"/>
              <a:tabLst>
                <a:tab pos="755015" algn="l"/>
                <a:tab pos="755650" algn="l"/>
              </a:tabLst>
            </a:pPr>
            <a:r>
              <a:rPr sz="1500" spc="-5" dirty="0">
                <a:solidFill>
                  <a:srgbClr val="404040"/>
                </a:solidFill>
                <a:latin typeface="Arial"/>
                <a:cs typeface="Arial"/>
              </a:rPr>
              <a:t>GC threads </a:t>
            </a:r>
            <a:r>
              <a:rPr sz="1500" dirty="0">
                <a:solidFill>
                  <a:srgbClr val="404040"/>
                </a:solidFill>
                <a:latin typeface="Arial"/>
                <a:cs typeface="Arial"/>
              </a:rPr>
              <a:t>have </a:t>
            </a:r>
            <a:r>
              <a:rPr sz="1500" spc="-5" dirty="0">
                <a:solidFill>
                  <a:srgbClr val="404040"/>
                </a:solidFill>
                <a:latin typeface="Arial"/>
                <a:cs typeface="Arial"/>
              </a:rPr>
              <a:t>to </a:t>
            </a:r>
            <a:r>
              <a:rPr sz="1500" dirty="0">
                <a:solidFill>
                  <a:srgbClr val="404040"/>
                </a:solidFill>
                <a:latin typeface="Arial"/>
                <a:cs typeface="Arial"/>
              </a:rPr>
              <a:t>synchronize </a:t>
            </a:r>
            <a:r>
              <a:rPr sz="1500" spc="-5" dirty="0">
                <a:solidFill>
                  <a:srgbClr val="404040"/>
                </a:solidFill>
                <a:latin typeface="Arial"/>
                <a:cs typeface="Arial"/>
              </a:rPr>
              <a:t>with mutators </a:t>
            </a:r>
            <a:r>
              <a:rPr sz="1500" dirty="0">
                <a:solidFill>
                  <a:srgbClr val="404040"/>
                </a:solidFill>
                <a:latin typeface="Arial"/>
                <a:cs typeface="Arial"/>
              </a:rPr>
              <a:t>when accessing </a:t>
            </a:r>
            <a:r>
              <a:rPr sz="1500" spc="-5" dirty="0">
                <a:solidFill>
                  <a:srgbClr val="404040"/>
                </a:solidFill>
                <a:latin typeface="Arial"/>
                <a:cs typeface="Arial"/>
              </a:rPr>
              <a:t>the </a:t>
            </a:r>
            <a:r>
              <a:rPr sz="1500" dirty="0">
                <a:solidFill>
                  <a:srgbClr val="404040"/>
                </a:solidFill>
                <a:latin typeface="Arial"/>
                <a:cs typeface="Arial"/>
              </a:rPr>
              <a:t>same</a:t>
            </a:r>
            <a:r>
              <a:rPr sz="1500" spc="-25" dirty="0">
                <a:solidFill>
                  <a:srgbClr val="404040"/>
                </a:solidFill>
                <a:latin typeface="Arial"/>
                <a:cs typeface="Arial"/>
              </a:rPr>
              <a:t> </a:t>
            </a:r>
            <a:r>
              <a:rPr sz="1500" dirty="0">
                <a:solidFill>
                  <a:srgbClr val="404040"/>
                </a:solidFill>
                <a:latin typeface="Arial"/>
                <a:cs typeface="Arial"/>
              </a:rPr>
              <a:t>object</a:t>
            </a:r>
            <a:endParaRPr sz="1500" dirty="0">
              <a:latin typeface="Arial"/>
              <a:cs typeface="Arial"/>
            </a:endParaRPr>
          </a:p>
        </p:txBody>
      </p:sp>
      <p:sp>
        <p:nvSpPr>
          <p:cNvPr id="4" name="object 4"/>
          <p:cNvSpPr txBox="1"/>
          <p:nvPr/>
        </p:nvSpPr>
        <p:spPr>
          <a:xfrm>
            <a:off x="535940" y="3472942"/>
            <a:ext cx="6903084" cy="805180"/>
          </a:xfrm>
          <a:prstGeom prst="rect">
            <a:avLst/>
          </a:prstGeom>
        </p:spPr>
        <p:txBody>
          <a:bodyPr vert="horz" wrap="square" lIns="0" tIns="140970" rIns="0" bIns="0" rtlCol="0">
            <a:spAutoFit/>
          </a:bodyPr>
          <a:lstStyle/>
          <a:p>
            <a:pPr marL="355600" indent="-342900">
              <a:lnSpc>
                <a:spcPct val="100000"/>
              </a:lnSpc>
              <a:spcBef>
                <a:spcPts val="1110"/>
              </a:spcBef>
              <a:buFont typeface="Arial"/>
              <a:buChar char="•"/>
              <a:tabLst>
                <a:tab pos="354965" algn="l"/>
                <a:tab pos="355600" algn="l"/>
              </a:tabLst>
            </a:pPr>
            <a:r>
              <a:rPr sz="2000" b="1" spc="-5" dirty="0">
                <a:solidFill>
                  <a:srgbClr val="404040"/>
                </a:solidFill>
                <a:latin typeface="Arial"/>
                <a:cs typeface="Arial"/>
              </a:rPr>
              <a:t>Software barrier</a:t>
            </a:r>
            <a:r>
              <a:rPr sz="2000" b="1" spc="-15" dirty="0">
                <a:solidFill>
                  <a:srgbClr val="404040"/>
                </a:solidFill>
                <a:latin typeface="Arial"/>
                <a:cs typeface="Arial"/>
              </a:rPr>
              <a:t> </a:t>
            </a:r>
            <a:r>
              <a:rPr sz="2000" b="1" dirty="0">
                <a:solidFill>
                  <a:srgbClr val="404040"/>
                </a:solidFill>
                <a:latin typeface="Arial"/>
                <a:cs typeface="Arial"/>
              </a:rPr>
              <a:t>code</a:t>
            </a:r>
            <a:endParaRPr sz="2000" dirty="0">
              <a:latin typeface="Arial"/>
              <a:cs typeface="Arial"/>
            </a:endParaRPr>
          </a:p>
          <a:p>
            <a:pPr marL="469900">
              <a:lnSpc>
                <a:spcPct val="100000"/>
              </a:lnSpc>
              <a:spcBef>
                <a:spcPts val="805"/>
              </a:spcBef>
              <a:tabLst>
                <a:tab pos="755015" algn="l"/>
              </a:tabLst>
            </a:pPr>
            <a:r>
              <a:rPr sz="1600" dirty="0">
                <a:solidFill>
                  <a:srgbClr val="404040"/>
                </a:solidFill>
                <a:latin typeface="Arial"/>
                <a:cs typeface="Arial"/>
              </a:rPr>
              <a:t>–	</a:t>
            </a:r>
            <a:r>
              <a:rPr sz="1600" spc="-5" dirty="0">
                <a:solidFill>
                  <a:srgbClr val="404040"/>
                </a:solidFill>
                <a:latin typeface="Arial"/>
                <a:cs typeface="Arial"/>
              </a:rPr>
              <a:t>Mutators should check invariants before </a:t>
            </a:r>
            <a:r>
              <a:rPr sz="1600" b="1" spc="-5" dirty="0">
                <a:solidFill>
                  <a:srgbClr val="404040"/>
                </a:solidFill>
                <a:latin typeface="Arial"/>
                <a:cs typeface="Arial"/>
              </a:rPr>
              <a:t>every </a:t>
            </a:r>
            <a:r>
              <a:rPr sz="1600" spc="-5" dirty="0">
                <a:solidFill>
                  <a:srgbClr val="404040"/>
                </a:solidFill>
                <a:latin typeface="Arial"/>
                <a:cs typeface="Arial"/>
              </a:rPr>
              <a:t>read/write</a:t>
            </a:r>
            <a:r>
              <a:rPr sz="1600" spc="65" dirty="0">
                <a:solidFill>
                  <a:srgbClr val="404040"/>
                </a:solidFill>
                <a:latin typeface="Arial"/>
                <a:cs typeface="Arial"/>
              </a:rPr>
              <a:t> </a:t>
            </a:r>
            <a:r>
              <a:rPr sz="1600" spc="-5" dirty="0">
                <a:solidFill>
                  <a:srgbClr val="404040"/>
                </a:solidFill>
                <a:latin typeface="Arial"/>
                <a:cs typeface="Arial"/>
              </a:rPr>
              <a:t>operations</a:t>
            </a:r>
            <a:endParaRPr sz="1600" dirty="0">
              <a:latin typeface="Arial"/>
              <a:cs typeface="Arial"/>
            </a:endParaRPr>
          </a:p>
        </p:txBody>
      </p:sp>
      <p:sp>
        <p:nvSpPr>
          <p:cNvPr id="5" name="object 5"/>
          <p:cNvSpPr txBox="1"/>
          <p:nvPr/>
        </p:nvSpPr>
        <p:spPr>
          <a:xfrm>
            <a:off x="8419465" y="5333491"/>
            <a:ext cx="187325" cy="208279"/>
          </a:xfrm>
          <a:prstGeom prst="rect">
            <a:avLst/>
          </a:prstGeom>
        </p:spPr>
        <p:txBody>
          <a:bodyPr vert="horz" wrap="square" lIns="0" tIns="12700" rIns="0" bIns="0" rtlCol="0">
            <a:spAutoFit/>
          </a:bodyPr>
          <a:lstStyle/>
          <a:p>
            <a:pPr marL="12700">
              <a:lnSpc>
                <a:spcPct val="100000"/>
              </a:lnSpc>
              <a:spcBef>
                <a:spcPts val="100"/>
              </a:spcBef>
            </a:pPr>
            <a:r>
              <a:rPr sz="1200" spc="-35" dirty="0">
                <a:solidFill>
                  <a:srgbClr val="898989"/>
                </a:solidFill>
                <a:latin typeface="Arial"/>
                <a:cs typeface="Arial"/>
              </a:rPr>
              <a:t>15</a:t>
            </a:r>
            <a:endParaRPr sz="1200">
              <a:latin typeface="Arial"/>
              <a:cs typeface="Arial"/>
            </a:endParaRPr>
          </a:p>
        </p:txBody>
      </p:sp>
      <p:grpSp>
        <p:nvGrpSpPr>
          <p:cNvPr id="6" name="object 6"/>
          <p:cNvGrpSpPr/>
          <p:nvPr/>
        </p:nvGrpSpPr>
        <p:grpSpPr>
          <a:xfrm>
            <a:off x="2625026" y="3180638"/>
            <a:ext cx="1280795" cy="313690"/>
            <a:chOff x="2625026" y="3180638"/>
            <a:chExt cx="1280795" cy="313690"/>
          </a:xfrm>
        </p:grpSpPr>
        <p:sp>
          <p:nvSpPr>
            <p:cNvPr id="7" name="object 7"/>
            <p:cNvSpPr/>
            <p:nvPr/>
          </p:nvSpPr>
          <p:spPr>
            <a:xfrm>
              <a:off x="3275850" y="3193338"/>
              <a:ext cx="617220" cy="288290"/>
            </a:xfrm>
            <a:custGeom>
              <a:avLst/>
              <a:gdLst/>
              <a:ahLst/>
              <a:cxnLst/>
              <a:rect l="l" t="t" r="r" b="b"/>
              <a:pathLst>
                <a:path w="617220" h="288289">
                  <a:moveTo>
                    <a:pt x="616902" y="0"/>
                  </a:moveTo>
                  <a:lnTo>
                    <a:pt x="0" y="0"/>
                  </a:lnTo>
                  <a:lnTo>
                    <a:pt x="0" y="288036"/>
                  </a:lnTo>
                  <a:lnTo>
                    <a:pt x="616902" y="288036"/>
                  </a:lnTo>
                  <a:lnTo>
                    <a:pt x="616902" y="0"/>
                  </a:lnTo>
                  <a:close/>
                </a:path>
              </a:pathLst>
            </a:custGeom>
            <a:solidFill>
              <a:srgbClr val="BE384B"/>
            </a:solidFill>
          </p:spPr>
          <p:txBody>
            <a:bodyPr wrap="square" lIns="0" tIns="0" rIns="0" bIns="0" rtlCol="0"/>
            <a:lstStyle/>
            <a:p>
              <a:endParaRPr/>
            </a:p>
          </p:txBody>
        </p:sp>
        <p:sp>
          <p:nvSpPr>
            <p:cNvPr id="8" name="object 8"/>
            <p:cNvSpPr/>
            <p:nvPr/>
          </p:nvSpPr>
          <p:spPr>
            <a:xfrm>
              <a:off x="3275850" y="3193338"/>
              <a:ext cx="617220" cy="288290"/>
            </a:xfrm>
            <a:custGeom>
              <a:avLst/>
              <a:gdLst/>
              <a:ahLst/>
              <a:cxnLst/>
              <a:rect l="l" t="t" r="r" b="b"/>
              <a:pathLst>
                <a:path w="617220" h="288289">
                  <a:moveTo>
                    <a:pt x="0" y="0"/>
                  </a:moveTo>
                  <a:lnTo>
                    <a:pt x="616896" y="0"/>
                  </a:lnTo>
                  <a:lnTo>
                    <a:pt x="616896" y="288032"/>
                  </a:lnTo>
                  <a:lnTo>
                    <a:pt x="0" y="288032"/>
                  </a:lnTo>
                  <a:lnTo>
                    <a:pt x="0" y="0"/>
                  </a:lnTo>
                  <a:close/>
                </a:path>
              </a:pathLst>
            </a:custGeom>
            <a:ln w="25400">
              <a:solidFill>
                <a:srgbClr val="8B2635"/>
              </a:solidFill>
            </a:ln>
          </p:spPr>
          <p:txBody>
            <a:bodyPr wrap="square" lIns="0" tIns="0" rIns="0" bIns="0" rtlCol="0"/>
            <a:lstStyle/>
            <a:p>
              <a:endParaRPr/>
            </a:p>
          </p:txBody>
        </p:sp>
        <p:sp>
          <p:nvSpPr>
            <p:cNvPr id="9" name="object 9"/>
            <p:cNvSpPr/>
            <p:nvPr/>
          </p:nvSpPr>
          <p:spPr>
            <a:xfrm>
              <a:off x="2625026" y="3180943"/>
              <a:ext cx="650875" cy="177165"/>
            </a:xfrm>
            <a:custGeom>
              <a:avLst/>
              <a:gdLst/>
              <a:ahLst/>
              <a:cxnLst/>
              <a:rect l="l" t="t" r="r" b="b"/>
              <a:pathLst>
                <a:path w="650875" h="177164">
                  <a:moveTo>
                    <a:pt x="573685" y="152274"/>
                  </a:moveTo>
                  <a:lnTo>
                    <a:pt x="568172" y="177076"/>
                  </a:lnTo>
                  <a:lnTo>
                    <a:pt x="650824" y="156413"/>
                  </a:lnTo>
                  <a:lnTo>
                    <a:pt x="649120" y="155028"/>
                  </a:lnTo>
                  <a:lnTo>
                    <a:pt x="586079" y="155028"/>
                  </a:lnTo>
                  <a:lnTo>
                    <a:pt x="573685" y="152274"/>
                  </a:lnTo>
                  <a:close/>
                </a:path>
                <a:path w="650875" h="177164">
                  <a:moveTo>
                    <a:pt x="579196" y="127484"/>
                  </a:moveTo>
                  <a:lnTo>
                    <a:pt x="573685" y="152274"/>
                  </a:lnTo>
                  <a:lnTo>
                    <a:pt x="586079" y="155028"/>
                  </a:lnTo>
                  <a:lnTo>
                    <a:pt x="591591" y="130238"/>
                  </a:lnTo>
                  <a:lnTo>
                    <a:pt x="579196" y="127484"/>
                  </a:lnTo>
                  <a:close/>
                </a:path>
                <a:path w="650875" h="177164">
                  <a:moveTo>
                    <a:pt x="584708" y="102692"/>
                  </a:moveTo>
                  <a:lnTo>
                    <a:pt x="579196" y="127484"/>
                  </a:lnTo>
                  <a:lnTo>
                    <a:pt x="591591" y="130238"/>
                  </a:lnTo>
                  <a:lnTo>
                    <a:pt x="586079" y="155028"/>
                  </a:lnTo>
                  <a:lnTo>
                    <a:pt x="649120" y="155028"/>
                  </a:lnTo>
                  <a:lnTo>
                    <a:pt x="584708" y="102692"/>
                  </a:lnTo>
                  <a:close/>
                </a:path>
                <a:path w="650875" h="177164">
                  <a:moveTo>
                    <a:pt x="5511" y="0"/>
                  </a:moveTo>
                  <a:lnTo>
                    <a:pt x="0" y="24790"/>
                  </a:lnTo>
                  <a:lnTo>
                    <a:pt x="573685" y="152274"/>
                  </a:lnTo>
                  <a:lnTo>
                    <a:pt x="579196" y="127484"/>
                  </a:lnTo>
                  <a:lnTo>
                    <a:pt x="5511" y="0"/>
                  </a:lnTo>
                  <a:close/>
                </a:path>
              </a:pathLst>
            </a:custGeom>
            <a:solidFill>
              <a:srgbClr val="BD3347"/>
            </a:solidFill>
          </p:spPr>
          <p:txBody>
            <a:bodyPr wrap="square" lIns="0" tIns="0" rIns="0" bIns="0" rtlCol="0"/>
            <a:lstStyle/>
            <a:p>
              <a:endParaRPr/>
            </a:p>
          </p:txBody>
        </p:sp>
      </p:grpSp>
      <p:sp>
        <p:nvSpPr>
          <p:cNvPr id="10" name="object 10"/>
          <p:cNvSpPr txBox="1"/>
          <p:nvPr/>
        </p:nvSpPr>
        <p:spPr>
          <a:xfrm>
            <a:off x="1986445" y="3076956"/>
            <a:ext cx="602615" cy="147320"/>
          </a:xfrm>
          <a:prstGeom prst="rect">
            <a:avLst/>
          </a:prstGeom>
        </p:spPr>
        <p:txBody>
          <a:bodyPr vert="horz" wrap="square" lIns="0" tIns="12700" rIns="0" bIns="0" rtlCol="0">
            <a:spAutoFit/>
          </a:bodyPr>
          <a:lstStyle/>
          <a:p>
            <a:pPr marL="12700">
              <a:lnSpc>
                <a:spcPct val="100000"/>
              </a:lnSpc>
              <a:spcBef>
                <a:spcPts val="100"/>
              </a:spcBef>
            </a:pPr>
            <a:r>
              <a:rPr sz="800" b="1" dirty="0">
                <a:solidFill>
                  <a:srgbClr val="BE394B"/>
                </a:solidFill>
                <a:latin typeface="Arial"/>
                <a:cs typeface="Arial"/>
              </a:rPr>
              <a:t>GC</a:t>
            </a:r>
            <a:r>
              <a:rPr sz="800" b="1" spc="-50" dirty="0">
                <a:solidFill>
                  <a:srgbClr val="BE394B"/>
                </a:solidFill>
                <a:latin typeface="Arial"/>
                <a:cs typeface="Arial"/>
              </a:rPr>
              <a:t> </a:t>
            </a:r>
            <a:r>
              <a:rPr sz="800" b="1" spc="-5" dirty="0">
                <a:solidFill>
                  <a:srgbClr val="BE394B"/>
                </a:solidFill>
                <a:latin typeface="Arial"/>
                <a:cs typeface="Arial"/>
              </a:rPr>
              <a:t>Threads</a:t>
            </a:r>
            <a:endParaRPr sz="800">
              <a:latin typeface="Arial"/>
              <a:cs typeface="Arial"/>
            </a:endParaRPr>
          </a:p>
        </p:txBody>
      </p:sp>
      <p:sp>
        <p:nvSpPr>
          <p:cNvPr id="11" name="object 11"/>
          <p:cNvSpPr txBox="1"/>
          <p:nvPr/>
        </p:nvSpPr>
        <p:spPr>
          <a:xfrm rot="720000">
            <a:off x="2819285" y="3124946"/>
            <a:ext cx="258893" cy="101600"/>
          </a:xfrm>
          <a:prstGeom prst="rect">
            <a:avLst/>
          </a:prstGeom>
        </p:spPr>
        <p:txBody>
          <a:bodyPr vert="horz" wrap="square" lIns="0" tIns="0" rIns="0" bIns="0" rtlCol="0">
            <a:spAutoFit/>
          </a:bodyPr>
          <a:lstStyle/>
          <a:p>
            <a:pPr>
              <a:lnSpc>
                <a:spcPts val="800"/>
              </a:lnSpc>
            </a:pPr>
            <a:r>
              <a:rPr sz="800" b="1" spc="5" dirty="0">
                <a:solidFill>
                  <a:srgbClr val="BE394B"/>
                </a:solidFill>
                <a:latin typeface="Arial"/>
                <a:cs typeface="Arial"/>
              </a:rPr>
              <a:t>c</a:t>
            </a:r>
            <a:r>
              <a:rPr sz="800" b="1" spc="-5" dirty="0">
                <a:solidFill>
                  <a:srgbClr val="BE394B"/>
                </a:solidFill>
                <a:latin typeface="Arial"/>
                <a:cs typeface="Arial"/>
              </a:rPr>
              <a:t>op</a:t>
            </a:r>
            <a:r>
              <a:rPr sz="800" b="1" dirty="0">
                <a:solidFill>
                  <a:srgbClr val="BE394B"/>
                </a:solidFill>
                <a:latin typeface="Arial"/>
                <a:cs typeface="Arial"/>
              </a:rPr>
              <a:t>y</a:t>
            </a:r>
            <a:endParaRPr sz="800">
              <a:latin typeface="Arial"/>
              <a:cs typeface="Arial"/>
            </a:endParaRPr>
          </a:p>
        </p:txBody>
      </p:sp>
      <p:sp>
        <p:nvSpPr>
          <p:cNvPr id="12" name="object 12"/>
          <p:cNvSpPr txBox="1"/>
          <p:nvPr/>
        </p:nvSpPr>
        <p:spPr>
          <a:xfrm>
            <a:off x="3409886" y="3034284"/>
            <a:ext cx="343535" cy="147320"/>
          </a:xfrm>
          <a:prstGeom prst="rect">
            <a:avLst/>
          </a:prstGeom>
        </p:spPr>
        <p:txBody>
          <a:bodyPr vert="horz" wrap="square" lIns="0" tIns="12700" rIns="0" bIns="0" rtlCol="0">
            <a:spAutoFit/>
          </a:bodyPr>
          <a:lstStyle/>
          <a:p>
            <a:pPr marL="12700">
              <a:lnSpc>
                <a:spcPct val="100000"/>
              </a:lnSpc>
              <a:spcBef>
                <a:spcPts val="100"/>
              </a:spcBef>
            </a:pPr>
            <a:r>
              <a:rPr sz="800" b="1" dirty="0">
                <a:latin typeface="Arial"/>
                <a:cs typeface="Arial"/>
              </a:rPr>
              <a:t>O</a:t>
            </a:r>
            <a:r>
              <a:rPr sz="800" b="1" spc="-5" dirty="0">
                <a:latin typeface="Arial"/>
                <a:cs typeface="Arial"/>
              </a:rPr>
              <a:t>b</a:t>
            </a:r>
            <a:r>
              <a:rPr sz="800" b="1" dirty="0">
                <a:latin typeface="Arial"/>
                <a:cs typeface="Arial"/>
              </a:rPr>
              <a:t>j</a:t>
            </a:r>
            <a:r>
              <a:rPr sz="800" b="1" spc="5" dirty="0">
                <a:latin typeface="Arial"/>
                <a:cs typeface="Arial"/>
              </a:rPr>
              <a:t>e</a:t>
            </a:r>
            <a:r>
              <a:rPr sz="800" b="1" dirty="0">
                <a:latin typeface="Arial"/>
                <a:cs typeface="Arial"/>
              </a:rPr>
              <a:t>ct</a:t>
            </a:r>
            <a:endParaRPr sz="800">
              <a:latin typeface="Arial"/>
              <a:cs typeface="Arial"/>
            </a:endParaRPr>
          </a:p>
        </p:txBody>
      </p:sp>
      <p:sp>
        <p:nvSpPr>
          <p:cNvPr id="13" name="object 13"/>
          <p:cNvSpPr txBox="1"/>
          <p:nvPr/>
        </p:nvSpPr>
        <p:spPr>
          <a:xfrm>
            <a:off x="4310824" y="3086100"/>
            <a:ext cx="453390" cy="147320"/>
          </a:xfrm>
          <a:prstGeom prst="rect">
            <a:avLst/>
          </a:prstGeom>
        </p:spPr>
        <p:txBody>
          <a:bodyPr vert="horz" wrap="square" lIns="0" tIns="12700" rIns="0" bIns="0" rtlCol="0">
            <a:spAutoFit/>
          </a:bodyPr>
          <a:lstStyle/>
          <a:p>
            <a:pPr marL="12700">
              <a:lnSpc>
                <a:spcPct val="100000"/>
              </a:lnSpc>
              <a:spcBef>
                <a:spcPts val="100"/>
              </a:spcBef>
            </a:pPr>
            <a:r>
              <a:rPr sz="800" b="1" spc="-5" dirty="0">
                <a:solidFill>
                  <a:srgbClr val="3FB1F1"/>
                </a:solidFill>
                <a:latin typeface="Arial"/>
                <a:cs typeface="Arial"/>
              </a:rPr>
              <a:t>Mut</a:t>
            </a:r>
            <a:r>
              <a:rPr sz="800" b="1" dirty="0">
                <a:solidFill>
                  <a:srgbClr val="3FB1F1"/>
                </a:solidFill>
                <a:latin typeface="Arial"/>
                <a:cs typeface="Arial"/>
              </a:rPr>
              <a:t>a</a:t>
            </a:r>
            <a:r>
              <a:rPr sz="800" b="1" spc="-5" dirty="0">
                <a:solidFill>
                  <a:srgbClr val="3FB1F1"/>
                </a:solidFill>
                <a:latin typeface="Arial"/>
                <a:cs typeface="Arial"/>
              </a:rPr>
              <a:t>to</a:t>
            </a:r>
            <a:r>
              <a:rPr sz="800" b="1" dirty="0">
                <a:solidFill>
                  <a:srgbClr val="3FB1F1"/>
                </a:solidFill>
                <a:latin typeface="Arial"/>
                <a:cs typeface="Arial"/>
              </a:rPr>
              <a:t>rs</a:t>
            </a:r>
            <a:endParaRPr sz="800">
              <a:latin typeface="Arial"/>
              <a:cs typeface="Arial"/>
            </a:endParaRPr>
          </a:p>
        </p:txBody>
      </p:sp>
      <p:sp>
        <p:nvSpPr>
          <p:cNvPr id="14" name="object 14"/>
          <p:cNvSpPr/>
          <p:nvPr/>
        </p:nvSpPr>
        <p:spPr>
          <a:xfrm>
            <a:off x="3892753" y="3245840"/>
            <a:ext cx="465455" cy="116839"/>
          </a:xfrm>
          <a:custGeom>
            <a:avLst/>
            <a:gdLst/>
            <a:ahLst/>
            <a:cxnLst/>
            <a:rect l="l" t="t" r="r" b="b"/>
            <a:pathLst>
              <a:path w="465454" h="116839">
                <a:moveTo>
                  <a:pt x="68706" y="41148"/>
                </a:moveTo>
                <a:lnTo>
                  <a:pt x="0" y="91516"/>
                </a:lnTo>
                <a:lnTo>
                  <a:pt x="81521" y="116268"/>
                </a:lnTo>
                <a:lnTo>
                  <a:pt x="77613" y="93357"/>
                </a:lnTo>
                <a:lnTo>
                  <a:pt x="64731" y="93357"/>
                </a:lnTo>
                <a:lnTo>
                  <a:pt x="60464" y="68325"/>
                </a:lnTo>
                <a:lnTo>
                  <a:pt x="72979" y="66191"/>
                </a:lnTo>
                <a:lnTo>
                  <a:pt x="68706" y="41148"/>
                </a:lnTo>
                <a:close/>
              </a:path>
              <a:path w="465454" h="116839">
                <a:moveTo>
                  <a:pt x="72979" y="66191"/>
                </a:moveTo>
                <a:lnTo>
                  <a:pt x="60464" y="68325"/>
                </a:lnTo>
                <a:lnTo>
                  <a:pt x="64731" y="93357"/>
                </a:lnTo>
                <a:lnTo>
                  <a:pt x="77248" y="91222"/>
                </a:lnTo>
                <a:lnTo>
                  <a:pt x="72979" y="66191"/>
                </a:lnTo>
                <a:close/>
              </a:path>
              <a:path w="465454" h="116839">
                <a:moveTo>
                  <a:pt x="77248" y="91222"/>
                </a:moveTo>
                <a:lnTo>
                  <a:pt x="64731" y="93357"/>
                </a:lnTo>
                <a:lnTo>
                  <a:pt x="77613" y="93357"/>
                </a:lnTo>
                <a:lnTo>
                  <a:pt x="77248" y="91222"/>
                </a:lnTo>
                <a:close/>
              </a:path>
              <a:path w="465454" h="116839">
                <a:moveTo>
                  <a:pt x="461086" y="0"/>
                </a:moveTo>
                <a:lnTo>
                  <a:pt x="72979" y="66191"/>
                </a:lnTo>
                <a:lnTo>
                  <a:pt x="77248" y="91222"/>
                </a:lnTo>
                <a:lnTo>
                  <a:pt x="465353" y="25031"/>
                </a:lnTo>
                <a:lnTo>
                  <a:pt x="461086" y="0"/>
                </a:lnTo>
                <a:close/>
              </a:path>
            </a:pathLst>
          </a:custGeom>
          <a:solidFill>
            <a:srgbClr val="3FB1F1"/>
          </a:solidFill>
        </p:spPr>
        <p:txBody>
          <a:bodyPr wrap="square" lIns="0" tIns="0" rIns="0" bIns="0" rtlCol="0"/>
          <a:lstStyle/>
          <a:p>
            <a:endParaRPr/>
          </a:p>
        </p:txBody>
      </p:sp>
      <p:sp>
        <p:nvSpPr>
          <p:cNvPr id="15" name="object 15"/>
          <p:cNvSpPr txBox="1"/>
          <p:nvPr/>
        </p:nvSpPr>
        <p:spPr>
          <a:xfrm rot="21060000">
            <a:off x="4008393" y="3171609"/>
            <a:ext cx="259478" cy="101600"/>
          </a:xfrm>
          <a:prstGeom prst="rect">
            <a:avLst/>
          </a:prstGeom>
        </p:spPr>
        <p:txBody>
          <a:bodyPr vert="horz" wrap="square" lIns="0" tIns="0" rIns="0" bIns="0" rtlCol="0">
            <a:spAutoFit/>
          </a:bodyPr>
          <a:lstStyle/>
          <a:p>
            <a:pPr>
              <a:lnSpc>
                <a:spcPts val="800"/>
              </a:lnSpc>
            </a:pPr>
            <a:r>
              <a:rPr sz="800" b="1" dirty="0">
                <a:solidFill>
                  <a:srgbClr val="3FB1F1"/>
                </a:solidFill>
                <a:latin typeface="Arial"/>
                <a:cs typeface="Arial"/>
              </a:rPr>
              <a:t>w</a:t>
            </a:r>
            <a:r>
              <a:rPr sz="800" b="1" spc="-10" dirty="0">
                <a:solidFill>
                  <a:srgbClr val="3FB1F1"/>
                </a:solidFill>
                <a:latin typeface="Arial"/>
                <a:cs typeface="Arial"/>
              </a:rPr>
              <a:t>r</a:t>
            </a:r>
            <a:r>
              <a:rPr sz="800" b="1" dirty="0">
                <a:solidFill>
                  <a:srgbClr val="3FB1F1"/>
                </a:solidFill>
                <a:latin typeface="Arial"/>
                <a:cs typeface="Arial"/>
              </a:rPr>
              <a:t>i</a:t>
            </a:r>
            <a:r>
              <a:rPr sz="800" b="1" spc="-15" dirty="0">
                <a:solidFill>
                  <a:srgbClr val="3FB1F1"/>
                </a:solidFill>
                <a:latin typeface="Arial"/>
                <a:cs typeface="Arial"/>
              </a:rPr>
              <a:t>t</a:t>
            </a:r>
            <a:r>
              <a:rPr sz="800" b="1" dirty="0">
                <a:solidFill>
                  <a:srgbClr val="3FB1F1"/>
                </a:solidFill>
                <a:latin typeface="Arial"/>
                <a:cs typeface="Arial"/>
              </a:rPr>
              <a:t>e</a:t>
            </a:r>
            <a:endParaRPr sz="800">
              <a:latin typeface="Arial"/>
              <a:cs typeface="Arial"/>
            </a:endParaRPr>
          </a:p>
        </p:txBody>
      </p:sp>
      <p:sp>
        <p:nvSpPr>
          <p:cNvPr id="16" name="object 16"/>
          <p:cNvSpPr/>
          <p:nvPr/>
        </p:nvSpPr>
        <p:spPr>
          <a:xfrm>
            <a:off x="3113417" y="3162300"/>
            <a:ext cx="88633" cy="100698"/>
          </a:xfrm>
          <a:prstGeom prst="rect">
            <a:avLst/>
          </a:prstGeom>
          <a:blipFill>
            <a:blip r:embed="rId3" cstate="print"/>
            <a:stretch>
              <a:fillRect/>
            </a:stretch>
          </a:blipFill>
        </p:spPr>
        <p:txBody>
          <a:bodyPr wrap="square" lIns="0" tIns="0" rIns="0" bIns="0" rtlCol="0"/>
          <a:lstStyle/>
          <a:p>
            <a:endParaRPr/>
          </a:p>
        </p:txBody>
      </p:sp>
      <p:sp>
        <p:nvSpPr>
          <p:cNvPr id="17" name="object 17"/>
          <p:cNvSpPr txBox="1"/>
          <p:nvPr/>
        </p:nvSpPr>
        <p:spPr>
          <a:xfrm>
            <a:off x="1259631" y="4757342"/>
            <a:ext cx="1043940" cy="307975"/>
          </a:xfrm>
          <a:prstGeom prst="rect">
            <a:avLst/>
          </a:prstGeom>
          <a:ln w="25400">
            <a:solidFill>
              <a:srgbClr val="000000"/>
            </a:solidFill>
          </a:ln>
        </p:spPr>
        <p:txBody>
          <a:bodyPr vert="horz" wrap="square" lIns="0" tIns="20955" rIns="0" bIns="0" rtlCol="0">
            <a:spAutoFit/>
          </a:bodyPr>
          <a:lstStyle/>
          <a:p>
            <a:pPr marL="91440">
              <a:lnSpc>
                <a:spcPct val="100000"/>
              </a:lnSpc>
              <a:spcBef>
                <a:spcPts val="165"/>
              </a:spcBef>
            </a:pPr>
            <a:r>
              <a:rPr sz="1400" b="1" spc="-5" dirty="0">
                <a:latin typeface="Courier New"/>
                <a:cs typeface="Courier New"/>
              </a:rPr>
              <a:t>y.x </a:t>
            </a:r>
            <a:r>
              <a:rPr sz="1400" b="1" dirty="0">
                <a:latin typeface="Courier New"/>
                <a:cs typeface="Courier New"/>
              </a:rPr>
              <a:t>=</a:t>
            </a:r>
            <a:r>
              <a:rPr sz="1400" b="1" spc="-80" dirty="0">
                <a:latin typeface="Courier New"/>
                <a:cs typeface="Courier New"/>
              </a:rPr>
              <a:t> </a:t>
            </a:r>
            <a:r>
              <a:rPr sz="1400" b="1" spc="-5" dirty="0">
                <a:latin typeface="Courier New"/>
                <a:cs typeface="Courier New"/>
              </a:rPr>
              <a:t>z;</a:t>
            </a:r>
            <a:endParaRPr sz="1400">
              <a:latin typeface="Courier New"/>
              <a:cs typeface="Courier New"/>
            </a:endParaRPr>
          </a:p>
        </p:txBody>
      </p:sp>
      <p:sp>
        <p:nvSpPr>
          <p:cNvPr id="18" name="object 18"/>
          <p:cNvSpPr txBox="1"/>
          <p:nvPr/>
        </p:nvSpPr>
        <p:spPr>
          <a:xfrm>
            <a:off x="3297554" y="4374578"/>
            <a:ext cx="3192145" cy="1169670"/>
          </a:xfrm>
          <a:prstGeom prst="rect">
            <a:avLst/>
          </a:prstGeom>
          <a:ln w="25400">
            <a:solidFill>
              <a:srgbClr val="000000"/>
            </a:solidFill>
          </a:ln>
        </p:spPr>
        <p:txBody>
          <a:bodyPr vert="horz" wrap="square" lIns="0" tIns="16510" rIns="0" bIns="0" rtlCol="0">
            <a:spAutoFit/>
          </a:bodyPr>
          <a:lstStyle/>
          <a:p>
            <a:pPr marL="516890" marR="114300" indent="-425450">
              <a:lnSpc>
                <a:spcPct val="101400"/>
              </a:lnSpc>
              <a:spcBef>
                <a:spcPts val="130"/>
              </a:spcBef>
            </a:pPr>
            <a:r>
              <a:rPr sz="1400" b="1" spc="-5" dirty="0">
                <a:solidFill>
                  <a:srgbClr val="BD3846"/>
                </a:solidFill>
                <a:latin typeface="Courier New"/>
                <a:cs typeface="Courier New"/>
              </a:rPr>
              <a:t>if (is_being_collected(y))</a:t>
            </a:r>
            <a:r>
              <a:rPr sz="1400" b="1" spc="-105" dirty="0">
                <a:solidFill>
                  <a:srgbClr val="BD3846"/>
                </a:solidFill>
                <a:latin typeface="Courier New"/>
                <a:cs typeface="Courier New"/>
              </a:rPr>
              <a:t> </a:t>
            </a:r>
            <a:r>
              <a:rPr sz="1400" b="1" dirty="0">
                <a:solidFill>
                  <a:srgbClr val="BD3846"/>
                </a:solidFill>
                <a:latin typeface="Courier New"/>
                <a:cs typeface="Courier New"/>
              </a:rPr>
              <a:t>{  </a:t>
            </a:r>
            <a:r>
              <a:rPr sz="1400" b="1" spc="-5" dirty="0">
                <a:solidFill>
                  <a:srgbClr val="BD3846"/>
                </a:solidFill>
                <a:latin typeface="Courier New"/>
                <a:cs typeface="Courier New"/>
              </a:rPr>
              <a:t>slow_path(y.x,</a:t>
            </a:r>
            <a:r>
              <a:rPr sz="1400" b="1" spc="-25" dirty="0">
                <a:solidFill>
                  <a:srgbClr val="BD3846"/>
                </a:solidFill>
                <a:latin typeface="Courier New"/>
                <a:cs typeface="Courier New"/>
              </a:rPr>
              <a:t> </a:t>
            </a:r>
            <a:r>
              <a:rPr sz="1400" b="1" spc="-5" dirty="0">
                <a:solidFill>
                  <a:srgbClr val="BD3846"/>
                </a:solidFill>
                <a:latin typeface="Courier New"/>
                <a:cs typeface="Courier New"/>
              </a:rPr>
              <a:t>z);</a:t>
            </a:r>
            <a:endParaRPr sz="1400">
              <a:latin typeface="Courier New"/>
              <a:cs typeface="Courier New"/>
            </a:endParaRPr>
          </a:p>
          <a:p>
            <a:pPr marL="91440">
              <a:lnSpc>
                <a:spcPct val="100000"/>
              </a:lnSpc>
              <a:spcBef>
                <a:spcPts val="25"/>
              </a:spcBef>
            </a:pPr>
            <a:r>
              <a:rPr sz="1400" b="1" dirty="0">
                <a:solidFill>
                  <a:srgbClr val="BD3846"/>
                </a:solidFill>
                <a:latin typeface="Courier New"/>
                <a:cs typeface="Courier New"/>
              </a:rPr>
              <a:t>} </a:t>
            </a:r>
            <a:r>
              <a:rPr sz="1400" b="1" spc="-5" dirty="0">
                <a:latin typeface="Courier New"/>
                <a:cs typeface="Courier New"/>
              </a:rPr>
              <a:t>else</a:t>
            </a:r>
            <a:r>
              <a:rPr sz="1400" b="1" spc="-30" dirty="0">
                <a:latin typeface="Courier New"/>
                <a:cs typeface="Courier New"/>
              </a:rPr>
              <a:t> </a:t>
            </a:r>
            <a:r>
              <a:rPr sz="1400" b="1" dirty="0">
                <a:latin typeface="Courier New"/>
                <a:cs typeface="Courier New"/>
              </a:rPr>
              <a:t>{</a:t>
            </a:r>
            <a:endParaRPr sz="1400">
              <a:latin typeface="Courier New"/>
              <a:cs typeface="Courier New"/>
            </a:endParaRPr>
          </a:p>
          <a:p>
            <a:pPr marL="516890">
              <a:lnSpc>
                <a:spcPct val="100000"/>
              </a:lnSpc>
              <a:spcBef>
                <a:spcPts val="20"/>
              </a:spcBef>
            </a:pPr>
            <a:r>
              <a:rPr sz="1400" b="1" spc="-5" dirty="0">
                <a:latin typeface="Courier New"/>
                <a:cs typeface="Courier New"/>
              </a:rPr>
              <a:t>y.x </a:t>
            </a:r>
            <a:r>
              <a:rPr sz="1400" b="1" dirty="0">
                <a:latin typeface="Courier New"/>
                <a:cs typeface="Courier New"/>
              </a:rPr>
              <a:t>=</a:t>
            </a:r>
            <a:r>
              <a:rPr sz="1400" b="1" spc="-25" dirty="0">
                <a:latin typeface="Courier New"/>
                <a:cs typeface="Courier New"/>
              </a:rPr>
              <a:t> </a:t>
            </a:r>
            <a:r>
              <a:rPr sz="1400" b="1" spc="-5" dirty="0">
                <a:latin typeface="Courier New"/>
                <a:cs typeface="Courier New"/>
              </a:rPr>
              <a:t>z;</a:t>
            </a:r>
            <a:endParaRPr sz="1400">
              <a:latin typeface="Courier New"/>
              <a:cs typeface="Courier New"/>
            </a:endParaRPr>
          </a:p>
          <a:p>
            <a:pPr marL="91440">
              <a:lnSpc>
                <a:spcPct val="100000"/>
              </a:lnSpc>
              <a:spcBef>
                <a:spcPts val="25"/>
              </a:spcBef>
            </a:pPr>
            <a:r>
              <a:rPr sz="1400" b="1" dirty="0">
                <a:latin typeface="Courier New"/>
                <a:cs typeface="Courier New"/>
              </a:rPr>
              <a:t>}</a:t>
            </a:r>
            <a:endParaRPr sz="1400">
              <a:latin typeface="Courier New"/>
              <a:cs typeface="Courier New"/>
            </a:endParaRPr>
          </a:p>
        </p:txBody>
      </p:sp>
      <p:grpSp>
        <p:nvGrpSpPr>
          <p:cNvPr id="19" name="object 19"/>
          <p:cNvGrpSpPr/>
          <p:nvPr/>
        </p:nvGrpSpPr>
        <p:grpSpPr>
          <a:xfrm>
            <a:off x="2615082" y="4713503"/>
            <a:ext cx="486409" cy="404495"/>
            <a:chOff x="2615082" y="4713503"/>
            <a:chExt cx="486409" cy="404495"/>
          </a:xfrm>
        </p:grpSpPr>
        <p:sp>
          <p:nvSpPr>
            <p:cNvPr id="20" name="object 20"/>
            <p:cNvSpPr/>
            <p:nvPr/>
          </p:nvSpPr>
          <p:spPr>
            <a:xfrm>
              <a:off x="2627782" y="4726203"/>
              <a:ext cx="461009" cy="379095"/>
            </a:xfrm>
            <a:custGeom>
              <a:avLst/>
              <a:gdLst/>
              <a:ahLst/>
              <a:cxnLst/>
              <a:rect l="l" t="t" r="r" b="b"/>
              <a:pathLst>
                <a:path w="461010" h="379095">
                  <a:moveTo>
                    <a:pt x="271500" y="0"/>
                  </a:moveTo>
                  <a:lnTo>
                    <a:pt x="271500" y="94733"/>
                  </a:lnTo>
                  <a:lnTo>
                    <a:pt x="0" y="94733"/>
                  </a:lnTo>
                  <a:lnTo>
                    <a:pt x="0" y="284200"/>
                  </a:lnTo>
                  <a:lnTo>
                    <a:pt x="271500" y="284200"/>
                  </a:lnTo>
                  <a:lnTo>
                    <a:pt x="271500" y="378933"/>
                  </a:lnTo>
                  <a:lnTo>
                    <a:pt x="460959" y="189466"/>
                  </a:lnTo>
                  <a:lnTo>
                    <a:pt x="271500" y="0"/>
                  </a:lnTo>
                  <a:close/>
                </a:path>
              </a:pathLst>
            </a:custGeom>
            <a:solidFill>
              <a:srgbClr val="BE384B"/>
            </a:solidFill>
          </p:spPr>
          <p:txBody>
            <a:bodyPr wrap="square" lIns="0" tIns="0" rIns="0" bIns="0" rtlCol="0"/>
            <a:lstStyle/>
            <a:p>
              <a:endParaRPr/>
            </a:p>
          </p:txBody>
        </p:sp>
        <p:sp>
          <p:nvSpPr>
            <p:cNvPr id="21" name="object 21"/>
            <p:cNvSpPr/>
            <p:nvPr/>
          </p:nvSpPr>
          <p:spPr>
            <a:xfrm>
              <a:off x="2627782" y="4726203"/>
              <a:ext cx="461009" cy="379095"/>
            </a:xfrm>
            <a:custGeom>
              <a:avLst/>
              <a:gdLst/>
              <a:ahLst/>
              <a:cxnLst/>
              <a:rect l="l" t="t" r="r" b="b"/>
              <a:pathLst>
                <a:path w="461010" h="379095">
                  <a:moveTo>
                    <a:pt x="0" y="94733"/>
                  </a:moveTo>
                  <a:lnTo>
                    <a:pt x="271495" y="94733"/>
                  </a:lnTo>
                  <a:lnTo>
                    <a:pt x="271495" y="0"/>
                  </a:lnTo>
                  <a:lnTo>
                    <a:pt x="460962" y="189467"/>
                  </a:lnTo>
                  <a:lnTo>
                    <a:pt x="271495" y="378934"/>
                  </a:lnTo>
                  <a:lnTo>
                    <a:pt x="271495" y="284201"/>
                  </a:lnTo>
                  <a:lnTo>
                    <a:pt x="0" y="284201"/>
                  </a:lnTo>
                  <a:lnTo>
                    <a:pt x="0" y="94733"/>
                  </a:lnTo>
                  <a:close/>
                </a:path>
              </a:pathLst>
            </a:custGeom>
            <a:ln w="25400">
              <a:solidFill>
                <a:srgbClr val="8B2635"/>
              </a:solidFill>
            </a:ln>
          </p:spPr>
          <p:txBody>
            <a:bodyPr wrap="square" lIns="0" tIns="0" rIns="0" bIns="0" rtlCol="0"/>
            <a:lstStyle/>
            <a:p>
              <a:endParaRPr/>
            </a:p>
          </p:txBody>
        </p:sp>
      </p:grpSp>
      <p:sp>
        <p:nvSpPr>
          <p:cNvPr id="22" name="object 22"/>
          <p:cNvSpPr/>
          <p:nvPr/>
        </p:nvSpPr>
        <p:spPr>
          <a:xfrm>
            <a:off x="6554254" y="4464409"/>
            <a:ext cx="144145" cy="553720"/>
          </a:xfrm>
          <a:custGeom>
            <a:avLst/>
            <a:gdLst/>
            <a:ahLst/>
            <a:cxnLst/>
            <a:rect l="l" t="t" r="r" b="b"/>
            <a:pathLst>
              <a:path w="144145" h="553720">
                <a:moveTo>
                  <a:pt x="0" y="0"/>
                </a:moveTo>
                <a:lnTo>
                  <a:pt x="56057" y="943"/>
                </a:lnTo>
                <a:lnTo>
                  <a:pt x="101834" y="3514"/>
                </a:lnTo>
                <a:lnTo>
                  <a:pt x="132698" y="7329"/>
                </a:lnTo>
                <a:lnTo>
                  <a:pt x="144016" y="12000"/>
                </a:lnTo>
                <a:lnTo>
                  <a:pt x="144016" y="541329"/>
                </a:lnTo>
                <a:lnTo>
                  <a:pt x="132698" y="546000"/>
                </a:lnTo>
                <a:lnTo>
                  <a:pt x="101834" y="549815"/>
                </a:lnTo>
                <a:lnTo>
                  <a:pt x="56057" y="552387"/>
                </a:lnTo>
                <a:lnTo>
                  <a:pt x="0" y="553330"/>
                </a:lnTo>
              </a:path>
            </a:pathLst>
          </a:custGeom>
          <a:ln w="25400">
            <a:solidFill>
              <a:srgbClr val="BD3347"/>
            </a:solidFill>
          </a:ln>
        </p:spPr>
        <p:txBody>
          <a:bodyPr wrap="square" lIns="0" tIns="0" rIns="0" bIns="0" rtlCol="0"/>
          <a:lstStyle/>
          <a:p>
            <a:endParaRPr/>
          </a:p>
        </p:txBody>
      </p:sp>
      <p:sp>
        <p:nvSpPr>
          <p:cNvPr id="23" name="object 23"/>
          <p:cNvSpPr txBox="1"/>
          <p:nvPr/>
        </p:nvSpPr>
        <p:spPr>
          <a:xfrm>
            <a:off x="6768630" y="4636515"/>
            <a:ext cx="770890" cy="177800"/>
          </a:xfrm>
          <a:prstGeom prst="rect">
            <a:avLst/>
          </a:prstGeom>
        </p:spPr>
        <p:txBody>
          <a:bodyPr vert="horz" wrap="square" lIns="0" tIns="12700" rIns="0" bIns="0" rtlCol="0">
            <a:spAutoFit/>
          </a:bodyPr>
          <a:lstStyle/>
          <a:p>
            <a:pPr marL="12700">
              <a:lnSpc>
                <a:spcPct val="100000"/>
              </a:lnSpc>
              <a:spcBef>
                <a:spcPts val="100"/>
              </a:spcBef>
            </a:pPr>
            <a:r>
              <a:rPr sz="1000" b="1" spc="-5" dirty="0">
                <a:solidFill>
                  <a:srgbClr val="C00000"/>
                </a:solidFill>
                <a:latin typeface="Arial"/>
                <a:cs typeface="Arial"/>
              </a:rPr>
              <a:t>Barrier</a:t>
            </a:r>
            <a:r>
              <a:rPr sz="1000" b="1" spc="-70" dirty="0">
                <a:solidFill>
                  <a:srgbClr val="C00000"/>
                </a:solidFill>
                <a:latin typeface="Arial"/>
                <a:cs typeface="Arial"/>
              </a:rPr>
              <a:t> </a:t>
            </a:r>
            <a:r>
              <a:rPr sz="1000" b="1" spc="-5" dirty="0">
                <a:solidFill>
                  <a:srgbClr val="C00000"/>
                </a:solidFill>
                <a:latin typeface="Arial"/>
                <a:cs typeface="Arial"/>
              </a:rPr>
              <a:t>code</a:t>
            </a:r>
            <a:endParaRPr sz="1000" dirty="0">
              <a:latin typeface="Arial"/>
              <a:cs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48640" y="416773"/>
            <a:ext cx="8108950" cy="5117465"/>
          </a:xfrm>
          <a:prstGeom prst="rect">
            <a:avLst/>
          </a:prstGeom>
        </p:spPr>
        <p:txBody>
          <a:bodyPr vert="horz" wrap="square" lIns="0" tIns="22225" rIns="0" bIns="0" rtlCol="0">
            <a:spAutoFit/>
          </a:bodyPr>
          <a:lstStyle/>
          <a:p>
            <a:pPr>
              <a:lnSpc>
                <a:spcPct val="100000"/>
              </a:lnSpc>
              <a:spcBef>
                <a:spcPts val="175"/>
              </a:spcBef>
            </a:pPr>
            <a:r>
              <a:rPr sz="3000" b="1" spc="180" dirty="0">
                <a:solidFill>
                  <a:srgbClr val="BE384B"/>
                </a:solidFill>
                <a:latin typeface="Arial"/>
                <a:cs typeface="Arial"/>
              </a:rPr>
              <a:t>Why </a:t>
            </a:r>
            <a:r>
              <a:rPr sz="3000" b="1" spc="70" dirty="0">
                <a:solidFill>
                  <a:srgbClr val="BE384B"/>
                </a:solidFill>
                <a:latin typeface="Arial"/>
                <a:cs typeface="Arial"/>
              </a:rPr>
              <a:t>Concurrent </a:t>
            </a:r>
            <a:r>
              <a:rPr sz="3000" b="1" spc="35" dirty="0">
                <a:solidFill>
                  <a:srgbClr val="BE384B"/>
                </a:solidFill>
                <a:latin typeface="Arial"/>
                <a:cs typeface="Arial"/>
              </a:rPr>
              <a:t>Collectors </a:t>
            </a:r>
            <a:r>
              <a:rPr sz="3000" b="1" spc="75" dirty="0">
                <a:solidFill>
                  <a:srgbClr val="BE384B"/>
                </a:solidFill>
                <a:latin typeface="Arial"/>
                <a:cs typeface="Arial"/>
              </a:rPr>
              <a:t>are</a:t>
            </a:r>
            <a:r>
              <a:rPr sz="3000" b="1" spc="-60" dirty="0">
                <a:solidFill>
                  <a:srgbClr val="BE384B"/>
                </a:solidFill>
                <a:latin typeface="Arial"/>
                <a:cs typeface="Arial"/>
              </a:rPr>
              <a:t> </a:t>
            </a:r>
            <a:r>
              <a:rPr sz="3000" b="1" spc="50" dirty="0">
                <a:solidFill>
                  <a:srgbClr val="BE384B"/>
                </a:solidFill>
                <a:latin typeface="Arial"/>
                <a:cs typeface="Arial"/>
              </a:rPr>
              <a:t>Inefficient?</a:t>
            </a:r>
            <a:endParaRPr sz="3000">
              <a:latin typeface="Arial"/>
              <a:cs typeface="Arial"/>
            </a:endParaRPr>
          </a:p>
          <a:p>
            <a:pPr>
              <a:lnSpc>
                <a:spcPct val="100000"/>
              </a:lnSpc>
              <a:spcBef>
                <a:spcPts val="30"/>
              </a:spcBef>
            </a:pPr>
            <a:endParaRPr sz="3450">
              <a:latin typeface="Arial"/>
              <a:cs typeface="Arial"/>
            </a:endParaRPr>
          </a:p>
          <a:p>
            <a:pPr>
              <a:lnSpc>
                <a:spcPct val="100000"/>
              </a:lnSpc>
              <a:tabLst>
                <a:tab pos="342265" algn="l"/>
              </a:tabLst>
            </a:pPr>
            <a:r>
              <a:rPr sz="2000" dirty="0">
                <a:solidFill>
                  <a:srgbClr val="404040"/>
                </a:solidFill>
                <a:latin typeface="Arial"/>
                <a:cs typeface="Arial"/>
              </a:rPr>
              <a:t>•	</a:t>
            </a:r>
            <a:r>
              <a:rPr sz="2000" b="1" spc="-5" dirty="0">
                <a:solidFill>
                  <a:srgbClr val="404040"/>
                </a:solidFill>
                <a:latin typeface="Arial"/>
                <a:cs typeface="Arial"/>
              </a:rPr>
              <a:t>Contentions </a:t>
            </a:r>
            <a:r>
              <a:rPr sz="2000" b="1" dirty="0">
                <a:solidFill>
                  <a:srgbClr val="404040"/>
                </a:solidFill>
                <a:latin typeface="Arial"/>
                <a:cs typeface="Arial"/>
              </a:rPr>
              <a:t>on CPU</a:t>
            </a:r>
            <a:r>
              <a:rPr sz="2000" b="1" spc="-10" dirty="0">
                <a:solidFill>
                  <a:srgbClr val="404040"/>
                </a:solidFill>
                <a:latin typeface="Arial"/>
                <a:cs typeface="Arial"/>
              </a:rPr>
              <a:t> </a:t>
            </a:r>
            <a:r>
              <a:rPr sz="2000" b="1" spc="-5" dirty="0">
                <a:solidFill>
                  <a:srgbClr val="404040"/>
                </a:solidFill>
                <a:latin typeface="Arial"/>
                <a:cs typeface="Arial"/>
              </a:rPr>
              <a:t>resources</a:t>
            </a:r>
            <a:endParaRPr sz="2000">
              <a:latin typeface="Arial"/>
              <a:cs typeface="Arial"/>
            </a:endParaRPr>
          </a:p>
          <a:p>
            <a:pPr marL="457200">
              <a:lnSpc>
                <a:spcPct val="100000"/>
              </a:lnSpc>
              <a:spcBef>
                <a:spcPts val="810"/>
              </a:spcBef>
              <a:tabLst>
                <a:tab pos="742315" algn="l"/>
              </a:tabLst>
            </a:pPr>
            <a:r>
              <a:rPr sz="1600" dirty="0">
                <a:solidFill>
                  <a:srgbClr val="404040"/>
                </a:solidFill>
                <a:latin typeface="Arial"/>
                <a:cs typeface="Arial"/>
              </a:rPr>
              <a:t>–	GC </a:t>
            </a:r>
            <a:r>
              <a:rPr sz="1600" spc="-5" dirty="0">
                <a:solidFill>
                  <a:srgbClr val="404040"/>
                </a:solidFill>
                <a:latin typeface="Arial"/>
                <a:cs typeface="Arial"/>
              </a:rPr>
              <a:t>threads and mutators may run on </a:t>
            </a:r>
            <a:r>
              <a:rPr sz="1600" dirty="0">
                <a:solidFill>
                  <a:srgbClr val="404040"/>
                </a:solidFill>
                <a:latin typeface="Arial"/>
                <a:cs typeface="Arial"/>
              </a:rPr>
              <a:t>the </a:t>
            </a:r>
            <a:r>
              <a:rPr sz="1600" spc="-5" dirty="0">
                <a:solidFill>
                  <a:srgbClr val="404040"/>
                </a:solidFill>
                <a:latin typeface="Arial"/>
                <a:cs typeface="Arial"/>
              </a:rPr>
              <a:t>same</a:t>
            </a:r>
            <a:r>
              <a:rPr sz="1600" spc="35" dirty="0">
                <a:solidFill>
                  <a:srgbClr val="404040"/>
                </a:solidFill>
                <a:latin typeface="Arial"/>
                <a:cs typeface="Arial"/>
              </a:rPr>
              <a:t> </a:t>
            </a:r>
            <a:r>
              <a:rPr sz="1600" spc="-10" dirty="0">
                <a:solidFill>
                  <a:srgbClr val="404040"/>
                </a:solidFill>
                <a:latin typeface="Arial"/>
                <a:cs typeface="Arial"/>
              </a:rPr>
              <a:t>CPU</a:t>
            </a:r>
            <a:endParaRPr sz="1600">
              <a:latin typeface="Arial"/>
              <a:cs typeface="Arial"/>
            </a:endParaRPr>
          </a:p>
          <a:p>
            <a:pPr>
              <a:lnSpc>
                <a:spcPct val="100000"/>
              </a:lnSpc>
              <a:spcBef>
                <a:spcPts val="1565"/>
              </a:spcBef>
              <a:tabLst>
                <a:tab pos="342265" algn="l"/>
              </a:tabLst>
            </a:pPr>
            <a:r>
              <a:rPr sz="2000" dirty="0">
                <a:solidFill>
                  <a:srgbClr val="404040"/>
                </a:solidFill>
                <a:latin typeface="Arial"/>
                <a:cs typeface="Arial"/>
              </a:rPr>
              <a:t>•	</a:t>
            </a:r>
            <a:r>
              <a:rPr sz="2000" b="1" spc="-5" dirty="0">
                <a:solidFill>
                  <a:srgbClr val="404040"/>
                </a:solidFill>
                <a:latin typeface="Arial"/>
                <a:cs typeface="Arial"/>
              </a:rPr>
              <a:t>Synchronizations</a:t>
            </a:r>
            <a:endParaRPr sz="2000">
              <a:latin typeface="Arial"/>
              <a:cs typeface="Arial"/>
            </a:endParaRPr>
          </a:p>
          <a:p>
            <a:pPr marL="457200">
              <a:lnSpc>
                <a:spcPct val="100000"/>
              </a:lnSpc>
              <a:spcBef>
                <a:spcPts val="815"/>
              </a:spcBef>
              <a:tabLst>
                <a:tab pos="742315" algn="l"/>
              </a:tabLst>
            </a:pPr>
            <a:r>
              <a:rPr sz="1500" dirty="0">
                <a:solidFill>
                  <a:srgbClr val="404040"/>
                </a:solidFill>
                <a:latin typeface="Arial"/>
                <a:cs typeface="Arial"/>
              </a:rPr>
              <a:t>–	</a:t>
            </a:r>
            <a:r>
              <a:rPr sz="1500" spc="-5" dirty="0">
                <a:solidFill>
                  <a:srgbClr val="404040"/>
                </a:solidFill>
                <a:latin typeface="Arial"/>
                <a:cs typeface="Arial"/>
              </a:rPr>
              <a:t>GC threads </a:t>
            </a:r>
            <a:r>
              <a:rPr sz="1500" dirty="0">
                <a:solidFill>
                  <a:srgbClr val="404040"/>
                </a:solidFill>
                <a:latin typeface="Arial"/>
                <a:cs typeface="Arial"/>
              </a:rPr>
              <a:t>have </a:t>
            </a:r>
            <a:r>
              <a:rPr sz="1500" spc="-5" dirty="0">
                <a:solidFill>
                  <a:srgbClr val="404040"/>
                </a:solidFill>
                <a:latin typeface="Arial"/>
                <a:cs typeface="Arial"/>
              </a:rPr>
              <a:t>to </a:t>
            </a:r>
            <a:r>
              <a:rPr sz="1500" dirty="0">
                <a:solidFill>
                  <a:srgbClr val="404040"/>
                </a:solidFill>
                <a:latin typeface="Arial"/>
                <a:cs typeface="Arial"/>
              </a:rPr>
              <a:t>synchronize </a:t>
            </a:r>
            <a:r>
              <a:rPr sz="1500" spc="-5" dirty="0">
                <a:solidFill>
                  <a:srgbClr val="404040"/>
                </a:solidFill>
                <a:latin typeface="Arial"/>
                <a:cs typeface="Arial"/>
              </a:rPr>
              <a:t>with mutators </a:t>
            </a:r>
            <a:r>
              <a:rPr sz="1500" dirty="0">
                <a:solidFill>
                  <a:srgbClr val="404040"/>
                </a:solidFill>
                <a:latin typeface="Arial"/>
                <a:cs typeface="Arial"/>
              </a:rPr>
              <a:t>when accessing </a:t>
            </a:r>
            <a:r>
              <a:rPr sz="1500" spc="-5" dirty="0">
                <a:solidFill>
                  <a:srgbClr val="404040"/>
                </a:solidFill>
                <a:latin typeface="Arial"/>
                <a:cs typeface="Arial"/>
              </a:rPr>
              <a:t>the </a:t>
            </a:r>
            <a:r>
              <a:rPr sz="1500" dirty="0">
                <a:solidFill>
                  <a:srgbClr val="404040"/>
                </a:solidFill>
                <a:latin typeface="Arial"/>
                <a:cs typeface="Arial"/>
              </a:rPr>
              <a:t>same</a:t>
            </a:r>
            <a:r>
              <a:rPr sz="1500" spc="-25" dirty="0">
                <a:solidFill>
                  <a:srgbClr val="404040"/>
                </a:solidFill>
                <a:latin typeface="Arial"/>
                <a:cs typeface="Arial"/>
              </a:rPr>
              <a:t> </a:t>
            </a:r>
            <a:r>
              <a:rPr sz="1500" dirty="0">
                <a:solidFill>
                  <a:srgbClr val="404040"/>
                </a:solidFill>
                <a:latin typeface="Arial"/>
                <a:cs typeface="Arial"/>
              </a:rPr>
              <a:t>object</a:t>
            </a:r>
            <a:endParaRPr sz="1500">
              <a:latin typeface="Arial"/>
              <a:cs typeface="Arial"/>
            </a:endParaRPr>
          </a:p>
          <a:p>
            <a:pPr>
              <a:lnSpc>
                <a:spcPct val="100000"/>
              </a:lnSpc>
              <a:spcBef>
                <a:spcPts val="10"/>
              </a:spcBef>
            </a:pPr>
            <a:endParaRPr sz="1350">
              <a:latin typeface="Arial"/>
              <a:cs typeface="Arial"/>
            </a:endParaRPr>
          </a:p>
          <a:p>
            <a:pPr marL="1553210">
              <a:lnSpc>
                <a:spcPct val="100000"/>
              </a:lnSpc>
              <a:tabLst>
                <a:tab pos="2271395" algn="l"/>
                <a:tab pos="2873375" algn="l"/>
                <a:tab pos="3462654" algn="l"/>
              </a:tabLst>
            </a:pPr>
            <a:r>
              <a:rPr sz="800" b="1" dirty="0">
                <a:solidFill>
                  <a:srgbClr val="BE394B"/>
                </a:solidFill>
                <a:latin typeface="Arial"/>
                <a:cs typeface="Arial"/>
              </a:rPr>
              <a:t>GC Thread	</a:t>
            </a:r>
            <a:r>
              <a:rPr sz="1200" b="1" spc="-142" baseline="3472" dirty="0">
                <a:solidFill>
                  <a:srgbClr val="BE394B"/>
                </a:solidFill>
                <a:latin typeface="Arial"/>
                <a:cs typeface="Arial"/>
              </a:rPr>
              <a:t>co</a:t>
            </a:r>
            <a:r>
              <a:rPr sz="1200" b="1" spc="-142" baseline="-10416" dirty="0">
                <a:solidFill>
                  <a:srgbClr val="BE394B"/>
                </a:solidFill>
                <a:latin typeface="Arial"/>
                <a:cs typeface="Arial"/>
              </a:rPr>
              <a:t>p</a:t>
            </a:r>
            <a:r>
              <a:rPr sz="1200" b="1" spc="-142" baseline="-17361" dirty="0">
                <a:solidFill>
                  <a:srgbClr val="BE394B"/>
                </a:solidFill>
                <a:latin typeface="Arial"/>
                <a:cs typeface="Arial"/>
              </a:rPr>
              <a:t>y	</a:t>
            </a:r>
            <a:r>
              <a:rPr sz="1200" b="1" baseline="24305" dirty="0">
                <a:latin typeface="Arial"/>
                <a:cs typeface="Arial"/>
              </a:rPr>
              <a:t>Object	</a:t>
            </a:r>
            <a:r>
              <a:rPr sz="1200" b="1" spc="-89" baseline="-45138" dirty="0">
                <a:solidFill>
                  <a:srgbClr val="3FB1F1"/>
                </a:solidFill>
                <a:latin typeface="Arial"/>
                <a:cs typeface="Arial"/>
              </a:rPr>
              <a:t>wr</a:t>
            </a:r>
            <a:r>
              <a:rPr sz="1200" b="1" spc="-89" baseline="-34722" dirty="0">
                <a:solidFill>
                  <a:srgbClr val="3FB1F1"/>
                </a:solidFill>
                <a:latin typeface="Arial"/>
                <a:cs typeface="Arial"/>
              </a:rPr>
              <a:t>it</a:t>
            </a:r>
            <a:r>
              <a:rPr sz="1200" b="1" spc="-89" baseline="-31250" dirty="0">
                <a:solidFill>
                  <a:srgbClr val="3FB1F1"/>
                </a:solidFill>
                <a:latin typeface="Arial"/>
                <a:cs typeface="Arial"/>
              </a:rPr>
              <a:t>e</a:t>
            </a:r>
            <a:r>
              <a:rPr sz="1200" b="1" spc="112" baseline="-31250" dirty="0">
                <a:solidFill>
                  <a:srgbClr val="3FB1F1"/>
                </a:solidFill>
                <a:latin typeface="Arial"/>
                <a:cs typeface="Arial"/>
              </a:rPr>
              <a:t> </a:t>
            </a:r>
            <a:r>
              <a:rPr sz="1200" b="1" spc="-7" baseline="-3472" dirty="0">
                <a:solidFill>
                  <a:srgbClr val="3FB1F1"/>
                </a:solidFill>
                <a:latin typeface="Arial"/>
                <a:cs typeface="Arial"/>
              </a:rPr>
              <a:t>Mutators</a:t>
            </a:r>
            <a:endParaRPr sz="1200" baseline="-3472">
              <a:latin typeface="Arial"/>
              <a:cs typeface="Arial"/>
            </a:endParaRPr>
          </a:p>
          <a:p>
            <a:pPr>
              <a:lnSpc>
                <a:spcPct val="100000"/>
              </a:lnSpc>
              <a:spcBef>
                <a:spcPts val="5"/>
              </a:spcBef>
            </a:pPr>
            <a:endParaRPr sz="2750">
              <a:latin typeface="Arial"/>
              <a:cs typeface="Arial"/>
            </a:endParaRPr>
          </a:p>
          <a:p>
            <a:pPr>
              <a:lnSpc>
                <a:spcPct val="100000"/>
              </a:lnSpc>
              <a:tabLst>
                <a:tab pos="342265" algn="l"/>
              </a:tabLst>
            </a:pPr>
            <a:r>
              <a:rPr sz="2000" dirty="0">
                <a:solidFill>
                  <a:srgbClr val="404040"/>
                </a:solidFill>
                <a:latin typeface="Arial"/>
                <a:cs typeface="Arial"/>
              </a:rPr>
              <a:t>•	</a:t>
            </a:r>
            <a:r>
              <a:rPr sz="2000" b="1" spc="-5" dirty="0">
                <a:solidFill>
                  <a:srgbClr val="404040"/>
                </a:solidFill>
                <a:latin typeface="Arial"/>
                <a:cs typeface="Arial"/>
              </a:rPr>
              <a:t>Software barrier</a:t>
            </a:r>
            <a:r>
              <a:rPr sz="2000" b="1" spc="-15" dirty="0">
                <a:solidFill>
                  <a:srgbClr val="404040"/>
                </a:solidFill>
                <a:latin typeface="Arial"/>
                <a:cs typeface="Arial"/>
              </a:rPr>
              <a:t> </a:t>
            </a:r>
            <a:r>
              <a:rPr sz="2000" b="1" dirty="0">
                <a:solidFill>
                  <a:srgbClr val="404040"/>
                </a:solidFill>
                <a:latin typeface="Arial"/>
                <a:cs typeface="Arial"/>
              </a:rPr>
              <a:t>code</a:t>
            </a:r>
            <a:endParaRPr sz="2000">
              <a:latin typeface="Arial"/>
              <a:cs typeface="Arial"/>
            </a:endParaRPr>
          </a:p>
          <a:p>
            <a:pPr marL="457200">
              <a:lnSpc>
                <a:spcPct val="100000"/>
              </a:lnSpc>
              <a:spcBef>
                <a:spcPts val="810"/>
              </a:spcBef>
              <a:tabLst>
                <a:tab pos="742315" algn="l"/>
              </a:tabLst>
            </a:pPr>
            <a:r>
              <a:rPr sz="1600" dirty="0">
                <a:solidFill>
                  <a:srgbClr val="404040"/>
                </a:solidFill>
                <a:latin typeface="Arial"/>
                <a:cs typeface="Arial"/>
              </a:rPr>
              <a:t>–	</a:t>
            </a:r>
            <a:r>
              <a:rPr sz="1600" spc="-5" dirty="0">
                <a:solidFill>
                  <a:srgbClr val="404040"/>
                </a:solidFill>
                <a:latin typeface="Arial"/>
                <a:cs typeface="Arial"/>
              </a:rPr>
              <a:t>Mutators should check invariants before </a:t>
            </a:r>
            <a:r>
              <a:rPr sz="1600" b="1" spc="-5" dirty="0">
                <a:solidFill>
                  <a:srgbClr val="404040"/>
                </a:solidFill>
                <a:latin typeface="Arial"/>
                <a:cs typeface="Arial"/>
              </a:rPr>
              <a:t>every </a:t>
            </a:r>
            <a:r>
              <a:rPr sz="1600" spc="-5" dirty="0">
                <a:solidFill>
                  <a:srgbClr val="404040"/>
                </a:solidFill>
                <a:latin typeface="Arial"/>
                <a:cs typeface="Arial"/>
              </a:rPr>
              <a:t>read/write</a:t>
            </a:r>
            <a:r>
              <a:rPr sz="1600" spc="45" dirty="0">
                <a:solidFill>
                  <a:srgbClr val="404040"/>
                </a:solidFill>
                <a:latin typeface="Arial"/>
                <a:cs typeface="Arial"/>
              </a:rPr>
              <a:t> </a:t>
            </a:r>
            <a:r>
              <a:rPr sz="1600" spc="-5" dirty="0">
                <a:solidFill>
                  <a:srgbClr val="404040"/>
                </a:solidFill>
                <a:latin typeface="Arial"/>
                <a:cs typeface="Arial"/>
              </a:rPr>
              <a:t>operations</a:t>
            </a:r>
            <a:endParaRPr sz="1600">
              <a:latin typeface="Arial"/>
              <a:cs typeface="Arial"/>
            </a:endParaRPr>
          </a:p>
          <a:p>
            <a:pPr marL="3265804" marR="1122680" indent="-425450">
              <a:lnSpc>
                <a:spcPct val="101400"/>
              </a:lnSpc>
              <a:spcBef>
                <a:spcPts val="990"/>
              </a:spcBef>
              <a:tabLst>
                <a:tab pos="6232525" algn="l"/>
              </a:tabLst>
            </a:pPr>
            <a:r>
              <a:rPr sz="1400" b="1" spc="-5" dirty="0">
                <a:solidFill>
                  <a:srgbClr val="BD3846"/>
                </a:solidFill>
                <a:latin typeface="Courier New"/>
                <a:cs typeface="Courier New"/>
              </a:rPr>
              <a:t>if (is_being_collected(y)) </a:t>
            </a:r>
            <a:r>
              <a:rPr sz="1400" b="1" dirty="0">
                <a:solidFill>
                  <a:srgbClr val="BD3846"/>
                </a:solidFill>
                <a:latin typeface="Courier New"/>
                <a:cs typeface="Courier New"/>
              </a:rPr>
              <a:t>{  </a:t>
            </a:r>
            <a:r>
              <a:rPr sz="1400" b="1" spc="-5" dirty="0">
                <a:solidFill>
                  <a:srgbClr val="BD3846"/>
                </a:solidFill>
                <a:latin typeface="Courier New"/>
                <a:cs typeface="Courier New"/>
              </a:rPr>
              <a:t>slow_path(y.x, z);	</a:t>
            </a:r>
            <a:r>
              <a:rPr sz="1500" b="1" spc="-7" baseline="5555" dirty="0">
                <a:solidFill>
                  <a:srgbClr val="C00000"/>
                </a:solidFill>
                <a:latin typeface="Arial"/>
                <a:cs typeface="Arial"/>
              </a:rPr>
              <a:t>Barrier</a:t>
            </a:r>
            <a:r>
              <a:rPr sz="1500" b="1" spc="-127" baseline="5555" dirty="0">
                <a:solidFill>
                  <a:srgbClr val="C00000"/>
                </a:solidFill>
                <a:latin typeface="Arial"/>
                <a:cs typeface="Arial"/>
              </a:rPr>
              <a:t> </a:t>
            </a:r>
            <a:r>
              <a:rPr sz="1500" b="1" spc="-7" baseline="5555" dirty="0">
                <a:solidFill>
                  <a:srgbClr val="C00000"/>
                </a:solidFill>
                <a:latin typeface="Arial"/>
                <a:cs typeface="Arial"/>
              </a:rPr>
              <a:t>code</a:t>
            </a:r>
            <a:endParaRPr sz="1500" baseline="5555">
              <a:latin typeface="Arial"/>
              <a:cs typeface="Arial"/>
            </a:endParaRPr>
          </a:p>
          <a:p>
            <a:pPr marL="802005">
              <a:lnSpc>
                <a:spcPts val="1320"/>
              </a:lnSpc>
              <a:tabLst>
                <a:tab pos="2839720" algn="l"/>
              </a:tabLst>
            </a:pPr>
            <a:r>
              <a:rPr sz="1400" b="1" spc="-5" dirty="0">
                <a:latin typeface="Courier New"/>
                <a:cs typeface="Courier New"/>
              </a:rPr>
              <a:t>y.x</a:t>
            </a:r>
            <a:r>
              <a:rPr sz="1400" b="1" spc="-10" dirty="0">
                <a:latin typeface="Courier New"/>
                <a:cs typeface="Courier New"/>
              </a:rPr>
              <a:t> </a:t>
            </a:r>
            <a:r>
              <a:rPr sz="1400" b="1" dirty="0">
                <a:latin typeface="Courier New"/>
                <a:cs typeface="Courier New"/>
              </a:rPr>
              <a:t>=</a:t>
            </a:r>
            <a:r>
              <a:rPr sz="1400" b="1" spc="-5" dirty="0">
                <a:latin typeface="Courier New"/>
                <a:cs typeface="Courier New"/>
              </a:rPr>
              <a:t> z;	</a:t>
            </a:r>
            <a:r>
              <a:rPr sz="2100" b="1" baseline="-15873" dirty="0">
                <a:solidFill>
                  <a:srgbClr val="BD3846"/>
                </a:solidFill>
                <a:latin typeface="Courier New"/>
                <a:cs typeface="Courier New"/>
              </a:rPr>
              <a:t>} </a:t>
            </a:r>
            <a:r>
              <a:rPr sz="2100" b="1" spc="-7" baseline="-15873" dirty="0">
                <a:latin typeface="Courier New"/>
                <a:cs typeface="Courier New"/>
              </a:rPr>
              <a:t>else</a:t>
            </a:r>
            <a:r>
              <a:rPr sz="2100" b="1" spc="-37" baseline="-15873" dirty="0">
                <a:latin typeface="Courier New"/>
                <a:cs typeface="Courier New"/>
              </a:rPr>
              <a:t> </a:t>
            </a:r>
            <a:r>
              <a:rPr sz="2100" b="1" baseline="-15873" dirty="0">
                <a:latin typeface="Courier New"/>
                <a:cs typeface="Courier New"/>
              </a:rPr>
              <a:t>{</a:t>
            </a:r>
            <a:endParaRPr sz="2100" baseline="-15873">
              <a:latin typeface="Courier New"/>
              <a:cs typeface="Courier New"/>
            </a:endParaRPr>
          </a:p>
          <a:p>
            <a:pPr marL="3265804">
              <a:lnSpc>
                <a:spcPct val="100000"/>
              </a:lnSpc>
              <a:spcBef>
                <a:spcPts val="409"/>
              </a:spcBef>
            </a:pPr>
            <a:r>
              <a:rPr sz="1400" b="1" spc="-5" dirty="0">
                <a:latin typeface="Courier New"/>
                <a:cs typeface="Courier New"/>
              </a:rPr>
              <a:t>y.x </a:t>
            </a:r>
            <a:r>
              <a:rPr sz="1400" b="1" dirty="0">
                <a:latin typeface="Courier New"/>
                <a:cs typeface="Courier New"/>
              </a:rPr>
              <a:t>=</a:t>
            </a:r>
            <a:r>
              <a:rPr sz="1400" b="1" spc="-20" dirty="0">
                <a:latin typeface="Courier New"/>
                <a:cs typeface="Courier New"/>
              </a:rPr>
              <a:t> </a:t>
            </a:r>
            <a:r>
              <a:rPr sz="1400" b="1" spc="-5" dirty="0">
                <a:latin typeface="Courier New"/>
                <a:cs typeface="Courier New"/>
              </a:rPr>
              <a:t>z;</a:t>
            </a:r>
            <a:endParaRPr sz="1400">
              <a:latin typeface="Courier New"/>
              <a:cs typeface="Courier New"/>
            </a:endParaRPr>
          </a:p>
          <a:p>
            <a:pPr marL="2840355">
              <a:lnSpc>
                <a:spcPts val="1680"/>
              </a:lnSpc>
              <a:spcBef>
                <a:spcPts val="505"/>
              </a:spcBef>
              <a:tabLst>
                <a:tab pos="7882890" algn="l"/>
              </a:tabLst>
            </a:pPr>
            <a:r>
              <a:rPr sz="2100" b="1" baseline="19841" dirty="0">
                <a:latin typeface="Courier New"/>
                <a:cs typeface="Courier New"/>
              </a:rPr>
              <a:t>}	</a:t>
            </a:r>
            <a:r>
              <a:rPr sz="1200" spc="-35" dirty="0">
                <a:solidFill>
                  <a:srgbClr val="898989"/>
                </a:solidFill>
                <a:latin typeface="Arial"/>
                <a:cs typeface="Arial"/>
              </a:rPr>
              <a:t>16</a:t>
            </a:r>
            <a:endParaRPr sz="1200">
              <a:latin typeface="Arial"/>
              <a:cs typeface="Arial"/>
            </a:endParaRPr>
          </a:p>
        </p:txBody>
      </p:sp>
      <p:grpSp>
        <p:nvGrpSpPr>
          <p:cNvPr id="3" name="object 3"/>
          <p:cNvGrpSpPr/>
          <p:nvPr/>
        </p:nvGrpSpPr>
        <p:grpSpPr>
          <a:xfrm>
            <a:off x="2625026" y="3162300"/>
            <a:ext cx="1733550" cy="332105"/>
            <a:chOff x="2625026" y="3162300"/>
            <a:chExt cx="1733550" cy="332105"/>
          </a:xfrm>
        </p:grpSpPr>
        <p:sp>
          <p:nvSpPr>
            <p:cNvPr id="4" name="object 4"/>
            <p:cNvSpPr/>
            <p:nvPr/>
          </p:nvSpPr>
          <p:spPr>
            <a:xfrm>
              <a:off x="3275850" y="3193338"/>
              <a:ext cx="617220" cy="288290"/>
            </a:xfrm>
            <a:custGeom>
              <a:avLst/>
              <a:gdLst/>
              <a:ahLst/>
              <a:cxnLst/>
              <a:rect l="l" t="t" r="r" b="b"/>
              <a:pathLst>
                <a:path w="617220" h="288289">
                  <a:moveTo>
                    <a:pt x="616902" y="0"/>
                  </a:moveTo>
                  <a:lnTo>
                    <a:pt x="0" y="0"/>
                  </a:lnTo>
                  <a:lnTo>
                    <a:pt x="0" y="288036"/>
                  </a:lnTo>
                  <a:lnTo>
                    <a:pt x="616902" y="288036"/>
                  </a:lnTo>
                  <a:lnTo>
                    <a:pt x="616902" y="0"/>
                  </a:lnTo>
                  <a:close/>
                </a:path>
              </a:pathLst>
            </a:custGeom>
            <a:solidFill>
              <a:srgbClr val="BE384B"/>
            </a:solidFill>
          </p:spPr>
          <p:txBody>
            <a:bodyPr wrap="square" lIns="0" tIns="0" rIns="0" bIns="0" rtlCol="0"/>
            <a:lstStyle/>
            <a:p>
              <a:endParaRPr/>
            </a:p>
          </p:txBody>
        </p:sp>
        <p:sp>
          <p:nvSpPr>
            <p:cNvPr id="5" name="object 5"/>
            <p:cNvSpPr/>
            <p:nvPr/>
          </p:nvSpPr>
          <p:spPr>
            <a:xfrm>
              <a:off x="3275850" y="3193338"/>
              <a:ext cx="617220" cy="288290"/>
            </a:xfrm>
            <a:custGeom>
              <a:avLst/>
              <a:gdLst/>
              <a:ahLst/>
              <a:cxnLst/>
              <a:rect l="l" t="t" r="r" b="b"/>
              <a:pathLst>
                <a:path w="617220" h="288289">
                  <a:moveTo>
                    <a:pt x="0" y="0"/>
                  </a:moveTo>
                  <a:lnTo>
                    <a:pt x="616896" y="0"/>
                  </a:lnTo>
                  <a:lnTo>
                    <a:pt x="616896" y="288032"/>
                  </a:lnTo>
                  <a:lnTo>
                    <a:pt x="0" y="288032"/>
                  </a:lnTo>
                  <a:lnTo>
                    <a:pt x="0" y="0"/>
                  </a:lnTo>
                  <a:close/>
                </a:path>
              </a:pathLst>
            </a:custGeom>
            <a:ln w="25400">
              <a:solidFill>
                <a:srgbClr val="8B2635"/>
              </a:solidFill>
            </a:ln>
          </p:spPr>
          <p:txBody>
            <a:bodyPr wrap="square" lIns="0" tIns="0" rIns="0" bIns="0" rtlCol="0"/>
            <a:lstStyle/>
            <a:p>
              <a:endParaRPr/>
            </a:p>
          </p:txBody>
        </p:sp>
        <p:sp>
          <p:nvSpPr>
            <p:cNvPr id="6" name="object 6"/>
            <p:cNvSpPr/>
            <p:nvPr/>
          </p:nvSpPr>
          <p:spPr>
            <a:xfrm>
              <a:off x="2625026" y="3180943"/>
              <a:ext cx="650875" cy="177165"/>
            </a:xfrm>
            <a:custGeom>
              <a:avLst/>
              <a:gdLst/>
              <a:ahLst/>
              <a:cxnLst/>
              <a:rect l="l" t="t" r="r" b="b"/>
              <a:pathLst>
                <a:path w="650875" h="177164">
                  <a:moveTo>
                    <a:pt x="573685" y="152274"/>
                  </a:moveTo>
                  <a:lnTo>
                    <a:pt x="568172" y="177076"/>
                  </a:lnTo>
                  <a:lnTo>
                    <a:pt x="650824" y="156413"/>
                  </a:lnTo>
                  <a:lnTo>
                    <a:pt x="649120" y="155028"/>
                  </a:lnTo>
                  <a:lnTo>
                    <a:pt x="586079" y="155028"/>
                  </a:lnTo>
                  <a:lnTo>
                    <a:pt x="573685" y="152274"/>
                  </a:lnTo>
                  <a:close/>
                </a:path>
                <a:path w="650875" h="177164">
                  <a:moveTo>
                    <a:pt x="579196" y="127484"/>
                  </a:moveTo>
                  <a:lnTo>
                    <a:pt x="573685" y="152274"/>
                  </a:lnTo>
                  <a:lnTo>
                    <a:pt x="586079" y="155028"/>
                  </a:lnTo>
                  <a:lnTo>
                    <a:pt x="591591" y="130238"/>
                  </a:lnTo>
                  <a:lnTo>
                    <a:pt x="579196" y="127484"/>
                  </a:lnTo>
                  <a:close/>
                </a:path>
                <a:path w="650875" h="177164">
                  <a:moveTo>
                    <a:pt x="584708" y="102692"/>
                  </a:moveTo>
                  <a:lnTo>
                    <a:pt x="579196" y="127484"/>
                  </a:lnTo>
                  <a:lnTo>
                    <a:pt x="591591" y="130238"/>
                  </a:lnTo>
                  <a:lnTo>
                    <a:pt x="586079" y="155028"/>
                  </a:lnTo>
                  <a:lnTo>
                    <a:pt x="649120" y="155028"/>
                  </a:lnTo>
                  <a:lnTo>
                    <a:pt x="584708" y="102692"/>
                  </a:lnTo>
                  <a:close/>
                </a:path>
                <a:path w="650875" h="177164">
                  <a:moveTo>
                    <a:pt x="5511" y="0"/>
                  </a:moveTo>
                  <a:lnTo>
                    <a:pt x="0" y="24790"/>
                  </a:lnTo>
                  <a:lnTo>
                    <a:pt x="573685" y="152274"/>
                  </a:lnTo>
                  <a:lnTo>
                    <a:pt x="579196" y="127484"/>
                  </a:lnTo>
                  <a:lnTo>
                    <a:pt x="5511" y="0"/>
                  </a:lnTo>
                  <a:close/>
                </a:path>
              </a:pathLst>
            </a:custGeom>
            <a:solidFill>
              <a:srgbClr val="BD3347"/>
            </a:solidFill>
          </p:spPr>
          <p:txBody>
            <a:bodyPr wrap="square" lIns="0" tIns="0" rIns="0" bIns="0" rtlCol="0"/>
            <a:lstStyle/>
            <a:p>
              <a:endParaRPr/>
            </a:p>
          </p:txBody>
        </p:sp>
        <p:sp>
          <p:nvSpPr>
            <p:cNvPr id="7" name="object 7"/>
            <p:cNvSpPr/>
            <p:nvPr/>
          </p:nvSpPr>
          <p:spPr>
            <a:xfrm>
              <a:off x="3892753" y="3245840"/>
              <a:ext cx="465455" cy="116839"/>
            </a:xfrm>
            <a:custGeom>
              <a:avLst/>
              <a:gdLst/>
              <a:ahLst/>
              <a:cxnLst/>
              <a:rect l="l" t="t" r="r" b="b"/>
              <a:pathLst>
                <a:path w="465454" h="116839">
                  <a:moveTo>
                    <a:pt x="68706" y="41148"/>
                  </a:moveTo>
                  <a:lnTo>
                    <a:pt x="0" y="91516"/>
                  </a:lnTo>
                  <a:lnTo>
                    <a:pt x="81521" y="116268"/>
                  </a:lnTo>
                  <a:lnTo>
                    <a:pt x="77613" y="93357"/>
                  </a:lnTo>
                  <a:lnTo>
                    <a:pt x="64731" y="93357"/>
                  </a:lnTo>
                  <a:lnTo>
                    <a:pt x="60464" y="68325"/>
                  </a:lnTo>
                  <a:lnTo>
                    <a:pt x="72979" y="66191"/>
                  </a:lnTo>
                  <a:lnTo>
                    <a:pt x="68706" y="41148"/>
                  </a:lnTo>
                  <a:close/>
                </a:path>
                <a:path w="465454" h="116839">
                  <a:moveTo>
                    <a:pt x="72979" y="66191"/>
                  </a:moveTo>
                  <a:lnTo>
                    <a:pt x="60464" y="68325"/>
                  </a:lnTo>
                  <a:lnTo>
                    <a:pt x="64731" y="93357"/>
                  </a:lnTo>
                  <a:lnTo>
                    <a:pt x="77248" y="91222"/>
                  </a:lnTo>
                  <a:lnTo>
                    <a:pt x="72979" y="66191"/>
                  </a:lnTo>
                  <a:close/>
                </a:path>
                <a:path w="465454" h="116839">
                  <a:moveTo>
                    <a:pt x="77248" y="91222"/>
                  </a:moveTo>
                  <a:lnTo>
                    <a:pt x="64731" y="93357"/>
                  </a:lnTo>
                  <a:lnTo>
                    <a:pt x="77613" y="93357"/>
                  </a:lnTo>
                  <a:lnTo>
                    <a:pt x="77248" y="91222"/>
                  </a:lnTo>
                  <a:close/>
                </a:path>
                <a:path w="465454" h="116839">
                  <a:moveTo>
                    <a:pt x="461086" y="0"/>
                  </a:moveTo>
                  <a:lnTo>
                    <a:pt x="72979" y="66191"/>
                  </a:lnTo>
                  <a:lnTo>
                    <a:pt x="77248" y="91222"/>
                  </a:lnTo>
                  <a:lnTo>
                    <a:pt x="465353" y="25031"/>
                  </a:lnTo>
                  <a:lnTo>
                    <a:pt x="461086" y="0"/>
                  </a:lnTo>
                  <a:close/>
                </a:path>
              </a:pathLst>
            </a:custGeom>
            <a:solidFill>
              <a:srgbClr val="3FB1F1"/>
            </a:solidFill>
          </p:spPr>
          <p:txBody>
            <a:bodyPr wrap="square" lIns="0" tIns="0" rIns="0" bIns="0" rtlCol="0"/>
            <a:lstStyle/>
            <a:p>
              <a:endParaRPr/>
            </a:p>
          </p:txBody>
        </p:sp>
        <p:sp>
          <p:nvSpPr>
            <p:cNvPr id="8" name="object 8"/>
            <p:cNvSpPr/>
            <p:nvPr/>
          </p:nvSpPr>
          <p:spPr>
            <a:xfrm>
              <a:off x="3113417" y="3162300"/>
              <a:ext cx="88633" cy="100698"/>
            </a:xfrm>
            <a:prstGeom prst="rect">
              <a:avLst/>
            </a:prstGeom>
            <a:blipFill>
              <a:blip r:embed="rId3" cstate="print"/>
              <a:stretch>
                <a:fillRect/>
              </a:stretch>
            </a:blipFill>
          </p:spPr>
          <p:txBody>
            <a:bodyPr wrap="square" lIns="0" tIns="0" rIns="0" bIns="0" rtlCol="0"/>
            <a:lstStyle/>
            <a:p>
              <a:endParaRPr/>
            </a:p>
          </p:txBody>
        </p:sp>
      </p:grpSp>
      <p:sp>
        <p:nvSpPr>
          <p:cNvPr id="9" name="object 9"/>
          <p:cNvSpPr/>
          <p:nvPr/>
        </p:nvSpPr>
        <p:spPr>
          <a:xfrm>
            <a:off x="1259631" y="4757342"/>
            <a:ext cx="1043940" cy="307975"/>
          </a:xfrm>
          <a:custGeom>
            <a:avLst/>
            <a:gdLst/>
            <a:ahLst/>
            <a:cxnLst/>
            <a:rect l="l" t="t" r="r" b="b"/>
            <a:pathLst>
              <a:path w="1043939" h="307975">
                <a:moveTo>
                  <a:pt x="0" y="0"/>
                </a:moveTo>
                <a:lnTo>
                  <a:pt x="1043880" y="0"/>
                </a:lnTo>
                <a:lnTo>
                  <a:pt x="1043880" y="307777"/>
                </a:lnTo>
                <a:lnTo>
                  <a:pt x="0" y="307777"/>
                </a:lnTo>
                <a:lnTo>
                  <a:pt x="0" y="0"/>
                </a:lnTo>
                <a:close/>
              </a:path>
            </a:pathLst>
          </a:custGeom>
          <a:ln w="25400">
            <a:solidFill>
              <a:srgbClr val="000000"/>
            </a:solidFill>
          </a:ln>
        </p:spPr>
        <p:txBody>
          <a:bodyPr wrap="square" lIns="0" tIns="0" rIns="0" bIns="0" rtlCol="0"/>
          <a:lstStyle/>
          <a:p>
            <a:endParaRPr/>
          </a:p>
        </p:txBody>
      </p:sp>
      <p:sp>
        <p:nvSpPr>
          <p:cNvPr id="10" name="object 10"/>
          <p:cNvSpPr/>
          <p:nvPr/>
        </p:nvSpPr>
        <p:spPr>
          <a:xfrm>
            <a:off x="3297554" y="4374578"/>
            <a:ext cx="3192145" cy="1169670"/>
          </a:xfrm>
          <a:custGeom>
            <a:avLst/>
            <a:gdLst/>
            <a:ahLst/>
            <a:cxnLst/>
            <a:rect l="l" t="t" r="r" b="b"/>
            <a:pathLst>
              <a:path w="3192145" h="1169670">
                <a:moveTo>
                  <a:pt x="0" y="0"/>
                </a:moveTo>
                <a:lnTo>
                  <a:pt x="3191901" y="0"/>
                </a:lnTo>
                <a:lnTo>
                  <a:pt x="3191901" y="1169550"/>
                </a:lnTo>
                <a:lnTo>
                  <a:pt x="0" y="1169550"/>
                </a:lnTo>
                <a:lnTo>
                  <a:pt x="0" y="0"/>
                </a:lnTo>
                <a:close/>
              </a:path>
            </a:pathLst>
          </a:custGeom>
          <a:ln w="25400">
            <a:solidFill>
              <a:srgbClr val="000000"/>
            </a:solidFill>
          </a:ln>
        </p:spPr>
        <p:txBody>
          <a:bodyPr wrap="square" lIns="0" tIns="0" rIns="0" bIns="0" rtlCol="0"/>
          <a:lstStyle/>
          <a:p>
            <a:endParaRPr/>
          </a:p>
        </p:txBody>
      </p:sp>
      <p:grpSp>
        <p:nvGrpSpPr>
          <p:cNvPr id="11" name="object 11"/>
          <p:cNvGrpSpPr/>
          <p:nvPr/>
        </p:nvGrpSpPr>
        <p:grpSpPr>
          <a:xfrm>
            <a:off x="2615082" y="4713503"/>
            <a:ext cx="486409" cy="404495"/>
            <a:chOff x="2615082" y="4713503"/>
            <a:chExt cx="486409" cy="404495"/>
          </a:xfrm>
        </p:grpSpPr>
        <p:sp>
          <p:nvSpPr>
            <p:cNvPr id="12" name="object 12"/>
            <p:cNvSpPr/>
            <p:nvPr/>
          </p:nvSpPr>
          <p:spPr>
            <a:xfrm>
              <a:off x="2627782" y="4726203"/>
              <a:ext cx="461009" cy="379095"/>
            </a:xfrm>
            <a:custGeom>
              <a:avLst/>
              <a:gdLst/>
              <a:ahLst/>
              <a:cxnLst/>
              <a:rect l="l" t="t" r="r" b="b"/>
              <a:pathLst>
                <a:path w="461010" h="379095">
                  <a:moveTo>
                    <a:pt x="271500" y="0"/>
                  </a:moveTo>
                  <a:lnTo>
                    <a:pt x="271500" y="94733"/>
                  </a:lnTo>
                  <a:lnTo>
                    <a:pt x="0" y="94733"/>
                  </a:lnTo>
                  <a:lnTo>
                    <a:pt x="0" y="284200"/>
                  </a:lnTo>
                  <a:lnTo>
                    <a:pt x="271500" y="284200"/>
                  </a:lnTo>
                  <a:lnTo>
                    <a:pt x="271500" y="378933"/>
                  </a:lnTo>
                  <a:lnTo>
                    <a:pt x="460959" y="189466"/>
                  </a:lnTo>
                  <a:lnTo>
                    <a:pt x="271500" y="0"/>
                  </a:lnTo>
                  <a:close/>
                </a:path>
              </a:pathLst>
            </a:custGeom>
            <a:solidFill>
              <a:srgbClr val="BE384B"/>
            </a:solidFill>
          </p:spPr>
          <p:txBody>
            <a:bodyPr wrap="square" lIns="0" tIns="0" rIns="0" bIns="0" rtlCol="0"/>
            <a:lstStyle/>
            <a:p>
              <a:endParaRPr/>
            </a:p>
          </p:txBody>
        </p:sp>
        <p:sp>
          <p:nvSpPr>
            <p:cNvPr id="13" name="object 13"/>
            <p:cNvSpPr/>
            <p:nvPr/>
          </p:nvSpPr>
          <p:spPr>
            <a:xfrm>
              <a:off x="2627782" y="4726203"/>
              <a:ext cx="461009" cy="379095"/>
            </a:xfrm>
            <a:custGeom>
              <a:avLst/>
              <a:gdLst/>
              <a:ahLst/>
              <a:cxnLst/>
              <a:rect l="l" t="t" r="r" b="b"/>
              <a:pathLst>
                <a:path w="461010" h="379095">
                  <a:moveTo>
                    <a:pt x="0" y="94733"/>
                  </a:moveTo>
                  <a:lnTo>
                    <a:pt x="271495" y="94733"/>
                  </a:lnTo>
                  <a:lnTo>
                    <a:pt x="271495" y="0"/>
                  </a:lnTo>
                  <a:lnTo>
                    <a:pt x="460962" y="189467"/>
                  </a:lnTo>
                  <a:lnTo>
                    <a:pt x="271495" y="378934"/>
                  </a:lnTo>
                  <a:lnTo>
                    <a:pt x="271495" y="284201"/>
                  </a:lnTo>
                  <a:lnTo>
                    <a:pt x="0" y="284201"/>
                  </a:lnTo>
                  <a:lnTo>
                    <a:pt x="0" y="94733"/>
                  </a:lnTo>
                  <a:close/>
                </a:path>
              </a:pathLst>
            </a:custGeom>
            <a:ln w="25400">
              <a:solidFill>
                <a:srgbClr val="8B2635"/>
              </a:solidFill>
            </a:ln>
          </p:spPr>
          <p:txBody>
            <a:bodyPr wrap="square" lIns="0" tIns="0" rIns="0" bIns="0" rtlCol="0"/>
            <a:lstStyle/>
            <a:p>
              <a:endParaRPr/>
            </a:p>
          </p:txBody>
        </p:sp>
      </p:grpSp>
      <p:sp>
        <p:nvSpPr>
          <p:cNvPr id="14" name="object 14"/>
          <p:cNvSpPr/>
          <p:nvPr/>
        </p:nvSpPr>
        <p:spPr>
          <a:xfrm>
            <a:off x="6554254" y="4464409"/>
            <a:ext cx="144145" cy="553720"/>
          </a:xfrm>
          <a:custGeom>
            <a:avLst/>
            <a:gdLst/>
            <a:ahLst/>
            <a:cxnLst/>
            <a:rect l="l" t="t" r="r" b="b"/>
            <a:pathLst>
              <a:path w="144145" h="553720">
                <a:moveTo>
                  <a:pt x="0" y="0"/>
                </a:moveTo>
                <a:lnTo>
                  <a:pt x="56057" y="943"/>
                </a:lnTo>
                <a:lnTo>
                  <a:pt x="101834" y="3514"/>
                </a:lnTo>
                <a:lnTo>
                  <a:pt x="132698" y="7329"/>
                </a:lnTo>
                <a:lnTo>
                  <a:pt x="144016" y="12000"/>
                </a:lnTo>
                <a:lnTo>
                  <a:pt x="144016" y="541329"/>
                </a:lnTo>
                <a:lnTo>
                  <a:pt x="132698" y="546000"/>
                </a:lnTo>
                <a:lnTo>
                  <a:pt x="101834" y="549815"/>
                </a:lnTo>
                <a:lnTo>
                  <a:pt x="56057" y="552387"/>
                </a:lnTo>
                <a:lnTo>
                  <a:pt x="0" y="553330"/>
                </a:lnTo>
              </a:path>
            </a:pathLst>
          </a:custGeom>
          <a:ln w="25400">
            <a:solidFill>
              <a:srgbClr val="BD3347"/>
            </a:solidFill>
          </a:ln>
        </p:spPr>
        <p:txBody>
          <a:bodyPr wrap="square" lIns="0" tIns="0" rIns="0" bIns="0" rtlCol="0"/>
          <a:lstStyle/>
          <a:p>
            <a:endParaRPr/>
          </a:p>
        </p:txBody>
      </p:sp>
      <p:sp>
        <p:nvSpPr>
          <p:cNvPr id="15" name="object 15"/>
          <p:cNvSpPr/>
          <p:nvPr/>
        </p:nvSpPr>
        <p:spPr>
          <a:xfrm>
            <a:off x="251519" y="228866"/>
            <a:ext cx="8785225" cy="5486400"/>
          </a:xfrm>
          <a:custGeom>
            <a:avLst/>
            <a:gdLst/>
            <a:ahLst/>
            <a:cxnLst/>
            <a:rect l="l" t="t" r="r" b="b"/>
            <a:pathLst>
              <a:path w="8785225" h="5486400">
                <a:moveTo>
                  <a:pt x="8784974" y="0"/>
                </a:moveTo>
                <a:lnTo>
                  <a:pt x="0" y="0"/>
                </a:lnTo>
                <a:lnTo>
                  <a:pt x="0" y="5486132"/>
                </a:lnTo>
                <a:lnTo>
                  <a:pt x="8784974" y="5486132"/>
                </a:lnTo>
                <a:lnTo>
                  <a:pt x="8784974" y="0"/>
                </a:lnTo>
                <a:close/>
              </a:path>
            </a:pathLst>
          </a:custGeom>
          <a:solidFill>
            <a:srgbClr val="FFFFFF">
              <a:alpha val="94898"/>
            </a:srgbClr>
          </a:solidFill>
        </p:spPr>
        <p:txBody>
          <a:bodyPr wrap="square" lIns="0" tIns="0" rIns="0" bIns="0" rtlCol="0"/>
          <a:lstStyle/>
          <a:p>
            <a:endParaRPr/>
          </a:p>
        </p:txBody>
      </p:sp>
      <p:sp>
        <p:nvSpPr>
          <p:cNvPr id="16" name="object 16"/>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120" dirty="0"/>
              <a:t>Can</a:t>
            </a:r>
            <a:r>
              <a:rPr spc="-360" dirty="0"/>
              <a:t> </a:t>
            </a:r>
            <a:r>
              <a:rPr spc="-25" dirty="0"/>
              <a:t>we</a:t>
            </a:r>
            <a:r>
              <a:rPr spc="-360" dirty="0"/>
              <a:t> </a:t>
            </a:r>
            <a:r>
              <a:rPr spc="-45" dirty="0"/>
              <a:t>design</a:t>
            </a:r>
            <a:r>
              <a:rPr spc="-360" dirty="0"/>
              <a:t> </a:t>
            </a:r>
            <a:r>
              <a:rPr spc="-140" dirty="0"/>
              <a:t>a</a:t>
            </a:r>
            <a:r>
              <a:rPr spc="-355" dirty="0"/>
              <a:t> </a:t>
            </a:r>
            <a:r>
              <a:rPr spc="-125" dirty="0"/>
              <a:t>collector</a:t>
            </a:r>
            <a:r>
              <a:rPr spc="-360" dirty="0"/>
              <a:t> </a:t>
            </a:r>
            <a:r>
              <a:rPr spc="-90" dirty="0"/>
              <a:t>with</a:t>
            </a:r>
            <a:r>
              <a:rPr spc="-355" dirty="0"/>
              <a:t> </a:t>
            </a:r>
            <a:r>
              <a:rPr spc="-25" dirty="0"/>
              <a:t>both</a:t>
            </a:r>
          </a:p>
        </p:txBody>
      </p:sp>
      <p:sp>
        <p:nvSpPr>
          <p:cNvPr id="17" name="object 17"/>
          <p:cNvSpPr txBox="1"/>
          <p:nvPr/>
        </p:nvSpPr>
        <p:spPr>
          <a:xfrm>
            <a:off x="620712" y="3103371"/>
            <a:ext cx="7902575" cy="635000"/>
          </a:xfrm>
          <a:prstGeom prst="rect">
            <a:avLst/>
          </a:prstGeom>
        </p:spPr>
        <p:txBody>
          <a:bodyPr vert="horz" wrap="square" lIns="0" tIns="12700" rIns="0" bIns="0" rtlCol="0">
            <a:spAutoFit/>
          </a:bodyPr>
          <a:lstStyle/>
          <a:p>
            <a:pPr marL="12700">
              <a:lnSpc>
                <a:spcPct val="100000"/>
              </a:lnSpc>
              <a:spcBef>
                <a:spcPts val="100"/>
              </a:spcBef>
            </a:pPr>
            <a:r>
              <a:rPr sz="4000" spc="-35" dirty="0">
                <a:latin typeface="Trebuchet MS"/>
                <a:cs typeface="Trebuchet MS"/>
              </a:rPr>
              <a:t>low</a:t>
            </a:r>
            <a:r>
              <a:rPr sz="4000" spc="-340" dirty="0">
                <a:latin typeface="Trebuchet MS"/>
                <a:cs typeface="Trebuchet MS"/>
              </a:rPr>
              <a:t> </a:t>
            </a:r>
            <a:r>
              <a:rPr sz="4000" b="1" spc="-190" dirty="0">
                <a:solidFill>
                  <a:srgbClr val="C00000"/>
                </a:solidFill>
                <a:latin typeface="Trebuchet MS"/>
                <a:cs typeface="Trebuchet MS"/>
              </a:rPr>
              <a:t>latency</a:t>
            </a:r>
            <a:r>
              <a:rPr sz="4000" b="1" spc="-335" dirty="0">
                <a:solidFill>
                  <a:srgbClr val="C00000"/>
                </a:solidFill>
                <a:latin typeface="Trebuchet MS"/>
                <a:cs typeface="Trebuchet MS"/>
              </a:rPr>
              <a:t> </a:t>
            </a:r>
            <a:r>
              <a:rPr sz="4000" spc="-70" dirty="0">
                <a:latin typeface="Trebuchet MS"/>
                <a:cs typeface="Trebuchet MS"/>
              </a:rPr>
              <a:t>and</a:t>
            </a:r>
            <a:r>
              <a:rPr sz="4000" spc="-335" dirty="0">
                <a:latin typeface="Trebuchet MS"/>
                <a:cs typeface="Trebuchet MS"/>
              </a:rPr>
              <a:t> </a:t>
            </a:r>
            <a:r>
              <a:rPr sz="4000" spc="-45" dirty="0">
                <a:latin typeface="Trebuchet MS"/>
                <a:cs typeface="Trebuchet MS"/>
              </a:rPr>
              <a:t>high</a:t>
            </a:r>
            <a:r>
              <a:rPr sz="4000" spc="-340" dirty="0">
                <a:latin typeface="Trebuchet MS"/>
                <a:cs typeface="Trebuchet MS"/>
              </a:rPr>
              <a:t> </a:t>
            </a:r>
            <a:r>
              <a:rPr sz="4000" b="1" spc="-190" dirty="0">
                <a:solidFill>
                  <a:srgbClr val="C00000"/>
                </a:solidFill>
                <a:latin typeface="Trebuchet MS"/>
                <a:cs typeface="Trebuchet MS"/>
              </a:rPr>
              <a:t>CPU-efficiency</a:t>
            </a:r>
            <a:r>
              <a:rPr sz="4000" spc="-190" dirty="0">
                <a:latin typeface="Trebuchet MS"/>
                <a:cs typeface="Trebuchet MS"/>
              </a:rPr>
              <a:t>?</a:t>
            </a:r>
            <a:endParaRPr sz="4000" dirty="0">
              <a:latin typeface="Trebuchet MS"/>
              <a:cs typeface="Trebuchet M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380491"/>
            <a:ext cx="7166609" cy="574040"/>
          </a:xfrm>
          <a:prstGeom prst="rect">
            <a:avLst/>
          </a:prstGeom>
        </p:spPr>
        <p:txBody>
          <a:bodyPr vert="horz" wrap="square" lIns="0" tIns="12700" rIns="0" bIns="0" rtlCol="0">
            <a:spAutoFit/>
          </a:bodyPr>
          <a:lstStyle/>
          <a:p>
            <a:pPr marL="12700">
              <a:lnSpc>
                <a:spcPct val="100000"/>
              </a:lnSpc>
              <a:spcBef>
                <a:spcPts val="100"/>
              </a:spcBef>
            </a:pPr>
            <a:r>
              <a:rPr sz="3600" b="1" spc="110" dirty="0">
                <a:solidFill>
                  <a:srgbClr val="BE384B"/>
                </a:solidFill>
                <a:latin typeface="Arial"/>
                <a:cs typeface="Arial"/>
              </a:rPr>
              <a:t>Opportunities: </a:t>
            </a:r>
            <a:r>
              <a:rPr sz="3600" b="1" spc="135" dirty="0">
                <a:solidFill>
                  <a:srgbClr val="BE384B"/>
                </a:solidFill>
                <a:latin typeface="Arial"/>
                <a:cs typeface="Arial"/>
              </a:rPr>
              <a:t>Idle </a:t>
            </a:r>
            <a:r>
              <a:rPr sz="3600" b="1" spc="-10" dirty="0">
                <a:solidFill>
                  <a:srgbClr val="BE384B"/>
                </a:solidFill>
                <a:latin typeface="Arial"/>
                <a:cs typeface="Arial"/>
              </a:rPr>
              <a:t>Cores </a:t>
            </a:r>
            <a:r>
              <a:rPr sz="3600" b="1" spc="95" dirty="0">
                <a:solidFill>
                  <a:srgbClr val="BE384B"/>
                </a:solidFill>
                <a:latin typeface="Arial"/>
                <a:cs typeface="Arial"/>
              </a:rPr>
              <a:t>in</a:t>
            </a:r>
            <a:r>
              <a:rPr sz="3600" b="1" spc="50" dirty="0">
                <a:solidFill>
                  <a:srgbClr val="BE384B"/>
                </a:solidFill>
                <a:latin typeface="Arial"/>
                <a:cs typeface="Arial"/>
              </a:rPr>
              <a:t> </a:t>
            </a:r>
            <a:r>
              <a:rPr sz="3600" b="1" spc="-120" dirty="0">
                <a:solidFill>
                  <a:srgbClr val="BE384B"/>
                </a:solidFill>
                <a:latin typeface="Arial"/>
                <a:cs typeface="Arial"/>
              </a:rPr>
              <a:t>GC</a:t>
            </a:r>
            <a:endParaRPr sz="3600">
              <a:latin typeface="Arial"/>
              <a:cs typeface="Arial"/>
            </a:endParaRPr>
          </a:p>
        </p:txBody>
      </p:sp>
      <p:sp>
        <p:nvSpPr>
          <p:cNvPr id="3" name="object 3"/>
          <p:cNvSpPr txBox="1"/>
          <p:nvPr/>
        </p:nvSpPr>
        <p:spPr>
          <a:xfrm>
            <a:off x="535940" y="1263141"/>
            <a:ext cx="7480300" cy="2000250"/>
          </a:xfrm>
          <a:prstGeom prst="rect">
            <a:avLst/>
          </a:prstGeom>
        </p:spPr>
        <p:txBody>
          <a:bodyPr vert="horz" wrap="square" lIns="0" tIns="140970" rIns="0" bIns="0" rtlCol="0">
            <a:spAutoFit/>
          </a:bodyPr>
          <a:lstStyle/>
          <a:p>
            <a:pPr marL="355600" indent="-342900">
              <a:lnSpc>
                <a:spcPct val="100000"/>
              </a:lnSpc>
              <a:spcBef>
                <a:spcPts val="1110"/>
              </a:spcBef>
              <a:buFont typeface="Arial"/>
              <a:buChar char="•"/>
              <a:tabLst>
                <a:tab pos="354965" algn="l"/>
                <a:tab pos="355600" algn="l"/>
              </a:tabLst>
            </a:pPr>
            <a:r>
              <a:rPr sz="2000" b="1" spc="-5" dirty="0">
                <a:solidFill>
                  <a:srgbClr val="404040"/>
                </a:solidFill>
                <a:latin typeface="Arial"/>
                <a:cs typeface="Arial"/>
              </a:rPr>
              <a:t>It is hard to reach perfect scalability for</a:t>
            </a:r>
            <a:r>
              <a:rPr sz="2000" b="1" spc="-40" dirty="0">
                <a:solidFill>
                  <a:srgbClr val="404040"/>
                </a:solidFill>
                <a:latin typeface="Arial"/>
                <a:cs typeface="Arial"/>
              </a:rPr>
              <a:t> </a:t>
            </a:r>
            <a:r>
              <a:rPr sz="2000" b="1" spc="-10" dirty="0">
                <a:solidFill>
                  <a:srgbClr val="404040"/>
                </a:solidFill>
                <a:latin typeface="Arial"/>
                <a:cs typeface="Arial"/>
              </a:rPr>
              <a:t>GC</a:t>
            </a:r>
            <a:endParaRPr sz="2000" dirty="0">
              <a:latin typeface="Arial"/>
              <a:cs typeface="Arial"/>
            </a:endParaRPr>
          </a:p>
          <a:p>
            <a:pPr marL="755650" lvl="1" indent="-285750">
              <a:lnSpc>
                <a:spcPct val="100000"/>
              </a:lnSpc>
              <a:spcBef>
                <a:spcPts val="805"/>
              </a:spcBef>
              <a:buChar char="–"/>
              <a:tabLst>
                <a:tab pos="755015" algn="l"/>
                <a:tab pos="755650" algn="l"/>
              </a:tabLst>
            </a:pPr>
            <a:r>
              <a:rPr sz="1600" spc="-10" dirty="0">
                <a:solidFill>
                  <a:srgbClr val="404040"/>
                </a:solidFill>
                <a:latin typeface="Arial"/>
                <a:cs typeface="Arial"/>
              </a:rPr>
              <a:t>Workload </a:t>
            </a:r>
            <a:r>
              <a:rPr sz="1600" dirty="0">
                <a:solidFill>
                  <a:srgbClr val="404040"/>
                </a:solidFill>
                <a:latin typeface="Arial"/>
                <a:cs typeface="Arial"/>
              </a:rPr>
              <a:t>for </a:t>
            </a:r>
            <a:r>
              <a:rPr sz="1600" spc="-5" dirty="0">
                <a:solidFill>
                  <a:srgbClr val="404040"/>
                </a:solidFill>
                <a:latin typeface="Arial"/>
                <a:cs typeface="Arial"/>
              </a:rPr>
              <a:t>each </a:t>
            </a:r>
            <a:r>
              <a:rPr sz="1600" dirty="0">
                <a:solidFill>
                  <a:srgbClr val="404040"/>
                </a:solidFill>
                <a:latin typeface="Arial"/>
                <a:cs typeface="Arial"/>
              </a:rPr>
              <a:t>GC </a:t>
            </a:r>
            <a:r>
              <a:rPr sz="1600" spc="-5" dirty="0">
                <a:solidFill>
                  <a:srgbClr val="404040"/>
                </a:solidFill>
                <a:latin typeface="Arial"/>
                <a:cs typeface="Arial"/>
              </a:rPr>
              <a:t>threads is unknown before processing </a:t>
            </a:r>
            <a:r>
              <a:rPr sz="1600" dirty="0">
                <a:solidFill>
                  <a:srgbClr val="404040"/>
                </a:solidFill>
                <a:latin typeface="Arial"/>
                <a:cs typeface="Arial"/>
              </a:rPr>
              <a:t>-&gt;</a:t>
            </a:r>
            <a:r>
              <a:rPr sz="1600" spc="70" dirty="0">
                <a:solidFill>
                  <a:srgbClr val="404040"/>
                </a:solidFill>
                <a:latin typeface="Arial"/>
                <a:cs typeface="Arial"/>
              </a:rPr>
              <a:t> </a:t>
            </a:r>
            <a:r>
              <a:rPr sz="1600" spc="-5" dirty="0">
                <a:solidFill>
                  <a:srgbClr val="404040"/>
                </a:solidFill>
                <a:latin typeface="Arial"/>
                <a:cs typeface="Arial"/>
              </a:rPr>
              <a:t>imbalance</a:t>
            </a:r>
            <a:endParaRPr sz="1600" dirty="0">
              <a:latin typeface="Arial"/>
              <a:cs typeface="Arial"/>
            </a:endParaRPr>
          </a:p>
          <a:p>
            <a:pPr lvl="1">
              <a:lnSpc>
                <a:spcPct val="100000"/>
              </a:lnSpc>
              <a:buClr>
                <a:srgbClr val="404040"/>
              </a:buClr>
              <a:buFont typeface="Arial"/>
              <a:buChar char="–"/>
            </a:pPr>
            <a:endParaRPr sz="1800" dirty="0">
              <a:latin typeface="Arial"/>
              <a:cs typeface="Arial"/>
            </a:endParaRPr>
          </a:p>
          <a:p>
            <a:pPr lvl="1">
              <a:lnSpc>
                <a:spcPct val="100000"/>
              </a:lnSpc>
              <a:spcBef>
                <a:spcPts val="25"/>
              </a:spcBef>
              <a:buClr>
                <a:srgbClr val="404040"/>
              </a:buClr>
              <a:buFont typeface="Arial"/>
              <a:buChar char="–"/>
            </a:pPr>
            <a:endParaRPr sz="1900" dirty="0">
              <a:latin typeface="Arial"/>
              <a:cs typeface="Arial"/>
            </a:endParaRPr>
          </a:p>
          <a:p>
            <a:pPr marL="355600" indent="-342900">
              <a:lnSpc>
                <a:spcPct val="100000"/>
              </a:lnSpc>
              <a:buFont typeface="Arial"/>
              <a:buChar char="•"/>
              <a:tabLst>
                <a:tab pos="354965" algn="l"/>
                <a:tab pos="355600" algn="l"/>
              </a:tabLst>
            </a:pPr>
            <a:r>
              <a:rPr sz="2000" b="1" spc="-5" dirty="0">
                <a:solidFill>
                  <a:srgbClr val="404040"/>
                </a:solidFill>
                <a:latin typeface="Arial"/>
                <a:cs typeface="Arial"/>
              </a:rPr>
              <a:t>Evaluation </a:t>
            </a:r>
            <a:r>
              <a:rPr sz="2000" b="1" dirty="0">
                <a:solidFill>
                  <a:srgbClr val="404040"/>
                </a:solidFill>
                <a:latin typeface="Arial"/>
                <a:cs typeface="Arial"/>
              </a:rPr>
              <a:t>on </a:t>
            </a:r>
            <a:r>
              <a:rPr sz="2000" b="1" spc="-5" dirty="0">
                <a:solidFill>
                  <a:srgbClr val="404040"/>
                </a:solidFill>
                <a:latin typeface="Arial"/>
                <a:cs typeface="Arial"/>
              </a:rPr>
              <a:t>Specjbb2015 </a:t>
            </a:r>
            <a:r>
              <a:rPr sz="2000" b="1" spc="-10" dirty="0">
                <a:solidFill>
                  <a:srgbClr val="404040"/>
                </a:solidFill>
                <a:latin typeface="Arial"/>
                <a:cs typeface="Arial"/>
              </a:rPr>
              <a:t>with </a:t>
            </a:r>
            <a:r>
              <a:rPr sz="2000" b="1" dirty="0">
                <a:solidFill>
                  <a:srgbClr val="404040"/>
                </a:solidFill>
                <a:latin typeface="Arial"/>
                <a:cs typeface="Arial"/>
              </a:rPr>
              <a:t>80 </a:t>
            </a:r>
            <a:r>
              <a:rPr sz="2000" b="1" spc="-5" dirty="0">
                <a:solidFill>
                  <a:srgbClr val="404040"/>
                </a:solidFill>
                <a:latin typeface="Arial"/>
                <a:cs typeface="Arial"/>
              </a:rPr>
              <a:t>logic</a:t>
            </a:r>
            <a:r>
              <a:rPr sz="2000" b="1" spc="-30" dirty="0">
                <a:solidFill>
                  <a:srgbClr val="404040"/>
                </a:solidFill>
                <a:latin typeface="Arial"/>
                <a:cs typeface="Arial"/>
              </a:rPr>
              <a:t> </a:t>
            </a:r>
            <a:r>
              <a:rPr sz="2000" b="1" spc="-5" dirty="0">
                <a:solidFill>
                  <a:srgbClr val="404040"/>
                </a:solidFill>
                <a:latin typeface="Arial"/>
                <a:cs typeface="Arial"/>
              </a:rPr>
              <a:t>cores</a:t>
            </a:r>
            <a:endParaRPr sz="2000" dirty="0">
              <a:latin typeface="Arial"/>
              <a:cs typeface="Arial"/>
            </a:endParaRPr>
          </a:p>
          <a:p>
            <a:pPr marL="755650" lvl="1" indent="-285750">
              <a:lnSpc>
                <a:spcPct val="100000"/>
              </a:lnSpc>
              <a:spcBef>
                <a:spcPts val="810"/>
              </a:spcBef>
              <a:buChar char="–"/>
              <a:tabLst>
                <a:tab pos="755015" algn="l"/>
                <a:tab pos="755650" algn="l"/>
              </a:tabLst>
            </a:pPr>
            <a:r>
              <a:rPr sz="1600" spc="-5" dirty="0">
                <a:solidFill>
                  <a:srgbClr val="404040"/>
                </a:solidFill>
                <a:latin typeface="Arial"/>
                <a:cs typeface="Arial"/>
              </a:rPr>
              <a:t>Even </a:t>
            </a:r>
            <a:r>
              <a:rPr sz="1600" dirty="0">
                <a:solidFill>
                  <a:srgbClr val="404040"/>
                </a:solidFill>
                <a:latin typeface="Arial"/>
                <a:cs typeface="Arial"/>
              </a:rPr>
              <a:t>for </a:t>
            </a:r>
            <a:r>
              <a:rPr sz="1600" spc="-5" dirty="0">
                <a:solidFill>
                  <a:srgbClr val="404040"/>
                </a:solidFill>
                <a:latin typeface="Arial"/>
                <a:cs typeface="Arial"/>
              </a:rPr>
              <a:t>STW GC, performance remains stable when reaching 30</a:t>
            </a:r>
            <a:r>
              <a:rPr sz="1600" spc="75" dirty="0">
                <a:solidFill>
                  <a:srgbClr val="404040"/>
                </a:solidFill>
                <a:latin typeface="Arial"/>
                <a:cs typeface="Arial"/>
              </a:rPr>
              <a:t> </a:t>
            </a:r>
            <a:r>
              <a:rPr sz="1600" spc="-5" dirty="0">
                <a:solidFill>
                  <a:srgbClr val="404040"/>
                </a:solidFill>
                <a:latin typeface="Arial"/>
                <a:cs typeface="Arial"/>
              </a:rPr>
              <a:t>cores</a:t>
            </a:r>
            <a:endParaRPr sz="1600" dirty="0">
              <a:latin typeface="Arial"/>
              <a:cs typeface="Arial"/>
            </a:endParaRPr>
          </a:p>
        </p:txBody>
      </p:sp>
      <p:sp>
        <p:nvSpPr>
          <p:cNvPr id="4" name="object 4"/>
          <p:cNvSpPr txBox="1"/>
          <p:nvPr/>
        </p:nvSpPr>
        <p:spPr>
          <a:xfrm>
            <a:off x="8419465" y="5333491"/>
            <a:ext cx="187325" cy="208279"/>
          </a:xfrm>
          <a:prstGeom prst="rect">
            <a:avLst/>
          </a:prstGeom>
        </p:spPr>
        <p:txBody>
          <a:bodyPr vert="horz" wrap="square" lIns="0" tIns="12700" rIns="0" bIns="0" rtlCol="0">
            <a:spAutoFit/>
          </a:bodyPr>
          <a:lstStyle/>
          <a:p>
            <a:pPr marL="12700">
              <a:lnSpc>
                <a:spcPct val="100000"/>
              </a:lnSpc>
              <a:spcBef>
                <a:spcPts val="100"/>
              </a:spcBef>
            </a:pPr>
            <a:r>
              <a:rPr sz="1200" spc="-35" dirty="0">
                <a:solidFill>
                  <a:srgbClr val="898989"/>
                </a:solidFill>
                <a:latin typeface="Arial"/>
                <a:cs typeface="Arial"/>
              </a:rPr>
              <a:t>17</a:t>
            </a:r>
            <a:endParaRPr sz="1200">
              <a:latin typeface="Arial"/>
              <a:cs typeface="Arial"/>
            </a:endParaRPr>
          </a:p>
        </p:txBody>
      </p:sp>
      <p:grpSp>
        <p:nvGrpSpPr>
          <p:cNvPr id="5" name="object 5"/>
          <p:cNvGrpSpPr/>
          <p:nvPr/>
        </p:nvGrpSpPr>
        <p:grpSpPr>
          <a:xfrm>
            <a:off x="3307931" y="3660143"/>
            <a:ext cx="3234690" cy="1615440"/>
            <a:chOff x="3307931" y="3660143"/>
            <a:chExt cx="3234690" cy="1615440"/>
          </a:xfrm>
        </p:grpSpPr>
        <p:sp>
          <p:nvSpPr>
            <p:cNvPr id="6" name="object 6"/>
            <p:cNvSpPr/>
            <p:nvPr/>
          </p:nvSpPr>
          <p:spPr>
            <a:xfrm>
              <a:off x="3343808" y="3696021"/>
              <a:ext cx="3162935" cy="1543685"/>
            </a:xfrm>
            <a:custGeom>
              <a:avLst/>
              <a:gdLst/>
              <a:ahLst/>
              <a:cxnLst/>
              <a:rect l="l" t="t" r="r" b="b"/>
              <a:pathLst>
                <a:path w="3162934" h="1543685">
                  <a:moveTo>
                    <a:pt x="0" y="0"/>
                  </a:moveTo>
                  <a:lnTo>
                    <a:pt x="40131" y="466725"/>
                  </a:lnTo>
                  <a:lnTo>
                    <a:pt x="120141" y="1043178"/>
                  </a:lnTo>
                  <a:lnTo>
                    <a:pt x="280288" y="1275969"/>
                  </a:lnTo>
                  <a:lnTo>
                    <a:pt x="600582" y="1431417"/>
                  </a:lnTo>
                  <a:lnTo>
                    <a:pt x="1241043" y="1517904"/>
                  </a:lnTo>
                  <a:lnTo>
                    <a:pt x="1561337" y="1520825"/>
                  </a:lnTo>
                  <a:lnTo>
                    <a:pt x="2081783" y="1507363"/>
                  </a:lnTo>
                  <a:lnTo>
                    <a:pt x="2361946" y="1505966"/>
                  </a:lnTo>
                  <a:lnTo>
                    <a:pt x="3162680" y="1543431"/>
                  </a:lnTo>
                </a:path>
              </a:pathLst>
            </a:custGeom>
            <a:ln w="27051">
              <a:solidFill>
                <a:srgbClr val="FF0000"/>
              </a:solidFill>
            </a:ln>
          </p:spPr>
          <p:txBody>
            <a:bodyPr wrap="square" lIns="0" tIns="0" rIns="0" bIns="0" rtlCol="0"/>
            <a:lstStyle/>
            <a:p>
              <a:endParaRPr/>
            </a:p>
          </p:txBody>
        </p:sp>
        <p:sp>
          <p:nvSpPr>
            <p:cNvPr id="7" name="object 7"/>
            <p:cNvSpPr/>
            <p:nvPr/>
          </p:nvSpPr>
          <p:spPr>
            <a:xfrm>
              <a:off x="3307931" y="3660143"/>
              <a:ext cx="72263" cy="72262"/>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3347555" y="4126487"/>
              <a:ext cx="72263" cy="72263"/>
            </a:xfrm>
            <a:prstGeom prst="rect">
              <a:avLst/>
            </a:prstGeom>
            <a:blipFill>
              <a:blip r:embed="rId4" cstate="print"/>
              <a:stretch>
                <a:fillRect/>
              </a:stretch>
            </a:blipFill>
          </p:spPr>
          <p:txBody>
            <a:bodyPr wrap="square" lIns="0" tIns="0" rIns="0" bIns="0" rtlCol="0"/>
            <a:lstStyle/>
            <a:p>
              <a:endParaRPr/>
            </a:p>
          </p:txBody>
        </p:sp>
        <p:sp>
          <p:nvSpPr>
            <p:cNvPr id="9" name="object 9"/>
            <p:cNvSpPr/>
            <p:nvPr/>
          </p:nvSpPr>
          <p:spPr>
            <a:xfrm>
              <a:off x="3427565" y="4703321"/>
              <a:ext cx="72262" cy="72262"/>
            </a:xfrm>
            <a:prstGeom prst="rect">
              <a:avLst/>
            </a:prstGeom>
            <a:blipFill>
              <a:blip r:embed="rId3" cstate="print"/>
              <a:stretch>
                <a:fillRect/>
              </a:stretch>
            </a:blipFill>
          </p:spPr>
          <p:txBody>
            <a:bodyPr wrap="square" lIns="0" tIns="0" rIns="0" bIns="0" rtlCol="0"/>
            <a:lstStyle/>
            <a:p>
              <a:endParaRPr/>
            </a:p>
          </p:txBody>
        </p:sp>
        <p:sp>
          <p:nvSpPr>
            <p:cNvPr id="10" name="object 10"/>
            <p:cNvSpPr/>
            <p:nvPr/>
          </p:nvSpPr>
          <p:spPr>
            <a:xfrm>
              <a:off x="3587585" y="4935731"/>
              <a:ext cx="72263" cy="72262"/>
            </a:xfrm>
            <a:prstGeom prst="rect">
              <a:avLst/>
            </a:prstGeom>
            <a:blipFill>
              <a:blip r:embed="rId4" cstate="print"/>
              <a:stretch>
                <a:fillRect/>
              </a:stretch>
            </a:blipFill>
          </p:spPr>
          <p:txBody>
            <a:bodyPr wrap="square" lIns="0" tIns="0" rIns="0" bIns="0" rtlCol="0"/>
            <a:lstStyle/>
            <a:p>
              <a:endParaRPr/>
            </a:p>
          </p:txBody>
        </p:sp>
        <p:sp>
          <p:nvSpPr>
            <p:cNvPr id="11" name="object 11"/>
            <p:cNvSpPr/>
            <p:nvPr/>
          </p:nvSpPr>
          <p:spPr>
            <a:xfrm>
              <a:off x="3908387" y="5091179"/>
              <a:ext cx="72263" cy="72262"/>
            </a:xfrm>
            <a:prstGeom prst="rect">
              <a:avLst/>
            </a:prstGeom>
            <a:blipFill>
              <a:blip r:embed="rId3" cstate="print"/>
              <a:stretch>
                <a:fillRect/>
              </a:stretch>
            </a:blipFill>
          </p:spPr>
          <p:txBody>
            <a:bodyPr wrap="square" lIns="0" tIns="0" rIns="0" bIns="0" rtlCol="0"/>
            <a:lstStyle/>
            <a:p>
              <a:endParaRPr/>
            </a:p>
          </p:txBody>
        </p:sp>
        <p:sp>
          <p:nvSpPr>
            <p:cNvPr id="12" name="object 12"/>
            <p:cNvSpPr/>
            <p:nvPr/>
          </p:nvSpPr>
          <p:spPr>
            <a:xfrm>
              <a:off x="4548467" y="5178047"/>
              <a:ext cx="72262" cy="72262"/>
            </a:xfrm>
            <a:prstGeom prst="rect">
              <a:avLst/>
            </a:prstGeom>
            <a:blipFill>
              <a:blip r:embed="rId3" cstate="print"/>
              <a:stretch>
                <a:fillRect/>
              </a:stretch>
            </a:blipFill>
          </p:spPr>
          <p:txBody>
            <a:bodyPr wrap="square" lIns="0" tIns="0" rIns="0" bIns="0" rtlCol="0"/>
            <a:lstStyle/>
            <a:p>
              <a:endParaRPr/>
            </a:p>
          </p:txBody>
        </p:sp>
        <p:sp>
          <p:nvSpPr>
            <p:cNvPr id="13" name="object 13"/>
            <p:cNvSpPr/>
            <p:nvPr/>
          </p:nvSpPr>
          <p:spPr>
            <a:xfrm>
              <a:off x="4869269" y="5181095"/>
              <a:ext cx="72263" cy="72262"/>
            </a:xfrm>
            <a:prstGeom prst="rect">
              <a:avLst/>
            </a:prstGeom>
            <a:blipFill>
              <a:blip r:embed="rId5" cstate="print"/>
              <a:stretch>
                <a:fillRect/>
              </a:stretch>
            </a:blipFill>
          </p:spPr>
          <p:txBody>
            <a:bodyPr wrap="square" lIns="0" tIns="0" rIns="0" bIns="0" rtlCol="0"/>
            <a:lstStyle/>
            <a:p>
              <a:endParaRPr/>
            </a:p>
          </p:txBody>
        </p:sp>
        <p:sp>
          <p:nvSpPr>
            <p:cNvPr id="14" name="object 14"/>
            <p:cNvSpPr/>
            <p:nvPr/>
          </p:nvSpPr>
          <p:spPr>
            <a:xfrm>
              <a:off x="5389715" y="5167379"/>
              <a:ext cx="72262" cy="72262"/>
            </a:xfrm>
            <a:prstGeom prst="rect">
              <a:avLst/>
            </a:prstGeom>
            <a:blipFill>
              <a:blip r:embed="rId3" cstate="print"/>
              <a:stretch>
                <a:fillRect/>
              </a:stretch>
            </a:blipFill>
          </p:spPr>
          <p:txBody>
            <a:bodyPr wrap="square" lIns="0" tIns="0" rIns="0" bIns="0" rtlCol="0"/>
            <a:lstStyle/>
            <a:p>
              <a:endParaRPr/>
            </a:p>
          </p:txBody>
        </p:sp>
        <p:sp>
          <p:nvSpPr>
            <p:cNvPr id="15" name="object 15"/>
            <p:cNvSpPr/>
            <p:nvPr/>
          </p:nvSpPr>
          <p:spPr>
            <a:xfrm>
              <a:off x="5669369" y="5165855"/>
              <a:ext cx="72263" cy="72262"/>
            </a:xfrm>
            <a:prstGeom prst="rect">
              <a:avLst/>
            </a:prstGeom>
            <a:blipFill>
              <a:blip r:embed="rId5" cstate="print"/>
              <a:stretch>
                <a:fillRect/>
              </a:stretch>
            </a:blipFill>
          </p:spPr>
          <p:txBody>
            <a:bodyPr wrap="square" lIns="0" tIns="0" rIns="0" bIns="0" rtlCol="0"/>
            <a:lstStyle/>
            <a:p>
              <a:endParaRPr/>
            </a:p>
          </p:txBody>
        </p:sp>
        <p:sp>
          <p:nvSpPr>
            <p:cNvPr id="16" name="object 16"/>
            <p:cNvSpPr/>
            <p:nvPr/>
          </p:nvSpPr>
          <p:spPr>
            <a:xfrm>
              <a:off x="6470231" y="5203193"/>
              <a:ext cx="72263" cy="72262"/>
            </a:xfrm>
            <a:prstGeom prst="rect">
              <a:avLst/>
            </a:prstGeom>
            <a:blipFill>
              <a:blip r:embed="rId3" cstate="print"/>
              <a:stretch>
                <a:fillRect/>
              </a:stretch>
            </a:blipFill>
          </p:spPr>
          <p:txBody>
            <a:bodyPr wrap="square" lIns="0" tIns="0" rIns="0" bIns="0" rtlCol="0"/>
            <a:lstStyle/>
            <a:p>
              <a:endParaRPr/>
            </a:p>
          </p:txBody>
        </p:sp>
        <p:sp>
          <p:nvSpPr>
            <p:cNvPr id="17" name="object 17"/>
            <p:cNvSpPr/>
            <p:nvPr/>
          </p:nvSpPr>
          <p:spPr>
            <a:xfrm>
              <a:off x="5952642" y="3672776"/>
              <a:ext cx="589280" cy="299720"/>
            </a:xfrm>
            <a:custGeom>
              <a:avLst/>
              <a:gdLst/>
              <a:ahLst/>
              <a:cxnLst/>
              <a:rect l="l" t="t" r="r" b="b"/>
              <a:pathLst>
                <a:path w="589279" h="299720">
                  <a:moveTo>
                    <a:pt x="588899" y="0"/>
                  </a:moveTo>
                  <a:lnTo>
                    <a:pt x="0" y="0"/>
                  </a:lnTo>
                  <a:lnTo>
                    <a:pt x="0" y="299593"/>
                  </a:lnTo>
                  <a:lnTo>
                    <a:pt x="588899" y="299593"/>
                  </a:lnTo>
                  <a:lnTo>
                    <a:pt x="588899" y="0"/>
                  </a:lnTo>
                  <a:close/>
                </a:path>
              </a:pathLst>
            </a:custGeom>
            <a:solidFill>
              <a:srgbClr val="FFFFFF"/>
            </a:solidFill>
          </p:spPr>
          <p:txBody>
            <a:bodyPr wrap="square" lIns="0" tIns="0" rIns="0" bIns="0" rtlCol="0"/>
            <a:lstStyle/>
            <a:p>
              <a:endParaRPr/>
            </a:p>
          </p:txBody>
        </p:sp>
        <p:sp>
          <p:nvSpPr>
            <p:cNvPr id="18" name="object 18"/>
            <p:cNvSpPr/>
            <p:nvPr/>
          </p:nvSpPr>
          <p:spPr>
            <a:xfrm>
              <a:off x="5965342" y="3740217"/>
              <a:ext cx="219710" cy="219710"/>
            </a:xfrm>
            <a:custGeom>
              <a:avLst/>
              <a:gdLst/>
              <a:ahLst/>
              <a:cxnLst/>
              <a:rect l="l" t="t" r="r" b="b"/>
              <a:pathLst>
                <a:path w="219710" h="219710">
                  <a:moveTo>
                    <a:pt x="219456" y="0"/>
                  </a:moveTo>
                  <a:lnTo>
                    <a:pt x="0" y="0"/>
                  </a:lnTo>
                  <a:lnTo>
                    <a:pt x="0" y="219455"/>
                  </a:lnTo>
                  <a:lnTo>
                    <a:pt x="219456" y="219455"/>
                  </a:lnTo>
                  <a:lnTo>
                    <a:pt x="219456" y="0"/>
                  </a:lnTo>
                  <a:close/>
                </a:path>
              </a:pathLst>
            </a:custGeom>
            <a:solidFill>
              <a:srgbClr val="F2F2F2"/>
            </a:solidFill>
          </p:spPr>
          <p:txBody>
            <a:bodyPr wrap="square" lIns="0" tIns="0" rIns="0" bIns="0" rtlCol="0"/>
            <a:lstStyle/>
            <a:p>
              <a:endParaRPr/>
            </a:p>
          </p:txBody>
        </p:sp>
        <p:sp>
          <p:nvSpPr>
            <p:cNvPr id="19" name="object 19"/>
            <p:cNvSpPr/>
            <p:nvPr/>
          </p:nvSpPr>
          <p:spPr>
            <a:xfrm>
              <a:off x="5965342" y="3740217"/>
              <a:ext cx="219710" cy="219710"/>
            </a:xfrm>
            <a:custGeom>
              <a:avLst/>
              <a:gdLst/>
              <a:ahLst/>
              <a:cxnLst/>
              <a:rect l="l" t="t" r="r" b="b"/>
              <a:pathLst>
                <a:path w="219710" h="219710">
                  <a:moveTo>
                    <a:pt x="0" y="0"/>
                  </a:moveTo>
                  <a:lnTo>
                    <a:pt x="219456" y="0"/>
                  </a:lnTo>
                  <a:lnTo>
                    <a:pt x="219456" y="219455"/>
                  </a:lnTo>
                  <a:lnTo>
                    <a:pt x="0" y="219455"/>
                  </a:lnTo>
                  <a:lnTo>
                    <a:pt x="0" y="0"/>
                  </a:lnTo>
                  <a:close/>
                </a:path>
              </a:pathLst>
            </a:custGeom>
            <a:ln w="13589">
              <a:solidFill>
                <a:srgbClr val="FFFFFF"/>
              </a:solidFill>
            </a:ln>
          </p:spPr>
          <p:txBody>
            <a:bodyPr wrap="square" lIns="0" tIns="0" rIns="0" bIns="0" rtlCol="0"/>
            <a:lstStyle/>
            <a:p>
              <a:endParaRPr/>
            </a:p>
          </p:txBody>
        </p:sp>
        <p:sp>
          <p:nvSpPr>
            <p:cNvPr id="20" name="object 20"/>
            <p:cNvSpPr/>
            <p:nvPr/>
          </p:nvSpPr>
          <p:spPr>
            <a:xfrm>
              <a:off x="5987313" y="3849945"/>
              <a:ext cx="175895" cy="0"/>
            </a:xfrm>
            <a:custGeom>
              <a:avLst/>
              <a:gdLst/>
              <a:ahLst/>
              <a:cxnLst/>
              <a:rect l="l" t="t" r="r" b="b"/>
              <a:pathLst>
                <a:path w="175895">
                  <a:moveTo>
                    <a:pt x="0" y="0"/>
                  </a:moveTo>
                  <a:lnTo>
                    <a:pt x="175513" y="0"/>
                  </a:lnTo>
                </a:path>
              </a:pathLst>
            </a:custGeom>
            <a:ln w="27051">
              <a:solidFill>
                <a:srgbClr val="FF0000"/>
              </a:solidFill>
            </a:ln>
          </p:spPr>
          <p:txBody>
            <a:bodyPr wrap="square" lIns="0" tIns="0" rIns="0" bIns="0" rtlCol="0"/>
            <a:lstStyle/>
            <a:p>
              <a:endParaRPr/>
            </a:p>
          </p:txBody>
        </p:sp>
      </p:grpSp>
      <p:sp>
        <p:nvSpPr>
          <p:cNvPr id="21" name="object 21"/>
          <p:cNvSpPr txBox="1"/>
          <p:nvPr/>
        </p:nvSpPr>
        <p:spPr>
          <a:xfrm>
            <a:off x="3039751" y="4758884"/>
            <a:ext cx="96520" cy="177800"/>
          </a:xfrm>
          <a:prstGeom prst="rect">
            <a:avLst/>
          </a:prstGeom>
        </p:spPr>
        <p:txBody>
          <a:bodyPr vert="horz" wrap="square" lIns="0" tIns="12700" rIns="0" bIns="0" rtlCol="0">
            <a:spAutoFit/>
          </a:bodyPr>
          <a:lstStyle/>
          <a:p>
            <a:pPr marL="12700">
              <a:lnSpc>
                <a:spcPct val="100000"/>
              </a:lnSpc>
              <a:spcBef>
                <a:spcPts val="100"/>
              </a:spcBef>
            </a:pPr>
            <a:r>
              <a:rPr sz="1000" b="1" dirty="0">
                <a:solidFill>
                  <a:srgbClr val="4D4D4D"/>
                </a:solidFill>
                <a:latin typeface="Arial"/>
                <a:cs typeface="Arial"/>
              </a:rPr>
              <a:t>2</a:t>
            </a:r>
            <a:endParaRPr sz="1000">
              <a:latin typeface="Arial"/>
              <a:cs typeface="Arial"/>
            </a:endParaRPr>
          </a:p>
        </p:txBody>
      </p:sp>
      <p:sp>
        <p:nvSpPr>
          <p:cNvPr id="22" name="object 22"/>
          <p:cNvSpPr txBox="1"/>
          <p:nvPr/>
        </p:nvSpPr>
        <p:spPr>
          <a:xfrm>
            <a:off x="3039751" y="4170112"/>
            <a:ext cx="96520" cy="177800"/>
          </a:xfrm>
          <a:prstGeom prst="rect">
            <a:avLst/>
          </a:prstGeom>
        </p:spPr>
        <p:txBody>
          <a:bodyPr vert="horz" wrap="square" lIns="0" tIns="12700" rIns="0" bIns="0" rtlCol="0">
            <a:spAutoFit/>
          </a:bodyPr>
          <a:lstStyle/>
          <a:p>
            <a:pPr marL="12700">
              <a:lnSpc>
                <a:spcPct val="100000"/>
              </a:lnSpc>
              <a:spcBef>
                <a:spcPts val="100"/>
              </a:spcBef>
            </a:pPr>
            <a:r>
              <a:rPr sz="1000" b="1" dirty="0">
                <a:solidFill>
                  <a:srgbClr val="4D4D4D"/>
                </a:solidFill>
                <a:latin typeface="Arial"/>
                <a:cs typeface="Arial"/>
              </a:rPr>
              <a:t>4</a:t>
            </a:r>
            <a:endParaRPr sz="1000">
              <a:latin typeface="Arial"/>
              <a:cs typeface="Arial"/>
            </a:endParaRPr>
          </a:p>
        </p:txBody>
      </p:sp>
      <p:sp>
        <p:nvSpPr>
          <p:cNvPr id="23" name="object 23"/>
          <p:cNvSpPr txBox="1"/>
          <p:nvPr/>
        </p:nvSpPr>
        <p:spPr>
          <a:xfrm>
            <a:off x="3039751" y="3581340"/>
            <a:ext cx="96520" cy="177800"/>
          </a:xfrm>
          <a:prstGeom prst="rect">
            <a:avLst/>
          </a:prstGeom>
        </p:spPr>
        <p:txBody>
          <a:bodyPr vert="horz" wrap="square" lIns="0" tIns="12700" rIns="0" bIns="0" rtlCol="0">
            <a:spAutoFit/>
          </a:bodyPr>
          <a:lstStyle/>
          <a:p>
            <a:pPr marL="12700">
              <a:lnSpc>
                <a:spcPct val="100000"/>
              </a:lnSpc>
              <a:spcBef>
                <a:spcPts val="100"/>
              </a:spcBef>
            </a:pPr>
            <a:r>
              <a:rPr sz="1000" b="1" dirty="0">
                <a:solidFill>
                  <a:srgbClr val="4D4D4D"/>
                </a:solidFill>
                <a:latin typeface="Arial"/>
                <a:cs typeface="Arial"/>
              </a:rPr>
              <a:t>6</a:t>
            </a:r>
            <a:endParaRPr sz="1000">
              <a:latin typeface="Arial"/>
              <a:cs typeface="Arial"/>
            </a:endParaRPr>
          </a:p>
        </p:txBody>
      </p:sp>
      <p:sp>
        <p:nvSpPr>
          <p:cNvPr id="24" name="object 24"/>
          <p:cNvSpPr txBox="1"/>
          <p:nvPr/>
        </p:nvSpPr>
        <p:spPr>
          <a:xfrm>
            <a:off x="3255787" y="5330765"/>
            <a:ext cx="96520" cy="177800"/>
          </a:xfrm>
          <a:prstGeom prst="rect">
            <a:avLst/>
          </a:prstGeom>
        </p:spPr>
        <p:txBody>
          <a:bodyPr vert="horz" wrap="square" lIns="0" tIns="12700" rIns="0" bIns="0" rtlCol="0">
            <a:spAutoFit/>
          </a:bodyPr>
          <a:lstStyle/>
          <a:p>
            <a:pPr marL="12700">
              <a:lnSpc>
                <a:spcPct val="100000"/>
              </a:lnSpc>
              <a:spcBef>
                <a:spcPts val="100"/>
              </a:spcBef>
            </a:pPr>
            <a:r>
              <a:rPr sz="1000" b="1" dirty="0">
                <a:solidFill>
                  <a:srgbClr val="4D4D4D"/>
                </a:solidFill>
                <a:latin typeface="Arial"/>
                <a:cs typeface="Arial"/>
              </a:rPr>
              <a:t>0</a:t>
            </a:r>
            <a:endParaRPr sz="1000">
              <a:latin typeface="Arial"/>
              <a:cs typeface="Arial"/>
            </a:endParaRPr>
          </a:p>
        </p:txBody>
      </p:sp>
      <p:sp>
        <p:nvSpPr>
          <p:cNvPr id="25" name="object 25"/>
          <p:cNvSpPr txBox="1"/>
          <p:nvPr/>
        </p:nvSpPr>
        <p:spPr>
          <a:xfrm>
            <a:off x="4021190" y="5330765"/>
            <a:ext cx="167005" cy="177800"/>
          </a:xfrm>
          <a:prstGeom prst="rect">
            <a:avLst/>
          </a:prstGeom>
        </p:spPr>
        <p:txBody>
          <a:bodyPr vert="horz" wrap="square" lIns="0" tIns="12700" rIns="0" bIns="0" rtlCol="0">
            <a:spAutoFit/>
          </a:bodyPr>
          <a:lstStyle/>
          <a:p>
            <a:pPr marL="12700">
              <a:lnSpc>
                <a:spcPct val="100000"/>
              </a:lnSpc>
              <a:spcBef>
                <a:spcPts val="100"/>
              </a:spcBef>
            </a:pPr>
            <a:r>
              <a:rPr sz="1000" b="1" spc="-5" dirty="0">
                <a:solidFill>
                  <a:srgbClr val="4D4D4D"/>
                </a:solidFill>
                <a:latin typeface="Arial"/>
                <a:cs typeface="Arial"/>
              </a:rPr>
              <a:t>20</a:t>
            </a:r>
            <a:endParaRPr sz="1000">
              <a:latin typeface="Arial"/>
              <a:cs typeface="Arial"/>
            </a:endParaRPr>
          </a:p>
        </p:txBody>
      </p:sp>
      <p:sp>
        <p:nvSpPr>
          <p:cNvPr id="26" name="object 26"/>
          <p:cNvSpPr txBox="1"/>
          <p:nvPr/>
        </p:nvSpPr>
        <p:spPr>
          <a:xfrm>
            <a:off x="5622406" y="5330765"/>
            <a:ext cx="167005" cy="177800"/>
          </a:xfrm>
          <a:prstGeom prst="rect">
            <a:avLst/>
          </a:prstGeom>
        </p:spPr>
        <p:txBody>
          <a:bodyPr vert="horz" wrap="square" lIns="0" tIns="12700" rIns="0" bIns="0" rtlCol="0">
            <a:spAutoFit/>
          </a:bodyPr>
          <a:lstStyle/>
          <a:p>
            <a:pPr marL="12700">
              <a:lnSpc>
                <a:spcPct val="100000"/>
              </a:lnSpc>
              <a:spcBef>
                <a:spcPts val="100"/>
              </a:spcBef>
            </a:pPr>
            <a:r>
              <a:rPr sz="1000" b="1" spc="-5" dirty="0">
                <a:solidFill>
                  <a:srgbClr val="4D4D4D"/>
                </a:solidFill>
                <a:latin typeface="Arial"/>
                <a:cs typeface="Arial"/>
              </a:rPr>
              <a:t>60</a:t>
            </a:r>
            <a:endParaRPr sz="1000">
              <a:latin typeface="Arial"/>
              <a:cs typeface="Arial"/>
            </a:endParaRPr>
          </a:p>
        </p:txBody>
      </p:sp>
      <p:sp>
        <p:nvSpPr>
          <p:cNvPr id="27" name="object 27"/>
          <p:cNvSpPr txBox="1"/>
          <p:nvPr/>
        </p:nvSpPr>
        <p:spPr>
          <a:xfrm>
            <a:off x="6423014" y="5330765"/>
            <a:ext cx="167005" cy="177800"/>
          </a:xfrm>
          <a:prstGeom prst="rect">
            <a:avLst/>
          </a:prstGeom>
        </p:spPr>
        <p:txBody>
          <a:bodyPr vert="horz" wrap="square" lIns="0" tIns="12700" rIns="0" bIns="0" rtlCol="0">
            <a:spAutoFit/>
          </a:bodyPr>
          <a:lstStyle/>
          <a:p>
            <a:pPr marL="12700">
              <a:lnSpc>
                <a:spcPct val="100000"/>
              </a:lnSpc>
              <a:spcBef>
                <a:spcPts val="100"/>
              </a:spcBef>
            </a:pPr>
            <a:r>
              <a:rPr sz="1000" b="1" spc="-5" dirty="0">
                <a:solidFill>
                  <a:srgbClr val="4D4D4D"/>
                </a:solidFill>
                <a:latin typeface="Arial"/>
                <a:cs typeface="Arial"/>
              </a:rPr>
              <a:t>80</a:t>
            </a:r>
            <a:endParaRPr sz="1000">
              <a:latin typeface="Arial"/>
              <a:cs typeface="Arial"/>
            </a:endParaRPr>
          </a:p>
        </p:txBody>
      </p:sp>
      <p:sp>
        <p:nvSpPr>
          <p:cNvPr id="28" name="object 28"/>
          <p:cNvSpPr txBox="1"/>
          <p:nvPr/>
        </p:nvSpPr>
        <p:spPr>
          <a:xfrm>
            <a:off x="4552531" y="5330765"/>
            <a:ext cx="745490" cy="361950"/>
          </a:xfrm>
          <a:prstGeom prst="rect">
            <a:avLst/>
          </a:prstGeom>
        </p:spPr>
        <p:txBody>
          <a:bodyPr vert="horz" wrap="square" lIns="0" tIns="12700" rIns="0" bIns="0" rtlCol="0">
            <a:spAutoFit/>
          </a:bodyPr>
          <a:lstStyle/>
          <a:p>
            <a:pPr marR="32384" algn="ctr">
              <a:lnSpc>
                <a:spcPct val="100000"/>
              </a:lnSpc>
              <a:spcBef>
                <a:spcPts val="100"/>
              </a:spcBef>
            </a:pPr>
            <a:r>
              <a:rPr sz="1000" b="1" spc="-5" dirty="0">
                <a:solidFill>
                  <a:srgbClr val="4D4D4D"/>
                </a:solidFill>
                <a:latin typeface="Arial"/>
                <a:cs typeface="Arial"/>
              </a:rPr>
              <a:t>40</a:t>
            </a:r>
            <a:endParaRPr sz="1000">
              <a:latin typeface="Arial"/>
              <a:cs typeface="Arial"/>
            </a:endParaRPr>
          </a:p>
          <a:p>
            <a:pPr algn="ctr">
              <a:lnSpc>
                <a:spcPct val="100000"/>
              </a:lnSpc>
              <a:spcBef>
                <a:spcPts val="5"/>
              </a:spcBef>
            </a:pPr>
            <a:r>
              <a:rPr sz="1200" b="1" dirty="0">
                <a:latin typeface="Arial"/>
                <a:cs typeface="Arial"/>
              </a:rPr>
              <a:t># of</a:t>
            </a:r>
            <a:r>
              <a:rPr sz="1200" b="1" spc="-95" dirty="0">
                <a:latin typeface="Arial"/>
                <a:cs typeface="Arial"/>
              </a:rPr>
              <a:t> </a:t>
            </a:r>
            <a:r>
              <a:rPr sz="1200" b="1" spc="-5" dirty="0">
                <a:latin typeface="Arial"/>
                <a:cs typeface="Arial"/>
              </a:rPr>
              <a:t>cores</a:t>
            </a:r>
            <a:endParaRPr sz="1200">
              <a:latin typeface="Arial"/>
              <a:cs typeface="Arial"/>
            </a:endParaRPr>
          </a:p>
        </p:txBody>
      </p:sp>
      <p:graphicFrame>
        <p:nvGraphicFramePr>
          <p:cNvPr id="29" name="object 29"/>
          <p:cNvGraphicFramePr>
            <a:graphicFrameLocks noGrp="1"/>
          </p:cNvGraphicFramePr>
          <p:nvPr/>
        </p:nvGraphicFramePr>
        <p:xfrm>
          <a:off x="3158578" y="3608486"/>
          <a:ext cx="3476623" cy="1681065"/>
        </p:xfrm>
        <a:graphic>
          <a:graphicData uri="http://schemas.openxmlformats.org/drawingml/2006/table">
            <a:tbl>
              <a:tblPr firstRow="1" bandRow="1">
                <a:tableStyleId>{2D5ABB26-0587-4C30-8999-92F81FD0307C}</a:tableStyleId>
              </a:tblPr>
              <a:tblGrid>
                <a:gridCol w="118110">
                  <a:extLst>
                    <a:ext uri="{9D8B030D-6E8A-4147-A177-3AD203B41FA5}">
                      <a16:colId xmlns:a16="http://schemas.microsoft.com/office/drawing/2014/main" val="20000"/>
                    </a:ext>
                  </a:extLst>
                </a:gridCol>
                <a:gridCol w="400049">
                  <a:extLst>
                    <a:ext uri="{9D8B030D-6E8A-4147-A177-3AD203B41FA5}">
                      <a16:colId xmlns:a16="http://schemas.microsoft.com/office/drawing/2014/main" val="20001"/>
                    </a:ext>
                  </a:extLst>
                </a:gridCol>
                <a:gridCol w="400050">
                  <a:extLst>
                    <a:ext uri="{9D8B030D-6E8A-4147-A177-3AD203B41FA5}">
                      <a16:colId xmlns:a16="http://schemas.microsoft.com/office/drawing/2014/main" val="20002"/>
                    </a:ext>
                  </a:extLst>
                </a:gridCol>
                <a:gridCol w="400050">
                  <a:extLst>
                    <a:ext uri="{9D8B030D-6E8A-4147-A177-3AD203B41FA5}">
                      <a16:colId xmlns:a16="http://schemas.microsoft.com/office/drawing/2014/main" val="20003"/>
                    </a:ext>
                  </a:extLst>
                </a:gridCol>
                <a:gridCol w="400050">
                  <a:extLst>
                    <a:ext uri="{9D8B030D-6E8A-4147-A177-3AD203B41FA5}">
                      <a16:colId xmlns:a16="http://schemas.microsoft.com/office/drawing/2014/main" val="20004"/>
                    </a:ext>
                  </a:extLst>
                </a:gridCol>
                <a:gridCol w="400050">
                  <a:extLst>
                    <a:ext uri="{9D8B030D-6E8A-4147-A177-3AD203B41FA5}">
                      <a16:colId xmlns:a16="http://schemas.microsoft.com/office/drawing/2014/main" val="20005"/>
                    </a:ext>
                  </a:extLst>
                </a:gridCol>
                <a:gridCol w="400050">
                  <a:extLst>
                    <a:ext uri="{9D8B030D-6E8A-4147-A177-3AD203B41FA5}">
                      <a16:colId xmlns:a16="http://schemas.microsoft.com/office/drawing/2014/main" val="20006"/>
                    </a:ext>
                  </a:extLst>
                </a:gridCol>
                <a:gridCol w="400050">
                  <a:extLst>
                    <a:ext uri="{9D8B030D-6E8A-4147-A177-3AD203B41FA5}">
                      <a16:colId xmlns:a16="http://schemas.microsoft.com/office/drawing/2014/main" val="20007"/>
                    </a:ext>
                  </a:extLst>
                </a:gridCol>
                <a:gridCol w="400050">
                  <a:extLst>
                    <a:ext uri="{9D8B030D-6E8A-4147-A177-3AD203B41FA5}">
                      <a16:colId xmlns:a16="http://schemas.microsoft.com/office/drawing/2014/main" val="20008"/>
                    </a:ext>
                  </a:extLst>
                </a:gridCol>
                <a:gridCol w="158114">
                  <a:extLst>
                    <a:ext uri="{9D8B030D-6E8A-4147-A177-3AD203B41FA5}">
                      <a16:colId xmlns:a16="http://schemas.microsoft.com/office/drawing/2014/main" val="20009"/>
                    </a:ext>
                  </a:extLst>
                </a:gridCol>
              </a:tblGrid>
              <a:tr h="335500">
                <a:tc>
                  <a:txBody>
                    <a:bodyPr/>
                    <a:lstStyle/>
                    <a:p>
                      <a:pPr>
                        <a:lnSpc>
                          <a:spcPct val="100000"/>
                        </a:lnSpc>
                      </a:pPr>
                      <a:endParaRPr sz="1900">
                        <a:latin typeface="Times New Roman"/>
                        <a:cs typeface="Times New Roman"/>
                      </a:endParaRPr>
                    </a:p>
                  </a:txBody>
                  <a:tcPr marL="0" marR="0" marT="0" marB="0">
                    <a:lnL w="76200">
                      <a:solidFill>
                        <a:srgbClr val="000000"/>
                      </a:solidFill>
                      <a:prstDash val="solid"/>
                    </a:lnL>
                    <a:lnR w="9525">
                      <a:solidFill>
                        <a:srgbClr val="7B7B7B"/>
                      </a:solidFill>
                      <a:prstDash val="solid"/>
                    </a:lnR>
                    <a:lnT w="76200">
                      <a:solidFill>
                        <a:srgbClr val="000000"/>
                      </a:solidFill>
                      <a:prstDash val="solid"/>
                    </a:lnT>
                    <a:lnB w="12700">
                      <a:solidFill>
                        <a:srgbClr val="7B7B7B"/>
                      </a:solidFill>
                      <a:prstDash val="solid"/>
                    </a:lnB>
                  </a:tcPr>
                </a:tc>
                <a:tc>
                  <a:txBody>
                    <a:bodyPr/>
                    <a:lstStyle/>
                    <a:p>
                      <a:pPr>
                        <a:lnSpc>
                          <a:spcPct val="100000"/>
                        </a:lnSpc>
                      </a:pPr>
                      <a:endParaRPr sz="1900">
                        <a:latin typeface="Times New Roman"/>
                        <a:cs typeface="Times New Roman"/>
                      </a:endParaRPr>
                    </a:p>
                  </a:txBody>
                  <a:tcPr marL="0" marR="0" marT="0" marB="0">
                    <a:lnL w="9525">
                      <a:solidFill>
                        <a:srgbClr val="7B7B7B"/>
                      </a:solidFill>
                      <a:prstDash val="solid"/>
                    </a:lnL>
                    <a:lnR w="9525">
                      <a:solidFill>
                        <a:srgbClr val="7B7B7B"/>
                      </a:solidFill>
                      <a:prstDash val="solid"/>
                    </a:lnR>
                    <a:lnT w="76200">
                      <a:solidFill>
                        <a:srgbClr val="000000"/>
                      </a:solidFill>
                      <a:prstDash val="solid"/>
                    </a:lnT>
                    <a:lnB w="12700">
                      <a:solidFill>
                        <a:srgbClr val="7B7B7B"/>
                      </a:solidFill>
                      <a:prstDash val="solid"/>
                    </a:lnB>
                  </a:tcPr>
                </a:tc>
                <a:tc>
                  <a:txBody>
                    <a:bodyPr/>
                    <a:lstStyle/>
                    <a:p>
                      <a:pPr>
                        <a:lnSpc>
                          <a:spcPct val="100000"/>
                        </a:lnSpc>
                      </a:pPr>
                      <a:endParaRPr sz="1900">
                        <a:latin typeface="Times New Roman"/>
                        <a:cs typeface="Times New Roman"/>
                      </a:endParaRPr>
                    </a:p>
                  </a:txBody>
                  <a:tcPr marL="0" marR="0" marT="0" marB="0">
                    <a:lnL w="9525">
                      <a:solidFill>
                        <a:srgbClr val="7B7B7B"/>
                      </a:solidFill>
                      <a:prstDash val="solid"/>
                    </a:lnL>
                    <a:lnR w="9525">
                      <a:solidFill>
                        <a:srgbClr val="7B7B7B"/>
                      </a:solidFill>
                      <a:prstDash val="solid"/>
                    </a:lnR>
                    <a:lnT w="76200">
                      <a:solidFill>
                        <a:srgbClr val="000000"/>
                      </a:solidFill>
                      <a:prstDash val="solid"/>
                    </a:lnT>
                    <a:lnB w="12700">
                      <a:solidFill>
                        <a:srgbClr val="7B7B7B"/>
                      </a:solidFill>
                      <a:prstDash val="solid"/>
                    </a:lnB>
                  </a:tcPr>
                </a:tc>
                <a:tc>
                  <a:txBody>
                    <a:bodyPr/>
                    <a:lstStyle/>
                    <a:p>
                      <a:pPr>
                        <a:lnSpc>
                          <a:spcPct val="100000"/>
                        </a:lnSpc>
                      </a:pPr>
                      <a:endParaRPr sz="1900">
                        <a:latin typeface="Times New Roman"/>
                        <a:cs typeface="Times New Roman"/>
                      </a:endParaRPr>
                    </a:p>
                  </a:txBody>
                  <a:tcPr marL="0" marR="0" marT="0" marB="0">
                    <a:lnL w="9525">
                      <a:solidFill>
                        <a:srgbClr val="7B7B7B"/>
                      </a:solidFill>
                      <a:prstDash val="solid"/>
                    </a:lnL>
                    <a:lnR w="9525">
                      <a:solidFill>
                        <a:srgbClr val="7B7B7B"/>
                      </a:solidFill>
                      <a:prstDash val="solid"/>
                    </a:lnR>
                    <a:lnT w="76200">
                      <a:solidFill>
                        <a:srgbClr val="000000"/>
                      </a:solidFill>
                      <a:prstDash val="solid"/>
                    </a:lnT>
                    <a:lnB w="12700">
                      <a:solidFill>
                        <a:srgbClr val="7B7B7B"/>
                      </a:solidFill>
                      <a:prstDash val="solid"/>
                    </a:lnB>
                  </a:tcPr>
                </a:tc>
                <a:tc>
                  <a:txBody>
                    <a:bodyPr/>
                    <a:lstStyle/>
                    <a:p>
                      <a:pPr>
                        <a:lnSpc>
                          <a:spcPct val="100000"/>
                        </a:lnSpc>
                      </a:pPr>
                      <a:endParaRPr sz="1900">
                        <a:latin typeface="Times New Roman"/>
                        <a:cs typeface="Times New Roman"/>
                      </a:endParaRPr>
                    </a:p>
                  </a:txBody>
                  <a:tcPr marL="0" marR="0" marT="0" marB="0">
                    <a:lnL w="9525">
                      <a:solidFill>
                        <a:srgbClr val="7B7B7B"/>
                      </a:solidFill>
                      <a:prstDash val="solid"/>
                    </a:lnL>
                    <a:lnR w="9525">
                      <a:solidFill>
                        <a:srgbClr val="7B7B7B"/>
                      </a:solidFill>
                      <a:prstDash val="solid"/>
                    </a:lnR>
                    <a:lnT w="76200">
                      <a:solidFill>
                        <a:srgbClr val="000000"/>
                      </a:solidFill>
                      <a:prstDash val="solid"/>
                    </a:lnT>
                    <a:lnB w="12700">
                      <a:solidFill>
                        <a:srgbClr val="7B7B7B"/>
                      </a:solidFill>
                      <a:prstDash val="solid"/>
                    </a:lnB>
                  </a:tcPr>
                </a:tc>
                <a:tc>
                  <a:txBody>
                    <a:bodyPr/>
                    <a:lstStyle/>
                    <a:p>
                      <a:pPr>
                        <a:lnSpc>
                          <a:spcPct val="100000"/>
                        </a:lnSpc>
                      </a:pPr>
                      <a:endParaRPr sz="1900">
                        <a:latin typeface="Times New Roman"/>
                        <a:cs typeface="Times New Roman"/>
                      </a:endParaRPr>
                    </a:p>
                  </a:txBody>
                  <a:tcPr marL="0" marR="0" marT="0" marB="0">
                    <a:lnL w="9525">
                      <a:solidFill>
                        <a:srgbClr val="7B7B7B"/>
                      </a:solidFill>
                      <a:prstDash val="solid"/>
                    </a:lnL>
                    <a:lnR w="9525">
                      <a:solidFill>
                        <a:srgbClr val="7B7B7B"/>
                      </a:solidFill>
                      <a:prstDash val="solid"/>
                    </a:lnR>
                    <a:lnT w="76200">
                      <a:solidFill>
                        <a:srgbClr val="000000"/>
                      </a:solidFill>
                      <a:prstDash val="solid"/>
                    </a:lnT>
                    <a:lnB w="12700">
                      <a:solidFill>
                        <a:srgbClr val="7B7B7B"/>
                      </a:solidFill>
                      <a:prstDash val="solid"/>
                    </a:lnB>
                  </a:tcPr>
                </a:tc>
                <a:tc>
                  <a:txBody>
                    <a:bodyPr/>
                    <a:lstStyle/>
                    <a:p>
                      <a:pPr>
                        <a:lnSpc>
                          <a:spcPct val="100000"/>
                        </a:lnSpc>
                      </a:pPr>
                      <a:endParaRPr sz="1900">
                        <a:latin typeface="Times New Roman"/>
                        <a:cs typeface="Times New Roman"/>
                      </a:endParaRPr>
                    </a:p>
                  </a:txBody>
                  <a:tcPr marL="0" marR="0" marT="0" marB="0">
                    <a:lnL w="9525">
                      <a:solidFill>
                        <a:srgbClr val="7B7B7B"/>
                      </a:solidFill>
                      <a:prstDash val="solid"/>
                    </a:lnL>
                    <a:lnR w="9525">
                      <a:solidFill>
                        <a:srgbClr val="7B7B7B"/>
                      </a:solidFill>
                      <a:prstDash val="solid"/>
                    </a:lnR>
                    <a:lnT w="76200">
                      <a:solidFill>
                        <a:srgbClr val="000000"/>
                      </a:solidFill>
                      <a:prstDash val="solid"/>
                    </a:lnT>
                    <a:lnB w="12700">
                      <a:solidFill>
                        <a:srgbClr val="7B7B7B"/>
                      </a:solidFill>
                      <a:prstDash val="solid"/>
                    </a:lnB>
                  </a:tcPr>
                </a:tc>
                <a:tc gridSpan="3">
                  <a:txBody>
                    <a:bodyPr/>
                    <a:lstStyle/>
                    <a:p>
                      <a:pPr>
                        <a:lnSpc>
                          <a:spcPct val="100000"/>
                        </a:lnSpc>
                        <a:spcBef>
                          <a:spcPts val="15"/>
                        </a:spcBef>
                      </a:pPr>
                      <a:endParaRPr sz="950">
                        <a:latin typeface="Times New Roman"/>
                        <a:cs typeface="Times New Roman"/>
                      </a:endParaRPr>
                    </a:p>
                    <a:p>
                      <a:pPr marL="506095">
                        <a:lnSpc>
                          <a:spcPct val="100000"/>
                        </a:lnSpc>
                      </a:pPr>
                      <a:r>
                        <a:rPr sz="900" b="1" dirty="0">
                          <a:latin typeface="Arial"/>
                          <a:cs typeface="Arial"/>
                        </a:rPr>
                        <a:t>PSGC</a:t>
                      </a:r>
                      <a:endParaRPr sz="900">
                        <a:latin typeface="Arial"/>
                        <a:cs typeface="Arial"/>
                      </a:endParaRPr>
                    </a:p>
                  </a:txBody>
                  <a:tcPr marL="0" marR="0" marT="1905" marB="0">
                    <a:lnL w="9525">
                      <a:solidFill>
                        <a:srgbClr val="7B7B7B"/>
                      </a:solidFill>
                      <a:prstDash val="solid"/>
                    </a:lnL>
                    <a:lnR w="76200">
                      <a:solidFill>
                        <a:srgbClr val="000000"/>
                      </a:solidFill>
                      <a:prstDash val="solid"/>
                    </a:lnR>
                    <a:lnT w="76200">
                      <a:solidFill>
                        <a:srgbClr val="000000"/>
                      </a:solidFill>
                      <a:prstDash val="solid"/>
                    </a:lnT>
                    <a:lnB w="12700">
                      <a:solidFill>
                        <a:srgbClr val="7B7B7B"/>
                      </a:solidFill>
                      <a:prstDash val="solid"/>
                    </a:lnB>
                  </a:tcPr>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0"/>
                  </a:ext>
                </a:extLst>
              </a:tr>
              <a:tr h="293117">
                <a:tc>
                  <a:txBody>
                    <a:bodyPr/>
                    <a:lstStyle/>
                    <a:p>
                      <a:pPr>
                        <a:lnSpc>
                          <a:spcPct val="100000"/>
                        </a:lnSpc>
                      </a:pPr>
                      <a:endParaRPr sz="1800">
                        <a:latin typeface="Times New Roman"/>
                        <a:cs typeface="Times New Roman"/>
                      </a:endParaRPr>
                    </a:p>
                  </a:txBody>
                  <a:tcPr marL="0" marR="0" marT="0" marB="0">
                    <a:lnL w="76200">
                      <a:solidFill>
                        <a:srgbClr val="000000"/>
                      </a:solidFill>
                      <a:prstDash val="solid"/>
                    </a:lnL>
                    <a:lnR w="9525">
                      <a:solidFill>
                        <a:srgbClr val="7B7B7B"/>
                      </a:solidFill>
                      <a:prstDash val="solid"/>
                    </a:lnR>
                    <a:lnT w="12700">
                      <a:solidFill>
                        <a:srgbClr val="7B7B7B"/>
                      </a:solidFill>
                      <a:prstDash val="solid"/>
                    </a:lnT>
                    <a:lnB w="9525">
                      <a:solidFill>
                        <a:srgbClr val="7B7B7B"/>
                      </a:solidFill>
                      <a:prstDash val="solid"/>
                    </a:lnB>
                  </a:tcPr>
                </a:tc>
                <a:tc>
                  <a:txBody>
                    <a:bodyPr/>
                    <a:lstStyle/>
                    <a:p>
                      <a:pPr>
                        <a:lnSpc>
                          <a:spcPct val="100000"/>
                        </a:lnSpc>
                      </a:pPr>
                      <a:endParaRPr sz="1800">
                        <a:latin typeface="Times New Roman"/>
                        <a:cs typeface="Times New Roman"/>
                      </a:endParaRPr>
                    </a:p>
                  </a:txBody>
                  <a:tcPr marL="0" marR="0" marT="0" marB="0">
                    <a:lnL w="9525">
                      <a:solidFill>
                        <a:srgbClr val="7B7B7B"/>
                      </a:solidFill>
                      <a:prstDash val="solid"/>
                    </a:lnL>
                    <a:lnR w="9525">
                      <a:solidFill>
                        <a:srgbClr val="7B7B7B"/>
                      </a:solidFill>
                      <a:prstDash val="solid"/>
                    </a:lnR>
                    <a:lnT w="12700">
                      <a:solidFill>
                        <a:srgbClr val="7B7B7B"/>
                      </a:solidFill>
                      <a:prstDash val="solid"/>
                    </a:lnT>
                    <a:lnB w="9525">
                      <a:solidFill>
                        <a:srgbClr val="7B7B7B"/>
                      </a:solidFill>
                      <a:prstDash val="solid"/>
                    </a:lnB>
                  </a:tcPr>
                </a:tc>
                <a:tc>
                  <a:txBody>
                    <a:bodyPr/>
                    <a:lstStyle/>
                    <a:p>
                      <a:pPr>
                        <a:lnSpc>
                          <a:spcPct val="100000"/>
                        </a:lnSpc>
                      </a:pPr>
                      <a:endParaRPr sz="1800">
                        <a:latin typeface="Times New Roman"/>
                        <a:cs typeface="Times New Roman"/>
                      </a:endParaRPr>
                    </a:p>
                  </a:txBody>
                  <a:tcPr marL="0" marR="0" marT="0" marB="0">
                    <a:lnL w="9525">
                      <a:solidFill>
                        <a:srgbClr val="7B7B7B"/>
                      </a:solidFill>
                      <a:prstDash val="solid"/>
                    </a:lnL>
                    <a:lnR w="9525">
                      <a:solidFill>
                        <a:srgbClr val="7B7B7B"/>
                      </a:solidFill>
                      <a:prstDash val="solid"/>
                    </a:lnR>
                    <a:lnT w="12700">
                      <a:solidFill>
                        <a:srgbClr val="7B7B7B"/>
                      </a:solidFill>
                      <a:prstDash val="solid"/>
                    </a:lnT>
                    <a:lnB w="9525">
                      <a:solidFill>
                        <a:srgbClr val="7B7B7B"/>
                      </a:solidFill>
                      <a:prstDash val="solid"/>
                    </a:lnB>
                  </a:tcPr>
                </a:tc>
                <a:tc>
                  <a:txBody>
                    <a:bodyPr/>
                    <a:lstStyle/>
                    <a:p>
                      <a:pPr>
                        <a:lnSpc>
                          <a:spcPct val="100000"/>
                        </a:lnSpc>
                      </a:pPr>
                      <a:endParaRPr sz="1800">
                        <a:latin typeface="Times New Roman"/>
                        <a:cs typeface="Times New Roman"/>
                      </a:endParaRPr>
                    </a:p>
                  </a:txBody>
                  <a:tcPr marL="0" marR="0" marT="0" marB="0">
                    <a:lnL w="9525">
                      <a:solidFill>
                        <a:srgbClr val="7B7B7B"/>
                      </a:solidFill>
                      <a:prstDash val="solid"/>
                    </a:lnL>
                    <a:lnR w="9525">
                      <a:solidFill>
                        <a:srgbClr val="7B7B7B"/>
                      </a:solidFill>
                      <a:prstDash val="solid"/>
                    </a:lnR>
                    <a:lnT w="12700">
                      <a:solidFill>
                        <a:srgbClr val="7B7B7B"/>
                      </a:solidFill>
                      <a:prstDash val="solid"/>
                    </a:lnT>
                    <a:lnB w="9525">
                      <a:solidFill>
                        <a:srgbClr val="7B7B7B"/>
                      </a:solidFill>
                      <a:prstDash val="solid"/>
                    </a:lnB>
                  </a:tcPr>
                </a:tc>
                <a:tc>
                  <a:txBody>
                    <a:bodyPr/>
                    <a:lstStyle/>
                    <a:p>
                      <a:pPr>
                        <a:lnSpc>
                          <a:spcPct val="100000"/>
                        </a:lnSpc>
                      </a:pPr>
                      <a:endParaRPr sz="1800">
                        <a:latin typeface="Times New Roman"/>
                        <a:cs typeface="Times New Roman"/>
                      </a:endParaRPr>
                    </a:p>
                  </a:txBody>
                  <a:tcPr marL="0" marR="0" marT="0" marB="0">
                    <a:lnL w="9525">
                      <a:solidFill>
                        <a:srgbClr val="7B7B7B"/>
                      </a:solidFill>
                      <a:prstDash val="solid"/>
                    </a:lnL>
                    <a:lnR w="9525">
                      <a:solidFill>
                        <a:srgbClr val="7B7B7B"/>
                      </a:solidFill>
                      <a:prstDash val="solid"/>
                    </a:lnR>
                    <a:lnT w="12700">
                      <a:solidFill>
                        <a:srgbClr val="7B7B7B"/>
                      </a:solidFill>
                      <a:prstDash val="solid"/>
                    </a:lnT>
                    <a:lnB w="9525">
                      <a:solidFill>
                        <a:srgbClr val="7B7B7B"/>
                      </a:solidFill>
                      <a:prstDash val="solid"/>
                    </a:lnB>
                  </a:tcPr>
                </a:tc>
                <a:tc>
                  <a:txBody>
                    <a:bodyPr/>
                    <a:lstStyle/>
                    <a:p>
                      <a:pPr>
                        <a:lnSpc>
                          <a:spcPct val="100000"/>
                        </a:lnSpc>
                      </a:pPr>
                      <a:endParaRPr sz="1800">
                        <a:latin typeface="Times New Roman"/>
                        <a:cs typeface="Times New Roman"/>
                      </a:endParaRPr>
                    </a:p>
                  </a:txBody>
                  <a:tcPr marL="0" marR="0" marT="0" marB="0">
                    <a:lnL w="9525">
                      <a:solidFill>
                        <a:srgbClr val="7B7B7B"/>
                      </a:solidFill>
                      <a:prstDash val="solid"/>
                    </a:lnL>
                    <a:lnR w="9525">
                      <a:solidFill>
                        <a:srgbClr val="7B7B7B"/>
                      </a:solidFill>
                      <a:prstDash val="solid"/>
                    </a:lnR>
                    <a:lnT w="12700">
                      <a:solidFill>
                        <a:srgbClr val="7B7B7B"/>
                      </a:solidFill>
                      <a:prstDash val="solid"/>
                    </a:lnT>
                    <a:lnB w="9525">
                      <a:solidFill>
                        <a:srgbClr val="7B7B7B"/>
                      </a:solidFill>
                      <a:prstDash val="solid"/>
                    </a:lnB>
                  </a:tcPr>
                </a:tc>
                <a:tc>
                  <a:txBody>
                    <a:bodyPr/>
                    <a:lstStyle/>
                    <a:p>
                      <a:pPr>
                        <a:lnSpc>
                          <a:spcPct val="100000"/>
                        </a:lnSpc>
                      </a:pPr>
                      <a:endParaRPr sz="1800">
                        <a:latin typeface="Times New Roman"/>
                        <a:cs typeface="Times New Roman"/>
                      </a:endParaRPr>
                    </a:p>
                  </a:txBody>
                  <a:tcPr marL="0" marR="0" marT="0" marB="0">
                    <a:lnL w="9525">
                      <a:solidFill>
                        <a:srgbClr val="7B7B7B"/>
                      </a:solidFill>
                      <a:prstDash val="solid"/>
                    </a:lnL>
                    <a:lnR w="9525">
                      <a:solidFill>
                        <a:srgbClr val="7B7B7B"/>
                      </a:solidFill>
                      <a:prstDash val="solid"/>
                    </a:lnR>
                    <a:lnT w="12700">
                      <a:solidFill>
                        <a:srgbClr val="7B7B7B"/>
                      </a:solidFill>
                      <a:prstDash val="solid"/>
                    </a:lnT>
                    <a:lnB w="9525">
                      <a:solidFill>
                        <a:srgbClr val="7B7B7B"/>
                      </a:solidFill>
                      <a:prstDash val="solid"/>
                    </a:lnB>
                  </a:tcPr>
                </a:tc>
                <a:tc>
                  <a:txBody>
                    <a:bodyPr/>
                    <a:lstStyle/>
                    <a:p>
                      <a:pPr>
                        <a:lnSpc>
                          <a:spcPct val="100000"/>
                        </a:lnSpc>
                      </a:pPr>
                      <a:endParaRPr sz="1800">
                        <a:latin typeface="Times New Roman"/>
                        <a:cs typeface="Times New Roman"/>
                      </a:endParaRPr>
                    </a:p>
                  </a:txBody>
                  <a:tcPr marL="0" marR="0" marT="0" marB="0">
                    <a:lnL w="9525">
                      <a:solidFill>
                        <a:srgbClr val="7B7B7B"/>
                      </a:solidFill>
                      <a:prstDash val="solid"/>
                    </a:lnL>
                    <a:lnR w="9525">
                      <a:solidFill>
                        <a:srgbClr val="7B7B7B"/>
                      </a:solidFill>
                      <a:prstDash val="solid"/>
                    </a:lnR>
                    <a:lnT w="12700">
                      <a:solidFill>
                        <a:srgbClr val="7B7B7B"/>
                      </a:solidFill>
                      <a:prstDash val="solid"/>
                    </a:lnT>
                    <a:lnB w="9525">
                      <a:solidFill>
                        <a:srgbClr val="7B7B7B"/>
                      </a:solidFill>
                      <a:prstDash val="solid"/>
                    </a:lnB>
                  </a:tcPr>
                </a:tc>
                <a:tc>
                  <a:txBody>
                    <a:bodyPr/>
                    <a:lstStyle/>
                    <a:p>
                      <a:pPr>
                        <a:lnSpc>
                          <a:spcPct val="100000"/>
                        </a:lnSpc>
                      </a:pPr>
                      <a:endParaRPr sz="1800">
                        <a:latin typeface="Times New Roman"/>
                        <a:cs typeface="Times New Roman"/>
                      </a:endParaRPr>
                    </a:p>
                  </a:txBody>
                  <a:tcPr marL="0" marR="0" marT="0" marB="0">
                    <a:lnL w="9525">
                      <a:solidFill>
                        <a:srgbClr val="7B7B7B"/>
                      </a:solidFill>
                      <a:prstDash val="solid"/>
                    </a:lnL>
                    <a:lnR w="9525">
                      <a:solidFill>
                        <a:srgbClr val="7B7B7B"/>
                      </a:solidFill>
                      <a:prstDash val="solid"/>
                    </a:lnR>
                    <a:lnT w="12700">
                      <a:solidFill>
                        <a:srgbClr val="7B7B7B"/>
                      </a:solidFill>
                      <a:prstDash val="solid"/>
                    </a:lnT>
                    <a:lnB w="9525">
                      <a:solidFill>
                        <a:srgbClr val="7B7B7B"/>
                      </a:solidFill>
                      <a:prstDash val="solid"/>
                    </a:lnB>
                  </a:tcPr>
                </a:tc>
                <a:tc>
                  <a:txBody>
                    <a:bodyPr/>
                    <a:lstStyle/>
                    <a:p>
                      <a:pPr>
                        <a:lnSpc>
                          <a:spcPct val="100000"/>
                        </a:lnSpc>
                      </a:pPr>
                      <a:endParaRPr sz="1800">
                        <a:latin typeface="Times New Roman"/>
                        <a:cs typeface="Times New Roman"/>
                      </a:endParaRPr>
                    </a:p>
                  </a:txBody>
                  <a:tcPr marL="0" marR="0" marT="0" marB="0">
                    <a:lnL w="9525">
                      <a:solidFill>
                        <a:srgbClr val="7B7B7B"/>
                      </a:solidFill>
                      <a:prstDash val="solid"/>
                    </a:lnL>
                    <a:lnR w="76200">
                      <a:solidFill>
                        <a:srgbClr val="000000"/>
                      </a:solidFill>
                      <a:prstDash val="solid"/>
                    </a:lnR>
                    <a:lnT w="12700">
                      <a:solidFill>
                        <a:srgbClr val="7B7B7B"/>
                      </a:solidFill>
                      <a:prstDash val="solid"/>
                    </a:lnT>
                    <a:lnB w="9525">
                      <a:solidFill>
                        <a:srgbClr val="7B7B7B"/>
                      </a:solidFill>
                      <a:prstDash val="solid"/>
                    </a:lnB>
                  </a:tcPr>
                </a:tc>
                <a:extLst>
                  <a:ext uri="{0D108BD9-81ED-4DB2-BD59-A6C34878D82A}">
                    <a16:rowId xmlns:a16="http://schemas.microsoft.com/office/drawing/2014/main" val="10001"/>
                  </a:ext>
                </a:extLst>
              </a:tr>
              <a:tr h="294386">
                <a:tc>
                  <a:txBody>
                    <a:bodyPr/>
                    <a:lstStyle/>
                    <a:p>
                      <a:pPr>
                        <a:lnSpc>
                          <a:spcPct val="100000"/>
                        </a:lnSpc>
                      </a:pPr>
                      <a:endParaRPr sz="1800">
                        <a:latin typeface="Times New Roman"/>
                        <a:cs typeface="Times New Roman"/>
                      </a:endParaRPr>
                    </a:p>
                  </a:txBody>
                  <a:tcPr marL="0" marR="0" marT="0" marB="0">
                    <a:lnL w="76200">
                      <a:solidFill>
                        <a:srgbClr val="000000"/>
                      </a:solidFill>
                      <a:prstDash val="solid"/>
                    </a:lnL>
                    <a:lnR w="9525">
                      <a:solidFill>
                        <a:srgbClr val="7B7B7B"/>
                      </a:solidFill>
                      <a:prstDash val="solid"/>
                    </a:lnR>
                    <a:lnT w="9525">
                      <a:solidFill>
                        <a:srgbClr val="7B7B7B"/>
                      </a:solidFill>
                      <a:prstDash val="solid"/>
                    </a:lnT>
                    <a:lnB w="9525">
                      <a:solidFill>
                        <a:srgbClr val="7B7B7B"/>
                      </a:solidFill>
                      <a:prstDash val="solid"/>
                    </a:lnB>
                  </a:tcPr>
                </a:tc>
                <a:tc>
                  <a:txBody>
                    <a:bodyPr/>
                    <a:lstStyle/>
                    <a:p>
                      <a:pPr>
                        <a:lnSpc>
                          <a:spcPct val="100000"/>
                        </a:lnSpc>
                      </a:pPr>
                      <a:endParaRPr sz="1800">
                        <a:latin typeface="Times New Roman"/>
                        <a:cs typeface="Times New Roman"/>
                      </a:endParaRPr>
                    </a:p>
                  </a:txBody>
                  <a:tcPr marL="0" marR="0" marT="0" marB="0">
                    <a:lnL w="9525">
                      <a:solidFill>
                        <a:srgbClr val="7B7B7B"/>
                      </a:solidFill>
                      <a:prstDash val="solid"/>
                    </a:lnL>
                    <a:lnR w="9525">
                      <a:solidFill>
                        <a:srgbClr val="7B7B7B"/>
                      </a:solidFill>
                      <a:prstDash val="solid"/>
                    </a:lnR>
                    <a:lnT w="9525">
                      <a:solidFill>
                        <a:srgbClr val="7B7B7B"/>
                      </a:solidFill>
                      <a:prstDash val="solid"/>
                    </a:lnT>
                    <a:lnB w="9525">
                      <a:solidFill>
                        <a:srgbClr val="7B7B7B"/>
                      </a:solidFill>
                      <a:prstDash val="solid"/>
                    </a:lnB>
                  </a:tcPr>
                </a:tc>
                <a:tc>
                  <a:txBody>
                    <a:bodyPr/>
                    <a:lstStyle/>
                    <a:p>
                      <a:pPr>
                        <a:lnSpc>
                          <a:spcPct val="100000"/>
                        </a:lnSpc>
                      </a:pPr>
                      <a:endParaRPr sz="1800">
                        <a:latin typeface="Times New Roman"/>
                        <a:cs typeface="Times New Roman"/>
                      </a:endParaRPr>
                    </a:p>
                  </a:txBody>
                  <a:tcPr marL="0" marR="0" marT="0" marB="0">
                    <a:lnL w="9525">
                      <a:solidFill>
                        <a:srgbClr val="7B7B7B"/>
                      </a:solidFill>
                      <a:prstDash val="solid"/>
                    </a:lnL>
                    <a:lnR w="9525">
                      <a:solidFill>
                        <a:srgbClr val="7B7B7B"/>
                      </a:solidFill>
                      <a:prstDash val="solid"/>
                    </a:lnR>
                    <a:lnT w="9525">
                      <a:solidFill>
                        <a:srgbClr val="7B7B7B"/>
                      </a:solidFill>
                      <a:prstDash val="solid"/>
                    </a:lnT>
                    <a:lnB w="9525">
                      <a:solidFill>
                        <a:srgbClr val="7B7B7B"/>
                      </a:solidFill>
                      <a:prstDash val="solid"/>
                    </a:lnB>
                  </a:tcPr>
                </a:tc>
                <a:tc>
                  <a:txBody>
                    <a:bodyPr/>
                    <a:lstStyle/>
                    <a:p>
                      <a:pPr>
                        <a:lnSpc>
                          <a:spcPct val="100000"/>
                        </a:lnSpc>
                      </a:pPr>
                      <a:endParaRPr sz="1800">
                        <a:latin typeface="Times New Roman"/>
                        <a:cs typeface="Times New Roman"/>
                      </a:endParaRPr>
                    </a:p>
                  </a:txBody>
                  <a:tcPr marL="0" marR="0" marT="0" marB="0">
                    <a:lnL w="9525">
                      <a:solidFill>
                        <a:srgbClr val="7B7B7B"/>
                      </a:solidFill>
                      <a:prstDash val="solid"/>
                    </a:lnL>
                    <a:lnR w="9525">
                      <a:solidFill>
                        <a:srgbClr val="7B7B7B"/>
                      </a:solidFill>
                      <a:prstDash val="solid"/>
                    </a:lnR>
                    <a:lnT w="9525">
                      <a:solidFill>
                        <a:srgbClr val="7B7B7B"/>
                      </a:solidFill>
                      <a:prstDash val="solid"/>
                    </a:lnT>
                    <a:lnB w="9525">
                      <a:solidFill>
                        <a:srgbClr val="7B7B7B"/>
                      </a:solidFill>
                      <a:prstDash val="solid"/>
                    </a:lnB>
                  </a:tcPr>
                </a:tc>
                <a:tc>
                  <a:txBody>
                    <a:bodyPr/>
                    <a:lstStyle/>
                    <a:p>
                      <a:pPr>
                        <a:lnSpc>
                          <a:spcPct val="100000"/>
                        </a:lnSpc>
                      </a:pPr>
                      <a:endParaRPr sz="1800">
                        <a:latin typeface="Times New Roman"/>
                        <a:cs typeface="Times New Roman"/>
                      </a:endParaRPr>
                    </a:p>
                  </a:txBody>
                  <a:tcPr marL="0" marR="0" marT="0" marB="0">
                    <a:lnL w="9525">
                      <a:solidFill>
                        <a:srgbClr val="7B7B7B"/>
                      </a:solidFill>
                      <a:prstDash val="solid"/>
                    </a:lnL>
                    <a:lnR w="9525">
                      <a:solidFill>
                        <a:srgbClr val="7B7B7B"/>
                      </a:solidFill>
                      <a:prstDash val="solid"/>
                    </a:lnR>
                    <a:lnT w="9525">
                      <a:solidFill>
                        <a:srgbClr val="7B7B7B"/>
                      </a:solidFill>
                      <a:prstDash val="solid"/>
                    </a:lnT>
                    <a:lnB w="9525">
                      <a:solidFill>
                        <a:srgbClr val="7B7B7B"/>
                      </a:solidFill>
                      <a:prstDash val="solid"/>
                    </a:lnB>
                  </a:tcPr>
                </a:tc>
                <a:tc>
                  <a:txBody>
                    <a:bodyPr/>
                    <a:lstStyle/>
                    <a:p>
                      <a:pPr>
                        <a:lnSpc>
                          <a:spcPct val="100000"/>
                        </a:lnSpc>
                      </a:pPr>
                      <a:endParaRPr sz="1800">
                        <a:latin typeface="Times New Roman"/>
                        <a:cs typeface="Times New Roman"/>
                      </a:endParaRPr>
                    </a:p>
                  </a:txBody>
                  <a:tcPr marL="0" marR="0" marT="0" marB="0">
                    <a:lnL w="9525">
                      <a:solidFill>
                        <a:srgbClr val="7B7B7B"/>
                      </a:solidFill>
                      <a:prstDash val="solid"/>
                    </a:lnL>
                    <a:lnR w="9525">
                      <a:solidFill>
                        <a:srgbClr val="7B7B7B"/>
                      </a:solidFill>
                      <a:prstDash val="solid"/>
                    </a:lnR>
                    <a:lnT w="9525">
                      <a:solidFill>
                        <a:srgbClr val="7B7B7B"/>
                      </a:solidFill>
                      <a:prstDash val="solid"/>
                    </a:lnT>
                    <a:lnB w="9525">
                      <a:solidFill>
                        <a:srgbClr val="7B7B7B"/>
                      </a:solidFill>
                      <a:prstDash val="solid"/>
                    </a:lnB>
                  </a:tcPr>
                </a:tc>
                <a:tc>
                  <a:txBody>
                    <a:bodyPr/>
                    <a:lstStyle/>
                    <a:p>
                      <a:pPr>
                        <a:lnSpc>
                          <a:spcPct val="100000"/>
                        </a:lnSpc>
                      </a:pPr>
                      <a:endParaRPr sz="1800">
                        <a:latin typeface="Times New Roman"/>
                        <a:cs typeface="Times New Roman"/>
                      </a:endParaRPr>
                    </a:p>
                  </a:txBody>
                  <a:tcPr marL="0" marR="0" marT="0" marB="0">
                    <a:lnL w="9525">
                      <a:solidFill>
                        <a:srgbClr val="7B7B7B"/>
                      </a:solidFill>
                      <a:prstDash val="solid"/>
                    </a:lnL>
                    <a:lnR w="9525">
                      <a:solidFill>
                        <a:srgbClr val="7B7B7B"/>
                      </a:solidFill>
                      <a:prstDash val="solid"/>
                    </a:lnR>
                    <a:lnT w="9525">
                      <a:solidFill>
                        <a:srgbClr val="7B7B7B"/>
                      </a:solidFill>
                      <a:prstDash val="solid"/>
                    </a:lnT>
                    <a:lnB w="9525">
                      <a:solidFill>
                        <a:srgbClr val="7B7B7B"/>
                      </a:solidFill>
                      <a:prstDash val="solid"/>
                    </a:lnB>
                  </a:tcPr>
                </a:tc>
                <a:tc>
                  <a:txBody>
                    <a:bodyPr/>
                    <a:lstStyle/>
                    <a:p>
                      <a:pPr>
                        <a:lnSpc>
                          <a:spcPct val="100000"/>
                        </a:lnSpc>
                      </a:pPr>
                      <a:endParaRPr sz="1800">
                        <a:latin typeface="Times New Roman"/>
                        <a:cs typeface="Times New Roman"/>
                      </a:endParaRPr>
                    </a:p>
                  </a:txBody>
                  <a:tcPr marL="0" marR="0" marT="0" marB="0">
                    <a:lnL w="9525">
                      <a:solidFill>
                        <a:srgbClr val="7B7B7B"/>
                      </a:solidFill>
                      <a:prstDash val="solid"/>
                    </a:lnL>
                    <a:lnR w="9525">
                      <a:solidFill>
                        <a:srgbClr val="7B7B7B"/>
                      </a:solidFill>
                      <a:prstDash val="solid"/>
                    </a:lnR>
                    <a:lnT w="9525">
                      <a:solidFill>
                        <a:srgbClr val="7B7B7B"/>
                      </a:solidFill>
                      <a:prstDash val="solid"/>
                    </a:lnT>
                    <a:lnB w="9525">
                      <a:solidFill>
                        <a:srgbClr val="7B7B7B"/>
                      </a:solidFill>
                      <a:prstDash val="solid"/>
                    </a:lnB>
                  </a:tcPr>
                </a:tc>
                <a:tc>
                  <a:txBody>
                    <a:bodyPr/>
                    <a:lstStyle/>
                    <a:p>
                      <a:pPr>
                        <a:lnSpc>
                          <a:spcPct val="100000"/>
                        </a:lnSpc>
                      </a:pPr>
                      <a:endParaRPr sz="1800">
                        <a:latin typeface="Times New Roman"/>
                        <a:cs typeface="Times New Roman"/>
                      </a:endParaRPr>
                    </a:p>
                  </a:txBody>
                  <a:tcPr marL="0" marR="0" marT="0" marB="0">
                    <a:lnL w="9525">
                      <a:solidFill>
                        <a:srgbClr val="7B7B7B"/>
                      </a:solidFill>
                      <a:prstDash val="solid"/>
                    </a:lnL>
                    <a:lnR w="9525">
                      <a:solidFill>
                        <a:srgbClr val="7B7B7B"/>
                      </a:solidFill>
                      <a:prstDash val="solid"/>
                    </a:lnR>
                    <a:lnT w="9525">
                      <a:solidFill>
                        <a:srgbClr val="7B7B7B"/>
                      </a:solidFill>
                      <a:prstDash val="solid"/>
                    </a:lnT>
                    <a:lnB w="9525">
                      <a:solidFill>
                        <a:srgbClr val="7B7B7B"/>
                      </a:solidFill>
                      <a:prstDash val="solid"/>
                    </a:lnB>
                  </a:tcPr>
                </a:tc>
                <a:tc>
                  <a:txBody>
                    <a:bodyPr/>
                    <a:lstStyle/>
                    <a:p>
                      <a:pPr>
                        <a:lnSpc>
                          <a:spcPct val="100000"/>
                        </a:lnSpc>
                      </a:pPr>
                      <a:endParaRPr sz="1800">
                        <a:latin typeface="Times New Roman"/>
                        <a:cs typeface="Times New Roman"/>
                      </a:endParaRPr>
                    </a:p>
                  </a:txBody>
                  <a:tcPr marL="0" marR="0" marT="0" marB="0">
                    <a:lnL w="9525">
                      <a:solidFill>
                        <a:srgbClr val="7B7B7B"/>
                      </a:solidFill>
                      <a:prstDash val="solid"/>
                    </a:lnL>
                    <a:lnR w="76200">
                      <a:solidFill>
                        <a:srgbClr val="000000"/>
                      </a:solidFill>
                      <a:prstDash val="solid"/>
                    </a:lnR>
                    <a:lnT w="9525">
                      <a:solidFill>
                        <a:srgbClr val="7B7B7B"/>
                      </a:solidFill>
                      <a:prstDash val="solid"/>
                    </a:lnT>
                    <a:lnB w="9525">
                      <a:solidFill>
                        <a:srgbClr val="7B7B7B"/>
                      </a:solidFill>
                      <a:prstDash val="solid"/>
                    </a:lnB>
                  </a:tcPr>
                </a:tc>
                <a:extLst>
                  <a:ext uri="{0D108BD9-81ED-4DB2-BD59-A6C34878D82A}">
                    <a16:rowId xmlns:a16="http://schemas.microsoft.com/office/drawing/2014/main" val="10002"/>
                  </a:ext>
                </a:extLst>
              </a:tr>
              <a:tr h="294385">
                <a:tc>
                  <a:txBody>
                    <a:bodyPr/>
                    <a:lstStyle/>
                    <a:p>
                      <a:pPr>
                        <a:lnSpc>
                          <a:spcPct val="100000"/>
                        </a:lnSpc>
                      </a:pPr>
                      <a:endParaRPr sz="1800">
                        <a:latin typeface="Times New Roman"/>
                        <a:cs typeface="Times New Roman"/>
                      </a:endParaRPr>
                    </a:p>
                  </a:txBody>
                  <a:tcPr marL="0" marR="0" marT="0" marB="0">
                    <a:lnL w="76200">
                      <a:solidFill>
                        <a:srgbClr val="000000"/>
                      </a:solidFill>
                      <a:prstDash val="solid"/>
                    </a:lnL>
                    <a:lnR w="9525">
                      <a:solidFill>
                        <a:srgbClr val="7B7B7B"/>
                      </a:solidFill>
                      <a:prstDash val="solid"/>
                    </a:lnR>
                    <a:lnT w="9525">
                      <a:solidFill>
                        <a:srgbClr val="7B7B7B"/>
                      </a:solidFill>
                      <a:prstDash val="solid"/>
                    </a:lnT>
                    <a:lnB w="9525">
                      <a:solidFill>
                        <a:srgbClr val="7B7B7B"/>
                      </a:solidFill>
                      <a:prstDash val="solid"/>
                    </a:lnB>
                  </a:tcPr>
                </a:tc>
                <a:tc>
                  <a:txBody>
                    <a:bodyPr/>
                    <a:lstStyle/>
                    <a:p>
                      <a:pPr>
                        <a:lnSpc>
                          <a:spcPct val="100000"/>
                        </a:lnSpc>
                      </a:pPr>
                      <a:endParaRPr sz="1800">
                        <a:latin typeface="Times New Roman"/>
                        <a:cs typeface="Times New Roman"/>
                      </a:endParaRPr>
                    </a:p>
                  </a:txBody>
                  <a:tcPr marL="0" marR="0" marT="0" marB="0">
                    <a:lnL w="9525">
                      <a:solidFill>
                        <a:srgbClr val="7B7B7B"/>
                      </a:solidFill>
                      <a:prstDash val="solid"/>
                    </a:lnL>
                    <a:lnR w="9525">
                      <a:solidFill>
                        <a:srgbClr val="7B7B7B"/>
                      </a:solidFill>
                      <a:prstDash val="solid"/>
                    </a:lnR>
                    <a:lnT w="9525">
                      <a:solidFill>
                        <a:srgbClr val="7B7B7B"/>
                      </a:solidFill>
                      <a:prstDash val="solid"/>
                    </a:lnT>
                    <a:lnB w="9525">
                      <a:solidFill>
                        <a:srgbClr val="7B7B7B"/>
                      </a:solidFill>
                      <a:prstDash val="solid"/>
                    </a:lnB>
                  </a:tcPr>
                </a:tc>
                <a:tc>
                  <a:txBody>
                    <a:bodyPr/>
                    <a:lstStyle/>
                    <a:p>
                      <a:pPr>
                        <a:lnSpc>
                          <a:spcPct val="100000"/>
                        </a:lnSpc>
                      </a:pPr>
                      <a:endParaRPr sz="1800">
                        <a:latin typeface="Times New Roman"/>
                        <a:cs typeface="Times New Roman"/>
                      </a:endParaRPr>
                    </a:p>
                  </a:txBody>
                  <a:tcPr marL="0" marR="0" marT="0" marB="0">
                    <a:lnL w="9525">
                      <a:solidFill>
                        <a:srgbClr val="7B7B7B"/>
                      </a:solidFill>
                      <a:prstDash val="solid"/>
                    </a:lnL>
                    <a:lnR w="9525">
                      <a:solidFill>
                        <a:srgbClr val="7B7B7B"/>
                      </a:solidFill>
                      <a:prstDash val="solid"/>
                    </a:lnR>
                    <a:lnT w="9525">
                      <a:solidFill>
                        <a:srgbClr val="7B7B7B"/>
                      </a:solidFill>
                      <a:prstDash val="solid"/>
                    </a:lnT>
                    <a:lnB w="9525">
                      <a:solidFill>
                        <a:srgbClr val="7B7B7B"/>
                      </a:solidFill>
                      <a:prstDash val="solid"/>
                    </a:lnB>
                  </a:tcPr>
                </a:tc>
                <a:tc>
                  <a:txBody>
                    <a:bodyPr/>
                    <a:lstStyle/>
                    <a:p>
                      <a:pPr>
                        <a:lnSpc>
                          <a:spcPct val="100000"/>
                        </a:lnSpc>
                      </a:pPr>
                      <a:endParaRPr sz="1800">
                        <a:latin typeface="Times New Roman"/>
                        <a:cs typeface="Times New Roman"/>
                      </a:endParaRPr>
                    </a:p>
                  </a:txBody>
                  <a:tcPr marL="0" marR="0" marT="0" marB="0">
                    <a:lnL w="9525">
                      <a:solidFill>
                        <a:srgbClr val="7B7B7B"/>
                      </a:solidFill>
                      <a:prstDash val="solid"/>
                    </a:lnL>
                    <a:lnR w="9525">
                      <a:solidFill>
                        <a:srgbClr val="7B7B7B"/>
                      </a:solidFill>
                      <a:prstDash val="solid"/>
                    </a:lnR>
                    <a:lnT w="9525">
                      <a:solidFill>
                        <a:srgbClr val="7B7B7B"/>
                      </a:solidFill>
                      <a:prstDash val="solid"/>
                    </a:lnT>
                    <a:lnB w="9525">
                      <a:solidFill>
                        <a:srgbClr val="7B7B7B"/>
                      </a:solidFill>
                      <a:prstDash val="solid"/>
                    </a:lnB>
                  </a:tcPr>
                </a:tc>
                <a:tc>
                  <a:txBody>
                    <a:bodyPr/>
                    <a:lstStyle/>
                    <a:p>
                      <a:pPr>
                        <a:lnSpc>
                          <a:spcPct val="100000"/>
                        </a:lnSpc>
                      </a:pPr>
                      <a:endParaRPr sz="1800">
                        <a:latin typeface="Times New Roman"/>
                        <a:cs typeface="Times New Roman"/>
                      </a:endParaRPr>
                    </a:p>
                  </a:txBody>
                  <a:tcPr marL="0" marR="0" marT="0" marB="0">
                    <a:lnL w="9525">
                      <a:solidFill>
                        <a:srgbClr val="7B7B7B"/>
                      </a:solidFill>
                      <a:prstDash val="solid"/>
                    </a:lnL>
                    <a:lnR w="9525">
                      <a:solidFill>
                        <a:srgbClr val="7B7B7B"/>
                      </a:solidFill>
                      <a:prstDash val="solid"/>
                    </a:lnR>
                    <a:lnT w="9525">
                      <a:solidFill>
                        <a:srgbClr val="7B7B7B"/>
                      </a:solidFill>
                      <a:prstDash val="solid"/>
                    </a:lnT>
                    <a:lnB w="9525">
                      <a:solidFill>
                        <a:srgbClr val="7B7B7B"/>
                      </a:solidFill>
                      <a:prstDash val="solid"/>
                    </a:lnB>
                  </a:tcPr>
                </a:tc>
                <a:tc>
                  <a:txBody>
                    <a:bodyPr/>
                    <a:lstStyle/>
                    <a:p>
                      <a:pPr>
                        <a:lnSpc>
                          <a:spcPct val="100000"/>
                        </a:lnSpc>
                      </a:pPr>
                      <a:endParaRPr sz="1800">
                        <a:latin typeface="Times New Roman"/>
                        <a:cs typeface="Times New Roman"/>
                      </a:endParaRPr>
                    </a:p>
                  </a:txBody>
                  <a:tcPr marL="0" marR="0" marT="0" marB="0">
                    <a:lnL w="9525">
                      <a:solidFill>
                        <a:srgbClr val="7B7B7B"/>
                      </a:solidFill>
                      <a:prstDash val="solid"/>
                    </a:lnL>
                    <a:lnR w="9525">
                      <a:solidFill>
                        <a:srgbClr val="7B7B7B"/>
                      </a:solidFill>
                      <a:prstDash val="solid"/>
                    </a:lnR>
                    <a:lnT w="9525">
                      <a:solidFill>
                        <a:srgbClr val="7B7B7B"/>
                      </a:solidFill>
                      <a:prstDash val="solid"/>
                    </a:lnT>
                    <a:lnB w="9525">
                      <a:solidFill>
                        <a:srgbClr val="7B7B7B"/>
                      </a:solidFill>
                      <a:prstDash val="solid"/>
                    </a:lnB>
                  </a:tcPr>
                </a:tc>
                <a:tc>
                  <a:txBody>
                    <a:bodyPr/>
                    <a:lstStyle/>
                    <a:p>
                      <a:pPr>
                        <a:lnSpc>
                          <a:spcPct val="100000"/>
                        </a:lnSpc>
                      </a:pPr>
                      <a:endParaRPr sz="1800">
                        <a:latin typeface="Times New Roman"/>
                        <a:cs typeface="Times New Roman"/>
                      </a:endParaRPr>
                    </a:p>
                  </a:txBody>
                  <a:tcPr marL="0" marR="0" marT="0" marB="0">
                    <a:lnL w="9525">
                      <a:solidFill>
                        <a:srgbClr val="7B7B7B"/>
                      </a:solidFill>
                      <a:prstDash val="solid"/>
                    </a:lnL>
                    <a:lnR w="9525">
                      <a:solidFill>
                        <a:srgbClr val="7B7B7B"/>
                      </a:solidFill>
                      <a:prstDash val="solid"/>
                    </a:lnR>
                    <a:lnT w="9525">
                      <a:solidFill>
                        <a:srgbClr val="7B7B7B"/>
                      </a:solidFill>
                      <a:prstDash val="solid"/>
                    </a:lnT>
                    <a:lnB w="9525">
                      <a:solidFill>
                        <a:srgbClr val="7B7B7B"/>
                      </a:solidFill>
                      <a:prstDash val="solid"/>
                    </a:lnB>
                  </a:tcPr>
                </a:tc>
                <a:tc>
                  <a:txBody>
                    <a:bodyPr/>
                    <a:lstStyle/>
                    <a:p>
                      <a:pPr>
                        <a:lnSpc>
                          <a:spcPct val="100000"/>
                        </a:lnSpc>
                      </a:pPr>
                      <a:endParaRPr sz="1800">
                        <a:latin typeface="Times New Roman"/>
                        <a:cs typeface="Times New Roman"/>
                      </a:endParaRPr>
                    </a:p>
                  </a:txBody>
                  <a:tcPr marL="0" marR="0" marT="0" marB="0">
                    <a:lnL w="9525">
                      <a:solidFill>
                        <a:srgbClr val="7B7B7B"/>
                      </a:solidFill>
                      <a:prstDash val="solid"/>
                    </a:lnL>
                    <a:lnR w="9525">
                      <a:solidFill>
                        <a:srgbClr val="7B7B7B"/>
                      </a:solidFill>
                      <a:prstDash val="solid"/>
                    </a:lnR>
                    <a:lnT w="9525">
                      <a:solidFill>
                        <a:srgbClr val="7B7B7B"/>
                      </a:solidFill>
                      <a:prstDash val="solid"/>
                    </a:lnT>
                    <a:lnB w="9525">
                      <a:solidFill>
                        <a:srgbClr val="7B7B7B"/>
                      </a:solidFill>
                      <a:prstDash val="solid"/>
                    </a:lnB>
                  </a:tcPr>
                </a:tc>
                <a:tc>
                  <a:txBody>
                    <a:bodyPr/>
                    <a:lstStyle/>
                    <a:p>
                      <a:pPr>
                        <a:lnSpc>
                          <a:spcPct val="100000"/>
                        </a:lnSpc>
                      </a:pPr>
                      <a:endParaRPr sz="1800">
                        <a:latin typeface="Times New Roman"/>
                        <a:cs typeface="Times New Roman"/>
                      </a:endParaRPr>
                    </a:p>
                  </a:txBody>
                  <a:tcPr marL="0" marR="0" marT="0" marB="0">
                    <a:lnL w="9525">
                      <a:solidFill>
                        <a:srgbClr val="7B7B7B"/>
                      </a:solidFill>
                      <a:prstDash val="solid"/>
                    </a:lnL>
                    <a:lnR w="9525">
                      <a:solidFill>
                        <a:srgbClr val="7B7B7B"/>
                      </a:solidFill>
                      <a:prstDash val="solid"/>
                    </a:lnR>
                    <a:lnT w="9525">
                      <a:solidFill>
                        <a:srgbClr val="7B7B7B"/>
                      </a:solidFill>
                      <a:prstDash val="solid"/>
                    </a:lnT>
                    <a:lnB w="9525">
                      <a:solidFill>
                        <a:srgbClr val="7B7B7B"/>
                      </a:solidFill>
                      <a:prstDash val="solid"/>
                    </a:lnB>
                  </a:tcPr>
                </a:tc>
                <a:tc>
                  <a:txBody>
                    <a:bodyPr/>
                    <a:lstStyle/>
                    <a:p>
                      <a:pPr>
                        <a:lnSpc>
                          <a:spcPct val="100000"/>
                        </a:lnSpc>
                      </a:pPr>
                      <a:endParaRPr sz="1800">
                        <a:latin typeface="Times New Roman"/>
                        <a:cs typeface="Times New Roman"/>
                      </a:endParaRPr>
                    </a:p>
                  </a:txBody>
                  <a:tcPr marL="0" marR="0" marT="0" marB="0">
                    <a:lnL w="9525">
                      <a:solidFill>
                        <a:srgbClr val="7B7B7B"/>
                      </a:solidFill>
                      <a:prstDash val="solid"/>
                    </a:lnL>
                    <a:lnR w="76200">
                      <a:solidFill>
                        <a:srgbClr val="000000"/>
                      </a:solidFill>
                      <a:prstDash val="solid"/>
                    </a:lnR>
                    <a:lnT w="9525">
                      <a:solidFill>
                        <a:srgbClr val="7B7B7B"/>
                      </a:solidFill>
                      <a:prstDash val="solid"/>
                    </a:lnT>
                    <a:lnB w="9525">
                      <a:solidFill>
                        <a:srgbClr val="7B7B7B"/>
                      </a:solidFill>
                      <a:prstDash val="solid"/>
                    </a:lnB>
                  </a:tcPr>
                </a:tc>
                <a:extLst>
                  <a:ext uri="{0D108BD9-81ED-4DB2-BD59-A6C34878D82A}">
                    <a16:rowId xmlns:a16="http://schemas.microsoft.com/office/drawing/2014/main" val="10003"/>
                  </a:ext>
                </a:extLst>
              </a:tr>
              <a:tr h="294259">
                <a:tc>
                  <a:txBody>
                    <a:bodyPr/>
                    <a:lstStyle/>
                    <a:p>
                      <a:pPr>
                        <a:lnSpc>
                          <a:spcPct val="100000"/>
                        </a:lnSpc>
                      </a:pPr>
                      <a:endParaRPr sz="1800">
                        <a:latin typeface="Times New Roman"/>
                        <a:cs typeface="Times New Roman"/>
                      </a:endParaRPr>
                    </a:p>
                  </a:txBody>
                  <a:tcPr marL="0" marR="0" marT="0" marB="0">
                    <a:lnL w="76200">
                      <a:solidFill>
                        <a:srgbClr val="000000"/>
                      </a:solidFill>
                      <a:prstDash val="solid"/>
                    </a:lnL>
                    <a:lnR w="9525">
                      <a:solidFill>
                        <a:srgbClr val="7B7B7B"/>
                      </a:solidFill>
                      <a:prstDash val="solid"/>
                    </a:lnR>
                    <a:lnT w="9525">
                      <a:solidFill>
                        <a:srgbClr val="7B7B7B"/>
                      </a:solidFill>
                      <a:prstDash val="solid"/>
                    </a:lnT>
                    <a:lnB w="9525">
                      <a:solidFill>
                        <a:srgbClr val="7B7B7B"/>
                      </a:solidFill>
                      <a:prstDash val="solid"/>
                    </a:lnB>
                  </a:tcPr>
                </a:tc>
                <a:tc>
                  <a:txBody>
                    <a:bodyPr/>
                    <a:lstStyle/>
                    <a:p>
                      <a:pPr>
                        <a:lnSpc>
                          <a:spcPct val="100000"/>
                        </a:lnSpc>
                      </a:pPr>
                      <a:endParaRPr sz="1800">
                        <a:latin typeface="Times New Roman"/>
                        <a:cs typeface="Times New Roman"/>
                      </a:endParaRPr>
                    </a:p>
                  </a:txBody>
                  <a:tcPr marL="0" marR="0" marT="0" marB="0">
                    <a:lnL w="9525">
                      <a:solidFill>
                        <a:srgbClr val="7B7B7B"/>
                      </a:solidFill>
                      <a:prstDash val="solid"/>
                    </a:lnL>
                    <a:lnR w="9525">
                      <a:solidFill>
                        <a:srgbClr val="7B7B7B"/>
                      </a:solidFill>
                      <a:prstDash val="solid"/>
                    </a:lnR>
                    <a:lnT w="9525">
                      <a:solidFill>
                        <a:srgbClr val="7B7B7B"/>
                      </a:solidFill>
                      <a:prstDash val="solid"/>
                    </a:lnT>
                    <a:lnB w="9525">
                      <a:solidFill>
                        <a:srgbClr val="7B7B7B"/>
                      </a:solidFill>
                      <a:prstDash val="solid"/>
                    </a:lnB>
                  </a:tcPr>
                </a:tc>
                <a:tc>
                  <a:txBody>
                    <a:bodyPr/>
                    <a:lstStyle/>
                    <a:p>
                      <a:pPr>
                        <a:lnSpc>
                          <a:spcPct val="100000"/>
                        </a:lnSpc>
                      </a:pPr>
                      <a:endParaRPr sz="1800">
                        <a:latin typeface="Times New Roman"/>
                        <a:cs typeface="Times New Roman"/>
                      </a:endParaRPr>
                    </a:p>
                  </a:txBody>
                  <a:tcPr marL="0" marR="0" marT="0" marB="0">
                    <a:lnL w="9525">
                      <a:solidFill>
                        <a:srgbClr val="7B7B7B"/>
                      </a:solidFill>
                      <a:prstDash val="solid"/>
                    </a:lnL>
                    <a:lnR w="9525">
                      <a:solidFill>
                        <a:srgbClr val="7B7B7B"/>
                      </a:solidFill>
                      <a:prstDash val="solid"/>
                    </a:lnR>
                    <a:lnT w="9525">
                      <a:solidFill>
                        <a:srgbClr val="7B7B7B"/>
                      </a:solidFill>
                      <a:prstDash val="solid"/>
                    </a:lnT>
                    <a:lnB w="9525">
                      <a:solidFill>
                        <a:srgbClr val="7B7B7B"/>
                      </a:solidFill>
                      <a:prstDash val="solid"/>
                    </a:lnB>
                  </a:tcPr>
                </a:tc>
                <a:tc>
                  <a:txBody>
                    <a:bodyPr/>
                    <a:lstStyle/>
                    <a:p>
                      <a:pPr>
                        <a:lnSpc>
                          <a:spcPct val="100000"/>
                        </a:lnSpc>
                      </a:pPr>
                      <a:endParaRPr sz="1800">
                        <a:latin typeface="Times New Roman"/>
                        <a:cs typeface="Times New Roman"/>
                      </a:endParaRPr>
                    </a:p>
                  </a:txBody>
                  <a:tcPr marL="0" marR="0" marT="0" marB="0">
                    <a:lnL w="9525">
                      <a:solidFill>
                        <a:srgbClr val="7B7B7B"/>
                      </a:solidFill>
                      <a:prstDash val="solid"/>
                    </a:lnL>
                    <a:lnR w="9525">
                      <a:solidFill>
                        <a:srgbClr val="7B7B7B"/>
                      </a:solidFill>
                      <a:prstDash val="solid"/>
                    </a:lnR>
                    <a:lnT w="9525">
                      <a:solidFill>
                        <a:srgbClr val="7B7B7B"/>
                      </a:solidFill>
                      <a:prstDash val="solid"/>
                    </a:lnT>
                    <a:lnB w="9525">
                      <a:solidFill>
                        <a:srgbClr val="7B7B7B"/>
                      </a:solidFill>
                      <a:prstDash val="solid"/>
                    </a:lnB>
                  </a:tcPr>
                </a:tc>
                <a:tc>
                  <a:txBody>
                    <a:bodyPr/>
                    <a:lstStyle/>
                    <a:p>
                      <a:pPr>
                        <a:lnSpc>
                          <a:spcPct val="100000"/>
                        </a:lnSpc>
                      </a:pPr>
                      <a:endParaRPr sz="1800">
                        <a:latin typeface="Times New Roman"/>
                        <a:cs typeface="Times New Roman"/>
                      </a:endParaRPr>
                    </a:p>
                  </a:txBody>
                  <a:tcPr marL="0" marR="0" marT="0" marB="0">
                    <a:lnL w="9525">
                      <a:solidFill>
                        <a:srgbClr val="7B7B7B"/>
                      </a:solidFill>
                      <a:prstDash val="solid"/>
                    </a:lnL>
                    <a:lnR w="9525">
                      <a:solidFill>
                        <a:srgbClr val="7B7B7B"/>
                      </a:solidFill>
                      <a:prstDash val="solid"/>
                    </a:lnR>
                    <a:lnT w="9525">
                      <a:solidFill>
                        <a:srgbClr val="7B7B7B"/>
                      </a:solidFill>
                      <a:prstDash val="solid"/>
                    </a:lnT>
                    <a:lnB w="9525">
                      <a:solidFill>
                        <a:srgbClr val="7B7B7B"/>
                      </a:solidFill>
                      <a:prstDash val="solid"/>
                    </a:lnB>
                  </a:tcPr>
                </a:tc>
                <a:tc>
                  <a:txBody>
                    <a:bodyPr/>
                    <a:lstStyle/>
                    <a:p>
                      <a:pPr>
                        <a:lnSpc>
                          <a:spcPct val="100000"/>
                        </a:lnSpc>
                      </a:pPr>
                      <a:endParaRPr sz="1800">
                        <a:latin typeface="Times New Roman"/>
                        <a:cs typeface="Times New Roman"/>
                      </a:endParaRPr>
                    </a:p>
                  </a:txBody>
                  <a:tcPr marL="0" marR="0" marT="0" marB="0">
                    <a:lnL w="9525">
                      <a:solidFill>
                        <a:srgbClr val="7B7B7B"/>
                      </a:solidFill>
                      <a:prstDash val="solid"/>
                    </a:lnL>
                    <a:lnR w="9525">
                      <a:solidFill>
                        <a:srgbClr val="7B7B7B"/>
                      </a:solidFill>
                      <a:prstDash val="solid"/>
                    </a:lnR>
                    <a:lnT w="9525">
                      <a:solidFill>
                        <a:srgbClr val="7B7B7B"/>
                      </a:solidFill>
                      <a:prstDash val="solid"/>
                    </a:lnT>
                    <a:lnB w="9525">
                      <a:solidFill>
                        <a:srgbClr val="7B7B7B"/>
                      </a:solidFill>
                      <a:prstDash val="solid"/>
                    </a:lnB>
                  </a:tcPr>
                </a:tc>
                <a:tc>
                  <a:txBody>
                    <a:bodyPr/>
                    <a:lstStyle/>
                    <a:p>
                      <a:pPr>
                        <a:lnSpc>
                          <a:spcPct val="100000"/>
                        </a:lnSpc>
                      </a:pPr>
                      <a:endParaRPr sz="1800">
                        <a:latin typeface="Times New Roman"/>
                        <a:cs typeface="Times New Roman"/>
                      </a:endParaRPr>
                    </a:p>
                  </a:txBody>
                  <a:tcPr marL="0" marR="0" marT="0" marB="0">
                    <a:lnL w="9525">
                      <a:solidFill>
                        <a:srgbClr val="7B7B7B"/>
                      </a:solidFill>
                      <a:prstDash val="solid"/>
                    </a:lnL>
                    <a:lnR w="9525">
                      <a:solidFill>
                        <a:srgbClr val="7B7B7B"/>
                      </a:solidFill>
                      <a:prstDash val="solid"/>
                    </a:lnR>
                    <a:lnT w="9525">
                      <a:solidFill>
                        <a:srgbClr val="7B7B7B"/>
                      </a:solidFill>
                      <a:prstDash val="solid"/>
                    </a:lnT>
                    <a:lnB w="9525">
                      <a:solidFill>
                        <a:srgbClr val="7B7B7B"/>
                      </a:solidFill>
                      <a:prstDash val="solid"/>
                    </a:lnB>
                  </a:tcPr>
                </a:tc>
                <a:tc>
                  <a:txBody>
                    <a:bodyPr/>
                    <a:lstStyle/>
                    <a:p>
                      <a:pPr>
                        <a:lnSpc>
                          <a:spcPct val="100000"/>
                        </a:lnSpc>
                      </a:pPr>
                      <a:endParaRPr sz="1800">
                        <a:latin typeface="Times New Roman"/>
                        <a:cs typeface="Times New Roman"/>
                      </a:endParaRPr>
                    </a:p>
                  </a:txBody>
                  <a:tcPr marL="0" marR="0" marT="0" marB="0">
                    <a:lnL w="9525">
                      <a:solidFill>
                        <a:srgbClr val="7B7B7B"/>
                      </a:solidFill>
                      <a:prstDash val="solid"/>
                    </a:lnL>
                    <a:lnR w="9525">
                      <a:solidFill>
                        <a:srgbClr val="7B7B7B"/>
                      </a:solidFill>
                      <a:prstDash val="solid"/>
                    </a:lnR>
                    <a:lnT w="9525">
                      <a:solidFill>
                        <a:srgbClr val="7B7B7B"/>
                      </a:solidFill>
                      <a:prstDash val="solid"/>
                    </a:lnT>
                    <a:lnB w="9525">
                      <a:solidFill>
                        <a:srgbClr val="7B7B7B"/>
                      </a:solidFill>
                      <a:prstDash val="solid"/>
                    </a:lnB>
                  </a:tcPr>
                </a:tc>
                <a:tc>
                  <a:txBody>
                    <a:bodyPr/>
                    <a:lstStyle/>
                    <a:p>
                      <a:pPr>
                        <a:lnSpc>
                          <a:spcPct val="100000"/>
                        </a:lnSpc>
                      </a:pPr>
                      <a:endParaRPr sz="1800">
                        <a:latin typeface="Times New Roman"/>
                        <a:cs typeface="Times New Roman"/>
                      </a:endParaRPr>
                    </a:p>
                  </a:txBody>
                  <a:tcPr marL="0" marR="0" marT="0" marB="0">
                    <a:lnL w="9525">
                      <a:solidFill>
                        <a:srgbClr val="7B7B7B"/>
                      </a:solidFill>
                      <a:prstDash val="solid"/>
                    </a:lnL>
                    <a:lnR w="9525">
                      <a:solidFill>
                        <a:srgbClr val="7B7B7B"/>
                      </a:solidFill>
                      <a:prstDash val="solid"/>
                    </a:lnR>
                    <a:lnT w="9525">
                      <a:solidFill>
                        <a:srgbClr val="7B7B7B"/>
                      </a:solidFill>
                      <a:prstDash val="solid"/>
                    </a:lnT>
                    <a:lnB w="9525">
                      <a:solidFill>
                        <a:srgbClr val="7B7B7B"/>
                      </a:solidFill>
                      <a:prstDash val="solid"/>
                    </a:lnB>
                  </a:tcPr>
                </a:tc>
                <a:tc>
                  <a:txBody>
                    <a:bodyPr/>
                    <a:lstStyle/>
                    <a:p>
                      <a:pPr>
                        <a:lnSpc>
                          <a:spcPct val="100000"/>
                        </a:lnSpc>
                      </a:pPr>
                      <a:endParaRPr sz="1800">
                        <a:latin typeface="Times New Roman"/>
                        <a:cs typeface="Times New Roman"/>
                      </a:endParaRPr>
                    </a:p>
                  </a:txBody>
                  <a:tcPr marL="0" marR="0" marT="0" marB="0">
                    <a:lnL w="9525">
                      <a:solidFill>
                        <a:srgbClr val="7B7B7B"/>
                      </a:solidFill>
                      <a:prstDash val="solid"/>
                    </a:lnL>
                    <a:lnR w="76200">
                      <a:solidFill>
                        <a:srgbClr val="000000"/>
                      </a:solidFill>
                      <a:prstDash val="solid"/>
                    </a:lnR>
                    <a:lnT w="9525">
                      <a:solidFill>
                        <a:srgbClr val="7B7B7B"/>
                      </a:solidFill>
                      <a:prstDash val="solid"/>
                    </a:lnT>
                    <a:lnB w="9525">
                      <a:solidFill>
                        <a:srgbClr val="7B7B7B"/>
                      </a:solidFill>
                      <a:prstDash val="solid"/>
                    </a:lnB>
                  </a:tcPr>
                </a:tc>
                <a:extLst>
                  <a:ext uri="{0D108BD9-81ED-4DB2-BD59-A6C34878D82A}">
                    <a16:rowId xmlns:a16="http://schemas.microsoft.com/office/drawing/2014/main" val="10004"/>
                  </a:ext>
                </a:extLst>
              </a:tr>
              <a:tr h="169418">
                <a:tc>
                  <a:txBody>
                    <a:bodyPr/>
                    <a:lstStyle/>
                    <a:p>
                      <a:pPr>
                        <a:lnSpc>
                          <a:spcPct val="100000"/>
                        </a:lnSpc>
                      </a:pPr>
                      <a:endParaRPr sz="900">
                        <a:latin typeface="Times New Roman"/>
                        <a:cs typeface="Times New Roman"/>
                      </a:endParaRPr>
                    </a:p>
                  </a:txBody>
                  <a:tcPr marL="0" marR="0" marT="0" marB="0">
                    <a:lnL w="76200">
                      <a:solidFill>
                        <a:srgbClr val="000000"/>
                      </a:solidFill>
                      <a:prstDash val="solid"/>
                    </a:lnL>
                    <a:lnR w="9525">
                      <a:solidFill>
                        <a:srgbClr val="7B7B7B"/>
                      </a:solidFill>
                      <a:prstDash val="solid"/>
                    </a:lnR>
                    <a:lnT w="9525">
                      <a:solidFill>
                        <a:srgbClr val="7B7B7B"/>
                      </a:solidFill>
                      <a:prstDash val="solid"/>
                    </a:lnT>
                    <a:lnB w="76200">
                      <a:solidFill>
                        <a:srgbClr val="000000"/>
                      </a:solidFill>
                      <a:prstDash val="solid"/>
                    </a:lnB>
                  </a:tcPr>
                </a:tc>
                <a:tc>
                  <a:txBody>
                    <a:bodyPr/>
                    <a:lstStyle/>
                    <a:p>
                      <a:pPr>
                        <a:lnSpc>
                          <a:spcPct val="100000"/>
                        </a:lnSpc>
                      </a:pPr>
                      <a:endParaRPr sz="900">
                        <a:latin typeface="Times New Roman"/>
                        <a:cs typeface="Times New Roman"/>
                      </a:endParaRPr>
                    </a:p>
                  </a:txBody>
                  <a:tcPr marL="0" marR="0" marT="0" marB="0">
                    <a:lnL w="9525">
                      <a:solidFill>
                        <a:srgbClr val="7B7B7B"/>
                      </a:solidFill>
                      <a:prstDash val="solid"/>
                    </a:lnL>
                    <a:lnR w="9525">
                      <a:solidFill>
                        <a:srgbClr val="7B7B7B"/>
                      </a:solidFill>
                      <a:prstDash val="solid"/>
                    </a:lnR>
                    <a:lnT w="9525">
                      <a:solidFill>
                        <a:srgbClr val="7B7B7B"/>
                      </a:solidFill>
                      <a:prstDash val="solid"/>
                    </a:lnT>
                    <a:lnB w="76200">
                      <a:solidFill>
                        <a:srgbClr val="000000"/>
                      </a:solidFill>
                      <a:prstDash val="solid"/>
                    </a:lnB>
                  </a:tcPr>
                </a:tc>
                <a:tc>
                  <a:txBody>
                    <a:bodyPr/>
                    <a:lstStyle/>
                    <a:p>
                      <a:pPr>
                        <a:lnSpc>
                          <a:spcPct val="100000"/>
                        </a:lnSpc>
                      </a:pPr>
                      <a:endParaRPr sz="900">
                        <a:latin typeface="Times New Roman"/>
                        <a:cs typeface="Times New Roman"/>
                      </a:endParaRPr>
                    </a:p>
                  </a:txBody>
                  <a:tcPr marL="0" marR="0" marT="0" marB="0">
                    <a:lnL w="9525">
                      <a:solidFill>
                        <a:srgbClr val="7B7B7B"/>
                      </a:solidFill>
                      <a:prstDash val="solid"/>
                    </a:lnL>
                    <a:lnR w="9525">
                      <a:solidFill>
                        <a:srgbClr val="7B7B7B"/>
                      </a:solidFill>
                      <a:prstDash val="solid"/>
                    </a:lnR>
                    <a:lnT w="9525">
                      <a:solidFill>
                        <a:srgbClr val="7B7B7B"/>
                      </a:solidFill>
                      <a:prstDash val="solid"/>
                    </a:lnT>
                    <a:lnB w="76200">
                      <a:solidFill>
                        <a:srgbClr val="000000"/>
                      </a:solidFill>
                      <a:prstDash val="solid"/>
                    </a:lnB>
                  </a:tcPr>
                </a:tc>
                <a:tc>
                  <a:txBody>
                    <a:bodyPr/>
                    <a:lstStyle/>
                    <a:p>
                      <a:pPr>
                        <a:lnSpc>
                          <a:spcPct val="100000"/>
                        </a:lnSpc>
                      </a:pPr>
                      <a:endParaRPr sz="900">
                        <a:latin typeface="Times New Roman"/>
                        <a:cs typeface="Times New Roman"/>
                      </a:endParaRPr>
                    </a:p>
                  </a:txBody>
                  <a:tcPr marL="0" marR="0" marT="0" marB="0">
                    <a:lnL w="9525">
                      <a:solidFill>
                        <a:srgbClr val="7B7B7B"/>
                      </a:solidFill>
                      <a:prstDash val="solid"/>
                    </a:lnL>
                    <a:lnR w="9525">
                      <a:solidFill>
                        <a:srgbClr val="7B7B7B"/>
                      </a:solidFill>
                      <a:prstDash val="solid"/>
                    </a:lnR>
                    <a:lnT w="9525">
                      <a:solidFill>
                        <a:srgbClr val="7B7B7B"/>
                      </a:solidFill>
                      <a:prstDash val="solid"/>
                    </a:lnT>
                    <a:lnB w="76200">
                      <a:solidFill>
                        <a:srgbClr val="000000"/>
                      </a:solidFill>
                      <a:prstDash val="solid"/>
                    </a:lnB>
                  </a:tcPr>
                </a:tc>
                <a:tc>
                  <a:txBody>
                    <a:bodyPr/>
                    <a:lstStyle/>
                    <a:p>
                      <a:pPr>
                        <a:lnSpc>
                          <a:spcPct val="100000"/>
                        </a:lnSpc>
                      </a:pPr>
                      <a:endParaRPr sz="900">
                        <a:latin typeface="Times New Roman"/>
                        <a:cs typeface="Times New Roman"/>
                      </a:endParaRPr>
                    </a:p>
                  </a:txBody>
                  <a:tcPr marL="0" marR="0" marT="0" marB="0">
                    <a:lnL w="9525">
                      <a:solidFill>
                        <a:srgbClr val="7B7B7B"/>
                      </a:solidFill>
                      <a:prstDash val="solid"/>
                    </a:lnL>
                    <a:lnR w="9525">
                      <a:solidFill>
                        <a:srgbClr val="7B7B7B"/>
                      </a:solidFill>
                      <a:prstDash val="solid"/>
                    </a:lnR>
                    <a:lnT w="9525">
                      <a:solidFill>
                        <a:srgbClr val="7B7B7B"/>
                      </a:solidFill>
                      <a:prstDash val="solid"/>
                    </a:lnT>
                    <a:lnB w="76200">
                      <a:solidFill>
                        <a:srgbClr val="000000"/>
                      </a:solidFill>
                      <a:prstDash val="solid"/>
                    </a:lnB>
                  </a:tcPr>
                </a:tc>
                <a:tc>
                  <a:txBody>
                    <a:bodyPr/>
                    <a:lstStyle/>
                    <a:p>
                      <a:pPr>
                        <a:lnSpc>
                          <a:spcPct val="100000"/>
                        </a:lnSpc>
                      </a:pPr>
                      <a:endParaRPr sz="900">
                        <a:latin typeface="Times New Roman"/>
                        <a:cs typeface="Times New Roman"/>
                      </a:endParaRPr>
                    </a:p>
                  </a:txBody>
                  <a:tcPr marL="0" marR="0" marT="0" marB="0">
                    <a:lnL w="9525">
                      <a:solidFill>
                        <a:srgbClr val="7B7B7B"/>
                      </a:solidFill>
                      <a:prstDash val="solid"/>
                    </a:lnL>
                    <a:lnR w="9525">
                      <a:solidFill>
                        <a:srgbClr val="7B7B7B"/>
                      </a:solidFill>
                      <a:prstDash val="solid"/>
                    </a:lnR>
                    <a:lnT w="9525">
                      <a:solidFill>
                        <a:srgbClr val="7B7B7B"/>
                      </a:solidFill>
                      <a:prstDash val="solid"/>
                    </a:lnT>
                    <a:lnB w="76200">
                      <a:solidFill>
                        <a:srgbClr val="000000"/>
                      </a:solidFill>
                      <a:prstDash val="solid"/>
                    </a:lnB>
                  </a:tcPr>
                </a:tc>
                <a:tc>
                  <a:txBody>
                    <a:bodyPr/>
                    <a:lstStyle/>
                    <a:p>
                      <a:pPr>
                        <a:lnSpc>
                          <a:spcPct val="100000"/>
                        </a:lnSpc>
                      </a:pPr>
                      <a:endParaRPr sz="900">
                        <a:latin typeface="Times New Roman"/>
                        <a:cs typeface="Times New Roman"/>
                      </a:endParaRPr>
                    </a:p>
                  </a:txBody>
                  <a:tcPr marL="0" marR="0" marT="0" marB="0">
                    <a:lnL w="9525">
                      <a:solidFill>
                        <a:srgbClr val="7B7B7B"/>
                      </a:solidFill>
                      <a:prstDash val="solid"/>
                    </a:lnL>
                    <a:lnR w="9525">
                      <a:solidFill>
                        <a:srgbClr val="7B7B7B"/>
                      </a:solidFill>
                      <a:prstDash val="solid"/>
                    </a:lnR>
                    <a:lnT w="9525">
                      <a:solidFill>
                        <a:srgbClr val="7B7B7B"/>
                      </a:solidFill>
                      <a:prstDash val="solid"/>
                    </a:lnT>
                    <a:lnB w="76200">
                      <a:solidFill>
                        <a:srgbClr val="000000"/>
                      </a:solidFill>
                      <a:prstDash val="solid"/>
                    </a:lnB>
                  </a:tcPr>
                </a:tc>
                <a:tc>
                  <a:txBody>
                    <a:bodyPr/>
                    <a:lstStyle/>
                    <a:p>
                      <a:pPr>
                        <a:lnSpc>
                          <a:spcPct val="100000"/>
                        </a:lnSpc>
                      </a:pPr>
                      <a:endParaRPr sz="900">
                        <a:latin typeface="Times New Roman"/>
                        <a:cs typeface="Times New Roman"/>
                      </a:endParaRPr>
                    </a:p>
                  </a:txBody>
                  <a:tcPr marL="0" marR="0" marT="0" marB="0">
                    <a:lnL w="9525">
                      <a:solidFill>
                        <a:srgbClr val="7B7B7B"/>
                      </a:solidFill>
                      <a:prstDash val="solid"/>
                    </a:lnL>
                    <a:lnR w="9525">
                      <a:solidFill>
                        <a:srgbClr val="7B7B7B"/>
                      </a:solidFill>
                      <a:prstDash val="solid"/>
                    </a:lnR>
                    <a:lnT w="9525">
                      <a:solidFill>
                        <a:srgbClr val="7B7B7B"/>
                      </a:solidFill>
                      <a:prstDash val="solid"/>
                    </a:lnT>
                    <a:lnB w="76200">
                      <a:solidFill>
                        <a:srgbClr val="000000"/>
                      </a:solidFill>
                      <a:prstDash val="solid"/>
                    </a:lnB>
                  </a:tcPr>
                </a:tc>
                <a:tc>
                  <a:txBody>
                    <a:bodyPr/>
                    <a:lstStyle/>
                    <a:p>
                      <a:pPr>
                        <a:lnSpc>
                          <a:spcPct val="100000"/>
                        </a:lnSpc>
                      </a:pPr>
                      <a:endParaRPr sz="900">
                        <a:latin typeface="Times New Roman"/>
                        <a:cs typeface="Times New Roman"/>
                      </a:endParaRPr>
                    </a:p>
                  </a:txBody>
                  <a:tcPr marL="0" marR="0" marT="0" marB="0">
                    <a:lnL w="9525">
                      <a:solidFill>
                        <a:srgbClr val="7B7B7B"/>
                      </a:solidFill>
                      <a:prstDash val="solid"/>
                    </a:lnL>
                    <a:lnR w="9525">
                      <a:solidFill>
                        <a:srgbClr val="7B7B7B"/>
                      </a:solidFill>
                      <a:prstDash val="solid"/>
                    </a:lnR>
                    <a:lnT w="9525">
                      <a:solidFill>
                        <a:srgbClr val="7B7B7B"/>
                      </a:solidFill>
                      <a:prstDash val="solid"/>
                    </a:lnT>
                    <a:lnB w="76200">
                      <a:solidFill>
                        <a:srgbClr val="000000"/>
                      </a:solidFill>
                      <a:prstDash val="solid"/>
                    </a:lnB>
                  </a:tcPr>
                </a:tc>
                <a:tc>
                  <a:txBody>
                    <a:bodyPr/>
                    <a:lstStyle/>
                    <a:p>
                      <a:pPr>
                        <a:lnSpc>
                          <a:spcPct val="100000"/>
                        </a:lnSpc>
                      </a:pPr>
                      <a:endParaRPr sz="900">
                        <a:latin typeface="Times New Roman"/>
                        <a:cs typeface="Times New Roman"/>
                      </a:endParaRPr>
                    </a:p>
                  </a:txBody>
                  <a:tcPr marL="0" marR="0" marT="0" marB="0">
                    <a:lnL w="9525">
                      <a:solidFill>
                        <a:srgbClr val="7B7B7B"/>
                      </a:solidFill>
                      <a:prstDash val="solid"/>
                    </a:lnL>
                    <a:lnR w="76200">
                      <a:solidFill>
                        <a:srgbClr val="000000"/>
                      </a:solidFill>
                      <a:prstDash val="solid"/>
                    </a:lnR>
                    <a:lnT w="9525">
                      <a:solidFill>
                        <a:srgbClr val="7B7B7B"/>
                      </a:solidFill>
                      <a:prstDash val="solid"/>
                    </a:lnT>
                    <a:lnB w="76200">
                      <a:solidFill>
                        <a:srgbClr val="000000"/>
                      </a:solidFill>
                      <a:prstDash val="solid"/>
                    </a:lnB>
                  </a:tcPr>
                </a:tc>
                <a:extLst>
                  <a:ext uri="{0D108BD9-81ED-4DB2-BD59-A6C34878D82A}">
                    <a16:rowId xmlns:a16="http://schemas.microsoft.com/office/drawing/2014/main" val="10005"/>
                  </a:ext>
                </a:extLst>
              </a:tr>
            </a:tbl>
          </a:graphicData>
        </a:graphic>
      </p:graphicFrame>
      <p:sp>
        <p:nvSpPr>
          <p:cNvPr id="30" name="object 30"/>
          <p:cNvSpPr txBox="1"/>
          <p:nvPr/>
        </p:nvSpPr>
        <p:spPr>
          <a:xfrm>
            <a:off x="2820819" y="3551629"/>
            <a:ext cx="177800" cy="1835150"/>
          </a:xfrm>
          <a:prstGeom prst="rect">
            <a:avLst/>
          </a:prstGeom>
        </p:spPr>
        <p:txBody>
          <a:bodyPr vert="vert270" wrap="square" lIns="0" tIns="0" rIns="0" bIns="0" rtlCol="0">
            <a:spAutoFit/>
          </a:bodyPr>
          <a:lstStyle/>
          <a:p>
            <a:pPr marL="12700">
              <a:lnSpc>
                <a:spcPts val="1265"/>
              </a:lnSpc>
            </a:pPr>
            <a:r>
              <a:rPr sz="1200" b="1" spc="-5" dirty="0">
                <a:latin typeface="Arial"/>
                <a:cs typeface="Arial"/>
              </a:rPr>
              <a:t>Accumulated </a:t>
            </a:r>
            <a:r>
              <a:rPr sz="1200" b="1" dirty="0">
                <a:latin typeface="Arial"/>
                <a:cs typeface="Arial"/>
              </a:rPr>
              <a:t>GC time</a:t>
            </a:r>
            <a:r>
              <a:rPr sz="1200" b="1" spc="-75" dirty="0">
                <a:latin typeface="Arial"/>
                <a:cs typeface="Arial"/>
              </a:rPr>
              <a:t> </a:t>
            </a:r>
            <a:r>
              <a:rPr sz="1200" b="1" dirty="0">
                <a:latin typeface="Arial"/>
                <a:cs typeface="Arial"/>
              </a:rPr>
              <a:t>(s)</a:t>
            </a:r>
            <a:endParaRPr sz="1200">
              <a:latin typeface="Arial"/>
              <a:cs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380491"/>
            <a:ext cx="7166609" cy="574040"/>
          </a:xfrm>
          <a:prstGeom prst="rect">
            <a:avLst/>
          </a:prstGeom>
        </p:spPr>
        <p:txBody>
          <a:bodyPr vert="horz" wrap="square" lIns="0" tIns="12700" rIns="0" bIns="0" rtlCol="0">
            <a:spAutoFit/>
          </a:bodyPr>
          <a:lstStyle/>
          <a:p>
            <a:pPr marL="12700">
              <a:lnSpc>
                <a:spcPct val="100000"/>
              </a:lnSpc>
              <a:spcBef>
                <a:spcPts val="100"/>
              </a:spcBef>
            </a:pPr>
            <a:r>
              <a:rPr sz="3600" b="1" spc="110" dirty="0">
                <a:solidFill>
                  <a:srgbClr val="BE384B"/>
                </a:solidFill>
                <a:latin typeface="Arial"/>
                <a:cs typeface="Arial"/>
              </a:rPr>
              <a:t>Opportunities: </a:t>
            </a:r>
            <a:r>
              <a:rPr sz="3600" b="1" spc="135" dirty="0">
                <a:solidFill>
                  <a:srgbClr val="BE384B"/>
                </a:solidFill>
                <a:latin typeface="Arial"/>
                <a:cs typeface="Arial"/>
              </a:rPr>
              <a:t>Idle </a:t>
            </a:r>
            <a:r>
              <a:rPr sz="3600" b="1" spc="-10" dirty="0">
                <a:solidFill>
                  <a:srgbClr val="BE384B"/>
                </a:solidFill>
                <a:latin typeface="Arial"/>
                <a:cs typeface="Arial"/>
              </a:rPr>
              <a:t>Cores </a:t>
            </a:r>
            <a:r>
              <a:rPr sz="3600" b="1" spc="95" dirty="0">
                <a:solidFill>
                  <a:srgbClr val="BE384B"/>
                </a:solidFill>
                <a:latin typeface="Arial"/>
                <a:cs typeface="Arial"/>
              </a:rPr>
              <a:t>in</a:t>
            </a:r>
            <a:r>
              <a:rPr sz="3600" b="1" spc="50" dirty="0">
                <a:solidFill>
                  <a:srgbClr val="BE384B"/>
                </a:solidFill>
                <a:latin typeface="Arial"/>
                <a:cs typeface="Arial"/>
              </a:rPr>
              <a:t> </a:t>
            </a:r>
            <a:r>
              <a:rPr sz="3600" b="1" spc="-120" dirty="0">
                <a:solidFill>
                  <a:srgbClr val="BE384B"/>
                </a:solidFill>
                <a:latin typeface="Arial"/>
                <a:cs typeface="Arial"/>
              </a:rPr>
              <a:t>GC</a:t>
            </a:r>
            <a:endParaRPr sz="3600">
              <a:latin typeface="Arial"/>
              <a:cs typeface="Arial"/>
            </a:endParaRPr>
          </a:p>
        </p:txBody>
      </p:sp>
      <p:sp>
        <p:nvSpPr>
          <p:cNvPr id="3" name="object 3"/>
          <p:cNvSpPr txBox="1"/>
          <p:nvPr/>
        </p:nvSpPr>
        <p:spPr>
          <a:xfrm>
            <a:off x="535940" y="1263141"/>
            <a:ext cx="7480300" cy="3204210"/>
          </a:xfrm>
          <a:prstGeom prst="rect">
            <a:avLst/>
          </a:prstGeom>
        </p:spPr>
        <p:txBody>
          <a:bodyPr vert="horz" wrap="square" lIns="0" tIns="140970" rIns="0" bIns="0" rtlCol="0">
            <a:spAutoFit/>
          </a:bodyPr>
          <a:lstStyle/>
          <a:p>
            <a:pPr marL="355600" indent="-342900">
              <a:lnSpc>
                <a:spcPct val="100000"/>
              </a:lnSpc>
              <a:spcBef>
                <a:spcPts val="1110"/>
              </a:spcBef>
              <a:buFont typeface="Arial"/>
              <a:buChar char="•"/>
              <a:tabLst>
                <a:tab pos="354965" algn="l"/>
                <a:tab pos="355600" algn="l"/>
              </a:tabLst>
            </a:pPr>
            <a:r>
              <a:rPr sz="2000" b="1" spc="-5" dirty="0">
                <a:solidFill>
                  <a:srgbClr val="404040"/>
                </a:solidFill>
                <a:latin typeface="Arial"/>
                <a:cs typeface="Arial"/>
              </a:rPr>
              <a:t>It is hard to reach perfect scalability for</a:t>
            </a:r>
            <a:r>
              <a:rPr sz="2000" b="1" spc="-40" dirty="0">
                <a:solidFill>
                  <a:srgbClr val="404040"/>
                </a:solidFill>
                <a:latin typeface="Arial"/>
                <a:cs typeface="Arial"/>
              </a:rPr>
              <a:t> </a:t>
            </a:r>
            <a:r>
              <a:rPr sz="2000" b="1" spc="-10" dirty="0">
                <a:solidFill>
                  <a:srgbClr val="404040"/>
                </a:solidFill>
                <a:latin typeface="Arial"/>
                <a:cs typeface="Arial"/>
              </a:rPr>
              <a:t>GC</a:t>
            </a:r>
            <a:endParaRPr sz="2000">
              <a:latin typeface="Arial"/>
              <a:cs typeface="Arial"/>
            </a:endParaRPr>
          </a:p>
          <a:p>
            <a:pPr marL="755650" lvl="1" indent="-285750">
              <a:lnSpc>
                <a:spcPct val="100000"/>
              </a:lnSpc>
              <a:spcBef>
                <a:spcPts val="805"/>
              </a:spcBef>
              <a:buChar char="–"/>
              <a:tabLst>
                <a:tab pos="755015" algn="l"/>
                <a:tab pos="755650" algn="l"/>
              </a:tabLst>
            </a:pPr>
            <a:r>
              <a:rPr sz="1600" spc="-10" dirty="0">
                <a:solidFill>
                  <a:srgbClr val="404040"/>
                </a:solidFill>
                <a:latin typeface="Arial"/>
                <a:cs typeface="Arial"/>
              </a:rPr>
              <a:t>Workload </a:t>
            </a:r>
            <a:r>
              <a:rPr sz="1600" dirty="0">
                <a:solidFill>
                  <a:srgbClr val="404040"/>
                </a:solidFill>
                <a:latin typeface="Arial"/>
                <a:cs typeface="Arial"/>
              </a:rPr>
              <a:t>for </a:t>
            </a:r>
            <a:r>
              <a:rPr sz="1600" spc="-5" dirty="0">
                <a:solidFill>
                  <a:srgbClr val="404040"/>
                </a:solidFill>
                <a:latin typeface="Arial"/>
                <a:cs typeface="Arial"/>
              </a:rPr>
              <a:t>each </a:t>
            </a:r>
            <a:r>
              <a:rPr sz="1600" dirty="0">
                <a:solidFill>
                  <a:srgbClr val="404040"/>
                </a:solidFill>
                <a:latin typeface="Arial"/>
                <a:cs typeface="Arial"/>
              </a:rPr>
              <a:t>GC </a:t>
            </a:r>
            <a:r>
              <a:rPr sz="1600" spc="-5" dirty="0">
                <a:solidFill>
                  <a:srgbClr val="404040"/>
                </a:solidFill>
                <a:latin typeface="Arial"/>
                <a:cs typeface="Arial"/>
              </a:rPr>
              <a:t>threads is unknown before processing </a:t>
            </a:r>
            <a:r>
              <a:rPr sz="1600" dirty="0">
                <a:solidFill>
                  <a:srgbClr val="404040"/>
                </a:solidFill>
                <a:latin typeface="Arial"/>
                <a:cs typeface="Arial"/>
              </a:rPr>
              <a:t>-&gt;</a:t>
            </a:r>
            <a:r>
              <a:rPr sz="1600" spc="70" dirty="0">
                <a:solidFill>
                  <a:srgbClr val="404040"/>
                </a:solidFill>
                <a:latin typeface="Arial"/>
                <a:cs typeface="Arial"/>
              </a:rPr>
              <a:t> </a:t>
            </a:r>
            <a:r>
              <a:rPr sz="1600" spc="-5" dirty="0">
                <a:solidFill>
                  <a:srgbClr val="404040"/>
                </a:solidFill>
                <a:latin typeface="Arial"/>
                <a:cs typeface="Arial"/>
              </a:rPr>
              <a:t>imbalance</a:t>
            </a:r>
            <a:endParaRPr sz="1600">
              <a:latin typeface="Arial"/>
              <a:cs typeface="Arial"/>
            </a:endParaRPr>
          </a:p>
          <a:p>
            <a:pPr lvl="1">
              <a:lnSpc>
                <a:spcPct val="100000"/>
              </a:lnSpc>
              <a:buClr>
                <a:srgbClr val="404040"/>
              </a:buClr>
              <a:buFont typeface="Arial"/>
              <a:buChar char="–"/>
            </a:pPr>
            <a:endParaRPr sz="1800">
              <a:latin typeface="Arial"/>
              <a:cs typeface="Arial"/>
            </a:endParaRPr>
          </a:p>
          <a:p>
            <a:pPr lvl="1">
              <a:lnSpc>
                <a:spcPct val="100000"/>
              </a:lnSpc>
              <a:spcBef>
                <a:spcPts val="25"/>
              </a:spcBef>
              <a:buClr>
                <a:srgbClr val="404040"/>
              </a:buClr>
              <a:buFont typeface="Arial"/>
              <a:buChar char="–"/>
            </a:pPr>
            <a:endParaRPr sz="1900">
              <a:latin typeface="Arial"/>
              <a:cs typeface="Arial"/>
            </a:endParaRPr>
          </a:p>
          <a:p>
            <a:pPr marL="355600" indent="-342900">
              <a:lnSpc>
                <a:spcPct val="100000"/>
              </a:lnSpc>
              <a:buFont typeface="Arial"/>
              <a:buChar char="•"/>
              <a:tabLst>
                <a:tab pos="354965" algn="l"/>
                <a:tab pos="355600" algn="l"/>
              </a:tabLst>
            </a:pPr>
            <a:r>
              <a:rPr sz="2000" b="1" spc="-5" dirty="0">
                <a:solidFill>
                  <a:srgbClr val="404040"/>
                </a:solidFill>
                <a:latin typeface="Arial"/>
                <a:cs typeface="Arial"/>
              </a:rPr>
              <a:t>Evaluation </a:t>
            </a:r>
            <a:r>
              <a:rPr sz="2000" b="1" dirty="0">
                <a:solidFill>
                  <a:srgbClr val="404040"/>
                </a:solidFill>
                <a:latin typeface="Arial"/>
                <a:cs typeface="Arial"/>
              </a:rPr>
              <a:t>on </a:t>
            </a:r>
            <a:r>
              <a:rPr sz="2000" b="1" spc="-5" dirty="0">
                <a:solidFill>
                  <a:srgbClr val="404040"/>
                </a:solidFill>
                <a:latin typeface="Arial"/>
                <a:cs typeface="Arial"/>
              </a:rPr>
              <a:t>Specjbb2015 </a:t>
            </a:r>
            <a:r>
              <a:rPr sz="2000" b="1" spc="-10" dirty="0">
                <a:solidFill>
                  <a:srgbClr val="404040"/>
                </a:solidFill>
                <a:latin typeface="Arial"/>
                <a:cs typeface="Arial"/>
              </a:rPr>
              <a:t>with </a:t>
            </a:r>
            <a:r>
              <a:rPr sz="2000" b="1" dirty="0">
                <a:solidFill>
                  <a:srgbClr val="404040"/>
                </a:solidFill>
                <a:latin typeface="Arial"/>
                <a:cs typeface="Arial"/>
              </a:rPr>
              <a:t>80 </a:t>
            </a:r>
            <a:r>
              <a:rPr sz="2000" b="1" spc="-5" dirty="0">
                <a:solidFill>
                  <a:srgbClr val="404040"/>
                </a:solidFill>
                <a:latin typeface="Arial"/>
                <a:cs typeface="Arial"/>
              </a:rPr>
              <a:t>logic</a:t>
            </a:r>
            <a:r>
              <a:rPr sz="2000" b="1" spc="-30" dirty="0">
                <a:solidFill>
                  <a:srgbClr val="404040"/>
                </a:solidFill>
                <a:latin typeface="Arial"/>
                <a:cs typeface="Arial"/>
              </a:rPr>
              <a:t> </a:t>
            </a:r>
            <a:r>
              <a:rPr sz="2000" b="1" spc="-5" dirty="0">
                <a:solidFill>
                  <a:srgbClr val="404040"/>
                </a:solidFill>
                <a:latin typeface="Arial"/>
                <a:cs typeface="Arial"/>
              </a:rPr>
              <a:t>cores</a:t>
            </a:r>
            <a:endParaRPr sz="2000">
              <a:latin typeface="Arial"/>
              <a:cs typeface="Arial"/>
            </a:endParaRPr>
          </a:p>
          <a:p>
            <a:pPr marL="755650" lvl="1" indent="-285750">
              <a:lnSpc>
                <a:spcPct val="100000"/>
              </a:lnSpc>
              <a:spcBef>
                <a:spcPts val="810"/>
              </a:spcBef>
              <a:buChar char="–"/>
              <a:tabLst>
                <a:tab pos="755015" algn="l"/>
                <a:tab pos="755650" algn="l"/>
              </a:tabLst>
            </a:pPr>
            <a:r>
              <a:rPr sz="1600" spc="-5" dirty="0">
                <a:solidFill>
                  <a:srgbClr val="404040"/>
                </a:solidFill>
                <a:latin typeface="Arial"/>
                <a:cs typeface="Arial"/>
              </a:rPr>
              <a:t>Even </a:t>
            </a:r>
            <a:r>
              <a:rPr sz="1600" dirty="0">
                <a:solidFill>
                  <a:srgbClr val="404040"/>
                </a:solidFill>
                <a:latin typeface="Arial"/>
                <a:cs typeface="Arial"/>
              </a:rPr>
              <a:t>for </a:t>
            </a:r>
            <a:r>
              <a:rPr sz="1600" spc="-5" dirty="0">
                <a:solidFill>
                  <a:srgbClr val="404040"/>
                </a:solidFill>
                <a:latin typeface="Arial"/>
                <a:cs typeface="Arial"/>
              </a:rPr>
              <a:t>STW GC, performance remains stable when reaching 30</a:t>
            </a:r>
            <a:r>
              <a:rPr sz="1600" spc="75" dirty="0">
                <a:solidFill>
                  <a:srgbClr val="404040"/>
                </a:solidFill>
                <a:latin typeface="Arial"/>
                <a:cs typeface="Arial"/>
              </a:rPr>
              <a:t> </a:t>
            </a:r>
            <a:r>
              <a:rPr sz="1600" spc="-5" dirty="0">
                <a:solidFill>
                  <a:srgbClr val="404040"/>
                </a:solidFill>
                <a:latin typeface="Arial"/>
                <a:cs typeface="Arial"/>
              </a:rPr>
              <a:t>cores</a:t>
            </a:r>
            <a:endParaRPr sz="1600">
              <a:latin typeface="Arial"/>
              <a:cs typeface="Arial"/>
            </a:endParaRPr>
          </a:p>
          <a:p>
            <a:pPr lvl="1">
              <a:lnSpc>
                <a:spcPct val="100000"/>
              </a:lnSpc>
              <a:buClr>
                <a:srgbClr val="404040"/>
              </a:buClr>
              <a:buFont typeface="Arial"/>
              <a:buChar char="–"/>
            </a:pPr>
            <a:endParaRPr sz="1800">
              <a:latin typeface="Arial"/>
              <a:cs typeface="Arial"/>
            </a:endParaRPr>
          </a:p>
          <a:p>
            <a:pPr lvl="1">
              <a:lnSpc>
                <a:spcPct val="100000"/>
              </a:lnSpc>
              <a:spcBef>
                <a:spcPts val="5"/>
              </a:spcBef>
              <a:buClr>
                <a:srgbClr val="404040"/>
              </a:buClr>
              <a:buFont typeface="Arial"/>
              <a:buChar char="–"/>
            </a:pPr>
            <a:endParaRPr sz="2000">
              <a:latin typeface="Arial"/>
              <a:cs typeface="Arial"/>
            </a:endParaRPr>
          </a:p>
          <a:p>
            <a:pPr marL="355600" indent="-342900">
              <a:lnSpc>
                <a:spcPct val="100000"/>
              </a:lnSpc>
              <a:buFont typeface="Arial"/>
              <a:buChar char="•"/>
              <a:tabLst>
                <a:tab pos="354965" algn="l"/>
                <a:tab pos="355600" algn="l"/>
              </a:tabLst>
            </a:pPr>
            <a:r>
              <a:rPr sz="2000" b="1" dirty="0">
                <a:solidFill>
                  <a:srgbClr val="404040"/>
                </a:solidFill>
                <a:latin typeface="Arial"/>
                <a:cs typeface="Arial"/>
              </a:rPr>
              <a:t>The </a:t>
            </a:r>
            <a:r>
              <a:rPr sz="2000" b="1" spc="-5" dirty="0">
                <a:solidFill>
                  <a:srgbClr val="404040"/>
                </a:solidFill>
                <a:latin typeface="Arial"/>
                <a:cs typeface="Arial"/>
              </a:rPr>
              <a:t>default setting in OpenJDK: using less GC</a:t>
            </a:r>
            <a:r>
              <a:rPr sz="2000" b="1" spc="-25" dirty="0">
                <a:solidFill>
                  <a:srgbClr val="404040"/>
                </a:solidFill>
                <a:latin typeface="Arial"/>
                <a:cs typeface="Arial"/>
              </a:rPr>
              <a:t> </a:t>
            </a:r>
            <a:r>
              <a:rPr sz="2000" b="1" spc="-5" dirty="0">
                <a:solidFill>
                  <a:srgbClr val="404040"/>
                </a:solidFill>
                <a:latin typeface="Arial"/>
                <a:cs typeface="Arial"/>
              </a:rPr>
              <a:t>threads</a:t>
            </a:r>
            <a:endParaRPr sz="2000">
              <a:latin typeface="Arial"/>
              <a:cs typeface="Arial"/>
            </a:endParaRPr>
          </a:p>
          <a:p>
            <a:pPr marL="755650" lvl="1" indent="-285750">
              <a:lnSpc>
                <a:spcPct val="100000"/>
              </a:lnSpc>
              <a:spcBef>
                <a:spcPts val="785"/>
              </a:spcBef>
              <a:buChar char="–"/>
              <a:tabLst>
                <a:tab pos="755015" algn="l"/>
                <a:tab pos="755650" algn="l"/>
              </a:tabLst>
            </a:pPr>
            <a:r>
              <a:rPr sz="1600" spc="-5" dirty="0">
                <a:solidFill>
                  <a:srgbClr val="404040"/>
                </a:solidFill>
                <a:latin typeface="Arial"/>
                <a:cs typeface="Arial"/>
              </a:rPr>
              <a:t>The default </a:t>
            </a:r>
            <a:r>
              <a:rPr sz="1600" dirty="0">
                <a:solidFill>
                  <a:srgbClr val="404040"/>
                </a:solidFill>
                <a:latin typeface="Arial"/>
                <a:cs typeface="Arial"/>
              </a:rPr>
              <a:t>GC </a:t>
            </a:r>
            <a:r>
              <a:rPr sz="1600" spc="-5" dirty="0">
                <a:solidFill>
                  <a:srgbClr val="404040"/>
                </a:solidFill>
                <a:latin typeface="Arial"/>
                <a:cs typeface="Arial"/>
              </a:rPr>
              <a:t>thread number with 80 cores:</a:t>
            </a:r>
            <a:r>
              <a:rPr sz="1600" spc="50" dirty="0">
                <a:solidFill>
                  <a:srgbClr val="404040"/>
                </a:solidFill>
                <a:latin typeface="Arial"/>
                <a:cs typeface="Arial"/>
              </a:rPr>
              <a:t> </a:t>
            </a:r>
            <a:r>
              <a:rPr sz="1600" spc="-5" dirty="0">
                <a:solidFill>
                  <a:srgbClr val="404040"/>
                </a:solidFill>
                <a:latin typeface="Arial"/>
                <a:cs typeface="Arial"/>
              </a:rPr>
              <a:t>53</a:t>
            </a:r>
            <a:endParaRPr sz="1600">
              <a:latin typeface="Arial"/>
              <a:cs typeface="Arial"/>
            </a:endParaRPr>
          </a:p>
        </p:txBody>
      </p:sp>
      <p:sp>
        <p:nvSpPr>
          <p:cNvPr id="4" name="object 4"/>
          <p:cNvSpPr txBox="1"/>
          <p:nvPr/>
        </p:nvSpPr>
        <p:spPr>
          <a:xfrm>
            <a:off x="8419465" y="5333491"/>
            <a:ext cx="187325" cy="208279"/>
          </a:xfrm>
          <a:prstGeom prst="rect">
            <a:avLst/>
          </a:prstGeom>
        </p:spPr>
        <p:txBody>
          <a:bodyPr vert="horz" wrap="square" lIns="0" tIns="12700" rIns="0" bIns="0" rtlCol="0">
            <a:spAutoFit/>
          </a:bodyPr>
          <a:lstStyle/>
          <a:p>
            <a:pPr marL="12700">
              <a:lnSpc>
                <a:spcPct val="100000"/>
              </a:lnSpc>
              <a:spcBef>
                <a:spcPts val="100"/>
              </a:spcBef>
            </a:pPr>
            <a:r>
              <a:rPr sz="1200" spc="-35" dirty="0">
                <a:solidFill>
                  <a:srgbClr val="898989"/>
                </a:solidFill>
                <a:latin typeface="Arial"/>
                <a:cs typeface="Arial"/>
              </a:rPr>
              <a:t>18</a:t>
            </a:r>
            <a:endParaRPr sz="1200">
              <a:latin typeface="Arial"/>
              <a:cs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409958"/>
            <a:ext cx="8070850" cy="505267"/>
          </a:xfrm>
          <a:prstGeom prst="rect">
            <a:avLst/>
          </a:prstGeom>
        </p:spPr>
        <p:txBody>
          <a:bodyPr vert="horz" wrap="square" lIns="0" tIns="12700" rIns="0" bIns="0" rtlCol="0">
            <a:spAutoFit/>
          </a:bodyPr>
          <a:lstStyle/>
          <a:p>
            <a:pPr marL="12700">
              <a:lnSpc>
                <a:spcPct val="100000"/>
              </a:lnSpc>
              <a:spcBef>
                <a:spcPts val="100"/>
              </a:spcBef>
            </a:pPr>
            <a:r>
              <a:rPr sz="3200" b="1" spc="100" dirty="0">
                <a:solidFill>
                  <a:srgbClr val="BE384B"/>
                </a:solidFill>
                <a:latin typeface="Arial"/>
                <a:cs typeface="Arial"/>
              </a:rPr>
              <a:t>Opportunities: </a:t>
            </a:r>
            <a:r>
              <a:rPr sz="3200" b="1" spc="35" dirty="0">
                <a:solidFill>
                  <a:srgbClr val="BE384B"/>
                </a:solidFill>
                <a:latin typeface="Arial"/>
                <a:cs typeface="Arial"/>
              </a:rPr>
              <a:t>Shewed</a:t>
            </a:r>
            <a:r>
              <a:rPr lang="en-US" altLang="zh-CN" sz="3200" b="1" spc="35" dirty="0">
                <a:solidFill>
                  <a:srgbClr val="BE384B"/>
                </a:solidFill>
                <a:latin typeface="Arial"/>
                <a:cs typeface="Arial"/>
              </a:rPr>
              <a:t> </a:t>
            </a:r>
            <a:r>
              <a:rPr sz="3200" b="1" spc="185" dirty="0">
                <a:solidFill>
                  <a:srgbClr val="BE384B"/>
                </a:solidFill>
                <a:latin typeface="Arial"/>
                <a:cs typeface="Arial"/>
              </a:rPr>
              <a:t>Write</a:t>
            </a:r>
            <a:r>
              <a:rPr lang="en-US" altLang="zh-CN" sz="3200" b="1" spc="1130" dirty="0">
                <a:solidFill>
                  <a:srgbClr val="BE384B"/>
                </a:solidFill>
                <a:latin typeface="Arial"/>
                <a:cs typeface="Arial"/>
              </a:rPr>
              <a:t> </a:t>
            </a:r>
            <a:r>
              <a:rPr lang="en-US" sz="3200" b="1" spc="90" dirty="0">
                <a:solidFill>
                  <a:srgbClr val="BE384B"/>
                </a:solidFill>
                <a:latin typeface="Arial"/>
                <a:cs typeface="Arial"/>
              </a:rPr>
              <a:t>B</a:t>
            </a:r>
            <a:r>
              <a:rPr lang="en-US" altLang="zh-CN" sz="3200" b="1" spc="90" dirty="0">
                <a:solidFill>
                  <a:srgbClr val="BE384B"/>
                </a:solidFill>
                <a:latin typeface="Arial"/>
                <a:cs typeface="Arial"/>
              </a:rPr>
              <a:t>e</a:t>
            </a:r>
            <a:r>
              <a:rPr sz="3200" b="1" spc="90" dirty="0">
                <a:solidFill>
                  <a:srgbClr val="BE384B"/>
                </a:solidFill>
                <a:latin typeface="Arial"/>
                <a:cs typeface="Arial"/>
              </a:rPr>
              <a:t>havior</a:t>
            </a:r>
            <a:endParaRPr sz="3200" dirty="0">
              <a:latin typeface="Arial"/>
              <a:cs typeface="Arial"/>
            </a:endParaRPr>
          </a:p>
        </p:txBody>
      </p:sp>
      <p:sp>
        <p:nvSpPr>
          <p:cNvPr id="3" name="object 3"/>
          <p:cNvSpPr txBox="1"/>
          <p:nvPr/>
        </p:nvSpPr>
        <p:spPr>
          <a:xfrm>
            <a:off x="535940" y="1263141"/>
            <a:ext cx="7750175" cy="2022475"/>
          </a:xfrm>
          <a:prstGeom prst="rect">
            <a:avLst/>
          </a:prstGeom>
        </p:spPr>
        <p:txBody>
          <a:bodyPr vert="horz" wrap="square" lIns="0" tIns="140970" rIns="0" bIns="0" rtlCol="0">
            <a:spAutoFit/>
          </a:bodyPr>
          <a:lstStyle/>
          <a:p>
            <a:pPr marL="355600" indent="-342900">
              <a:lnSpc>
                <a:spcPct val="100000"/>
              </a:lnSpc>
              <a:spcBef>
                <a:spcPts val="1110"/>
              </a:spcBef>
              <a:buFont typeface="Arial"/>
              <a:buChar char="•"/>
              <a:tabLst>
                <a:tab pos="354965" algn="l"/>
                <a:tab pos="355600" algn="l"/>
              </a:tabLst>
            </a:pPr>
            <a:r>
              <a:rPr sz="2000" b="1" spc="-5" dirty="0">
                <a:solidFill>
                  <a:srgbClr val="404040"/>
                </a:solidFill>
                <a:latin typeface="Arial"/>
                <a:cs typeface="Arial"/>
              </a:rPr>
              <a:t>Interactive services process requests in</a:t>
            </a:r>
            <a:r>
              <a:rPr sz="2000" b="1" spc="-30" dirty="0">
                <a:solidFill>
                  <a:srgbClr val="404040"/>
                </a:solidFill>
                <a:latin typeface="Arial"/>
                <a:cs typeface="Arial"/>
              </a:rPr>
              <a:t> </a:t>
            </a:r>
            <a:r>
              <a:rPr sz="2000" b="1" i="1" spc="-5" dirty="0">
                <a:solidFill>
                  <a:srgbClr val="404040"/>
                </a:solidFill>
                <a:latin typeface="Arial"/>
                <a:cs typeface="Arial"/>
              </a:rPr>
              <a:t>sessions</a:t>
            </a:r>
            <a:endParaRPr sz="2000" dirty="0">
              <a:latin typeface="Arial"/>
              <a:cs typeface="Arial"/>
            </a:endParaRPr>
          </a:p>
          <a:p>
            <a:pPr marL="469900">
              <a:lnSpc>
                <a:spcPct val="100000"/>
              </a:lnSpc>
              <a:spcBef>
                <a:spcPts val="805"/>
              </a:spcBef>
              <a:tabLst>
                <a:tab pos="755015" algn="l"/>
              </a:tabLst>
            </a:pPr>
            <a:r>
              <a:rPr sz="1600" dirty="0">
                <a:solidFill>
                  <a:srgbClr val="404040"/>
                </a:solidFill>
                <a:latin typeface="Arial"/>
                <a:cs typeface="Arial"/>
              </a:rPr>
              <a:t>–	A </a:t>
            </a:r>
            <a:r>
              <a:rPr sz="1600" spc="-5" dirty="0">
                <a:solidFill>
                  <a:srgbClr val="404040"/>
                </a:solidFill>
                <a:latin typeface="Arial"/>
                <a:cs typeface="Arial"/>
              </a:rPr>
              <a:t>service creates </a:t>
            </a:r>
            <a:r>
              <a:rPr sz="1600" dirty="0">
                <a:solidFill>
                  <a:srgbClr val="404040"/>
                </a:solidFill>
                <a:latin typeface="Arial"/>
                <a:cs typeface="Arial"/>
              </a:rPr>
              <a:t>a </a:t>
            </a:r>
            <a:r>
              <a:rPr sz="1600" spc="-5" dirty="0">
                <a:solidFill>
                  <a:srgbClr val="404040"/>
                </a:solidFill>
                <a:latin typeface="Arial"/>
                <a:cs typeface="Arial"/>
              </a:rPr>
              <a:t>session </a:t>
            </a:r>
            <a:r>
              <a:rPr sz="1600" dirty="0">
                <a:solidFill>
                  <a:srgbClr val="404040"/>
                </a:solidFill>
                <a:latin typeface="Arial"/>
                <a:cs typeface="Arial"/>
              </a:rPr>
              <a:t>for </a:t>
            </a:r>
            <a:r>
              <a:rPr sz="1600" spc="-5" dirty="0">
                <a:solidFill>
                  <a:srgbClr val="404040"/>
                </a:solidFill>
                <a:latin typeface="Arial"/>
                <a:cs typeface="Arial"/>
              </a:rPr>
              <a:t>each</a:t>
            </a:r>
            <a:r>
              <a:rPr sz="1600" spc="-65" dirty="0">
                <a:solidFill>
                  <a:srgbClr val="404040"/>
                </a:solidFill>
                <a:latin typeface="Arial"/>
                <a:cs typeface="Arial"/>
              </a:rPr>
              <a:t> </a:t>
            </a:r>
            <a:r>
              <a:rPr sz="1600" spc="-5" dirty="0">
                <a:solidFill>
                  <a:srgbClr val="404040"/>
                </a:solidFill>
                <a:latin typeface="Arial"/>
                <a:cs typeface="Arial"/>
              </a:rPr>
              <a:t>request</a:t>
            </a:r>
            <a:endParaRPr sz="1600" dirty="0">
              <a:latin typeface="Arial"/>
              <a:cs typeface="Arial"/>
            </a:endParaRPr>
          </a:p>
          <a:p>
            <a:pPr>
              <a:lnSpc>
                <a:spcPct val="100000"/>
              </a:lnSpc>
            </a:pPr>
            <a:endParaRPr sz="1800" dirty="0">
              <a:latin typeface="Arial"/>
              <a:cs typeface="Arial"/>
            </a:endParaRPr>
          </a:p>
          <a:p>
            <a:pPr>
              <a:lnSpc>
                <a:spcPct val="100000"/>
              </a:lnSpc>
              <a:spcBef>
                <a:spcPts val="40"/>
              </a:spcBef>
            </a:pPr>
            <a:endParaRPr sz="1450" dirty="0">
              <a:latin typeface="Arial"/>
              <a:cs typeface="Arial"/>
            </a:endParaRPr>
          </a:p>
          <a:p>
            <a:pPr marL="355600" marR="5080" indent="-342900">
              <a:lnSpc>
                <a:spcPct val="121000"/>
              </a:lnSpc>
              <a:buFont typeface="Arial"/>
              <a:buChar char="•"/>
              <a:tabLst>
                <a:tab pos="354965" algn="l"/>
                <a:tab pos="355600" algn="l"/>
              </a:tabLst>
            </a:pPr>
            <a:r>
              <a:rPr sz="2000" b="1" spc="-5" dirty="0">
                <a:solidFill>
                  <a:srgbClr val="404040"/>
                </a:solidFill>
                <a:latin typeface="Arial"/>
                <a:cs typeface="Arial"/>
              </a:rPr>
              <a:t>Skewed </a:t>
            </a:r>
            <a:r>
              <a:rPr sz="2000" b="1" spc="-10" dirty="0">
                <a:solidFill>
                  <a:srgbClr val="404040"/>
                </a:solidFill>
                <a:latin typeface="Arial"/>
                <a:cs typeface="Arial"/>
              </a:rPr>
              <a:t>write </a:t>
            </a:r>
            <a:r>
              <a:rPr sz="2000" b="1" spc="-5" dirty="0">
                <a:solidFill>
                  <a:srgbClr val="404040"/>
                </a:solidFill>
                <a:latin typeface="Arial"/>
                <a:cs typeface="Arial"/>
              </a:rPr>
              <a:t>behaviors: most </a:t>
            </a:r>
            <a:r>
              <a:rPr sz="2000" b="1" spc="-10" dirty="0">
                <a:solidFill>
                  <a:srgbClr val="404040"/>
                </a:solidFill>
                <a:latin typeface="Arial"/>
                <a:cs typeface="Arial"/>
              </a:rPr>
              <a:t>writes </a:t>
            </a:r>
            <a:r>
              <a:rPr sz="2000" b="1" spc="-5" dirty="0">
                <a:solidFill>
                  <a:srgbClr val="404040"/>
                </a:solidFill>
                <a:latin typeface="Arial"/>
                <a:cs typeface="Arial"/>
              </a:rPr>
              <a:t>fall in the newly-created  objects (named</a:t>
            </a:r>
            <a:r>
              <a:rPr sz="2000" b="1" spc="-15" dirty="0">
                <a:solidFill>
                  <a:srgbClr val="404040"/>
                </a:solidFill>
                <a:latin typeface="Arial"/>
                <a:cs typeface="Arial"/>
              </a:rPr>
              <a:t> </a:t>
            </a:r>
            <a:r>
              <a:rPr sz="2000" b="1" spc="-5" dirty="0">
                <a:solidFill>
                  <a:srgbClr val="404040"/>
                </a:solidFill>
                <a:latin typeface="Arial"/>
                <a:cs typeface="Arial"/>
              </a:rPr>
              <a:t>working-set)</a:t>
            </a:r>
            <a:endParaRPr sz="2000" dirty="0">
              <a:latin typeface="Arial"/>
              <a:cs typeface="Arial"/>
            </a:endParaRPr>
          </a:p>
        </p:txBody>
      </p:sp>
      <p:sp>
        <p:nvSpPr>
          <p:cNvPr id="4" name="object 4"/>
          <p:cNvSpPr txBox="1"/>
          <p:nvPr/>
        </p:nvSpPr>
        <p:spPr>
          <a:xfrm>
            <a:off x="8419465" y="5333491"/>
            <a:ext cx="187325" cy="208279"/>
          </a:xfrm>
          <a:prstGeom prst="rect">
            <a:avLst/>
          </a:prstGeom>
        </p:spPr>
        <p:txBody>
          <a:bodyPr vert="horz" wrap="square" lIns="0" tIns="12700" rIns="0" bIns="0" rtlCol="0">
            <a:spAutoFit/>
          </a:bodyPr>
          <a:lstStyle/>
          <a:p>
            <a:pPr marL="12700">
              <a:lnSpc>
                <a:spcPct val="100000"/>
              </a:lnSpc>
              <a:spcBef>
                <a:spcPts val="100"/>
              </a:spcBef>
            </a:pPr>
            <a:r>
              <a:rPr sz="1200" spc="-35" dirty="0">
                <a:solidFill>
                  <a:srgbClr val="898989"/>
                </a:solidFill>
                <a:latin typeface="Arial"/>
                <a:cs typeface="Arial"/>
              </a:rPr>
              <a:t>19</a:t>
            </a:r>
            <a:endParaRPr sz="1200">
              <a:latin typeface="Arial"/>
              <a:cs typeface="Arial"/>
            </a:endParaRPr>
          </a:p>
        </p:txBody>
      </p:sp>
      <p:grpSp>
        <p:nvGrpSpPr>
          <p:cNvPr id="5" name="object 5"/>
          <p:cNvGrpSpPr/>
          <p:nvPr/>
        </p:nvGrpSpPr>
        <p:grpSpPr>
          <a:xfrm>
            <a:off x="1753933" y="4470787"/>
            <a:ext cx="1967230" cy="885190"/>
            <a:chOff x="1753933" y="4470787"/>
            <a:chExt cx="1967230" cy="885190"/>
          </a:xfrm>
        </p:grpSpPr>
        <p:sp>
          <p:nvSpPr>
            <p:cNvPr id="6" name="object 6"/>
            <p:cNvSpPr/>
            <p:nvPr/>
          </p:nvSpPr>
          <p:spPr>
            <a:xfrm>
              <a:off x="2123732" y="4483487"/>
              <a:ext cx="1584325" cy="432434"/>
            </a:xfrm>
            <a:custGeom>
              <a:avLst/>
              <a:gdLst/>
              <a:ahLst/>
              <a:cxnLst/>
              <a:rect l="l" t="t" r="r" b="b"/>
              <a:pathLst>
                <a:path w="1584325" h="432435">
                  <a:moveTo>
                    <a:pt x="0" y="0"/>
                  </a:moveTo>
                  <a:lnTo>
                    <a:pt x="1584180" y="0"/>
                  </a:lnTo>
                  <a:lnTo>
                    <a:pt x="1584180" y="432048"/>
                  </a:lnTo>
                  <a:lnTo>
                    <a:pt x="0" y="432048"/>
                  </a:lnTo>
                  <a:lnTo>
                    <a:pt x="0" y="0"/>
                  </a:lnTo>
                  <a:close/>
                </a:path>
              </a:pathLst>
            </a:custGeom>
            <a:ln w="25400">
              <a:solidFill>
                <a:srgbClr val="8B2635"/>
              </a:solidFill>
            </a:ln>
          </p:spPr>
          <p:txBody>
            <a:bodyPr wrap="square" lIns="0" tIns="0" rIns="0" bIns="0" rtlCol="0"/>
            <a:lstStyle/>
            <a:p>
              <a:endParaRPr/>
            </a:p>
          </p:txBody>
        </p:sp>
        <p:sp>
          <p:nvSpPr>
            <p:cNvPr id="7" name="object 7"/>
            <p:cNvSpPr/>
            <p:nvPr/>
          </p:nvSpPr>
          <p:spPr>
            <a:xfrm>
              <a:off x="1753933" y="4915536"/>
              <a:ext cx="370205" cy="440690"/>
            </a:xfrm>
            <a:custGeom>
              <a:avLst/>
              <a:gdLst/>
              <a:ahLst/>
              <a:cxnLst/>
              <a:rect l="l" t="t" r="r" b="b"/>
              <a:pathLst>
                <a:path w="370205" h="440689">
                  <a:moveTo>
                    <a:pt x="311251" y="50405"/>
                  </a:moveTo>
                  <a:lnTo>
                    <a:pt x="0" y="423915"/>
                  </a:lnTo>
                  <a:lnTo>
                    <a:pt x="19507" y="440176"/>
                  </a:lnTo>
                  <a:lnTo>
                    <a:pt x="330768" y="66669"/>
                  </a:lnTo>
                  <a:lnTo>
                    <a:pt x="311251" y="50405"/>
                  </a:lnTo>
                  <a:close/>
                </a:path>
                <a:path w="370205" h="440689">
                  <a:moveTo>
                    <a:pt x="360230" y="40651"/>
                  </a:moveTo>
                  <a:lnTo>
                    <a:pt x="319379" y="40651"/>
                  </a:lnTo>
                  <a:lnTo>
                    <a:pt x="338899" y="56912"/>
                  </a:lnTo>
                  <a:lnTo>
                    <a:pt x="330768" y="66669"/>
                  </a:lnTo>
                  <a:lnTo>
                    <a:pt x="350278" y="82929"/>
                  </a:lnTo>
                  <a:lnTo>
                    <a:pt x="360230" y="40651"/>
                  </a:lnTo>
                  <a:close/>
                </a:path>
                <a:path w="370205" h="440689">
                  <a:moveTo>
                    <a:pt x="319379" y="40651"/>
                  </a:moveTo>
                  <a:lnTo>
                    <a:pt x="311251" y="50405"/>
                  </a:lnTo>
                  <a:lnTo>
                    <a:pt x="330768" y="66669"/>
                  </a:lnTo>
                  <a:lnTo>
                    <a:pt x="338899" y="56912"/>
                  </a:lnTo>
                  <a:lnTo>
                    <a:pt x="319379" y="40651"/>
                  </a:lnTo>
                  <a:close/>
                </a:path>
                <a:path w="370205" h="440689">
                  <a:moveTo>
                    <a:pt x="369798" y="0"/>
                  </a:moveTo>
                  <a:lnTo>
                    <a:pt x="291744" y="34147"/>
                  </a:lnTo>
                  <a:lnTo>
                    <a:pt x="311251" y="50405"/>
                  </a:lnTo>
                  <a:lnTo>
                    <a:pt x="319379" y="40651"/>
                  </a:lnTo>
                  <a:lnTo>
                    <a:pt x="360230" y="40651"/>
                  </a:lnTo>
                  <a:lnTo>
                    <a:pt x="369798" y="0"/>
                  </a:lnTo>
                  <a:close/>
                </a:path>
              </a:pathLst>
            </a:custGeom>
            <a:solidFill>
              <a:srgbClr val="BD3347"/>
            </a:solidFill>
          </p:spPr>
          <p:txBody>
            <a:bodyPr wrap="square" lIns="0" tIns="0" rIns="0" bIns="0" rtlCol="0"/>
            <a:lstStyle/>
            <a:p>
              <a:endParaRPr/>
            </a:p>
          </p:txBody>
        </p:sp>
      </p:grpSp>
      <p:sp>
        <p:nvSpPr>
          <p:cNvPr id="8" name="object 8"/>
          <p:cNvSpPr txBox="1"/>
          <p:nvPr/>
        </p:nvSpPr>
        <p:spPr>
          <a:xfrm>
            <a:off x="1068828" y="4761483"/>
            <a:ext cx="1002030" cy="177800"/>
          </a:xfrm>
          <a:prstGeom prst="rect">
            <a:avLst/>
          </a:prstGeom>
        </p:spPr>
        <p:txBody>
          <a:bodyPr vert="horz" wrap="square" lIns="0" tIns="12700" rIns="0" bIns="0" rtlCol="0">
            <a:spAutoFit/>
          </a:bodyPr>
          <a:lstStyle/>
          <a:p>
            <a:pPr marL="12700">
              <a:lnSpc>
                <a:spcPct val="100000"/>
              </a:lnSpc>
              <a:spcBef>
                <a:spcPts val="100"/>
              </a:spcBef>
            </a:pPr>
            <a:r>
              <a:rPr sz="1000" b="1" spc="-5" dirty="0">
                <a:solidFill>
                  <a:srgbClr val="C00000"/>
                </a:solidFill>
                <a:latin typeface="Arial"/>
                <a:cs typeface="Arial"/>
              </a:rPr>
              <a:t>1.</a:t>
            </a:r>
            <a:r>
              <a:rPr sz="1000" b="1" spc="-75" dirty="0">
                <a:solidFill>
                  <a:srgbClr val="C00000"/>
                </a:solidFill>
                <a:latin typeface="Arial"/>
                <a:cs typeface="Arial"/>
              </a:rPr>
              <a:t> </a:t>
            </a:r>
            <a:r>
              <a:rPr sz="1000" b="1" spc="-5" dirty="0">
                <a:solidFill>
                  <a:srgbClr val="C00000"/>
                </a:solidFill>
                <a:latin typeface="Arial"/>
                <a:cs typeface="Arial"/>
              </a:rPr>
              <a:t>SessionBegin</a:t>
            </a:r>
            <a:endParaRPr sz="1000">
              <a:latin typeface="Arial"/>
              <a:cs typeface="Arial"/>
            </a:endParaRPr>
          </a:p>
        </p:txBody>
      </p:sp>
      <p:sp>
        <p:nvSpPr>
          <p:cNvPr id="9" name="object 9"/>
          <p:cNvSpPr txBox="1"/>
          <p:nvPr/>
        </p:nvSpPr>
        <p:spPr>
          <a:xfrm>
            <a:off x="1484134" y="5307076"/>
            <a:ext cx="481965" cy="177800"/>
          </a:xfrm>
          <a:prstGeom prst="rect">
            <a:avLst/>
          </a:prstGeom>
        </p:spPr>
        <p:txBody>
          <a:bodyPr vert="horz" wrap="square" lIns="0" tIns="12700" rIns="0" bIns="0" rtlCol="0">
            <a:spAutoFit/>
          </a:bodyPr>
          <a:lstStyle/>
          <a:p>
            <a:pPr marL="12700">
              <a:lnSpc>
                <a:spcPct val="100000"/>
              </a:lnSpc>
              <a:spcBef>
                <a:spcPts val="100"/>
              </a:spcBef>
            </a:pPr>
            <a:r>
              <a:rPr sz="1000" b="1" i="1" spc="-5" dirty="0">
                <a:solidFill>
                  <a:srgbClr val="941100"/>
                </a:solidFill>
                <a:latin typeface="Arial"/>
                <a:cs typeface="Arial"/>
              </a:rPr>
              <a:t>r</a:t>
            </a:r>
            <a:r>
              <a:rPr sz="1000" b="1" i="1" spc="-10" dirty="0">
                <a:solidFill>
                  <a:srgbClr val="941100"/>
                </a:solidFill>
                <a:latin typeface="Arial"/>
                <a:cs typeface="Arial"/>
              </a:rPr>
              <a:t>e</a:t>
            </a:r>
            <a:r>
              <a:rPr sz="1000" b="1" i="1" dirty="0">
                <a:solidFill>
                  <a:srgbClr val="941100"/>
                </a:solidFill>
                <a:latin typeface="Arial"/>
                <a:cs typeface="Arial"/>
              </a:rPr>
              <a:t>qu</a:t>
            </a:r>
            <a:r>
              <a:rPr sz="1000" b="1" i="1" spc="-10" dirty="0">
                <a:solidFill>
                  <a:srgbClr val="941100"/>
                </a:solidFill>
                <a:latin typeface="Arial"/>
                <a:cs typeface="Arial"/>
              </a:rPr>
              <a:t>es</a:t>
            </a:r>
            <a:r>
              <a:rPr sz="1000" b="1" i="1" dirty="0">
                <a:solidFill>
                  <a:srgbClr val="941100"/>
                </a:solidFill>
                <a:latin typeface="Arial"/>
                <a:cs typeface="Arial"/>
              </a:rPr>
              <a:t>t</a:t>
            </a:r>
            <a:endParaRPr sz="1000">
              <a:latin typeface="Arial"/>
              <a:cs typeface="Arial"/>
            </a:endParaRPr>
          </a:p>
        </p:txBody>
      </p:sp>
      <p:grpSp>
        <p:nvGrpSpPr>
          <p:cNvPr id="10" name="object 10"/>
          <p:cNvGrpSpPr/>
          <p:nvPr/>
        </p:nvGrpSpPr>
        <p:grpSpPr>
          <a:xfrm>
            <a:off x="2125421" y="4396973"/>
            <a:ext cx="1943100" cy="932180"/>
            <a:chOff x="2125421" y="4396973"/>
            <a:chExt cx="1943100" cy="932180"/>
          </a:xfrm>
        </p:grpSpPr>
        <p:sp>
          <p:nvSpPr>
            <p:cNvPr id="11" name="object 11"/>
            <p:cNvSpPr/>
            <p:nvPr/>
          </p:nvSpPr>
          <p:spPr>
            <a:xfrm>
              <a:off x="2131771" y="4403323"/>
              <a:ext cx="1576705" cy="45720"/>
            </a:xfrm>
            <a:custGeom>
              <a:avLst/>
              <a:gdLst/>
              <a:ahLst/>
              <a:cxnLst/>
              <a:rect l="l" t="t" r="r" b="b"/>
              <a:pathLst>
                <a:path w="1576704" h="45720">
                  <a:moveTo>
                    <a:pt x="0" y="45719"/>
                  </a:moveTo>
                  <a:lnTo>
                    <a:pt x="299" y="27923"/>
                  </a:lnTo>
                  <a:lnTo>
                    <a:pt x="1115" y="13390"/>
                  </a:lnTo>
                  <a:lnTo>
                    <a:pt x="2326" y="3592"/>
                  </a:lnTo>
                  <a:lnTo>
                    <a:pt x="3809" y="0"/>
                  </a:lnTo>
                  <a:lnTo>
                    <a:pt x="1572330" y="0"/>
                  </a:lnTo>
                  <a:lnTo>
                    <a:pt x="1573812" y="3592"/>
                  </a:lnTo>
                  <a:lnTo>
                    <a:pt x="1575023" y="13390"/>
                  </a:lnTo>
                  <a:lnTo>
                    <a:pt x="1575840" y="27923"/>
                  </a:lnTo>
                  <a:lnTo>
                    <a:pt x="1576140" y="45719"/>
                  </a:lnTo>
                </a:path>
              </a:pathLst>
            </a:custGeom>
            <a:ln w="12700">
              <a:solidFill>
                <a:srgbClr val="BD3347"/>
              </a:solidFill>
            </a:ln>
          </p:spPr>
          <p:txBody>
            <a:bodyPr wrap="square" lIns="0" tIns="0" rIns="0" bIns="0" rtlCol="0"/>
            <a:lstStyle/>
            <a:p>
              <a:endParaRPr/>
            </a:p>
          </p:txBody>
        </p:sp>
        <p:sp>
          <p:nvSpPr>
            <p:cNvPr id="12" name="object 12"/>
            <p:cNvSpPr/>
            <p:nvPr/>
          </p:nvSpPr>
          <p:spPr>
            <a:xfrm>
              <a:off x="3698341" y="4908879"/>
              <a:ext cx="370205" cy="420370"/>
            </a:xfrm>
            <a:custGeom>
              <a:avLst/>
              <a:gdLst/>
              <a:ahLst/>
              <a:cxnLst/>
              <a:rect l="l" t="t" r="r" b="b"/>
              <a:pathLst>
                <a:path w="370204" h="420370">
                  <a:moveTo>
                    <a:pt x="309889" y="371132"/>
                  </a:moveTo>
                  <a:lnTo>
                    <a:pt x="290766" y="387852"/>
                  </a:lnTo>
                  <a:lnTo>
                    <a:pt x="369595" y="420138"/>
                  </a:lnTo>
                  <a:lnTo>
                    <a:pt x="359326" y="380693"/>
                  </a:lnTo>
                  <a:lnTo>
                    <a:pt x="318249" y="380693"/>
                  </a:lnTo>
                  <a:lnTo>
                    <a:pt x="309889" y="371132"/>
                  </a:lnTo>
                  <a:close/>
                </a:path>
                <a:path w="370204" h="420370">
                  <a:moveTo>
                    <a:pt x="329006" y="354418"/>
                  </a:moveTo>
                  <a:lnTo>
                    <a:pt x="309889" y="371132"/>
                  </a:lnTo>
                  <a:lnTo>
                    <a:pt x="318249" y="380693"/>
                  </a:lnTo>
                  <a:lnTo>
                    <a:pt x="337362" y="363975"/>
                  </a:lnTo>
                  <a:lnTo>
                    <a:pt x="329006" y="354418"/>
                  </a:lnTo>
                  <a:close/>
                </a:path>
                <a:path w="370204" h="420370">
                  <a:moveTo>
                    <a:pt x="348132" y="337695"/>
                  </a:moveTo>
                  <a:lnTo>
                    <a:pt x="329006" y="354418"/>
                  </a:lnTo>
                  <a:lnTo>
                    <a:pt x="337362" y="363975"/>
                  </a:lnTo>
                  <a:lnTo>
                    <a:pt x="318249" y="380693"/>
                  </a:lnTo>
                  <a:lnTo>
                    <a:pt x="359326" y="380693"/>
                  </a:lnTo>
                  <a:lnTo>
                    <a:pt x="348132" y="337695"/>
                  </a:lnTo>
                  <a:close/>
                </a:path>
                <a:path w="370204" h="420370">
                  <a:moveTo>
                    <a:pt x="19126" y="0"/>
                  </a:moveTo>
                  <a:lnTo>
                    <a:pt x="0" y="16718"/>
                  </a:lnTo>
                  <a:lnTo>
                    <a:pt x="309889" y="371132"/>
                  </a:lnTo>
                  <a:lnTo>
                    <a:pt x="329006" y="354418"/>
                  </a:lnTo>
                  <a:lnTo>
                    <a:pt x="19126" y="0"/>
                  </a:lnTo>
                  <a:close/>
                </a:path>
              </a:pathLst>
            </a:custGeom>
            <a:solidFill>
              <a:srgbClr val="BD3347"/>
            </a:solidFill>
          </p:spPr>
          <p:txBody>
            <a:bodyPr wrap="square" lIns="0" tIns="0" rIns="0" bIns="0" rtlCol="0"/>
            <a:lstStyle/>
            <a:p>
              <a:endParaRPr/>
            </a:p>
          </p:txBody>
        </p:sp>
      </p:grpSp>
      <p:sp>
        <p:nvSpPr>
          <p:cNvPr id="13" name="object 13"/>
          <p:cNvSpPr txBox="1"/>
          <p:nvPr/>
        </p:nvSpPr>
        <p:spPr>
          <a:xfrm>
            <a:off x="1914436" y="4200651"/>
            <a:ext cx="2000885" cy="177800"/>
          </a:xfrm>
          <a:prstGeom prst="rect">
            <a:avLst/>
          </a:prstGeom>
        </p:spPr>
        <p:txBody>
          <a:bodyPr vert="horz" wrap="square" lIns="0" tIns="12700" rIns="0" bIns="0" rtlCol="0">
            <a:spAutoFit/>
          </a:bodyPr>
          <a:lstStyle/>
          <a:p>
            <a:pPr marL="12700">
              <a:lnSpc>
                <a:spcPct val="100000"/>
              </a:lnSpc>
              <a:spcBef>
                <a:spcPts val="100"/>
              </a:spcBef>
            </a:pPr>
            <a:r>
              <a:rPr sz="1000" b="1" spc="-5" dirty="0">
                <a:solidFill>
                  <a:srgbClr val="C00000"/>
                </a:solidFill>
                <a:latin typeface="Arial"/>
                <a:cs typeface="Arial"/>
              </a:rPr>
              <a:t>2. Create and manipulate</a:t>
            </a:r>
            <a:r>
              <a:rPr sz="1000" b="1" spc="-75" dirty="0">
                <a:solidFill>
                  <a:srgbClr val="C00000"/>
                </a:solidFill>
                <a:latin typeface="Arial"/>
                <a:cs typeface="Arial"/>
              </a:rPr>
              <a:t> </a:t>
            </a:r>
            <a:r>
              <a:rPr sz="1000" b="1" spc="-5" dirty="0">
                <a:solidFill>
                  <a:srgbClr val="C00000"/>
                </a:solidFill>
                <a:latin typeface="Arial"/>
                <a:cs typeface="Arial"/>
              </a:rPr>
              <a:t>objects</a:t>
            </a:r>
            <a:endParaRPr sz="1000" dirty="0">
              <a:latin typeface="Arial"/>
              <a:cs typeface="Arial"/>
            </a:endParaRPr>
          </a:p>
        </p:txBody>
      </p:sp>
      <p:sp>
        <p:nvSpPr>
          <p:cNvPr id="14" name="object 14"/>
          <p:cNvSpPr txBox="1"/>
          <p:nvPr/>
        </p:nvSpPr>
        <p:spPr>
          <a:xfrm>
            <a:off x="3786644" y="5307076"/>
            <a:ext cx="588010" cy="177800"/>
          </a:xfrm>
          <a:prstGeom prst="rect">
            <a:avLst/>
          </a:prstGeom>
        </p:spPr>
        <p:txBody>
          <a:bodyPr vert="horz" wrap="square" lIns="0" tIns="12700" rIns="0" bIns="0" rtlCol="0">
            <a:spAutoFit/>
          </a:bodyPr>
          <a:lstStyle/>
          <a:p>
            <a:pPr marL="12700">
              <a:lnSpc>
                <a:spcPct val="100000"/>
              </a:lnSpc>
              <a:spcBef>
                <a:spcPts val="100"/>
              </a:spcBef>
            </a:pPr>
            <a:r>
              <a:rPr sz="1000" b="1" i="1" spc="-5" dirty="0">
                <a:solidFill>
                  <a:srgbClr val="941100"/>
                </a:solidFill>
                <a:latin typeface="Arial"/>
                <a:cs typeface="Arial"/>
              </a:rPr>
              <a:t>r</a:t>
            </a:r>
            <a:r>
              <a:rPr sz="1000" b="1" i="1" spc="-10" dirty="0">
                <a:solidFill>
                  <a:srgbClr val="941100"/>
                </a:solidFill>
                <a:latin typeface="Arial"/>
                <a:cs typeface="Arial"/>
              </a:rPr>
              <a:t>es</a:t>
            </a:r>
            <a:r>
              <a:rPr sz="1000" b="1" i="1" dirty="0">
                <a:solidFill>
                  <a:srgbClr val="941100"/>
                </a:solidFill>
                <a:latin typeface="Arial"/>
                <a:cs typeface="Arial"/>
              </a:rPr>
              <a:t>pon</a:t>
            </a:r>
            <a:r>
              <a:rPr sz="1000" b="1" i="1" spc="-10" dirty="0">
                <a:solidFill>
                  <a:srgbClr val="941100"/>
                </a:solidFill>
                <a:latin typeface="Arial"/>
                <a:cs typeface="Arial"/>
              </a:rPr>
              <a:t>s</a:t>
            </a:r>
            <a:r>
              <a:rPr sz="1000" b="1" i="1" dirty="0">
                <a:solidFill>
                  <a:srgbClr val="941100"/>
                </a:solidFill>
                <a:latin typeface="Arial"/>
                <a:cs typeface="Arial"/>
              </a:rPr>
              <a:t>e</a:t>
            </a:r>
            <a:endParaRPr sz="1000">
              <a:latin typeface="Arial"/>
              <a:cs typeface="Arial"/>
            </a:endParaRPr>
          </a:p>
        </p:txBody>
      </p:sp>
      <p:sp>
        <p:nvSpPr>
          <p:cNvPr id="15" name="object 15"/>
          <p:cNvSpPr txBox="1"/>
          <p:nvPr/>
        </p:nvSpPr>
        <p:spPr>
          <a:xfrm>
            <a:off x="3738054" y="4755388"/>
            <a:ext cx="889000" cy="177800"/>
          </a:xfrm>
          <a:prstGeom prst="rect">
            <a:avLst/>
          </a:prstGeom>
        </p:spPr>
        <p:txBody>
          <a:bodyPr vert="horz" wrap="square" lIns="0" tIns="12700" rIns="0" bIns="0" rtlCol="0">
            <a:spAutoFit/>
          </a:bodyPr>
          <a:lstStyle/>
          <a:p>
            <a:pPr marL="12700">
              <a:lnSpc>
                <a:spcPct val="100000"/>
              </a:lnSpc>
              <a:spcBef>
                <a:spcPts val="100"/>
              </a:spcBef>
            </a:pPr>
            <a:r>
              <a:rPr sz="1000" b="1" spc="-5" dirty="0">
                <a:solidFill>
                  <a:srgbClr val="C00000"/>
                </a:solidFill>
                <a:latin typeface="Arial"/>
                <a:cs typeface="Arial"/>
              </a:rPr>
              <a:t>3.</a:t>
            </a:r>
            <a:r>
              <a:rPr sz="1000" b="1" spc="-75" dirty="0">
                <a:solidFill>
                  <a:srgbClr val="C00000"/>
                </a:solidFill>
                <a:latin typeface="Arial"/>
                <a:cs typeface="Arial"/>
              </a:rPr>
              <a:t> </a:t>
            </a:r>
            <a:r>
              <a:rPr sz="1000" b="1" spc="-5" dirty="0">
                <a:solidFill>
                  <a:srgbClr val="C00000"/>
                </a:solidFill>
                <a:latin typeface="Arial"/>
                <a:cs typeface="Arial"/>
              </a:rPr>
              <a:t>SessionEnd</a:t>
            </a:r>
            <a:endParaRPr sz="1000">
              <a:latin typeface="Arial"/>
              <a:cs typeface="Arial"/>
            </a:endParaRPr>
          </a:p>
        </p:txBody>
      </p:sp>
      <p:sp>
        <p:nvSpPr>
          <p:cNvPr id="16" name="object 16"/>
          <p:cNvSpPr/>
          <p:nvPr/>
        </p:nvSpPr>
        <p:spPr>
          <a:xfrm>
            <a:off x="2733700" y="4970043"/>
            <a:ext cx="364490" cy="327025"/>
          </a:xfrm>
          <a:custGeom>
            <a:avLst/>
            <a:gdLst/>
            <a:ahLst/>
            <a:cxnLst/>
            <a:rect l="l" t="t" r="r" b="b"/>
            <a:pathLst>
              <a:path w="364489" h="327025">
                <a:moveTo>
                  <a:pt x="76200" y="76200"/>
                </a:moveTo>
                <a:lnTo>
                  <a:pt x="69850" y="63500"/>
                </a:lnTo>
                <a:lnTo>
                  <a:pt x="38100" y="0"/>
                </a:lnTo>
                <a:lnTo>
                  <a:pt x="0" y="76200"/>
                </a:lnTo>
                <a:lnTo>
                  <a:pt x="25400" y="76200"/>
                </a:lnTo>
                <a:lnTo>
                  <a:pt x="25400" y="326923"/>
                </a:lnTo>
                <a:lnTo>
                  <a:pt x="50800" y="326923"/>
                </a:lnTo>
                <a:lnTo>
                  <a:pt x="50800" y="76200"/>
                </a:lnTo>
                <a:lnTo>
                  <a:pt x="76200" y="76200"/>
                </a:lnTo>
                <a:close/>
              </a:path>
              <a:path w="364489" h="327025">
                <a:moveTo>
                  <a:pt x="220218" y="76200"/>
                </a:moveTo>
                <a:lnTo>
                  <a:pt x="213868" y="63500"/>
                </a:lnTo>
                <a:lnTo>
                  <a:pt x="182118" y="0"/>
                </a:lnTo>
                <a:lnTo>
                  <a:pt x="144018" y="76200"/>
                </a:lnTo>
                <a:lnTo>
                  <a:pt x="169418" y="76200"/>
                </a:lnTo>
                <a:lnTo>
                  <a:pt x="169418" y="326923"/>
                </a:lnTo>
                <a:lnTo>
                  <a:pt x="194818" y="326923"/>
                </a:lnTo>
                <a:lnTo>
                  <a:pt x="194818" y="76200"/>
                </a:lnTo>
                <a:lnTo>
                  <a:pt x="220218" y="76200"/>
                </a:lnTo>
                <a:close/>
              </a:path>
              <a:path w="364489" h="327025">
                <a:moveTo>
                  <a:pt x="364236" y="76200"/>
                </a:moveTo>
                <a:lnTo>
                  <a:pt x="357886" y="63500"/>
                </a:lnTo>
                <a:lnTo>
                  <a:pt x="326136" y="0"/>
                </a:lnTo>
                <a:lnTo>
                  <a:pt x="288036" y="76200"/>
                </a:lnTo>
                <a:lnTo>
                  <a:pt x="313436" y="76200"/>
                </a:lnTo>
                <a:lnTo>
                  <a:pt x="313436" y="326923"/>
                </a:lnTo>
                <a:lnTo>
                  <a:pt x="338836" y="326923"/>
                </a:lnTo>
                <a:lnTo>
                  <a:pt x="338836" y="76200"/>
                </a:lnTo>
                <a:lnTo>
                  <a:pt x="364236" y="76200"/>
                </a:lnTo>
                <a:close/>
              </a:path>
            </a:pathLst>
          </a:custGeom>
          <a:solidFill>
            <a:srgbClr val="000000"/>
          </a:solidFill>
        </p:spPr>
        <p:txBody>
          <a:bodyPr wrap="square" lIns="0" tIns="0" rIns="0" bIns="0" rtlCol="0"/>
          <a:lstStyle/>
          <a:p>
            <a:endParaRPr/>
          </a:p>
        </p:txBody>
      </p:sp>
      <p:sp>
        <p:nvSpPr>
          <p:cNvPr id="17" name="object 17"/>
          <p:cNvSpPr txBox="1"/>
          <p:nvPr/>
        </p:nvSpPr>
        <p:spPr>
          <a:xfrm>
            <a:off x="2449842" y="5307584"/>
            <a:ext cx="908050" cy="162560"/>
          </a:xfrm>
          <a:prstGeom prst="rect">
            <a:avLst/>
          </a:prstGeom>
        </p:spPr>
        <p:txBody>
          <a:bodyPr vert="horz" wrap="square" lIns="0" tIns="12700" rIns="0" bIns="0" rtlCol="0">
            <a:spAutoFit/>
          </a:bodyPr>
          <a:lstStyle/>
          <a:p>
            <a:pPr marL="12700">
              <a:lnSpc>
                <a:spcPct val="100000"/>
              </a:lnSpc>
              <a:spcBef>
                <a:spcPts val="100"/>
              </a:spcBef>
            </a:pPr>
            <a:r>
              <a:rPr sz="900" b="1" dirty="0">
                <a:latin typeface="Arial"/>
                <a:cs typeface="Arial"/>
              </a:rPr>
              <a:t>write</a:t>
            </a:r>
            <a:r>
              <a:rPr sz="900" b="1" spc="-50" dirty="0">
                <a:latin typeface="Arial"/>
                <a:cs typeface="Arial"/>
              </a:rPr>
              <a:t> </a:t>
            </a:r>
            <a:r>
              <a:rPr sz="900" b="1" spc="-5" dirty="0">
                <a:latin typeface="Arial"/>
                <a:cs typeface="Arial"/>
              </a:rPr>
              <a:t>operations</a:t>
            </a:r>
            <a:endParaRPr sz="900">
              <a:latin typeface="Arial"/>
              <a:cs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380491"/>
            <a:ext cx="5875655" cy="574040"/>
          </a:xfrm>
          <a:prstGeom prst="rect">
            <a:avLst/>
          </a:prstGeom>
        </p:spPr>
        <p:txBody>
          <a:bodyPr vert="horz" wrap="square" lIns="0" tIns="12700" rIns="0" bIns="0" rtlCol="0">
            <a:spAutoFit/>
          </a:bodyPr>
          <a:lstStyle/>
          <a:p>
            <a:pPr marL="12700">
              <a:lnSpc>
                <a:spcPct val="100000"/>
              </a:lnSpc>
              <a:spcBef>
                <a:spcPts val="100"/>
              </a:spcBef>
            </a:pPr>
            <a:r>
              <a:rPr sz="3600" b="1" dirty="0">
                <a:solidFill>
                  <a:srgbClr val="BE384B"/>
                </a:solidFill>
                <a:latin typeface="Arial"/>
                <a:cs typeface="Arial"/>
              </a:rPr>
              <a:t>A </a:t>
            </a:r>
            <a:r>
              <a:rPr sz="3600" b="1" spc="-5" dirty="0">
                <a:solidFill>
                  <a:srgbClr val="BE384B"/>
                </a:solidFill>
                <a:latin typeface="Arial"/>
                <a:cs typeface="Arial"/>
              </a:rPr>
              <a:t>page is multiple</a:t>
            </a:r>
            <a:r>
              <a:rPr sz="3600" b="1" spc="-204" dirty="0">
                <a:solidFill>
                  <a:srgbClr val="BE384B"/>
                </a:solidFill>
                <a:latin typeface="Arial"/>
                <a:cs typeface="Arial"/>
              </a:rPr>
              <a:t> </a:t>
            </a:r>
            <a:r>
              <a:rPr sz="3600" b="1" spc="-5" dirty="0">
                <a:solidFill>
                  <a:srgbClr val="BE384B"/>
                </a:solidFill>
                <a:latin typeface="Arial"/>
                <a:cs typeface="Arial"/>
              </a:rPr>
              <a:t>services</a:t>
            </a:r>
            <a:endParaRPr sz="3600">
              <a:latin typeface="Arial"/>
              <a:cs typeface="Arial"/>
            </a:endParaRPr>
          </a:p>
        </p:txBody>
      </p:sp>
      <p:grpSp>
        <p:nvGrpSpPr>
          <p:cNvPr id="3" name="object 3"/>
          <p:cNvGrpSpPr/>
          <p:nvPr/>
        </p:nvGrpSpPr>
        <p:grpSpPr>
          <a:xfrm>
            <a:off x="7264260" y="1387729"/>
            <a:ext cx="988060" cy="958215"/>
            <a:chOff x="7264260" y="1387729"/>
            <a:chExt cx="988060" cy="958215"/>
          </a:xfrm>
        </p:grpSpPr>
        <p:sp>
          <p:nvSpPr>
            <p:cNvPr id="4" name="object 4"/>
            <p:cNvSpPr/>
            <p:nvPr/>
          </p:nvSpPr>
          <p:spPr>
            <a:xfrm>
              <a:off x="7264260" y="1907552"/>
              <a:ext cx="438150" cy="438150"/>
            </a:xfrm>
            <a:custGeom>
              <a:avLst/>
              <a:gdLst/>
              <a:ahLst/>
              <a:cxnLst/>
              <a:rect l="l" t="t" r="r" b="b"/>
              <a:pathLst>
                <a:path w="438150" h="438150">
                  <a:moveTo>
                    <a:pt x="218909" y="0"/>
                  </a:moveTo>
                  <a:lnTo>
                    <a:pt x="178673" y="8125"/>
                  </a:lnTo>
                  <a:lnTo>
                    <a:pt x="145813" y="30281"/>
                  </a:lnTo>
                  <a:lnTo>
                    <a:pt x="123656" y="63141"/>
                  </a:lnTo>
                  <a:lnTo>
                    <a:pt x="115531" y="103377"/>
                  </a:lnTo>
                  <a:lnTo>
                    <a:pt x="123656" y="143621"/>
                  </a:lnTo>
                  <a:lnTo>
                    <a:pt x="145813" y="176485"/>
                  </a:lnTo>
                  <a:lnTo>
                    <a:pt x="178673" y="198643"/>
                  </a:lnTo>
                  <a:lnTo>
                    <a:pt x="218909" y="206768"/>
                  </a:lnTo>
                  <a:lnTo>
                    <a:pt x="259153" y="198643"/>
                  </a:lnTo>
                  <a:lnTo>
                    <a:pt x="292017" y="176485"/>
                  </a:lnTo>
                  <a:lnTo>
                    <a:pt x="314175" y="143621"/>
                  </a:lnTo>
                  <a:lnTo>
                    <a:pt x="322300" y="103377"/>
                  </a:lnTo>
                  <a:lnTo>
                    <a:pt x="314175" y="63141"/>
                  </a:lnTo>
                  <a:lnTo>
                    <a:pt x="292017" y="30281"/>
                  </a:lnTo>
                  <a:lnTo>
                    <a:pt x="259153" y="8125"/>
                  </a:lnTo>
                  <a:lnTo>
                    <a:pt x="218909" y="0"/>
                  </a:lnTo>
                  <a:close/>
                </a:path>
                <a:path w="438150" h="438150">
                  <a:moveTo>
                    <a:pt x="267563" y="231089"/>
                  </a:moveTo>
                  <a:lnTo>
                    <a:pt x="170268" y="231089"/>
                  </a:lnTo>
                  <a:lnTo>
                    <a:pt x="125002" y="237171"/>
                  </a:lnTo>
                  <a:lnTo>
                    <a:pt x="84327" y="254337"/>
                  </a:lnTo>
                  <a:lnTo>
                    <a:pt x="49868" y="280962"/>
                  </a:lnTo>
                  <a:lnTo>
                    <a:pt x="23245" y="315422"/>
                  </a:lnTo>
                  <a:lnTo>
                    <a:pt x="6081" y="356096"/>
                  </a:lnTo>
                  <a:lnTo>
                    <a:pt x="0" y="401358"/>
                  </a:lnTo>
                  <a:lnTo>
                    <a:pt x="0" y="413524"/>
                  </a:lnTo>
                  <a:lnTo>
                    <a:pt x="1910" y="422993"/>
                  </a:lnTo>
                  <a:lnTo>
                    <a:pt x="7121" y="430723"/>
                  </a:lnTo>
                  <a:lnTo>
                    <a:pt x="14851" y="435934"/>
                  </a:lnTo>
                  <a:lnTo>
                    <a:pt x="24320" y="437845"/>
                  </a:lnTo>
                  <a:lnTo>
                    <a:pt x="413511" y="437845"/>
                  </a:lnTo>
                  <a:lnTo>
                    <a:pt x="422980" y="435934"/>
                  </a:lnTo>
                  <a:lnTo>
                    <a:pt x="430710" y="430723"/>
                  </a:lnTo>
                  <a:lnTo>
                    <a:pt x="435921" y="422993"/>
                  </a:lnTo>
                  <a:lnTo>
                    <a:pt x="437832" y="413524"/>
                  </a:lnTo>
                  <a:lnTo>
                    <a:pt x="437832" y="401358"/>
                  </a:lnTo>
                  <a:lnTo>
                    <a:pt x="431750" y="356096"/>
                  </a:lnTo>
                  <a:lnTo>
                    <a:pt x="414587" y="315422"/>
                  </a:lnTo>
                  <a:lnTo>
                    <a:pt x="387964" y="280962"/>
                  </a:lnTo>
                  <a:lnTo>
                    <a:pt x="353504" y="254337"/>
                  </a:lnTo>
                  <a:lnTo>
                    <a:pt x="312830" y="237171"/>
                  </a:lnTo>
                  <a:lnTo>
                    <a:pt x="267563" y="231089"/>
                  </a:lnTo>
                  <a:close/>
                </a:path>
              </a:pathLst>
            </a:custGeom>
            <a:solidFill>
              <a:srgbClr val="000000"/>
            </a:solidFill>
          </p:spPr>
          <p:txBody>
            <a:bodyPr wrap="square" lIns="0" tIns="0" rIns="0" bIns="0" rtlCol="0"/>
            <a:lstStyle/>
            <a:p>
              <a:endParaRPr/>
            </a:p>
          </p:txBody>
        </p:sp>
        <p:sp>
          <p:nvSpPr>
            <p:cNvPr id="5" name="object 5"/>
            <p:cNvSpPr/>
            <p:nvPr/>
          </p:nvSpPr>
          <p:spPr>
            <a:xfrm>
              <a:off x="7483384" y="1400434"/>
              <a:ext cx="756285" cy="414020"/>
            </a:xfrm>
            <a:custGeom>
              <a:avLst/>
              <a:gdLst/>
              <a:ahLst/>
              <a:cxnLst/>
              <a:rect l="l" t="t" r="r" b="b"/>
              <a:pathLst>
                <a:path w="756284" h="414019">
                  <a:moveTo>
                    <a:pt x="466457" y="0"/>
                  </a:moveTo>
                  <a:lnTo>
                    <a:pt x="437405" y="2840"/>
                  </a:lnTo>
                  <a:lnTo>
                    <a:pt x="411902" y="13598"/>
                  </a:lnTo>
                  <a:lnTo>
                    <a:pt x="393244" y="31452"/>
                  </a:lnTo>
                  <a:lnTo>
                    <a:pt x="386818" y="26727"/>
                  </a:lnTo>
                  <a:lnTo>
                    <a:pt x="379503" y="22727"/>
                  </a:lnTo>
                  <a:lnTo>
                    <a:pt x="371540" y="19577"/>
                  </a:lnTo>
                  <a:lnTo>
                    <a:pt x="335993" y="11693"/>
                  </a:lnTo>
                  <a:lnTo>
                    <a:pt x="300390" y="14491"/>
                  </a:lnTo>
                  <a:lnTo>
                    <a:pt x="268790" y="27042"/>
                  </a:lnTo>
                  <a:lnTo>
                    <a:pt x="245251" y="48419"/>
                  </a:lnTo>
                  <a:lnTo>
                    <a:pt x="227475" y="42078"/>
                  </a:lnTo>
                  <a:lnTo>
                    <a:pt x="208664" y="38046"/>
                  </a:lnTo>
                  <a:lnTo>
                    <a:pt x="189217" y="36382"/>
                  </a:lnTo>
                  <a:lnTo>
                    <a:pt x="169534" y="37141"/>
                  </a:lnTo>
                  <a:lnTo>
                    <a:pt x="125181" y="48621"/>
                  </a:lnTo>
                  <a:lnTo>
                    <a:pt x="91353" y="71103"/>
                  </a:lnTo>
                  <a:lnTo>
                    <a:pt x="71307" y="101397"/>
                  </a:lnTo>
                  <a:lnTo>
                    <a:pt x="68302" y="136316"/>
                  </a:lnTo>
                  <a:lnTo>
                    <a:pt x="67667" y="137598"/>
                  </a:lnTo>
                  <a:lnTo>
                    <a:pt x="20625" y="154781"/>
                  </a:lnTo>
                  <a:lnTo>
                    <a:pt x="0" y="186896"/>
                  </a:lnTo>
                  <a:lnTo>
                    <a:pt x="1849" y="208701"/>
                  </a:lnTo>
                  <a:lnTo>
                    <a:pt x="14481" y="228394"/>
                  </a:lnTo>
                  <a:lnTo>
                    <a:pt x="37022" y="243465"/>
                  </a:lnTo>
                  <a:lnTo>
                    <a:pt x="27032" y="253369"/>
                  </a:lnTo>
                  <a:lnTo>
                    <a:pt x="20233" y="264513"/>
                  </a:lnTo>
                  <a:lnTo>
                    <a:pt x="16805" y="276480"/>
                  </a:lnTo>
                  <a:lnTo>
                    <a:pt x="16931" y="288855"/>
                  </a:lnTo>
                  <a:lnTo>
                    <a:pt x="26354" y="310265"/>
                  </a:lnTo>
                  <a:lnTo>
                    <a:pt x="45434" y="326757"/>
                  </a:lnTo>
                  <a:lnTo>
                    <a:pt x="71446" y="336731"/>
                  </a:lnTo>
                  <a:lnTo>
                    <a:pt x="101665" y="338588"/>
                  </a:lnTo>
                  <a:lnTo>
                    <a:pt x="103087" y="340405"/>
                  </a:lnTo>
                  <a:lnTo>
                    <a:pt x="139305" y="370030"/>
                  </a:lnTo>
                  <a:lnTo>
                    <a:pt x="186276" y="386406"/>
                  </a:lnTo>
                  <a:lnTo>
                    <a:pt x="238033" y="388419"/>
                  </a:lnTo>
                  <a:lnTo>
                    <a:pt x="288609" y="374961"/>
                  </a:lnTo>
                  <a:lnTo>
                    <a:pt x="301343" y="386836"/>
                  </a:lnTo>
                  <a:lnTo>
                    <a:pt x="316500" y="396839"/>
                  </a:lnTo>
                  <a:lnTo>
                    <a:pt x="333716" y="404767"/>
                  </a:lnTo>
                  <a:lnTo>
                    <a:pt x="352630" y="410420"/>
                  </a:lnTo>
                  <a:lnTo>
                    <a:pt x="399376" y="413738"/>
                  </a:lnTo>
                  <a:lnTo>
                    <a:pt x="442692" y="403755"/>
                  </a:lnTo>
                  <a:lnTo>
                    <a:pt x="477835" y="382366"/>
                  </a:lnTo>
                  <a:lnTo>
                    <a:pt x="500064" y="351466"/>
                  </a:lnTo>
                  <a:lnTo>
                    <a:pt x="512377" y="356346"/>
                  </a:lnTo>
                  <a:lnTo>
                    <a:pt x="525413" y="359907"/>
                  </a:lnTo>
                  <a:lnTo>
                    <a:pt x="538983" y="362109"/>
                  </a:lnTo>
                  <a:lnTo>
                    <a:pt x="552896" y="362909"/>
                  </a:lnTo>
                  <a:lnTo>
                    <a:pt x="592389" y="357216"/>
                  </a:lnTo>
                  <a:lnTo>
                    <a:pt x="624762" y="341246"/>
                  </a:lnTo>
                  <a:lnTo>
                    <a:pt x="646729" y="317403"/>
                  </a:lnTo>
                  <a:lnTo>
                    <a:pt x="655004" y="288093"/>
                  </a:lnTo>
                  <a:lnTo>
                    <a:pt x="669917" y="285771"/>
                  </a:lnTo>
                  <a:lnTo>
                    <a:pt x="710478" y="270694"/>
                  </a:lnTo>
                  <a:lnTo>
                    <a:pt x="741424" y="244230"/>
                  </a:lnTo>
                  <a:lnTo>
                    <a:pt x="755845" y="212092"/>
                  </a:lnTo>
                  <a:lnTo>
                    <a:pt x="753040" y="178270"/>
                  </a:lnTo>
                  <a:lnTo>
                    <a:pt x="732309" y="146755"/>
                  </a:lnTo>
                  <a:lnTo>
                    <a:pt x="734011" y="143783"/>
                  </a:lnTo>
                  <a:lnTo>
                    <a:pt x="735446" y="140722"/>
                  </a:lnTo>
                  <a:lnTo>
                    <a:pt x="736589" y="137598"/>
                  </a:lnTo>
                  <a:lnTo>
                    <a:pt x="739057" y="109970"/>
                  </a:lnTo>
                  <a:lnTo>
                    <a:pt x="727543" y="84660"/>
                  </a:lnTo>
                  <a:lnTo>
                    <a:pt x="704156" y="64419"/>
                  </a:lnTo>
                  <a:lnTo>
                    <a:pt x="671006" y="52000"/>
                  </a:lnTo>
                  <a:lnTo>
                    <a:pt x="667166" y="41460"/>
                  </a:lnTo>
                  <a:lnTo>
                    <a:pt x="612724" y="2863"/>
                  </a:lnTo>
                  <a:lnTo>
                    <a:pt x="580314" y="206"/>
                  </a:lnTo>
                  <a:lnTo>
                    <a:pt x="548930" y="6775"/>
                  </a:lnTo>
                  <a:lnTo>
                    <a:pt x="522429" y="22333"/>
                  </a:lnTo>
                  <a:lnTo>
                    <a:pt x="516743" y="17392"/>
                  </a:lnTo>
                  <a:lnTo>
                    <a:pt x="510361" y="12978"/>
                  </a:lnTo>
                  <a:lnTo>
                    <a:pt x="503344" y="9133"/>
                  </a:lnTo>
                  <a:lnTo>
                    <a:pt x="495759" y="5899"/>
                  </a:lnTo>
                  <a:lnTo>
                    <a:pt x="466457" y="0"/>
                  </a:lnTo>
                  <a:close/>
                </a:path>
              </a:pathLst>
            </a:custGeom>
            <a:solidFill>
              <a:srgbClr val="BE384B"/>
            </a:solidFill>
          </p:spPr>
          <p:txBody>
            <a:bodyPr wrap="square" lIns="0" tIns="0" rIns="0" bIns="0" rtlCol="0"/>
            <a:lstStyle/>
            <a:p>
              <a:endParaRPr/>
            </a:p>
          </p:txBody>
        </p:sp>
        <p:sp>
          <p:nvSpPr>
            <p:cNvPr id="6" name="object 6"/>
            <p:cNvSpPr/>
            <p:nvPr/>
          </p:nvSpPr>
          <p:spPr>
            <a:xfrm>
              <a:off x="7689710" y="1782229"/>
              <a:ext cx="78155" cy="94170"/>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7483396" y="1400429"/>
              <a:ext cx="756285" cy="476250"/>
            </a:xfrm>
            <a:custGeom>
              <a:avLst/>
              <a:gdLst/>
              <a:ahLst/>
              <a:cxnLst/>
              <a:rect l="l" t="t" r="r" b="b"/>
              <a:pathLst>
                <a:path w="756284" h="476250">
                  <a:moveTo>
                    <a:pt x="68297" y="136310"/>
                  </a:moveTo>
                  <a:lnTo>
                    <a:pt x="91346" y="71104"/>
                  </a:lnTo>
                  <a:lnTo>
                    <a:pt x="125176" y="48621"/>
                  </a:lnTo>
                  <a:lnTo>
                    <a:pt x="169533" y="37139"/>
                  </a:lnTo>
                  <a:lnTo>
                    <a:pt x="189216" y="36379"/>
                  </a:lnTo>
                  <a:lnTo>
                    <a:pt x="208664" y="38046"/>
                  </a:lnTo>
                  <a:lnTo>
                    <a:pt x="227476" y="42080"/>
                  </a:lnTo>
                  <a:lnTo>
                    <a:pt x="245252" y="48421"/>
                  </a:lnTo>
                  <a:lnTo>
                    <a:pt x="268786" y="27041"/>
                  </a:lnTo>
                  <a:lnTo>
                    <a:pt x="300386" y="14489"/>
                  </a:lnTo>
                  <a:lnTo>
                    <a:pt x="335990" y="11691"/>
                  </a:lnTo>
                  <a:lnTo>
                    <a:pt x="371536" y="19577"/>
                  </a:lnTo>
                  <a:lnTo>
                    <a:pt x="379501" y="22733"/>
                  </a:lnTo>
                  <a:lnTo>
                    <a:pt x="386811" y="26734"/>
                  </a:lnTo>
                  <a:lnTo>
                    <a:pt x="393238" y="31453"/>
                  </a:lnTo>
                  <a:lnTo>
                    <a:pt x="411895" y="13601"/>
                  </a:lnTo>
                  <a:lnTo>
                    <a:pt x="437399" y="2843"/>
                  </a:lnTo>
                  <a:lnTo>
                    <a:pt x="466453" y="0"/>
                  </a:lnTo>
                  <a:lnTo>
                    <a:pt x="495758" y="5894"/>
                  </a:lnTo>
                  <a:lnTo>
                    <a:pt x="503338" y="9129"/>
                  </a:lnTo>
                  <a:lnTo>
                    <a:pt x="510353" y="12975"/>
                  </a:lnTo>
                  <a:lnTo>
                    <a:pt x="516735" y="17390"/>
                  </a:lnTo>
                  <a:lnTo>
                    <a:pt x="522419" y="22334"/>
                  </a:lnTo>
                  <a:lnTo>
                    <a:pt x="548925" y="6774"/>
                  </a:lnTo>
                  <a:lnTo>
                    <a:pt x="580310" y="205"/>
                  </a:lnTo>
                  <a:lnTo>
                    <a:pt x="612719" y="2863"/>
                  </a:lnTo>
                  <a:lnTo>
                    <a:pt x="642295" y="14985"/>
                  </a:lnTo>
                  <a:lnTo>
                    <a:pt x="652643" y="22742"/>
                  </a:lnTo>
                  <a:lnTo>
                    <a:pt x="660986" y="31638"/>
                  </a:lnTo>
                  <a:lnTo>
                    <a:pt x="667162" y="41463"/>
                  </a:lnTo>
                  <a:lnTo>
                    <a:pt x="671006" y="52006"/>
                  </a:lnTo>
                  <a:lnTo>
                    <a:pt x="704152" y="64423"/>
                  </a:lnTo>
                  <a:lnTo>
                    <a:pt x="727536" y="84663"/>
                  </a:lnTo>
                  <a:lnTo>
                    <a:pt x="739048" y="109972"/>
                  </a:lnTo>
                  <a:lnTo>
                    <a:pt x="736578" y="137598"/>
                  </a:lnTo>
                  <a:lnTo>
                    <a:pt x="735439" y="140721"/>
                  </a:lnTo>
                  <a:lnTo>
                    <a:pt x="734010" y="143782"/>
                  </a:lnTo>
                  <a:lnTo>
                    <a:pt x="732301" y="146757"/>
                  </a:lnTo>
                  <a:lnTo>
                    <a:pt x="753037" y="178274"/>
                  </a:lnTo>
                  <a:lnTo>
                    <a:pt x="741423" y="244230"/>
                  </a:lnTo>
                  <a:lnTo>
                    <a:pt x="710478" y="270695"/>
                  </a:lnTo>
                  <a:lnTo>
                    <a:pt x="669916" y="285771"/>
                  </a:lnTo>
                  <a:lnTo>
                    <a:pt x="655005" y="288095"/>
                  </a:lnTo>
                  <a:lnTo>
                    <a:pt x="646728" y="317403"/>
                  </a:lnTo>
                  <a:lnTo>
                    <a:pt x="624761" y="341244"/>
                  </a:lnTo>
                  <a:lnTo>
                    <a:pt x="592387" y="357214"/>
                  </a:lnTo>
                  <a:lnTo>
                    <a:pt x="552892" y="362905"/>
                  </a:lnTo>
                  <a:lnTo>
                    <a:pt x="538981" y="362107"/>
                  </a:lnTo>
                  <a:lnTo>
                    <a:pt x="525412" y="359907"/>
                  </a:lnTo>
                  <a:lnTo>
                    <a:pt x="512374" y="356346"/>
                  </a:lnTo>
                  <a:lnTo>
                    <a:pt x="500058" y="351464"/>
                  </a:lnTo>
                  <a:lnTo>
                    <a:pt x="477829" y="382364"/>
                  </a:lnTo>
                  <a:lnTo>
                    <a:pt x="442686" y="403753"/>
                  </a:lnTo>
                  <a:lnTo>
                    <a:pt x="399372" y="413735"/>
                  </a:lnTo>
                  <a:lnTo>
                    <a:pt x="352631" y="410414"/>
                  </a:lnTo>
                  <a:lnTo>
                    <a:pt x="333715" y="404766"/>
                  </a:lnTo>
                  <a:lnTo>
                    <a:pt x="316496" y="396840"/>
                  </a:lnTo>
                  <a:lnTo>
                    <a:pt x="301337" y="386838"/>
                  </a:lnTo>
                  <a:lnTo>
                    <a:pt x="288598" y="374960"/>
                  </a:lnTo>
                  <a:lnTo>
                    <a:pt x="238025" y="388422"/>
                  </a:lnTo>
                  <a:lnTo>
                    <a:pt x="186269" y="386409"/>
                  </a:lnTo>
                  <a:lnTo>
                    <a:pt x="139300" y="370034"/>
                  </a:lnTo>
                  <a:lnTo>
                    <a:pt x="103084" y="340407"/>
                  </a:lnTo>
                  <a:lnTo>
                    <a:pt x="101655" y="338587"/>
                  </a:lnTo>
                  <a:lnTo>
                    <a:pt x="71439" y="336733"/>
                  </a:lnTo>
                  <a:lnTo>
                    <a:pt x="45429" y="326760"/>
                  </a:lnTo>
                  <a:lnTo>
                    <a:pt x="26349" y="310267"/>
                  </a:lnTo>
                  <a:lnTo>
                    <a:pt x="16925" y="288854"/>
                  </a:lnTo>
                  <a:lnTo>
                    <a:pt x="16799" y="276480"/>
                  </a:lnTo>
                  <a:lnTo>
                    <a:pt x="20227" y="264515"/>
                  </a:lnTo>
                  <a:lnTo>
                    <a:pt x="27026" y="253374"/>
                  </a:lnTo>
                  <a:lnTo>
                    <a:pt x="37013" y="243471"/>
                  </a:lnTo>
                  <a:lnTo>
                    <a:pt x="14478" y="228396"/>
                  </a:lnTo>
                  <a:lnTo>
                    <a:pt x="1848" y="208702"/>
                  </a:lnTo>
                  <a:lnTo>
                    <a:pt x="0" y="186897"/>
                  </a:lnTo>
                  <a:lnTo>
                    <a:pt x="9806" y="165491"/>
                  </a:lnTo>
                  <a:lnTo>
                    <a:pt x="20623" y="154784"/>
                  </a:lnTo>
                  <a:lnTo>
                    <a:pt x="34284" y="146368"/>
                  </a:lnTo>
                  <a:lnTo>
                    <a:pt x="50169" y="140540"/>
                  </a:lnTo>
                  <a:lnTo>
                    <a:pt x="67659" y="137600"/>
                  </a:lnTo>
                  <a:lnTo>
                    <a:pt x="68297" y="136310"/>
                  </a:lnTo>
                  <a:close/>
                </a:path>
                <a:path w="756284" h="476250">
                  <a:moveTo>
                    <a:pt x="232152" y="464459"/>
                  </a:moveTo>
                  <a:lnTo>
                    <a:pt x="232152" y="470813"/>
                  </a:lnTo>
                  <a:lnTo>
                    <a:pt x="227002" y="475963"/>
                  </a:lnTo>
                  <a:lnTo>
                    <a:pt x="220648" y="475963"/>
                  </a:lnTo>
                  <a:lnTo>
                    <a:pt x="214295" y="475963"/>
                  </a:lnTo>
                  <a:lnTo>
                    <a:pt x="209144" y="470813"/>
                  </a:lnTo>
                  <a:lnTo>
                    <a:pt x="209144" y="464459"/>
                  </a:lnTo>
                  <a:lnTo>
                    <a:pt x="209144" y="458106"/>
                  </a:lnTo>
                  <a:lnTo>
                    <a:pt x="214295" y="452956"/>
                  </a:lnTo>
                  <a:lnTo>
                    <a:pt x="220648" y="452956"/>
                  </a:lnTo>
                  <a:lnTo>
                    <a:pt x="227002" y="452956"/>
                  </a:lnTo>
                  <a:lnTo>
                    <a:pt x="232152" y="458106"/>
                  </a:lnTo>
                  <a:lnTo>
                    <a:pt x="232152" y="464459"/>
                  </a:lnTo>
                  <a:close/>
                </a:path>
                <a:path w="756284" h="476250">
                  <a:moveTo>
                    <a:pt x="252331" y="450211"/>
                  </a:moveTo>
                  <a:lnTo>
                    <a:pt x="250523" y="459167"/>
                  </a:lnTo>
                  <a:lnTo>
                    <a:pt x="245592" y="466481"/>
                  </a:lnTo>
                  <a:lnTo>
                    <a:pt x="238279" y="471411"/>
                  </a:lnTo>
                  <a:lnTo>
                    <a:pt x="229323" y="473220"/>
                  </a:lnTo>
                  <a:lnTo>
                    <a:pt x="220368" y="471411"/>
                  </a:lnTo>
                  <a:lnTo>
                    <a:pt x="213055" y="466481"/>
                  </a:lnTo>
                  <a:lnTo>
                    <a:pt x="208124" y="459167"/>
                  </a:lnTo>
                  <a:lnTo>
                    <a:pt x="206316" y="450211"/>
                  </a:lnTo>
                  <a:lnTo>
                    <a:pt x="208124" y="441256"/>
                  </a:lnTo>
                  <a:lnTo>
                    <a:pt x="213055" y="433943"/>
                  </a:lnTo>
                  <a:lnTo>
                    <a:pt x="220368" y="429013"/>
                  </a:lnTo>
                  <a:lnTo>
                    <a:pt x="229323" y="427204"/>
                  </a:lnTo>
                  <a:lnTo>
                    <a:pt x="238279" y="429013"/>
                  </a:lnTo>
                  <a:lnTo>
                    <a:pt x="245592" y="433943"/>
                  </a:lnTo>
                  <a:lnTo>
                    <a:pt x="250523" y="441256"/>
                  </a:lnTo>
                  <a:lnTo>
                    <a:pt x="252331" y="450211"/>
                  </a:lnTo>
                  <a:close/>
                </a:path>
                <a:path w="756284" h="476250">
                  <a:moveTo>
                    <a:pt x="284475" y="416312"/>
                  </a:moveTo>
                  <a:lnTo>
                    <a:pt x="281763" y="429746"/>
                  </a:lnTo>
                  <a:lnTo>
                    <a:pt x="274367" y="440716"/>
                  </a:lnTo>
                  <a:lnTo>
                    <a:pt x="263397" y="448112"/>
                  </a:lnTo>
                  <a:lnTo>
                    <a:pt x="249964" y="450824"/>
                  </a:lnTo>
                  <a:lnTo>
                    <a:pt x="236531" y="448112"/>
                  </a:lnTo>
                  <a:lnTo>
                    <a:pt x="225561" y="440716"/>
                  </a:lnTo>
                  <a:lnTo>
                    <a:pt x="218165" y="429746"/>
                  </a:lnTo>
                  <a:lnTo>
                    <a:pt x="215453" y="416312"/>
                  </a:lnTo>
                  <a:lnTo>
                    <a:pt x="218165" y="402879"/>
                  </a:lnTo>
                  <a:lnTo>
                    <a:pt x="225561" y="391909"/>
                  </a:lnTo>
                  <a:lnTo>
                    <a:pt x="236531" y="384513"/>
                  </a:lnTo>
                  <a:lnTo>
                    <a:pt x="249964" y="381801"/>
                  </a:lnTo>
                  <a:lnTo>
                    <a:pt x="263397" y="384513"/>
                  </a:lnTo>
                  <a:lnTo>
                    <a:pt x="274367" y="391909"/>
                  </a:lnTo>
                  <a:lnTo>
                    <a:pt x="281763" y="402879"/>
                  </a:lnTo>
                  <a:lnTo>
                    <a:pt x="284475" y="416312"/>
                  </a:lnTo>
                  <a:close/>
                </a:path>
                <a:path w="756284" h="476250">
                  <a:moveTo>
                    <a:pt x="82183" y="249499"/>
                  </a:moveTo>
                  <a:lnTo>
                    <a:pt x="70605" y="249513"/>
                  </a:lnTo>
                  <a:lnTo>
                    <a:pt x="59223" y="248222"/>
                  </a:lnTo>
                  <a:lnTo>
                    <a:pt x="48231" y="245659"/>
                  </a:lnTo>
                  <a:lnTo>
                    <a:pt x="37825" y="241858"/>
                  </a:lnTo>
                </a:path>
                <a:path w="756284" h="476250">
                  <a:moveTo>
                    <a:pt x="121321" y="333113"/>
                  </a:moveTo>
                  <a:lnTo>
                    <a:pt x="115096" y="334960"/>
                  </a:lnTo>
                  <a:lnTo>
                    <a:pt x="108571" y="336189"/>
                  </a:lnTo>
                  <a:lnTo>
                    <a:pt x="101913" y="336770"/>
                  </a:lnTo>
                </a:path>
                <a:path w="756284" h="476250">
                  <a:moveTo>
                    <a:pt x="288555" y="373290"/>
                  </a:moveTo>
                  <a:lnTo>
                    <a:pt x="283873" y="368057"/>
                  </a:lnTo>
                  <a:lnTo>
                    <a:pt x="279953" y="362465"/>
                  </a:lnTo>
                  <a:lnTo>
                    <a:pt x="276861" y="356609"/>
                  </a:lnTo>
                </a:path>
                <a:path w="756284" h="476250">
                  <a:moveTo>
                    <a:pt x="504804" y="331694"/>
                  </a:moveTo>
                  <a:lnTo>
                    <a:pt x="504115" y="337901"/>
                  </a:lnTo>
                  <a:lnTo>
                    <a:pt x="502550" y="344036"/>
                  </a:lnTo>
                  <a:lnTo>
                    <a:pt x="500134" y="349997"/>
                  </a:lnTo>
                </a:path>
                <a:path w="756284" h="476250">
                  <a:moveTo>
                    <a:pt x="597649" y="218601"/>
                  </a:moveTo>
                  <a:lnTo>
                    <a:pt x="621398" y="230573"/>
                  </a:lnTo>
                  <a:lnTo>
                    <a:pt x="639398" y="246678"/>
                  </a:lnTo>
                  <a:lnTo>
                    <a:pt x="650758" y="265847"/>
                  </a:lnTo>
                  <a:lnTo>
                    <a:pt x="654586" y="287007"/>
                  </a:lnTo>
                </a:path>
                <a:path w="756284" h="476250">
                  <a:moveTo>
                    <a:pt x="731944" y="145743"/>
                  </a:moveTo>
                  <a:lnTo>
                    <a:pt x="727131" y="152946"/>
                  </a:lnTo>
                  <a:lnTo>
                    <a:pt x="721258" y="159665"/>
                  </a:lnTo>
                  <a:lnTo>
                    <a:pt x="714390" y="165836"/>
                  </a:lnTo>
                  <a:lnTo>
                    <a:pt x="706591" y="171394"/>
                  </a:lnTo>
                </a:path>
                <a:path w="756284" h="476250">
                  <a:moveTo>
                    <a:pt x="671109" y="50568"/>
                  </a:moveTo>
                  <a:lnTo>
                    <a:pt x="672078" y="54565"/>
                  </a:lnTo>
                  <a:lnTo>
                    <a:pt x="672526" y="58622"/>
                  </a:lnTo>
                  <a:lnTo>
                    <a:pt x="672448" y="62682"/>
                  </a:lnTo>
                </a:path>
                <a:path w="756284" h="476250">
                  <a:moveTo>
                    <a:pt x="509199" y="36437"/>
                  </a:moveTo>
                  <a:lnTo>
                    <a:pt x="512502" y="30849"/>
                  </a:lnTo>
                  <a:lnTo>
                    <a:pt x="516877" y="25645"/>
                  </a:lnTo>
                  <a:lnTo>
                    <a:pt x="522187" y="20988"/>
                  </a:lnTo>
                </a:path>
                <a:path w="756284" h="476250">
                  <a:moveTo>
                    <a:pt x="387722" y="43800"/>
                  </a:moveTo>
                  <a:lnTo>
                    <a:pt x="389070" y="39181"/>
                  </a:lnTo>
                  <a:lnTo>
                    <a:pt x="391183" y="34706"/>
                  </a:lnTo>
                  <a:lnTo>
                    <a:pt x="394013" y="30476"/>
                  </a:lnTo>
                </a:path>
                <a:path w="756284" h="476250">
                  <a:moveTo>
                    <a:pt x="245162" y="48325"/>
                  </a:moveTo>
                  <a:lnTo>
                    <a:pt x="251240" y="51166"/>
                  </a:lnTo>
                  <a:lnTo>
                    <a:pt x="257070" y="54273"/>
                  </a:lnTo>
                  <a:lnTo>
                    <a:pt x="262637" y="57638"/>
                  </a:lnTo>
                  <a:lnTo>
                    <a:pt x="267924" y="61251"/>
                  </a:lnTo>
                </a:path>
                <a:path w="756284" h="476250">
                  <a:moveTo>
                    <a:pt x="72272" y="149913"/>
                  </a:moveTo>
                  <a:lnTo>
                    <a:pt x="70468" y="145465"/>
                  </a:lnTo>
                  <a:lnTo>
                    <a:pt x="69140" y="140918"/>
                  </a:lnTo>
                  <a:lnTo>
                    <a:pt x="68299" y="136313"/>
                  </a:lnTo>
                </a:path>
              </a:pathLst>
            </a:custGeom>
            <a:ln w="25400">
              <a:solidFill>
                <a:srgbClr val="8B2635"/>
              </a:solidFill>
            </a:ln>
          </p:spPr>
          <p:txBody>
            <a:bodyPr wrap="square" lIns="0" tIns="0" rIns="0" bIns="0" rtlCol="0"/>
            <a:lstStyle/>
            <a:p>
              <a:endParaRPr/>
            </a:p>
          </p:txBody>
        </p:sp>
      </p:grpSp>
      <p:sp>
        <p:nvSpPr>
          <p:cNvPr id="8" name="object 8"/>
          <p:cNvSpPr txBox="1"/>
          <p:nvPr/>
        </p:nvSpPr>
        <p:spPr>
          <a:xfrm>
            <a:off x="8500427" y="5333491"/>
            <a:ext cx="106045" cy="208279"/>
          </a:xfrm>
          <a:prstGeom prst="rect">
            <a:avLst/>
          </a:prstGeom>
        </p:spPr>
        <p:txBody>
          <a:bodyPr vert="horz" wrap="square" lIns="0" tIns="12700" rIns="0" bIns="0" rtlCol="0">
            <a:spAutoFit/>
          </a:bodyPr>
          <a:lstStyle/>
          <a:p>
            <a:pPr marL="12700">
              <a:lnSpc>
                <a:spcPct val="100000"/>
              </a:lnSpc>
              <a:spcBef>
                <a:spcPts val="100"/>
              </a:spcBef>
            </a:pPr>
            <a:r>
              <a:rPr sz="1200" spc="-40" dirty="0">
                <a:solidFill>
                  <a:srgbClr val="898989"/>
                </a:solidFill>
                <a:latin typeface="Arial"/>
                <a:cs typeface="Arial"/>
              </a:rPr>
              <a:t>2</a:t>
            </a:r>
            <a:endParaRPr sz="1200">
              <a:latin typeface="Arial"/>
              <a:cs typeface="Arial"/>
            </a:endParaRPr>
          </a:p>
        </p:txBody>
      </p:sp>
      <p:grpSp>
        <p:nvGrpSpPr>
          <p:cNvPr id="9" name="object 9"/>
          <p:cNvGrpSpPr/>
          <p:nvPr/>
        </p:nvGrpSpPr>
        <p:grpSpPr>
          <a:xfrm>
            <a:off x="7323823" y="2688907"/>
            <a:ext cx="328930" cy="521334"/>
            <a:chOff x="7323823" y="2688907"/>
            <a:chExt cx="328930" cy="521334"/>
          </a:xfrm>
        </p:grpSpPr>
        <p:sp>
          <p:nvSpPr>
            <p:cNvPr id="10" name="object 10"/>
            <p:cNvSpPr/>
            <p:nvPr/>
          </p:nvSpPr>
          <p:spPr>
            <a:xfrm>
              <a:off x="7470483" y="3139567"/>
              <a:ext cx="35560" cy="36830"/>
            </a:xfrm>
            <a:custGeom>
              <a:avLst/>
              <a:gdLst/>
              <a:ahLst/>
              <a:cxnLst/>
              <a:rect l="l" t="t" r="r" b="b"/>
              <a:pathLst>
                <a:path w="35559" h="36830">
                  <a:moveTo>
                    <a:pt x="20954" y="0"/>
                  </a:moveTo>
                  <a:lnTo>
                    <a:pt x="14249" y="0"/>
                  </a:lnTo>
                  <a:lnTo>
                    <a:pt x="3352" y="6210"/>
                  </a:lnTo>
                  <a:lnTo>
                    <a:pt x="0" y="11937"/>
                  </a:lnTo>
                  <a:lnTo>
                    <a:pt x="0" y="24345"/>
                  </a:lnTo>
                  <a:lnTo>
                    <a:pt x="3352" y="30073"/>
                  </a:lnTo>
                  <a:lnTo>
                    <a:pt x="14249" y="36283"/>
                  </a:lnTo>
                  <a:lnTo>
                    <a:pt x="20954" y="36283"/>
                  </a:lnTo>
                  <a:lnTo>
                    <a:pt x="31851" y="30073"/>
                  </a:lnTo>
                  <a:lnTo>
                    <a:pt x="35204" y="24345"/>
                  </a:lnTo>
                  <a:lnTo>
                    <a:pt x="35204" y="11937"/>
                  </a:lnTo>
                  <a:lnTo>
                    <a:pt x="31851" y="6210"/>
                  </a:lnTo>
                  <a:lnTo>
                    <a:pt x="20954" y="0"/>
                  </a:lnTo>
                  <a:close/>
                </a:path>
              </a:pathLst>
            </a:custGeom>
            <a:solidFill>
              <a:srgbClr val="EE6A56"/>
            </a:solidFill>
          </p:spPr>
          <p:txBody>
            <a:bodyPr wrap="square" lIns="0" tIns="0" rIns="0" bIns="0" rtlCol="0"/>
            <a:lstStyle/>
            <a:p>
              <a:endParaRPr/>
            </a:p>
          </p:txBody>
        </p:sp>
        <p:sp>
          <p:nvSpPr>
            <p:cNvPr id="11" name="object 11"/>
            <p:cNvSpPr/>
            <p:nvPr/>
          </p:nvSpPr>
          <p:spPr>
            <a:xfrm>
              <a:off x="7382484" y="2897263"/>
              <a:ext cx="211454" cy="173990"/>
            </a:xfrm>
            <a:custGeom>
              <a:avLst/>
              <a:gdLst/>
              <a:ahLst/>
              <a:cxnLst/>
              <a:rect l="l" t="t" r="r" b="b"/>
              <a:pathLst>
                <a:path w="211454" h="173989">
                  <a:moveTo>
                    <a:pt x="211200" y="0"/>
                  </a:moveTo>
                  <a:lnTo>
                    <a:pt x="0" y="0"/>
                  </a:lnTo>
                  <a:lnTo>
                    <a:pt x="0" y="173634"/>
                  </a:lnTo>
                  <a:lnTo>
                    <a:pt x="211200" y="173634"/>
                  </a:lnTo>
                  <a:lnTo>
                    <a:pt x="211200" y="0"/>
                  </a:lnTo>
                  <a:close/>
                </a:path>
              </a:pathLst>
            </a:custGeom>
            <a:solidFill>
              <a:srgbClr val="F7D54A"/>
            </a:solidFill>
          </p:spPr>
          <p:txBody>
            <a:bodyPr wrap="square" lIns="0" tIns="0" rIns="0" bIns="0" rtlCol="0"/>
            <a:lstStyle/>
            <a:p>
              <a:endParaRPr/>
            </a:p>
          </p:txBody>
        </p:sp>
        <p:sp>
          <p:nvSpPr>
            <p:cNvPr id="12" name="object 12"/>
            <p:cNvSpPr/>
            <p:nvPr/>
          </p:nvSpPr>
          <p:spPr>
            <a:xfrm>
              <a:off x="7405954" y="2827807"/>
              <a:ext cx="164465" cy="23495"/>
            </a:xfrm>
            <a:custGeom>
              <a:avLst/>
              <a:gdLst/>
              <a:ahLst/>
              <a:cxnLst/>
              <a:rect l="l" t="t" r="r" b="b"/>
              <a:pathLst>
                <a:path w="164465" h="23494">
                  <a:moveTo>
                    <a:pt x="164261" y="0"/>
                  </a:moveTo>
                  <a:lnTo>
                    <a:pt x="0" y="0"/>
                  </a:lnTo>
                  <a:lnTo>
                    <a:pt x="0" y="23152"/>
                  </a:lnTo>
                  <a:lnTo>
                    <a:pt x="164261" y="23152"/>
                  </a:lnTo>
                  <a:lnTo>
                    <a:pt x="164261" y="0"/>
                  </a:lnTo>
                  <a:close/>
                </a:path>
              </a:pathLst>
            </a:custGeom>
            <a:solidFill>
              <a:srgbClr val="86AEDD"/>
            </a:solidFill>
          </p:spPr>
          <p:txBody>
            <a:bodyPr wrap="square" lIns="0" tIns="0" rIns="0" bIns="0" rtlCol="0"/>
            <a:lstStyle/>
            <a:p>
              <a:endParaRPr/>
            </a:p>
          </p:txBody>
        </p:sp>
        <p:sp>
          <p:nvSpPr>
            <p:cNvPr id="13" name="object 13"/>
            <p:cNvSpPr/>
            <p:nvPr/>
          </p:nvSpPr>
          <p:spPr>
            <a:xfrm>
              <a:off x="7394219" y="2862541"/>
              <a:ext cx="187960" cy="23495"/>
            </a:xfrm>
            <a:custGeom>
              <a:avLst/>
              <a:gdLst/>
              <a:ahLst/>
              <a:cxnLst/>
              <a:rect l="l" t="t" r="r" b="b"/>
              <a:pathLst>
                <a:path w="187959" h="23494">
                  <a:moveTo>
                    <a:pt x="187731" y="0"/>
                  </a:moveTo>
                  <a:lnTo>
                    <a:pt x="0" y="0"/>
                  </a:lnTo>
                  <a:lnTo>
                    <a:pt x="0" y="23152"/>
                  </a:lnTo>
                  <a:lnTo>
                    <a:pt x="187731" y="23152"/>
                  </a:lnTo>
                  <a:lnTo>
                    <a:pt x="187731" y="0"/>
                  </a:lnTo>
                  <a:close/>
                </a:path>
              </a:pathLst>
            </a:custGeom>
            <a:solidFill>
              <a:srgbClr val="85AB70"/>
            </a:solidFill>
          </p:spPr>
          <p:txBody>
            <a:bodyPr wrap="square" lIns="0" tIns="0" rIns="0" bIns="0" rtlCol="0"/>
            <a:lstStyle/>
            <a:p>
              <a:endParaRPr/>
            </a:p>
          </p:txBody>
        </p:sp>
        <p:sp>
          <p:nvSpPr>
            <p:cNvPr id="14" name="object 14"/>
            <p:cNvSpPr/>
            <p:nvPr/>
          </p:nvSpPr>
          <p:spPr>
            <a:xfrm>
              <a:off x="7417689" y="2735211"/>
              <a:ext cx="140970" cy="278130"/>
            </a:xfrm>
            <a:custGeom>
              <a:avLst/>
              <a:gdLst/>
              <a:ahLst/>
              <a:cxnLst/>
              <a:rect l="l" t="t" r="r" b="b"/>
              <a:pathLst>
                <a:path w="140970" h="278130">
                  <a:moveTo>
                    <a:pt x="50164" y="0"/>
                  </a:moveTo>
                  <a:lnTo>
                    <a:pt x="43687" y="0"/>
                  </a:lnTo>
                  <a:lnTo>
                    <a:pt x="41059" y="2590"/>
                  </a:lnTo>
                  <a:lnTo>
                    <a:pt x="41059" y="8978"/>
                  </a:lnTo>
                  <a:lnTo>
                    <a:pt x="43687" y="11569"/>
                  </a:lnTo>
                  <a:lnTo>
                    <a:pt x="50164" y="11569"/>
                  </a:lnTo>
                  <a:lnTo>
                    <a:pt x="52793" y="8978"/>
                  </a:lnTo>
                  <a:lnTo>
                    <a:pt x="52793" y="2590"/>
                  </a:lnTo>
                  <a:lnTo>
                    <a:pt x="50164" y="0"/>
                  </a:lnTo>
                  <a:close/>
                </a:path>
                <a:path w="140970" h="278130">
                  <a:moveTo>
                    <a:pt x="97104" y="0"/>
                  </a:moveTo>
                  <a:lnTo>
                    <a:pt x="61290" y="0"/>
                  </a:lnTo>
                  <a:lnTo>
                    <a:pt x="58661" y="2590"/>
                  </a:lnTo>
                  <a:lnTo>
                    <a:pt x="58661" y="8978"/>
                  </a:lnTo>
                  <a:lnTo>
                    <a:pt x="61290" y="11569"/>
                  </a:lnTo>
                  <a:lnTo>
                    <a:pt x="97104" y="11569"/>
                  </a:lnTo>
                  <a:lnTo>
                    <a:pt x="99733" y="8978"/>
                  </a:lnTo>
                  <a:lnTo>
                    <a:pt x="99733" y="2590"/>
                  </a:lnTo>
                  <a:lnTo>
                    <a:pt x="97104" y="0"/>
                  </a:lnTo>
                  <a:close/>
                </a:path>
                <a:path w="140970" h="278130">
                  <a:moveTo>
                    <a:pt x="82130" y="219925"/>
                  </a:moveTo>
                  <a:lnTo>
                    <a:pt x="0" y="219925"/>
                  </a:lnTo>
                  <a:lnTo>
                    <a:pt x="0" y="231508"/>
                  </a:lnTo>
                  <a:lnTo>
                    <a:pt x="82130" y="231508"/>
                  </a:lnTo>
                  <a:lnTo>
                    <a:pt x="82130" y="219925"/>
                  </a:lnTo>
                  <a:close/>
                </a:path>
                <a:path w="140970" h="278130">
                  <a:moveTo>
                    <a:pt x="140792" y="243077"/>
                  </a:moveTo>
                  <a:lnTo>
                    <a:pt x="0" y="243077"/>
                  </a:lnTo>
                  <a:lnTo>
                    <a:pt x="0" y="254660"/>
                  </a:lnTo>
                  <a:lnTo>
                    <a:pt x="140792" y="254660"/>
                  </a:lnTo>
                  <a:lnTo>
                    <a:pt x="140792" y="243077"/>
                  </a:lnTo>
                  <a:close/>
                </a:path>
                <a:path w="140970" h="278130">
                  <a:moveTo>
                    <a:pt x="117335" y="266230"/>
                  </a:moveTo>
                  <a:lnTo>
                    <a:pt x="0" y="266230"/>
                  </a:lnTo>
                  <a:lnTo>
                    <a:pt x="0" y="277799"/>
                  </a:lnTo>
                  <a:lnTo>
                    <a:pt x="117335" y="277799"/>
                  </a:lnTo>
                  <a:lnTo>
                    <a:pt x="117335" y="266230"/>
                  </a:lnTo>
                  <a:close/>
                </a:path>
              </a:pathLst>
            </a:custGeom>
            <a:solidFill>
              <a:srgbClr val="313E4B"/>
            </a:solidFill>
          </p:spPr>
          <p:txBody>
            <a:bodyPr wrap="square" lIns="0" tIns="0" rIns="0" bIns="0" rtlCol="0"/>
            <a:lstStyle/>
            <a:p>
              <a:endParaRPr/>
            </a:p>
          </p:txBody>
        </p:sp>
        <p:sp>
          <p:nvSpPr>
            <p:cNvPr id="15" name="object 15"/>
            <p:cNvSpPr/>
            <p:nvPr/>
          </p:nvSpPr>
          <p:spPr>
            <a:xfrm>
              <a:off x="7323823" y="2688907"/>
              <a:ext cx="328930" cy="521334"/>
            </a:xfrm>
            <a:custGeom>
              <a:avLst/>
              <a:gdLst/>
              <a:ahLst/>
              <a:cxnLst/>
              <a:rect l="l" t="t" r="r" b="b"/>
              <a:pathLst>
                <a:path w="328929" h="521335">
                  <a:moveTo>
                    <a:pt x="281597" y="0"/>
                  </a:moveTo>
                  <a:lnTo>
                    <a:pt x="46926" y="0"/>
                  </a:lnTo>
                  <a:lnTo>
                    <a:pt x="28664" y="3638"/>
                  </a:lnTo>
                  <a:lnTo>
                    <a:pt x="13747" y="13560"/>
                  </a:lnTo>
                  <a:lnTo>
                    <a:pt x="3688" y="28278"/>
                  </a:lnTo>
                  <a:lnTo>
                    <a:pt x="0" y="46304"/>
                  </a:lnTo>
                  <a:lnTo>
                    <a:pt x="0" y="474586"/>
                  </a:lnTo>
                  <a:lnTo>
                    <a:pt x="3687" y="492611"/>
                  </a:lnTo>
                  <a:lnTo>
                    <a:pt x="13742" y="507330"/>
                  </a:lnTo>
                  <a:lnTo>
                    <a:pt x="28658" y="517252"/>
                  </a:lnTo>
                  <a:lnTo>
                    <a:pt x="46926" y="520890"/>
                  </a:lnTo>
                  <a:lnTo>
                    <a:pt x="281597" y="520890"/>
                  </a:lnTo>
                  <a:lnTo>
                    <a:pt x="299864" y="517252"/>
                  </a:lnTo>
                  <a:lnTo>
                    <a:pt x="314780" y="507330"/>
                  </a:lnTo>
                  <a:lnTo>
                    <a:pt x="321333" y="497738"/>
                  </a:lnTo>
                  <a:lnTo>
                    <a:pt x="46926" y="497738"/>
                  </a:lnTo>
                  <a:lnTo>
                    <a:pt x="37796" y="495919"/>
                  </a:lnTo>
                  <a:lnTo>
                    <a:pt x="30340" y="490958"/>
                  </a:lnTo>
                  <a:lnTo>
                    <a:pt x="25313" y="483599"/>
                  </a:lnTo>
                  <a:lnTo>
                    <a:pt x="23469" y="474586"/>
                  </a:lnTo>
                  <a:lnTo>
                    <a:pt x="23469" y="439864"/>
                  </a:lnTo>
                  <a:lnTo>
                    <a:pt x="328523" y="439864"/>
                  </a:lnTo>
                  <a:lnTo>
                    <a:pt x="328523" y="416712"/>
                  </a:lnTo>
                  <a:lnTo>
                    <a:pt x="23469" y="416712"/>
                  </a:lnTo>
                  <a:lnTo>
                    <a:pt x="23469" y="104178"/>
                  </a:lnTo>
                  <a:lnTo>
                    <a:pt x="328523" y="104178"/>
                  </a:lnTo>
                  <a:lnTo>
                    <a:pt x="328523" y="81025"/>
                  </a:lnTo>
                  <a:lnTo>
                    <a:pt x="23469" y="81025"/>
                  </a:lnTo>
                  <a:lnTo>
                    <a:pt x="23469" y="46304"/>
                  </a:lnTo>
                  <a:lnTo>
                    <a:pt x="25313" y="37291"/>
                  </a:lnTo>
                  <a:lnTo>
                    <a:pt x="30340" y="29932"/>
                  </a:lnTo>
                  <a:lnTo>
                    <a:pt x="37796" y="24971"/>
                  </a:lnTo>
                  <a:lnTo>
                    <a:pt x="46926" y="23152"/>
                  </a:lnTo>
                  <a:lnTo>
                    <a:pt x="321333" y="23152"/>
                  </a:lnTo>
                  <a:lnTo>
                    <a:pt x="314780" y="13560"/>
                  </a:lnTo>
                  <a:lnTo>
                    <a:pt x="299864" y="3638"/>
                  </a:lnTo>
                  <a:lnTo>
                    <a:pt x="281597" y="0"/>
                  </a:lnTo>
                  <a:close/>
                </a:path>
                <a:path w="328929" h="521335">
                  <a:moveTo>
                    <a:pt x="328523" y="439864"/>
                  </a:moveTo>
                  <a:lnTo>
                    <a:pt x="305053" y="439864"/>
                  </a:lnTo>
                  <a:lnTo>
                    <a:pt x="305053" y="474586"/>
                  </a:lnTo>
                  <a:lnTo>
                    <a:pt x="303210" y="483599"/>
                  </a:lnTo>
                  <a:lnTo>
                    <a:pt x="298183" y="490958"/>
                  </a:lnTo>
                  <a:lnTo>
                    <a:pt x="290727" y="495919"/>
                  </a:lnTo>
                  <a:lnTo>
                    <a:pt x="281597" y="497738"/>
                  </a:lnTo>
                  <a:lnTo>
                    <a:pt x="321333" y="497738"/>
                  </a:lnTo>
                  <a:lnTo>
                    <a:pt x="324836" y="492611"/>
                  </a:lnTo>
                  <a:lnTo>
                    <a:pt x="328523" y="474586"/>
                  </a:lnTo>
                  <a:lnTo>
                    <a:pt x="328523" y="439864"/>
                  </a:lnTo>
                  <a:close/>
                </a:path>
                <a:path w="328929" h="521335">
                  <a:moveTo>
                    <a:pt x="328523" y="104178"/>
                  </a:moveTo>
                  <a:lnTo>
                    <a:pt x="305053" y="104178"/>
                  </a:lnTo>
                  <a:lnTo>
                    <a:pt x="305053" y="416712"/>
                  </a:lnTo>
                  <a:lnTo>
                    <a:pt x="328523" y="416712"/>
                  </a:lnTo>
                  <a:lnTo>
                    <a:pt x="328523" y="104178"/>
                  </a:lnTo>
                  <a:close/>
                </a:path>
                <a:path w="328929" h="521335">
                  <a:moveTo>
                    <a:pt x="321333" y="23152"/>
                  </a:moveTo>
                  <a:lnTo>
                    <a:pt x="281597" y="23152"/>
                  </a:lnTo>
                  <a:lnTo>
                    <a:pt x="290727" y="24971"/>
                  </a:lnTo>
                  <a:lnTo>
                    <a:pt x="298183" y="29932"/>
                  </a:lnTo>
                  <a:lnTo>
                    <a:pt x="303210" y="37291"/>
                  </a:lnTo>
                  <a:lnTo>
                    <a:pt x="305053" y="46304"/>
                  </a:lnTo>
                  <a:lnTo>
                    <a:pt x="305053" y="81025"/>
                  </a:lnTo>
                  <a:lnTo>
                    <a:pt x="328523" y="81025"/>
                  </a:lnTo>
                  <a:lnTo>
                    <a:pt x="328523" y="46304"/>
                  </a:lnTo>
                  <a:lnTo>
                    <a:pt x="324836" y="28278"/>
                  </a:lnTo>
                  <a:lnTo>
                    <a:pt x="321333" y="23152"/>
                  </a:lnTo>
                  <a:close/>
                </a:path>
              </a:pathLst>
            </a:custGeom>
            <a:solidFill>
              <a:srgbClr val="000000"/>
            </a:solidFill>
          </p:spPr>
          <p:txBody>
            <a:bodyPr wrap="square" lIns="0" tIns="0" rIns="0" bIns="0" rtlCol="0"/>
            <a:lstStyle/>
            <a:p>
              <a:endParaRPr/>
            </a:p>
          </p:txBody>
        </p:sp>
      </p:grpSp>
      <p:sp>
        <p:nvSpPr>
          <p:cNvPr id="16" name="object 16"/>
          <p:cNvSpPr/>
          <p:nvPr/>
        </p:nvSpPr>
        <p:spPr>
          <a:xfrm>
            <a:off x="7445299" y="2419350"/>
            <a:ext cx="76187" cy="222123"/>
          </a:xfrm>
          <a:prstGeom prst="rect">
            <a:avLst/>
          </a:prstGeom>
          <a:blipFill>
            <a:blip r:embed="rId4" cstate="print"/>
            <a:stretch>
              <a:fillRect/>
            </a:stretch>
          </a:blipFill>
        </p:spPr>
        <p:txBody>
          <a:bodyPr wrap="square" lIns="0" tIns="0" rIns="0" bIns="0" rtlCol="0"/>
          <a:lstStyle/>
          <a:p>
            <a:endParaRPr/>
          </a:p>
        </p:txBody>
      </p:sp>
      <p:sp>
        <p:nvSpPr>
          <p:cNvPr id="17" name="object 17"/>
          <p:cNvSpPr txBox="1"/>
          <p:nvPr/>
        </p:nvSpPr>
        <p:spPr>
          <a:xfrm>
            <a:off x="7594765" y="1503679"/>
            <a:ext cx="527685" cy="162560"/>
          </a:xfrm>
          <a:prstGeom prst="rect">
            <a:avLst/>
          </a:prstGeom>
        </p:spPr>
        <p:txBody>
          <a:bodyPr vert="horz" wrap="square" lIns="0" tIns="12700" rIns="0" bIns="0" rtlCol="0">
            <a:spAutoFit/>
          </a:bodyPr>
          <a:lstStyle/>
          <a:p>
            <a:pPr marL="12700">
              <a:lnSpc>
                <a:spcPct val="100000"/>
              </a:lnSpc>
              <a:spcBef>
                <a:spcPts val="100"/>
              </a:spcBef>
            </a:pPr>
            <a:r>
              <a:rPr sz="900" b="1" spc="-5" dirty="0">
                <a:solidFill>
                  <a:srgbClr val="FFFFFF"/>
                </a:solidFill>
                <a:latin typeface="Arial"/>
                <a:cs typeface="Arial"/>
              </a:rPr>
              <a:t>checkout</a:t>
            </a:r>
            <a:endParaRPr sz="900">
              <a:latin typeface="Arial"/>
              <a:cs typeface="Arial"/>
            </a:endParaRPr>
          </a:p>
        </p:txBody>
      </p:sp>
      <p:grpSp>
        <p:nvGrpSpPr>
          <p:cNvPr id="18" name="object 18"/>
          <p:cNvGrpSpPr/>
          <p:nvPr/>
        </p:nvGrpSpPr>
        <p:grpSpPr>
          <a:xfrm>
            <a:off x="5590032" y="3806952"/>
            <a:ext cx="2794635" cy="1161415"/>
            <a:chOff x="5590032" y="3806952"/>
            <a:chExt cx="2794635" cy="1161415"/>
          </a:xfrm>
        </p:grpSpPr>
        <p:sp>
          <p:nvSpPr>
            <p:cNvPr id="19" name="object 19"/>
            <p:cNvSpPr/>
            <p:nvPr/>
          </p:nvSpPr>
          <p:spPr>
            <a:xfrm>
              <a:off x="6754368" y="3806952"/>
              <a:ext cx="542544" cy="545592"/>
            </a:xfrm>
            <a:prstGeom prst="rect">
              <a:avLst/>
            </a:prstGeom>
            <a:blipFill>
              <a:blip r:embed="rId5" cstate="print"/>
              <a:stretch>
                <a:fillRect/>
              </a:stretch>
            </a:blipFill>
          </p:spPr>
          <p:txBody>
            <a:bodyPr wrap="square" lIns="0" tIns="0" rIns="0" bIns="0" rtlCol="0"/>
            <a:lstStyle/>
            <a:p>
              <a:endParaRPr/>
            </a:p>
          </p:txBody>
        </p:sp>
        <p:sp>
          <p:nvSpPr>
            <p:cNvPr id="20" name="object 20"/>
            <p:cNvSpPr/>
            <p:nvPr/>
          </p:nvSpPr>
          <p:spPr>
            <a:xfrm>
              <a:off x="6179477" y="4041597"/>
              <a:ext cx="1706245" cy="76200"/>
            </a:xfrm>
            <a:custGeom>
              <a:avLst/>
              <a:gdLst/>
              <a:ahLst/>
              <a:cxnLst/>
              <a:rect l="l" t="t" r="r" b="b"/>
              <a:pathLst>
                <a:path w="1706245" h="76200">
                  <a:moveTo>
                    <a:pt x="588479" y="25400"/>
                  </a:moveTo>
                  <a:lnTo>
                    <a:pt x="76200" y="25400"/>
                  </a:lnTo>
                  <a:lnTo>
                    <a:pt x="76200" y="0"/>
                  </a:lnTo>
                  <a:lnTo>
                    <a:pt x="0" y="38100"/>
                  </a:lnTo>
                  <a:lnTo>
                    <a:pt x="76200" y="76200"/>
                  </a:lnTo>
                  <a:lnTo>
                    <a:pt x="76200" y="50800"/>
                  </a:lnTo>
                  <a:lnTo>
                    <a:pt x="588479" y="50800"/>
                  </a:lnTo>
                  <a:lnTo>
                    <a:pt x="588479" y="25400"/>
                  </a:lnTo>
                  <a:close/>
                </a:path>
                <a:path w="1706245" h="76200">
                  <a:moveTo>
                    <a:pt x="1705737" y="25400"/>
                  </a:moveTo>
                  <a:lnTo>
                    <a:pt x="1193457" y="25400"/>
                  </a:lnTo>
                  <a:lnTo>
                    <a:pt x="1193457" y="0"/>
                  </a:lnTo>
                  <a:lnTo>
                    <a:pt x="1117257" y="38100"/>
                  </a:lnTo>
                  <a:lnTo>
                    <a:pt x="1193457" y="76200"/>
                  </a:lnTo>
                  <a:lnTo>
                    <a:pt x="1193457" y="50800"/>
                  </a:lnTo>
                  <a:lnTo>
                    <a:pt x="1705737" y="50800"/>
                  </a:lnTo>
                  <a:lnTo>
                    <a:pt x="1705737" y="25400"/>
                  </a:lnTo>
                  <a:close/>
                </a:path>
              </a:pathLst>
            </a:custGeom>
            <a:solidFill>
              <a:srgbClr val="BD3347"/>
            </a:solidFill>
          </p:spPr>
          <p:txBody>
            <a:bodyPr wrap="square" lIns="0" tIns="0" rIns="0" bIns="0" rtlCol="0"/>
            <a:lstStyle/>
            <a:p>
              <a:endParaRPr/>
            </a:p>
          </p:txBody>
        </p:sp>
        <p:sp>
          <p:nvSpPr>
            <p:cNvPr id="21" name="object 21"/>
            <p:cNvSpPr/>
            <p:nvPr/>
          </p:nvSpPr>
          <p:spPr>
            <a:xfrm>
              <a:off x="7952689" y="3875798"/>
              <a:ext cx="387350" cy="440690"/>
            </a:xfrm>
            <a:custGeom>
              <a:avLst/>
              <a:gdLst/>
              <a:ahLst/>
              <a:cxnLst/>
              <a:rect l="l" t="t" r="r" b="b"/>
              <a:pathLst>
                <a:path w="387350" h="440689">
                  <a:moveTo>
                    <a:pt x="309219" y="174650"/>
                  </a:moveTo>
                  <a:lnTo>
                    <a:pt x="301599" y="137071"/>
                  </a:lnTo>
                  <a:lnTo>
                    <a:pt x="283946" y="110896"/>
                  </a:lnTo>
                  <a:lnTo>
                    <a:pt x="280860" y="106337"/>
                  </a:lnTo>
                  <a:lnTo>
                    <a:pt x="276301" y="103263"/>
                  </a:lnTo>
                  <a:lnTo>
                    <a:pt x="276301" y="174650"/>
                  </a:lnTo>
                  <a:lnTo>
                    <a:pt x="271284" y="199453"/>
                  </a:lnTo>
                  <a:lnTo>
                    <a:pt x="257606" y="219710"/>
                  </a:lnTo>
                  <a:lnTo>
                    <a:pt x="237337" y="233387"/>
                  </a:lnTo>
                  <a:lnTo>
                    <a:pt x="212547" y="238404"/>
                  </a:lnTo>
                  <a:lnTo>
                    <a:pt x="187744" y="233387"/>
                  </a:lnTo>
                  <a:lnTo>
                    <a:pt x="167487" y="219710"/>
                  </a:lnTo>
                  <a:lnTo>
                    <a:pt x="153809" y="199453"/>
                  </a:lnTo>
                  <a:lnTo>
                    <a:pt x="148793" y="174650"/>
                  </a:lnTo>
                  <a:lnTo>
                    <a:pt x="153809" y="149860"/>
                  </a:lnTo>
                  <a:lnTo>
                    <a:pt x="167487" y="129603"/>
                  </a:lnTo>
                  <a:lnTo>
                    <a:pt x="187744" y="115925"/>
                  </a:lnTo>
                  <a:lnTo>
                    <a:pt x="212547" y="110896"/>
                  </a:lnTo>
                  <a:lnTo>
                    <a:pt x="237337" y="115925"/>
                  </a:lnTo>
                  <a:lnTo>
                    <a:pt x="257606" y="129603"/>
                  </a:lnTo>
                  <a:lnTo>
                    <a:pt x="271284" y="149860"/>
                  </a:lnTo>
                  <a:lnTo>
                    <a:pt x="276301" y="174650"/>
                  </a:lnTo>
                  <a:lnTo>
                    <a:pt x="276301" y="103263"/>
                  </a:lnTo>
                  <a:lnTo>
                    <a:pt x="250126" y="85610"/>
                  </a:lnTo>
                  <a:lnTo>
                    <a:pt x="212547" y="77990"/>
                  </a:lnTo>
                  <a:lnTo>
                    <a:pt x="174955" y="85610"/>
                  </a:lnTo>
                  <a:lnTo>
                    <a:pt x="144221" y="106337"/>
                  </a:lnTo>
                  <a:lnTo>
                    <a:pt x="123494" y="137071"/>
                  </a:lnTo>
                  <a:lnTo>
                    <a:pt x="115887" y="174650"/>
                  </a:lnTo>
                  <a:lnTo>
                    <a:pt x="123494" y="212242"/>
                  </a:lnTo>
                  <a:lnTo>
                    <a:pt x="144221" y="242976"/>
                  </a:lnTo>
                  <a:lnTo>
                    <a:pt x="174955" y="263702"/>
                  </a:lnTo>
                  <a:lnTo>
                    <a:pt x="212547" y="271310"/>
                  </a:lnTo>
                  <a:lnTo>
                    <a:pt x="250126" y="263702"/>
                  </a:lnTo>
                  <a:lnTo>
                    <a:pt x="280860" y="242976"/>
                  </a:lnTo>
                  <a:lnTo>
                    <a:pt x="283946" y="238404"/>
                  </a:lnTo>
                  <a:lnTo>
                    <a:pt x="301599" y="212242"/>
                  </a:lnTo>
                  <a:lnTo>
                    <a:pt x="309219" y="174650"/>
                  </a:lnTo>
                  <a:close/>
                </a:path>
                <a:path w="387350" h="440689">
                  <a:moveTo>
                    <a:pt x="387210" y="174650"/>
                  </a:moveTo>
                  <a:lnTo>
                    <a:pt x="379463" y="123063"/>
                  </a:lnTo>
                  <a:lnTo>
                    <a:pt x="357466" y="77127"/>
                  </a:lnTo>
                  <a:lnTo>
                    <a:pt x="354304" y="72898"/>
                  </a:lnTo>
                  <a:lnTo>
                    <a:pt x="354304" y="174650"/>
                  </a:lnTo>
                  <a:lnTo>
                    <a:pt x="347065" y="219405"/>
                  </a:lnTo>
                  <a:lnTo>
                    <a:pt x="326910" y="258318"/>
                  </a:lnTo>
                  <a:lnTo>
                    <a:pt x="296202" y="289013"/>
                  </a:lnTo>
                  <a:lnTo>
                    <a:pt x="257302" y="309168"/>
                  </a:lnTo>
                  <a:lnTo>
                    <a:pt x="212547" y="316395"/>
                  </a:lnTo>
                  <a:lnTo>
                    <a:pt x="167792" y="309168"/>
                  </a:lnTo>
                  <a:lnTo>
                    <a:pt x="142951" y="296303"/>
                  </a:lnTo>
                  <a:lnTo>
                    <a:pt x="142951" y="334810"/>
                  </a:lnTo>
                  <a:lnTo>
                    <a:pt x="117017" y="376466"/>
                  </a:lnTo>
                  <a:lnTo>
                    <a:pt x="94272" y="336867"/>
                  </a:lnTo>
                  <a:lnTo>
                    <a:pt x="56184" y="331228"/>
                  </a:lnTo>
                  <a:lnTo>
                    <a:pt x="82804" y="291299"/>
                  </a:lnTo>
                  <a:lnTo>
                    <a:pt x="89052" y="298157"/>
                  </a:lnTo>
                  <a:lnTo>
                    <a:pt x="101561" y="309537"/>
                  </a:lnTo>
                  <a:lnTo>
                    <a:pt x="115011" y="319582"/>
                  </a:lnTo>
                  <a:lnTo>
                    <a:pt x="129362" y="328269"/>
                  </a:lnTo>
                  <a:lnTo>
                    <a:pt x="142951" y="334810"/>
                  </a:lnTo>
                  <a:lnTo>
                    <a:pt x="142951" y="296303"/>
                  </a:lnTo>
                  <a:lnTo>
                    <a:pt x="128879" y="289013"/>
                  </a:lnTo>
                  <a:lnTo>
                    <a:pt x="98183" y="258318"/>
                  </a:lnTo>
                  <a:lnTo>
                    <a:pt x="78028" y="219405"/>
                  </a:lnTo>
                  <a:lnTo>
                    <a:pt x="70802" y="174650"/>
                  </a:lnTo>
                  <a:lnTo>
                    <a:pt x="78028" y="129908"/>
                  </a:lnTo>
                  <a:lnTo>
                    <a:pt x="98183" y="90995"/>
                  </a:lnTo>
                  <a:lnTo>
                    <a:pt x="128879" y="60299"/>
                  </a:lnTo>
                  <a:lnTo>
                    <a:pt x="167792" y="40144"/>
                  </a:lnTo>
                  <a:lnTo>
                    <a:pt x="212547" y="32905"/>
                  </a:lnTo>
                  <a:lnTo>
                    <a:pt x="257302" y="40144"/>
                  </a:lnTo>
                  <a:lnTo>
                    <a:pt x="296202" y="60299"/>
                  </a:lnTo>
                  <a:lnTo>
                    <a:pt x="326910" y="90995"/>
                  </a:lnTo>
                  <a:lnTo>
                    <a:pt x="347065" y="129908"/>
                  </a:lnTo>
                  <a:lnTo>
                    <a:pt x="354304" y="174650"/>
                  </a:lnTo>
                  <a:lnTo>
                    <a:pt x="354304" y="72898"/>
                  </a:lnTo>
                  <a:lnTo>
                    <a:pt x="323532" y="39789"/>
                  </a:lnTo>
                  <a:lnTo>
                    <a:pt x="280543" y="13728"/>
                  </a:lnTo>
                  <a:lnTo>
                    <a:pt x="230085" y="863"/>
                  </a:lnTo>
                  <a:lnTo>
                    <a:pt x="212547" y="0"/>
                  </a:lnTo>
                  <a:lnTo>
                    <a:pt x="195008" y="863"/>
                  </a:lnTo>
                  <a:lnTo>
                    <a:pt x="144564" y="13728"/>
                  </a:lnTo>
                  <a:lnTo>
                    <a:pt x="101561" y="39789"/>
                  </a:lnTo>
                  <a:lnTo>
                    <a:pt x="67614" y="77127"/>
                  </a:lnTo>
                  <a:lnTo>
                    <a:pt x="45631" y="123063"/>
                  </a:lnTo>
                  <a:lnTo>
                    <a:pt x="37896" y="174650"/>
                  </a:lnTo>
                  <a:lnTo>
                    <a:pt x="38760" y="192189"/>
                  </a:lnTo>
                  <a:lnTo>
                    <a:pt x="51625" y="242646"/>
                  </a:lnTo>
                  <a:lnTo>
                    <a:pt x="62077" y="263055"/>
                  </a:lnTo>
                  <a:lnTo>
                    <a:pt x="0" y="356158"/>
                  </a:lnTo>
                  <a:lnTo>
                    <a:pt x="73685" y="367080"/>
                  </a:lnTo>
                  <a:lnTo>
                    <a:pt x="115887" y="440550"/>
                  </a:lnTo>
                  <a:lnTo>
                    <a:pt x="155778" y="376466"/>
                  </a:lnTo>
                  <a:lnTo>
                    <a:pt x="175234" y="345211"/>
                  </a:lnTo>
                  <a:lnTo>
                    <a:pt x="177787" y="345859"/>
                  </a:lnTo>
                  <a:lnTo>
                    <a:pt x="195008" y="348449"/>
                  </a:lnTo>
                  <a:lnTo>
                    <a:pt x="212547" y="349300"/>
                  </a:lnTo>
                  <a:lnTo>
                    <a:pt x="230085" y="348449"/>
                  </a:lnTo>
                  <a:lnTo>
                    <a:pt x="247294" y="345859"/>
                  </a:lnTo>
                  <a:lnTo>
                    <a:pt x="295732" y="328269"/>
                  </a:lnTo>
                  <a:lnTo>
                    <a:pt x="314337" y="316395"/>
                  </a:lnTo>
                  <a:lnTo>
                    <a:pt x="323532" y="309537"/>
                  </a:lnTo>
                  <a:lnTo>
                    <a:pt x="357466" y="272186"/>
                  </a:lnTo>
                  <a:lnTo>
                    <a:pt x="379463" y="226250"/>
                  </a:lnTo>
                  <a:lnTo>
                    <a:pt x="386334" y="192189"/>
                  </a:lnTo>
                  <a:lnTo>
                    <a:pt x="387210" y="174650"/>
                  </a:lnTo>
                  <a:close/>
                </a:path>
              </a:pathLst>
            </a:custGeom>
            <a:solidFill>
              <a:srgbClr val="2C2C2C"/>
            </a:solidFill>
          </p:spPr>
          <p:txBody>
            <a:bodyPr wrap="square" lIns="0" tIns="0" rIns="0" bIns="0" rtlCol="0"/>
            <a:lstStyle/>
            <a:p>
              <a:endParaRPr/>
            </a:p>
          </p:txBody>
        </p:sp>
        <p:sp>
          <p:nvSpPr>
            <p:cNvPr id="22" name="object 22"/>
            <p:cNvSpPr/>
            <p:nvPr/>
          </p:nvSpPr>
          <p:spPr>
            <a:xfrm>
              <a:off x="8207971" y="4129278"/>
              <a:ext cx="176161" cy="186029"/>
            </a:xfrm>
            <a:prstGeom prst="rect">
              <a:avLst/>
            </a:prstGeom>
            <a:blipFill>
              <a:blip r:embed="rId6" cstate="print"/>
              <a:stretch>
                <a:fillRect/>
              </a:stretch>
            </a:blipFill>
          </p:spPr>
          <p:txBody>
            <a:bodyPr wrap="square" lIns="0" tIns="0" rIns="0" bIns="0" rtlCol="0"/>
            <a:lstStyle/>
            <a:p>
              <a:endParaRPr/>
            </a:p>
          </p:txBody>
        </p:sp>
        <p:sp>
          <p:nvSpPr>
            <p:cNvPr id="23" name="object 23"/>
            <p:cNvSpPr/>
            <p:nvPr/>
          </p:nvSpPr>
          <p:spPr>
            <a:xfrm>
              <a:off x="7358443" y="4574001"/>
              <a:ext cx="525145" cy="382270"/>
            </a:xfrm>
            <a:custGeom>
              <a:avLst/>
              <a:gdLst/>
              <a:ahLst/>
              <a:cxnLst/>
              <a:rect l="l" t="t" r="r" b="b"/>
              <a:pathLst>
                <a:path w="525145" h="382270">
                  <a:moveTo>
                    <a:pt x="252831" y="0"/>
                  </a:moveTo>
                  <a:lnTo>
                    <a:pt x="204030" y="7811"/>
                  </a:lnTo>
                  <a:lnTo>
                    <a:pt x="161755" y="29593"/>
                  </a:lnTo>
                  <a:lnTo>
                    <a:pt x="128486" y="62863"/>
                  </a:lnTo>
                  <a:lnTo>
                    <a:pt x="106706" y="105140"/>
                  </a:lnTo>
                  <a:lnTo>
                    <a:pt x="98894" y="153944"/>
                  </a:lnTo>
                  <a:lnTo>
                    <a:pt x="98894" y="161810"/>
                  </a:lnTo>
                  <a:lnTo>
                    <a:pt x="100012" y="165181"/>
                  </a:lnTo>
                  <a:lnTo>
                    <a:pt x="60682" y="176031"/>
                  </a:lnTo>
                  <a:lnTo>
                    <a:pt x="28936" y="199734"/>
                  </a:lnTo>
                  <a:lnTo>
                    <a:pt x="7725" y="233129"/>
                  </a:lnTo>
                  <a:lnTo>
                    <a:pt x="0" y="273055"/>
                  </a:lnTo>
                  <a:lnTo>
                    <a:pt x="8498" y="315683"/>
                  </a:lnTo>
                  <a:lnTo>
                    <a:pt x="31746" y="350306"/>
                  </a:lnTo>
                  <a:lnTo>
                    <a:pt x="66372" y="373551"/>
                  </a:lnTo>
                  <a:lnTo>
                    <a:pt x="109004" y="382049"/>
                  </a:lnTo>
                  <a:lnTo>
                    <a:pt x="238226" y="382049"/>
                  </a:lnTo>
                  <a:lnTo>
                    <a:pt x="142709" y="286537"/>
                  </a:lnTo>
                  <a:lnTo>
                    <a:pt x="142709" y="280920"/>
                  </a:lnTo>
                  <a:lnTo>
                    <a:pt x="166306" y="257321"/>
                  </a:lnTo>
                  <a:lnTo>
                    <a:pt x="228117" y="257321"/>
                  </a:lnTo>
                  <a:lnTo>
                    <a:pt x="228117" y="140459"/>
                  </a:lnTo>
                  <a:lnTo>
                    <a:pt x="233730" y="134842"/>
                  </a:lnTo>
                  <a:lnTo>
                    <a:pt x="428796" y="134842"/>
                  </a:lnTo>
                  <a:lnTo>
                    <a:pt x="404533" y="129222"/>
                  </a:lnTo>
                  <a:lnTo>
                    <a:pt x="391776" y="87736"/>
                  </a:lnTo>
                  <a:lnTo>
                    <a:pt x="368286" y="52183"/>
                  </a:lnTo>
                  <a:lnTo>
                    <a:pt x="336005" y="24451"/>
                  </a:lnTo>
                  <a:lnTo>
                    <a:pt x="296873" y="6427"/>
                  </a:lnTo>
                  <a:lnTo>
                    <a:pt x="252831" y="0"/>
                  </a:lnTo>
                  <a:close/>
                </a:path>
                <a:path w="525145" h="382270">
                  <a:moveTo>
                    <a:pt x="524542" y="256198"/>
                  </a:moveTo>
                  <a:lnTo>
                    <a:pt x="332613" y="256198"/>
                  </a:lnTo>
                  <a:lnTo>
                    <a:pt x="356209" y="279794"/>
                  </a:lnTo>
                  <a:lnTo>
                    <a:pt x="356209" y="285414"/>
                  </a:lnTo>
                  <a:lnTo>
                    <a:pt x="351713" y="289907"/>
                  </a:lnTo>
                  <a:lnTo>
                    <a:pt x="262953" y="382049"/>
                  </a:lnTo>
                  <a:lnTo>
                    <a:pt x="401154" y="382049"/>
                  </a:lnTo>
                  <a:lnTo>
                    <a:pt x="449384" y="371532"/>
                  </a:lnTo>
                  <a:lnTo>
                    <a:pt x="488662" y="344266"/>
                  </a:lnTo>
                  <a:lnTo>
                    <a:pt x="515088" y="304147"/>
                  </a:lnTo>
                  <a:lnTo>
                    <a:pt x="524542" y="256198"/>
                  </a:lnTo>
                  <a:close/>
                </a:path>
                <a:path w="525145" h="382270">
                  <a:moveTo>
                    <a:pt x="228117" y="257321"/>
                  </a:moveTo>
                  <a:lnTo>
                    <a:pt x="171932" y="257321"/>
                  </a:lnTo>
                  <a:lnTo>
                    <a:pt x="220243" y="305639"/>
                  </a:lnTo>
                  <a:lnTo>
                    <a:pt x="228117" y="302268"/>
                  </a:lnTo>
                  <a:lnTo>
                    <a:pt x="228117" y="257321"/>
                  </a:lnTo>
                  <a:close/>
                </a:path>
                <a:path w="525145" h="382270">
                  <a:moveTo>
                    <a:pt x="428796" y="134842"/>
                  </a:moveTo>
                  <a:lnTo>
                    <a:pt x="266319" y="134842"/>
                  </a:lnTo>
                  <a:lnTo>
                    <a:pt x="270814" y="139336"/>
                  </a:lnTo>
                  <a:lnTo>
                    <a:pt x="270814" y="302268"/>
                  </a:lnTo>
                  <a:lnTo>
                    <a:pt x="279806" y="304516"/>
                  </a:lnTo>
                  <a:lnTo>
                    <a:pt x="283171" y="300022"/>
                  </a:lnTo>
                  <a:lnTo>
                    <a:pt x="326999" y="256198"/>
                  </a:lnTo>
                  <a:lnTo>
                    <a:pt x="524542" y="256198"/>
                  </a:lnTo>
                  <a:lnTo>
                    <a:pt x="524764" y="255075"/>
                  </a:lnTo>
                  <a:lnTo>
                    <a:pt x="515929" y="206810"/>
                  </a:lnTo>
                  <a:lnTo>
                    <a:pt x="490347" y="167288"/>
                  </a:lnTo>
                  <a:lnTo>
                    <a:pt x="451915" y="140197"/>
                  </a:lnTo>
                  <a:lnTo>
                    <a:pt x="428796" y="134842"/>
                  </a:lnTo>
                  <a:close/>
                </a:path>
              </a:pathLst>
            </a:custGeom>
            <a:solidFill>
              <a:srgbClr val="2C2C2C"/>
            </a:solidFill>
          </p:spPr>
          <p:txBody>
            <a:bodyPr wrap="square" lIns="0" tIns="0" rIns="0" bIns="0" rtlCol="0"/>
            <a:lstStyle/>
            <a:p>
              <a:endParaRPr/>
            </a:p>
          </p:txBody>
        </p:sp>
        <p:sp>
          <p:nvSpPr>
            <p:cNvPr id="24" name="object 24"/>
            <p:cNvSpPr/>
            <p:nvPr/>
          </p:nvSpPr>
          <p:spPr>
            <a:xfrm>
              <a:off x="7790497" y="4306976"/>
              <a:ext cx="386080" cy="306070"/>
            </a:xfrm>
            <a:custGeom>
              <a:avLst/>
              <a:gdLst/>
              <a:ahLst/>
              <a:cxnLst/>
              <a:rect l="l" t="t" r="r" b="b"/>
              <a:pathLst>
                <a:path w="386079" h="306070">
                  <a:moveTo>
                    <a:pt x="36575" y="228568"/>
                  </a:moveTo>
                  <a:lnTo>
                    <a:pt x="0" y="305508"/>
                  </a:lnTo>
                  <a:lnTo>
                    <a:pt x="83502" y="288610"/>
                  </a:lnTo>
                  <a:lnTo>
                    <a:pt x="73971" y="276415"/>
                  </a:lnTo>
                  <a:lnTo>
                    <a:pt x="57848" y="276415"/>
                  </a:lnTo>
                  <a:lnTo>
                    <a:pt x="42214" y="256401"/>
                  </a:lnTo>
                  <a:lnTo>
                    <a:pt x="52219" y="248583"/>
                  </a:lnTo>
                  <a:lnTo>
                    <a:pt x="36575" y="228568"/>
                  </a:lnTo>
                  <a:close/>
                </a:path>
                <a:path w="386079" h="306070">
                  <a:moveTo>
                    <a:pt x="52219" y="248583"/>
                  </a:moveTo>
                  <a:lnTo>
                    <a:pt x="42214" y="256401"/>
                  </a:lnTo>
                  <a:lnTo>
                    <a:pt x="57848" y="276415"/>
                  </a:lnTo>
                  <a:lnTo>
                    <a:pt x="67858" y="268593"/>
                  </a:lnTo>
                  <a:lnTo>
                    <a:pt x="52219" y="248583"/>
                  </a:lnTo>
                  <a:close/>
                </a:path>
                <a:path w="386079" h="306070">
                  <a:moveTo>
                    <a:pt x="67858" y="268593"/>
                  </a:moveTo>
                  <a:lnTo>
                    <a:pt x="57848" y="276415"/>
                  </a:lnTo>
                  <a:lnTo>
                    <a:pt x="73971" y="276415"/>
                  </a:lnTo>
                  <a:lnTo>
                    <a:pt x="67858" y="268593"/>
                  </a:lnTo>
                  <a:close/>
                </a:path>
                <a:path w="386079" h="306070">
                  <a:moveTo>
                    <a:pt x="370332" y="0"/>
                  </a:moveTo>
                  <a:lnTo>
                    <a:pt x="52219" y="248583"/>
                  </a:lnTo>
                  <a:lnTo>
                    <a:pt x="67858" y="268593"/>
                  </a:lnTo>
                  <a:lnTo>
                    <a:pt x="385965" y="20015"/>
                  </a:lnTo>
                  <a:lnTo>
                    <a:pt x="370332" y="0"/>
                  </a:lnTo>
                  <a:close/>
                </a:path>
              </a:pathLst>
            </a:custGeom>
            <a:solidFill>
              <a:srgbClr val="BD3347"/>
            </a:solidFill>
          </p:spPr>
          <p:txBody>
            <a:bodyPr wrap="square" lIns="0" tIns="0" rIns="0" bIns="0" rtlCol="0"/>
            <a:lstStyle/>
            <a:p>
              <a:endParaRPr/>
            </a:p>
          </p:txBody>
        </p:sp>
        <p:sp>
          <p:nvSpPr>
            <p:cNvPr id="25" name="object 25"/>
            <p:cNvSpPr/>
            <p:nvPr/>
          </p:nvSpPr>
          <p:spPr>
            <a:xfrm>
              <a:off x="6071006" y="4585954"/>
              <a:ext cx="525145" cy="382270"/>
            </a:xfrm>
            <a:custGeom>
              <a:avLst/>
              <a:gdLst/>
              <a:ahLst/>
              <a:cxnLst/>
              <a:rect l="l" t="t" r="r" b="b"/>
              <a:pathLst>
                <a:path w="525145" h="382270">
                  <a:moveTo>
                    <a:pt x="252831" y="0"/>
                  </a:moveTo>
                  <a:lnTo>
                    <a:pt x="204024" y="7811"/>
                  </a:lnTo>
                  <a:lnTo>
                    <a:pt x="161745" y="29593"/>
                  </a:lnTo>
                  <a:lnTo>
                    <a:pt x="128475" y="62863"/>
                  </a:lnTo>
                  <a:lnTo>
                    <a:pt x="106693" y="105140"/>
                  </a:lnTo>
                  <a:lnTo>
                    <a:pt x="98882" y="153944"/>
                  </a:lnTo>
                  <a:lnTo>
                    <a:pt x="98882" y="161809"/>
                  </a:lnTo>
                  <a:lnTo>
                    <a:pt x="100012" y="165180"/>
                  </a:lnTo>
                  <a:lnTo>
                    <a:pt x="60682" y="176030"/>
                  </a:lnTo>
                  <a:lnTo>
                    <a:pt x="28936" y="199733"/>
                  </a:lnTo>
                  <a:lnTo>
                    <a:pt x="7725" y="233128"/>
                  </a:lnTo>
                  <a:lnTo>
                    <a:pt x="0" y="273055"/>
                  </a:lnTo>
                  <a:lnTo>
                    <a:pt x="8498" y="315683"/>
                  </a:lnTo>
                  <a:lnTo>
                    <a:pt x="31745" y="350305"/>
                  </a:lnTo>
                  <a:lnTo>
                    <a:pt x="66367" y="373550"/>
                  </a:lnTo>
                  <a:lnTo>
                    <a:pt x="108991" y="382047"/>
                  </a:lnTo>
                  <a:lnTo>
                    <a:pt x="238213" y="382047"/>
                  </a:lnTo>
                  <a:lnTo>
                    <a:pt x="142709" y="286537"/>
                  </a:lnTo>
                  <a:lnTo>
                    <a:pt x="142709" y="280920"/>
                  </a:lnTo>
                  <a:lnTo>
                    <a:pt x="166306" y="257321"/>
                  </a:lnTo>
                  <a:lnTo>
                    <a:pt x="228104" y="257321"/>
                  </a:lnTo>
                  <a:lnTo>
                    <a:pt x="228104" y="140458"/>
                  </a:lnTo>
                  <a:lnTo>
                    <a:pt x="233718" y="134842"/>
                  </a:lnTo>
                  <a:lnTo>
                    <a:pt x="428792" y="134842"/>
                  </a:lnTo>
                  <a:lnTo>
                    <a:pt x="404520" y="129221"/>
                  </a:lnTo>
                  <a:lnTo>
                    <a:pt x="391763" y="87736"/>
                  </a:lnTo>
                  <a:lnTo>
                    <a:pt x="368274" y="52183"/>
                  </a:lnTo>
                  <a:lnTo>
                    <a:pt x="335995" y="24451"/>
                  </a:lnTo>
                  <a:lnTo>
                    <a:pt x="296867" y="6427"/>
                  </a:lnTo>
                  <a:lnTo>
                    <a:pt x="252831" y="0"/>
                  </a:lnTo>
                  <a:close/>
                </a:path>
                <a:path w="525145" h="382270">
                  <a:moveTo>
                    <a:pt x="524529" y="256198"/>
                  </a:moveTo>
                  <a:lnTo>
                    <a:pt x="332600" y="256198"/>
                  </a:lnTo>
                  <a:lnTo>
                    <a:pt x="356209" y="279794"/>
                  </a:lnTo>
                  <a:lnTo>
                    <a:pt x="356209" y="285414"/>
                  </a:lnTo>
                  <a:lnTo>
                    <a:pt x="351713" y="289907"/>
                  </a:lnTo>
                  <a:lnTo>
                    <a:pt x="262940" y="382047"/>
                  </a:lnTo>
                  <a:lnTo>
                    <a:pt x="401154" y="382047"/>
                  </a:lnTo>
                  <a:lnTo>
                    <a:pt x="449382" y="371531"/>
                  </a:lnTo>
                  <a:lnTo>
                    <a:pt x="488656" y="344265"/>
                  </a:lnTo>
                  <a:lnTo>
                    <a:pt x="515078" y="304146"/>
                  </a:lnTo>
                  <a:lnTo>
                    <a:pt x="524529" y="256198"/>
                  </a:lnTo>
                  <a:close/>
                </a:path>
                <a:path w="525145" h="382270">
                  <a:moveTo>
                    <a:pt x="228104" y="257321"/>
                  </a:moveTo>
                  <a:lnTo>
                    <a:pt x="171919" y="257321"/>
                  </a:lnTo>
                  <a:lnTo>
                    <a:pt x="220243" y="305639"/>
                  </a:lnTo>
                  <a:lnTo>
                    <a:pt x="228104" y="302268"/>
                  </a:lnTo>
                  <a:lnTo>
                    <a:pt x="228104" y="257321"/>
                  </a:lnTo>
                  <a:close/>
                </a:path>
                <a:path w="525145" h="382270">
                  <a:moveTo>
                    <a:pt x="428792" y="134842"/>
                  </a:moveTo>
                  <a:lnTo>
                    <a:pt x="266306" y="134842"/>
                  </a:lnTo>
                  <a:lnTo>
                    <a:pt x="270802" y="139335"/>
                  </a:lnTo>
                  <a:lnTo>
                    <a:pt x="270802" y="302268"/>
                  </a:lnTo>
                  <a:lnTo>
                    <a:pt x="279793" y="304516"/>
                  </a:lnTo>
                  <a:lnTo>
                    <a:pt x="283159" y="300022"/>
                  </a:lnTo>
                  <a:lnTo>
                    <a:pt x="326986" y="256198"/>
                  </a:lnTo>
                  <a:lnTo>
                    <a:pt x="524529" y="256198"/>
                  </a:lnTo>
                  <a:lnTo>
                    <a:pt x="524751" y="255074"/>
                  </a:lnTo>
                  <a:lnTo>
                    <a:pt x="515923" y="206809"/>
                  </a:lnTo>
                  <a:lnTo>
                    <a:pt x="490343" y="167287"/>
                  </a:lnTo>
                  <a:lnTo>
                    <a:pt x="451910" y="140195"/>
                  </a:lnTo>
                  <a:lnTo>
                    <a:pt x="428792" y="134842"/>
                  </a:lnTo>
                  <a:close/>
                </a:path>
              </a:pathLst>
            </a:custGeom>
            <a:solidFill>
              <a:srgbClr val="2C2C2C"/>
            </a:solidFill>
          </p:spPr>
          <p:txBody>
            <a:bodyPr wrap="square" lIns="0" tIns="0" rIns="0" bIns="0" rtlCol="0"/>
            <a:lstStyle/>
            <a:p>
              <a:endParaRPr/>
            </a:p>
          </p:txBody>
        </p:sp>
        <p:sp>
          <p:nvSpPr>
            <p:cNvPr id="26" name="object 26"/>
            <p:cNvSpPr/>
            <p:nvPr/>
          </p:nvSpPr>
          <p:spPr>
            <a:xfrm>
              <a:off x="6553200" y="4321937"/>
              <a:ext cx="868680" cy="346710"/>
            </a:xfrm>
            <a:custGeom>
              <a:avLst/>
              <a:gdLst/>
              <a:ahLst/>
              <a:cxnLst/>
              <a:rect l="l" t="t" r="r" b="b"/>
              <a:pathLst>
                <a:path w="868679" h="346710">
                  <a:moveTo>
                    <a:pt x="362597" y="69938"/>
                  </a:moveTo>
                  <a:lnTo>
                    <a:pt x="346646" y="50177"/>
                  </a:lnTo>
                  <a:lnTo>
                    <a:pt x="51282" y="288785"/>
                  </a:lnTo>
                  <a:lnTo>
                    <a:pt x="35331" y="269024"/>
                  </a:lnTo>
                  <a:lnTo>
                    <a:pt x="0" y="346544"/>
                  </a:lnTo>
                  <a:lnTo>
                    <a:pt x="83210" y="328307"/>
                  </a:lnTo>
                  <a:lnTo>
                    <a:pt x="73685" y="316522"/>
                  </a:lnTo>
                  <a:lnTo>
                    <a:pt x="67246" y="308546"/>
                  </a:lnTo>
                  <a:lnTo>
                    <a:pt x="362597" y="69938"/>
                  </a:lnTo>
                  <a:close/>
                </a:path>
                <a:path w="868679" h="346710">
                  <a:moveTo>
                    <a:pt x="868667" y="346544"/>
                  </a:moveTo>
                  <a:lnTo>
                    <a:pt x="856348" y="311518"/>
                  </a:lnTo>
                  <a:lnTo>
                    <a:pt x="840409" y="266179"/>
                  </a:lnTo>
                  <a:lnTo>
                    <a:pt x="822744" y="284429"/>
                  </a:lnTo>
                  <a:lnTo>
                    <a:pt x="528853" y="0"/>
                  </a:lnTo>
                  <a:lnTo>
                    <a:pt x="511187" y="18249"/>
                  </a:lnTo>
                  <a:lnTo>
                    <a:pt x="805078" y="302691"/>
                  </a:lnTo>
                  <a:lnTo>
                    <a:pt x="787425" y="320941"/>
                  </a:lnTo>
                  <a:lnTo>
                    <a:pt x="868667" y="346544"/>
                  </a:lnTo>
                  <a:close/>
                </a:path>
              </a:pathLst>
            </a:custGeom>
            <a:solidFill>
              <a:srgbClr val="BD3347"/>
            </a:solidFill>
          </p:spPr>
          <p:txBody>
            <a:bodyPr wrap="square" lIns="0" tIns="0" rIns="0" bIns="0" rtlCol="0"/>
            <a:lstStyle/>
            <a:p>
              <a:endParaRPr/>
            </a:p>
          </p:txBody>
        </p:sp>
        <p:sp>
          <p:nvSpPr>
            <p:cNvPr id="27" name="object 27"/>
            <p:cNvSpPr/>
            <p:nvPr/>
          </p:nvSpPr>
          <p:spPr>
            <a:xfrm>
              <a:off x="5590032" y="3806952"/>
              <a:ext cx="542543" cy="545592"/>
            </a:xfrm>
            <a:prstGeom prst="rect">
              <a:avLst/>
            </a:prstGeom>
            <a:blipFill>
              <a:blip r:embed="rId7" cstate="print"/>
              <a:stretch>
                <a:fillRect/>
              </a:stretch>
            </a:blipFill>
          </p:spPr>
          <p:txBody>
            <a:bodyPr wrap="square" lIns="0" tIns="0" rIns="0" bIns="0" rtlCol="0"/>
            <a:lstStyle/>
            <a:p>
              <a:endParaRPr/>
            </a:p>
          </p:txBody>
        </p:sp>
      </p:grpSp>
      <p:sp>
        <p:nvSpPr>
          <p:cNvPr id="28" name="object 28"/>
          <p:cNvSpPr/>
          <p:nvPr/>
        </p:nvSpPr>
        <p:spPr>
          <a:xfrm>
            <a:off x="7445299" y="3289541"/>
            <a:ext cx="76187" cy="216026"/>
          </a:xfrm>
          <a:prstGeom prst="rect">
            <a:avLst/>
          </a:prstGeom>
          <a:blipFill>
            <a:blip r:embed="rId8" cstate="print"/>
            <a:stretch>
              <a:fillRect/>
            </a:stretch>
          </a:blipFill>
        </p:spPr>
        <p:txBody>
          <a:bodyPr wrap="square" lIns="0" tIns="0" rIns="0" bIns="0" rtlCol="0"/>
          <a:lstStyle/>
          <a:p>
            <a:endParaRPr/>
          </a:p>
        </p:txBody>
      </p:sp>
      <p:sp>
        <p:nvSpPr>
          <p:cNvPr id="29" name="object 29"/>
          <p:cNvSpPr txBox="1"/>
          <p:nvPr/>
        </p:nvSpPr>
        <p:spPr>
          <a:xfrm>
            <a:off x="7742555" y="2809748"/>
            <a:ext cx="1144270" cy="208279"/>
          </a:xfrm>
          <a:prstGeom prst="rect">
            <a:avLst/>
          </a:prstGeom>
        </p:spPr>
        <p:txBody>
          <a:bodyPr vert="horz" wrap="square" lIns="0" tIns="12700" rIns="0" bIns="0" rtlCol="0">
            <a:spAutoFit/>
          </a:bodyPr>
          <a:lstStyle/>
          <a:p>
            <a:pPr marL="12700">
              <a:lnSpc>
                <a:spcPct val="100000"/>
              </a:lnSpc>
              <a:spcBef>
                <a:spcPts val="100"/>
              </a:spcBef>
            </a:pPr>
            <a:r>
              <a:rPr sz="1200" b="1" spc="-5" dirty="0">
                <a:latin typeface="Arial"/>
                <a:cs typeface="Arial"/>
              </a:rPr>
              <a:t>check-out</a:t>
            </a:r>
            <a:r>
              <a:rPr sz="1200" b="1" spc="-50" dirty="0">
                <a:latin typeface="Arial"/>
                <a:cs typeface="Arial"/>
              </a:rPr>
              <a:t> </a:t>
            </a:r>
            <a:r>
              <a:rPr sz="1200" b="1" spc="-5" dirty="0">
                <a:latin typeface="Arial"/>
                <a:cs typeface="Arial"/>
              </a:rPr>
              <a:t>page</a:t>
            </a:r>
            <a:endParaRPr sz="1200">
              <a:latin typeface="Arial"/>
              <a:cs typeface="Arial"/>
            </a:endParaRPr>
          </a:p>
        </p:txBody>
      </p:sp>
      <p:sp>
        <p:nvSpPr>
          <p:cNvPr id="30" name="object 30"/>
          <p:cNvSpPr txBox="1"/>
          <p:nvPr/>
        </p:nvSpPr>
        <p:spPr>
          <a:xfrm>
            <a:off x="5584469" y="3623564"/>
            <a:ext cx="590550" cy="208279"/>
          </a:xfrm>
          <a:prstGeom prst="rect">
            <a:avLst/>
          </a:prstGeom>
        </p:spPr>
        <p:txBody>
          <a:bodyPr vert="horz" wrap="square" lIns="0" tIns="12700" rIns="0" bIns="0" rtlCol="0">
            <a:spAutoFit/>
          </a:bodyPr>
          <a:lstStyle/>
          <a:p>
            <a:pPr>
              <a:lnSpc>
                <a:spcPct val="100000"/>
              </a:lnSpc>
              <a:spcBef>
                <a:spcPts val="100"/>
              </a:spcBef>
            </a:pPr>
            <a:r>
              <a:rPr sz="1200" b="1" spc="-5" dirty="0">
                <a:latin typeface="Arial"/>
                <a:cs typeface="Arial"/>
              </a:rPr>
              <a:t>Coupon</a:t>
            </a:r>
            <a:endParaRPr sz="1200">
              <a:latin typeface="Arial"/>
              <a:cs typeface="Arial"/>
            </a:endParaRPr>
          </a:p>
        </p:txBody>
      </p:sp>
      <p:sp>
        <p:nvSpPr>
          <p:cNvPr id="31" name="object 31"/>
          <p:cNvSpPr txBox="1"/>
          <p:nvPr/>
        </p:nvSpPr>
        <p:spPr>
          <a:xfrm>
            <a:off x="6871868" y="3623564"/>
            <a:ext cx="315595" cy="208279"/>
          </a:xfrm>
          <a:prstGeom prst="rect">
            <a:avLst/>
          </a:prstGeom>
        </p:spPr>
        <p:txBody>
          <a:bodyPr vert="horz" wrap="square" lIns="0" tIns="12700" rIns="0" bIns="0" rtlCol="0">
            <a:spAutoFit/>
          </a:bodyPr>
          <a:lstStyle/>
          <a:p>
            <a:pPr>
              <a:lnSpc>
                <a:spcPct val="100000"/>
              </a:lnSpc>
              <a:spcBef>
                <a:spcPts val="100"/>
              </a:spcBef>
            </a:pPr>
            <a:r>
              <a:rPr sz="1200" b="1" spc="-5" dirty="0">
                <a:latin typeface="Arial"/>
                <a:cs typeface="Arial"/>
              </a:rPr>
              <a:t>C</a:t>
            </a:r>
            <a:r>
              <a:rPr sz="1200" b="1" spc="-10" dirty="0">
                <a:latin typeface="Arial"/>
                <a:cs typeface="Arial"/>
              </a:rPr>
              <a:t>a</a:t>
            </a:r>
            <a:r>
              <a:rPr sz="1200" b="1" spc="-5" dirty="0">
                <a:latin typeface="Arial"/>
                <a:cs typeface="Arial"/>
              </a:rPr>
              <a:t>rt</a:t>
            </a:r>
            <a:endParaRPr sz="1200">
              <a:latin typeface="Arial"/>
              <a:cs typeface="Arial"/>
            </a:endParaRPr>
          </a:p>
        </p:txBody>
      </p:sp>
      <p:sp>
        <p:nvSpPr>
          <p:cNvPr id="32" name="object 32"/>
          <p:cNvSpPr txBox="1"/>
          <p:nvPr/>
        </p:nvSpPr>
        <p:spPr>
          <a:xfrm>
            <a:off x="7604620" y="3623564"/>
            <a:ext cx="1290320" cy="208279"/>
          </a:xfrm>
          <a:prstGeom prst="rect">
            <a:avLst/>
          </a:prstGeom>
        </p:spPr>
        <p:txBody>
          <a:bodyPr vert="horz" wrap="square" lIns="0" tIns="12700" rIns="0" bIns="0" rtlCol="0">
            <a:spAutoFit/>
          </a:bodyPr>
          <a:lstStyle/>
          <a:p>
            <a:pPr>
              <a:lnSpc>
                <a:spcPct val="100000"/>
              </a:lnSpc>
              <a:spcBef>
                <a:spcPts val="100"/>
              </a:spcBef>
            </a:pPr>
            <a:r>
              <a:rPr sz="1200" b="1" spc="-5" dirty="0">
                <a:latin typeface="Arial"/>
                <a:cs typeface="Arial"/>
              </a:rPr>
              <a:t>Recommendation</a:t>
            </a:r>
            <a:endParaRPr sz="1200">
              <a:latin typeface="Arial"/>
              <a:cs typeface="Arial"/>
            </a:endParaRPr>
          </a:p>
        </p:txBody>
      </p:sp>
      <p:sp>
        <p:nvSpPr>
          <p:cNvPr id="33" name="object 33"/>
          <p:cNvSpPr txBox="1"/>
          <p:nvPr/>
        </p:nvSpPr>
        <p:spPr>
          <a:xfrm>
            <a:off x="6102565" y="5004308"/>
            <a:ext cx="469265" cy="208279"/>
          </a:xfrm>
          <a:prstGeom prst="rect">
            <a:avLst/>
          </a:prstGeom>
        </p:spPr>
        <p:txBody>
          <a:bodyPr vert="horz" wrap="square" lIns="0" tIns="12700" rIns="0" bIns="0" rtlCol="0">
            <a:spAutoFit/>
          </a:bodyPr>
          <a:lstStyle/>
          <a:p>
            <a:pPr>
              <a:lnSpc>
                <a:spcPct val="100000"/>
              </a:lnSpc>
              <a:spcBef>
                <a:spcPts val="100"/>
              </a:spcBef>
            </a:pPr>
            <a:r>
              <a:rPr sz="1200" b="1" spc="-5" dirty="0">
                <a:latin typeface="Arial"/>
                <a:cs typeface="Arial"/>
              </a:rPr>
              <a:t>C</a:t>
            </a:r>
            <a:r>
              <a:rPr sz="1200" b="1" spc="-10" dirty="0">
                <a:latin typeface="Arial"/>
                <a:cs typeface="Arial"/>
              </a:rPr>
              <a:t>ac</a:t>
            </a:r>
            <a:r>
              <a:rPr sz="1200" b="1" dirty="0">
                <a:latin typeface="Arial"/>
                <a:cs typeface="Arial"/>
              </a:rPr>
              <a:t>he</a:t>
            </a:r>
            <a:endParaRPr sz="1200">
              <a:latin typeface="Arial"/>
              <a:cs typeface="Arial"/>
            </a:endParaRPr>
          </a:p>
        </p:txBody>
      </p:sp>
      <p:sp>
        <p:nvSpPr>
          <p:cNvPr id="34" name="object 34"/>
          <p:cNvSpPr txBox="1"/>
          <p:nvPr/>
        </p:nvSpPr>
        <p:spPr>
          <a:xfrm>
            <a:off x="7399401" y="4989067"/>
            <a:ext cx="469265" cy="208279"/>
          </a:xfrm>
          <a:prstGeom prst="rect">
            <a:avLst/>
          </a:prstGeom>
        </p:spPr>
        <p:txBody>
          <a:bodyPr vert="horz" wrap="square" lIns="0" tIns="12700" rIns="0" bIns="0" rtlCol="0">
            <a:spAutoFit/>
          </a:bodyPr>
          <a:lstStyle/>
          <a:p>
            <a:pPr>
              <a:lnSpc>
                <a:spcPct val="100000"/>
              </a:lnSpc>
              <a:spcBef>
                <a:spcPts val="100"/>
              </a:spcBef>
            </a:pPr>
            <a:r>
              <a:rPr sz="1200" b="1" spc="-5" dirty="0">
                <a:latin typeface="Arial"/>
                <a:cs typeface="Arial"/>
              </a:rPr>
              <a:t>C</a:t>
            </a:r>
            <a:r>
              <a:rPr sz="1200" b="1" spc="-10" dirty="0">
                <a:latin typeface="Arial"/>
                <a:cs typeface="Arial"/>
              </a:rPr>
              <a:t>ac</a:t>
            </a:r>
            <a:r>
              <a:rPr sz="1200" b="1" dirty="0">
                <a:latin typeface="Arial"/>
                <a:cs typeface="Arial"/>
              </a:rPr>
              <a:t>he</a:t>
            </a:r>
            <a:endParaRPr sz="1200">
              <a:latin typeface="Arial"/>
              <a:cs typeface="Arial"/>
            </a:endParaRPr>
          </a:p>
        </p:txBody>
      </p:sp>
      <p:sp>
        <p:nvSpPr>
          <p:cNvPr id="35" name="object 35"/>
          <p:cNvSpPr/>
          <p:nvPr/>
        </p:nvSpPr>
        <p:spPr>
          <a:xfrm>
            <a:off x="5508104" y="3589134"/>
            <a:ext cx="3384550" cy="1644650"/>
          </a:xfrm>
          <a:custGeom>
            <a:avLst/>
            <a:gdLst/>
            <a:ahLst/>
            <a:cxnLst/>
            <a:rect l="l" t="t" r="r" b="b"/>
            <a:pathLst>
              <a:path w="3384550" h="1644650">
                <a:moveTo>
                  <a:pt x="0" y="0"/>
                </a:moveTo>
                <a:lnTo>
                  <a:pt x="3384381" y="0"/>
                </a:lnTo>
                <a:lnTo>
                  <a:pt x="3384381" y="1644630"/>
                </a:lnTo>
                <a:lnTo>
                  <a:pt x="0" y="1644630"/>
                </a:lnTo>
                <a:lnTo>
                  <a:pt x="0" y="0"/>
                </a:lnTo>
                <a:close/>
              </a:path>
            </a:pathLst>
          </a:custGeom>
          <a:ln w="12700">
            <a:solidFill>
              <a:srgbClr val="000000"/>
            </a:solidFill>
          </a:ln>
        </p:spPr>
        <p:txBody>
          <a:bodyPr wrap="square" lIns="0" tIns="0" rIns="0" bIns="0" rtlCol="0"/>
          <a:lstStyle/>
          <a:p>
            <a:endParaRPr/>
          </a:p>
        </p:txBody>
      </p:sp>
      <p:sp>
        <p:nvSpPr>
          <p:cNvPr id="36" name="object 36"/>
          <p:cNvSpPr txBox="1"/>
          <p:nvPr/>
        </p:nvSpPr>
        <p:spPr>
          <a:xfrm>
            <a:off x="535940" y="1263141"/>
            <a:ext cx="5377180" cy="805180"/>
          </a:xfrm>
          <a:prstGeom prst="rect">
            <a:avLst/>
          </a:prstGeom>
        </p:spPr>
        <p:txBody>
          <a:bodyPr vert="horz" wrap="square" lIns="0" tIns="140970" rIns="0" bIns="0" rtlCol="0">
            <a:spAutoFit/>
          </a:bodyPr>
          <a:lstStyle/>
          <a:p>
            <a:pPr marL="355600" indent="-342900">
              <a:lnSpc>
                <a:spcPct val="100000"/>
              </a:lnSpc>
              <a:spcBef>
                <a:spcPts val="1110"/>
              </a:spcBef>
              <a:buFont typeface="Arial"/>
              <a:buChar char="•"/>
              <a:tabLst>
                <a:tab pos="354965" algn="l"/>
                <a:tab pos="355600" algn="l"/>
              </a:tabLst>
            </a:pPr>
            <a:r>
              <a:rPr sz="2000" b="1" dirty="0">
                <a:solidFill>
                  <a:srgbClr val="404040"/>
                </a:solidFill>
                <a:latin typeface="Arial"/>
                <a:cs typeface="Arial"/>
              </a:rPr>
              <a:t>A user </a:t>
            </a:r>
            <a:r>
              <a:rPr sz="2000" b="1" spc="-5" dirty="0">
                <a:solidFill>
                  <a:srgbClr val="404040"/>
                </a:solidFill>
                <a:latin typeface="Arial"/>
                <a:cs typeface="Arial"/>
              </a:rPr>
              <a:t>request relies </a:t>
            </a:r>
            <a:r>
              <a:rPr sz="2000" b="1" dirty="0">
                <a:solidFill>
                  <a:srgbClr val="404040"/>
                </a:solidFill>
                <a:latin typeface="Arial"/>
                <a:cs typeface="Arial"/>
              </a:rPr>
              <a:t>on </a:t>
            </a:r>
            <a:r>
              <a:rPr sz="2000" b="1" spc="-5" dirty="0">
                <a:solidFill>
                  <a:srgbClr val="404040"/>
                </a:solidFill>
                <a:latin typeface="Arial"/>
                <a:cs typeface="Arial"/>
              </a:rPr>
              <a:t>multiple</a:t>
            </a:r>
            <a:r>
              <a:rPr sz="2000" b="1" spc="-150" dirty="0">
                <a:solidFill>
                  <a:srgbClr val="404040"/>
                </a:solidFill>
                <a:latin typeface="Arial"/>
                <a:cs typeface="Arial"/>
              </a:rPr>
              <a:t> </a:t>
            </a:r>
            <a:r>
              <a:rPr sz="2000" b="1" spc="-5" dirty="0">
                <a:solidFill>
                  <a:srgbClr val="404040"/>
                </a:solidFill>
                <a:latin typeface="Arial"/>
                <a:cs typeface="Arial"/>
              </a:rPr>
              <a:t>services</a:t>
            </a:r>
            <a:endParaRPr sz="2000">
              <a:latin typeface="Arial"/>
              <a:cs typeface="Arial"/>
            </a:endParaRPr>
          </a:p>
          <a:p>
            <a:pPr marL="469900">
              <a:lnSpc>
                <a:spcPct val="100000"/>
              </a:lnSpc>
              <a:spcBef>
                <a:spcPts val="805"/>
              </a:spcBef>
              <a:tabLst>
                <a:tab pos="755015" algn="l"/>
              </a:tabLst>
            </a:pPr>
            <a:r>
              <a:rPr sz="1600" dirty="0">
                <a:solidFill>
                  <a:srgbClr val="404040"/>
                </a:solidFill>
                <a:latin typeface="Arial"/>
                <a:cs typeface="Arial"/>
              </a:rPr>
              <a:t>–	</a:t>
            </a:r>
            <a:r>
              <a:rPr sz="1600" spc="-5" dirty="0">
                <a:solidFill>
                  <a:srgbClr val="404040"/>
                </a:solidFill>
                <a:latin typeface="Arial"/>
                <a:cs typeface="Arial"/>
              </a:rPr>
              <a:t>Small, single-purposed, and</a:t>
            </a:r>
            <a:r>
              <a:rPr sz="1600" spc="20" dirty="0">
                <a:solidFill>
                  <a:srgbClr val="404040"/>
                </a:solidFill>
                <a:latin typeface="Arial"/>
                <a:cs typeface="Arial"/>
              </a:rPr>
              <a:t> </a:t>
            </a:r>
            <a:r>
              <a:rPr sz="1600" spc="-5" dirty="0">
                <a:solidFill>
                  <a:srgbClr val="404040"/>
                </a:solidFill>
                <a:latin typeface="Arial"/>
                <a:cs typeface="Arial"/>
              </a:rPr>
              <a:t>interactive</a:t>
            </a:r>
            <a:endParaRPr sz="1600">
              <a:latin typeface="Arial"/>
              <a:cs typeface="Arial"/>
            </a:endParaRPr>
          </a:p>
        </p:txBody>
      </p:sp>
      <p:sp>
        <p:nvSpPr>
          <p:cNvPr id="37" name="object 37"/>
          <p:cNvSpPr/>
          <p:nvPr/>
        </p:nvSpPr>
        <p:spPr>
          <a:xfrm>
            <a:off x="7259790" y="3284473"/>
            <a:ext cx="110299" cy="221094"/>
          </a:xfrm>
          <a:prstGeom prst="rect">
            <a:avLst/>
          </a:prstGeom>
          <a:blipFill>
            <a:blip r:embed="rId9" cstate="print"/>
            <a:stretch>
              <a:fillRect/>
            </a:stretch>
          </a:blipFill>
        </p:spPr>
        <p:txBody>
          <a:bodyPr wrap="square" lIns="0" tIns="0" rIns="0" bIns="0" rtlCol="0"/>
          <a:lstStyle/>
          <a:p>
            <a:endParaRPr/>
          </a:p>
        </p:txBody>
      </p:sp>
      <p:sp>
        <p:nvSpPr>
          <p:cNvPr id="38" name="object 38"/>
          <p:cNvSpPr/>
          <p:nvPr/>
        </p:nvSpPr>
        <p:spPr>
          <a:xfrm>
            <a:off x="7579779" y="3282022"/>
            <a:ext cx="122745" cy="214604"/>
          </a:xfrm>
          <a:prstGeom prst="rect">
            <a:avLst/>
          </a:prstGeom>
          <a:blipFill>
            <a:blip r:embed="rId10" cstate="print"/>
            <a:stretch>
              <a:fillRect/>
            </a:stretch>
          </a:blipFill>
        </p:spPr>
        <p:txBody>
          <a:bodyPr wrap="square" lIns="0" tIns="0" rIns="0" bIns="0" rtlCol="0"/>
          <a:lstStyle/>
          <a:p>
            <a:endParaRPr/>
          </a:p>
        </p:txBody>
      </p:sp>
      <p:sp>
        <p:nvSpPr>
          <p:cNvPr id="39" name="object 39"/>
          <p:cNvSpPr txBox="1"/>
          <p:nvPr/>
        </p:nvSpPr>
        <p:spPr>
          <a:xfrm>
            <a:off x="3381527" y="4260596"/>
            <a:ext cx="196913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interactive</a:t>
            </a:r>
            <a:r>
              <a:rPr sz="1800" spc="-40" dirty="0">
                <a:latin typeface="Arial"/>
                <a:cs typeface="Arial"/>
              </a:rPr>
              <a:t> </a:t>
            </a:r>
            <a:r>
              <a:rPr sz="1800" spc="-5" dirty="0">
                <a:latin typeface="Arial"/>
                <a:cs typeface="Arial"/>
              </a:rPr>
              <a:t>services</a:t>
            </a:r>
            <a:endParaRPr sz="1800">
              <a:latin typeface="Arial"/>
              <a:cs typeface="Arial"/>
            </a:endParaRPr>
          </a:p>
        </p:txBody>
      </p:sp>
      <p:sp>
        <p:nvSpPr>
          <p:cNvPr id="40" name="object 40"/>
          <p:cNvSpPr txBox="1"/>
          <p:nvPr/>
        </p:nvSpPr>
        <p:spPr>
          <a:xfrm>
            <a:off x="7777188" y="2011171"/>
            <a:ext cx="346710" cy="208279"/>
          </a:xfrm>
          <a:prstGeom prst="rect">
            <a:avLst/>
          </a:prstGeom>
        </p:spPr>
        <p:txBody>
          <a:bodyPr vert="horz" wrap="square" lIns="0" tIns="12700" rIns="0" bIns="0" rtlCol="0">
            <a:spAutoFit/>
          </a:bodyPr>
          <a:lstStyle/>
          <a:p>
            <a:pPr marL="12700">
              <a:lnSpc>
                <a:spcPct val="100000"/>
              </a:lnSpc>
              <a:spcBef>
                <a:spcPts val="100"/>
              </a:spcBef>
            </a:pPr>
            <a:r>
              <a:rPr sz="1200" b="1" dirty="0">
                <a:latin typeface="Arial"/>
                <a:cs typeface="Arial"/>
              </a:rPr>
              <a:t>u</a:t>
            </a:r>
            <a:r>
              <a:rPr sz="1200" b="1" spc="-10" dirty="0">
                <a:latin typeface="Arial"/>
                <a:cs typeface="Arial"/>
              </a:rPr>
              <a:t>se</a:t>
            </a:r>
            <a:r>
              <a:rPr sz="1200" b="1" dirty="0">
                <a:latin typeface="Arial"/>
                <a:cs typeface="Arial"/>
              </a:rPr>
              <a:t>r</a:t>
            </a:r>
            <a:endParaRPr sz="1200">
              <a:latin typeface="Arial"/>
              <a:cs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409957"/>
            <a:ext cx="7882890" cy="513080"/>
          </a:xfrm>
          <a:prstGeom prst="rect">
            <a:avLst/>
          </a:prstGeom>
        </p:spPr>
        <p:txBody>
          <a:bodyPr vert="horz" wrap="square" lIns="0" tIns="12700" rIns="0" bIns="0" rtlCol="0">
            <a:spAutoFit/>
          </a:bodyPr>
          <a:lstStyle/>
          <a:p>
            <a:pPr marL="12700">
              <a:lnSpc>
                <a:spcPct val="100000"/>
              </a:lnSpc>
              <a:spcBef>
                <a:spcPts val="100"/>
              </a:spcBef>
            </a:pPr>
            <a:r>
              <a:rPr sz="3200" b="1" spc="100" dirty="0">
                <a:solidFill>
                  <a:srgbClr val="BE384B"/>
                </a:solidFill>
                <a:latin typeface="Arial"/>
                <a:cs typeface="Arial"/>
              </a:rPr>
              <a:t>Opportunities: </a:t>
            </a:r>
            <a:r>
              <a:rPr sz="3200" b="1" spc="35" dirty="0">
                <a:solidFill>
                  <a:srgbClr val="BE384B"/>
                </a:solidFill>
                <a:latin typeface="Arial"/>
                <a:cs typeface="Arial"/>
              </a:rPr>
              <a:t>Shewed </a:t>
            </a:r>
            <a:r>
              <a:rPr sz="3200" b="1" spc="185" dirty="0">
                <a:solidFill>
                  <a:srgbClr val="BE384B"/>
                </a:solidFill>
                <a:latin typeface="Arial"/>
                <a:cs typeface="Arial"/>
              </a:rPr>
              <a:t>Write</a:t>
            </a:r>
            <a:r>
              <a:rPr sz="3200" b="1" spc="1130" dirty="0">
                <a:solidFill>
                  <a:srgbClr val="BE384B"/>
                </a:solidFill>
                <a:latin typeface="Arial"/>
                <a:cs typeface="Arial"/>
              </a:rPr>
              <a:t> </a:t>
            </a:r>
            <a:r>
              <a:rPr sz="3200" b="1" spc="90" dirty="0">
                <a:solidFill>
                  <a:srgbClr val="BE384B"/>
                </a:solidFill>
                <a:latin typeface="Arial"/>
                <a:cs typeface="Arial"/>
              </a:rPr>
              <a:t>ehavior</a:t>
            </a:r>
            <a:endParaRPr sz="3200">
              <a:latin typeface="Arial"/>
              <a:cs typeface="Arial"/>
            </a:endParaRPr>
          </a:p>
        </p:txBody>
      </p:sp>
      <p:sp>
        <p:nvSpPr>
          <p:cNvPr id="3" name="object 3"/>
          <p:cNvSpPr txBox="1">
            <a:spLocks noGrp="1"/>
          </p:cNvSpPr>
          <p:nvPr>
            <p:ph type="body" idx="1"/>
          </p:nvPr>
        </p:nvSpPr>
        <p:spPr>
          <a:prstGeom prst="rect">
            <a:avLst/>
          </a:prstGeom>
        </p:spPr>
        <p:txBody>
          <a:bodyPr vert="horz" wrap="square" lIns="0" tIns="140970" rIns="0" bIns="0" rtlCol="0">
            <a:spAutoFit/>
          </a:bodyPr>
          <a:lstStyle/>
          <a:p>
            <a:pPr marL="355600" indent="-342900">
              <a:lnSpc>
                <a:spcPct val="100000"/>
              </a:lnSpc>
              <a:spcBef>
                <a:spcPts val="1110"/>
              </a:spcBef>
              <a:buFont typeface="Arial"/>
              <a:buChar char="•"/>
              <a:tabLst>
                <a:tab pos="354965" algn="l"/>
                <a:tab pos="355600" algn="l"/>
              </a:tabLst>
            </a:pPr>
            <a:r>
              <a:rPr spc="-5" dirty="0"/>
              <a:t>Interactive services process requests in</a:t>
            </a:r>
            <a:r>
              <a:rPr spc="-30" dirty="0"/>
              <a:t> </a:t>
            </a:r>
            <a:r>
              <a:rPr i="1" spc="-5" dirty="0">
                <a:latin typeface="Arial"/>
                <a:cs typeface="Arial"/>
              </a:rPr>
              <a:t>sessions</a:t>
            </a:r>
          </a:p>
          <a:p>
            <a:pPr marL="755650" lvl="1" indent="-285750">
              <a:lnSpc>
                <a:spcPct val="100000"/>
              </a:lnSpc>
              <a:spcBef>
                <a:spcPts val="805"/>
              </a:spcBef>
              <a:buChar char="–"/>
              <a:tabLst>
                <a:tab pos="755015" algn="l"/>
                <a:tab pos="755650" algn="l"/>
              </a:tabLst>
            </a:pPr>
            <a:r>
              <a:rPr sz="1600" dirty="0">
                <a:solidFill>
                  <a:srgbClr val="404040"/>
                </a:solidFill>
                <a:latin typeface="Arial"/>
                <a:cs typeface="Arial"/>
              </a:rPr>
              <a:t>A </a:t>
            </a:r>
            <a:r>
              <a:rPr sz="1600" spc="-5" dirty="0">
                <a:solidFill>
                  <a:srgbClr val="404040"/>
                </a:solidFill>
                <a:latin typeface="Arial"/>
                <a:cs typeface="Arial"/>
              </a:rPr>
              <a:t>service creates </a:t>
            </a:r>
            <a:r>
              <a:rPr sz="1600" dirty="0">
                <a:solidFill>
                  <a:srgbClr val="404040"/>
                </a:solidFill>
                <a:latin typeface="Arial"/>
                <a:cs typeface="Arial"/>
              </a:rPr>
              <a:t>a </a:t>
            </a:r>
            <a:r>
              <a:rPr sz="1600" spc="-5" dirty="0">
                <a:solidFill>
                  <a:srgbClr val="404040"/>
                </a:solidFill>
                <a:latin typeface="Arial"/>
                <a:cs typeface="Arial"/>
              </a:rPr>
              <a:t>session </a:t>
            </a:r>
            <a:r>
              <a:rPr sz="1600" dirty="0">
                <a:solidFill>
                  <a:srgbClr val="404040"/>
                </a:solidFill>
                <a:latin typeface="Arial"/>
                <a:cs typeface="Arial"/>
              </a:rPr>
              <a:t>for </a:t>
            </a:r>
            <a:r>
              <a:rPr sz="1600" spc="-5" dirty="0">
                <a:solidFill>
                  <a:srgbClr val="404040"/>
                </a:solidFill>
                <a:latin typeface="Arial"/>
                <a:cs typeface="Arial"/>
              </a:rPr>
              <a:t>each</a:t>
            </a:r>
            <a:r>
              <a:rPr sz="1600" spc="-65" dirty="0">
                <a:solidFill>
                  <a:srgbClr val="404040"/>
                </a:solidFill>
                <a:latin typeface="Arial"/>
                <a:cs typeface="Arial"/>
              </a:rPr>
              <a:t> </a:t>
            </a:r>
            <a:r>
              <a:rPr sz="1600" spc="-5" dirty="0">
                <a:solidFill>
                  <a:srgbClr val="404040"/>
                </a:solidFill>
                <a:latin typeface="Arial"/>
                <a:cs typeface="Arial"/>
              </a:rPr>
              <a:t>request</a:t>
            </a:r>
            <a:endParaRPr sz="1600" dirty="0">
              <a:latin typeface="Arial"/>
              <a:cs typeface="Arial"/>
            </a:endParaRPr>
          </a:p>
          <a:p>
            <a:pPr lvl="1">
              <a:lnSpc>
                <a:spcPct val="100000"/>
              </a:lnSpc>
              <a:buClr>
                <a:srgbClr val="404040"/>
              </a:buClr>
              <a:buFont typeface="Arial"/>
              <a:buChar char="–"/>
            </a:pPr>
            <a:endParaRPr sz="1800" dirty="0">
              <a:latin typeface="Arial"/>
              <a:cs typeface="Arial"/>
            </a:endParaRPr>
          </a:p>
          <a:p>
            <a:pPr lvl="1">
              <a:lnSpc>
                <a:spcPct val="100000"/>
              </a:lnSpc>
              <a:spcBef>
                <a:spcPts val="40"/>
              </a:spcBef>
              <a:buClr>
                <a:srgbClr val="404040"/>
              </a:buClr>
              <a:buFont typeface="Arial"/>
              <a:buChar char="–"/>
            </a:pPr>
            <a:endParaRPr sz="1450" dirty="0">
              <a:latin typeface="Arial"/>
              <a:cs typeface="Arial"/>
            </a:endParaRPr>
          </a:p>
          <a:p>
            <a:pPr marL="355600" marR="5080" indent="-342900">
              <a:lnSpc>
                <a:spcPct val="121000"/>
              </a:lnSpc>
              <a:buFont typeface="Arial"/>
              <a:buChar char="•"/>
              <a:tabLst>
                <a:tab pos="354965" algn="l"/>
                <a:tab pos="355600" algn="l"/>
              </a:tabLst>
            </a:pPr>
            <a:r>
              <a:rPr spc="-5" dirty="0"/>
              <a:t>Skewed </a:t>
            </a:r>
            <a:r>
              <a:rPr spc="-10" dirty="0"/>
              <a:t>write </a:t>
            </a:r>
            <a:r>
              <a:rPr spc="-5" dirty="0"/>
              <a:t>behaviors: most </a:t>
            </a:r>
            <a:r>
              <a:rPr spc="-10" dirty="0"/>
              <a:t>writes </a:t>
            </a:r>
            <a:r>
              <a:rPr spc="-5" dirty="0"/>
              <a:t>fall in the newly-created  objects (named</a:t>
            </a:r>
            <a:r>
              <a:rPr spc="-15" dirty="0"/>
              <a:t> </a:t>
            </a:r>
            <a:r>
              <a:rPr spc="-5" dirty="0"/>
              <a:t>working-set)</a:t>
            </a:r>
          </a:p>
          <a:p>
            <a:pPr marL="755650" lvl="1" indent="-285750">
              <a:lnSpc>
                <a:spcPct val="100000"/>
              </a:lnSpc>
              <a:spcBef>
                <a:spcPts val="785"/>
              </a:spcBef>
              <a:buChar char="–"/>
              <a:tabLst>
                <a:tab pos="755015" algn="l"/>
                <a:tab pos="755650" algn="l"/>
              </a:tabLst>
            </a:pPr>
            <a:r>
              <a:rPr sz="1600" spc="-10" dirty="0">
                <a:solidFill>
                  <a:srgbClr val="404040"/>
                </a:solidFill>
                <a:latin typeface="Arial"/>
                <a:cs typeface="Arial"/>
              </a:rPr>
              <a:t>Different </a:t>
            </a:r>
            <a:r>
              <a:rPr sz="1600" spc="-5" dirty="0">
                <a:solidFill>
                  <a:srgbClr val="404040"/>
                </a:solidFill>
                <a:latin typeface="Arial"/>
                <a:cs typeface="Arial"/>
              </a:rPr>
              <a:t>services show similar</a:t>
            </a:r>
            <a:r>
              <a:rPr sz="1600" spc="25" dirty="0">
                <a:solidFill>
                  <a:srgbClr val="404040"/>
                </a:solidFill>
                <a:latin typeface="Arial"/>
                <a:cs typeface="Arial"/>
              </a:rPr>
              <a:t> </a:t>
            </a:r>
            <a:r>
              <a:rPr sz="1600" spc="-5" dirty="0">
                <a:solidFill>
                  <a:srgbClr val="404040"/>
                </a:solidFill>
                <a:latin typeface="Arial"/>
                <a:cs typeface="Arial"/>
              </a:rPr>
              <a:t>behaviors</a:t>
            </a:r>
            <a:endParaRPr sz="1600" dirty="0">
              <a:latin typeface="Arial"/>
              <a:cs typeface="Arial"/>
            </a:endParaRPr>
          </a:p>
          <a:p>
            <a:pPr marL="755650" lvl="1" indent="-285750">
              <a:lnSpc>
                <a:spcPct val="100000"/>
              </a:lnSpc>
              <a:spcBef>
                <a:spcPts val="790"/>
              </a:spcBef>
              <a:buChar char="–"/>
              <a:tabLst>
                <a:tab pos="755015" algn="l"/>
                <a:tab pos="755650" algn="l"/>
              </a:tabLst>
            </a:pPr>
            <a:r>
              <a:rPr sz="1600" dirty="0">
                <a:solidFill>
                  <a:srgbClr val="404040"/>
                </a:solidFill>
                <a:latin typeface="Arial"/>
                <a:cs typeface="Arial"/>
              </a:rPr>
              <a:t>Other </a:t>
            </a:r>
            <a:r>
              <a:rPr sz="1600" spc="-5" dirty="0">
                <a:solidFill>
                  <a:srgbClr val="404040"/>
                </a:solidFill>
                <a:latin typeface="Arial"/>
                <a:cs typeface="Arial"/>
              </a:rPr>
              <a:t>applications (Spark) are</a:t>
            </a:r>
            <a:r>
              <a:rPr sz="1600" spc="30" dirty="0">
                <a:solidFill>
                  <a:srgbClr val="404040"/>
                </a:solidFill>
                <a:latin typeface="Arial"/>
                <a:cs typeface="Arial"/>
              </a:rPr>
              <a:t> </a:t>
            </a:r>
            <a:r>
              <a:rPr sz="1600" spc="-10" dirty="0">
                <a:solidFill>
                  <a:srgbClr val="404040"/>
                </a:solidFill>
                <a:latin typeface="Arial"/>
                <a:cs typeface="Arial"/>
              </a:rPr>
              <a:t>different</a:t>
            </a:r>
            <a:endParaRPr sz="1600" dirty="0">
              <a:latin typeface="Arial"/>
              <a:cs typeface="Arial"/>
            </a:endParaRPr>
          </a:p>
        </p:txBody>
      </p:sp>
      <p:grpSp>
        <p:nvGrpSpPr>
          <p:cNvPr id="4" name="object 4"/>
          <p:cNvGrpSpPr/>
          <p:nvPr/>
        </p:nvGrpSpPr>
        <p:grpSpPr>
          <a:xfrm>
            <a:off x="5884262" y="4021099"/>
            <a:ext cx="2374900" cy="1366520"/>
            <a:chOff x="5884262" y="4021099"/>
            <a:chExt cx="2374900" cy="1366520"/>
          </a:xfrm>
        </p:grpSpPr>
        <p:sp>
          <p:nvSpPr>
            <p:cNvPr id="5" name="object 5"/>
            <p:cNvSpPr/>
            <p:nvPr/>
          </p:nvSpPr>
          <p:spPr>
            <a:xfrm>
              <a:off x="5906170" y="4043108"/>
              <a:ext cx="2331085" cy="1322705"/>
            </a:xfrm>
            <a:custGeom>
              <a:avLst/>
              <a:gdLst/>
              <a:ahLst/>
              <a:cxnLst/>
              <a:rect l="l" t="t" r="r" b="b"/>
              <a:pathLst>
                <a:path w="2331084" h="1322704">
                  <a:moveTo>
                    <a:pt x="0" y="1118108"/>
                  </a:moveTo>
                  <a:lnTo>
                    <a:pt x="2330591" y="1118108"/>
                  </a:lnTo>
                </a:path>
                <a:path w="2331084" h="1322704">
                  <a:moveTo>
                    <a:pt x="0" y="815848"/>
                  </a:moveTo>
                  <a:lnTo>
                    <a:pt x="2330591" y="815848"/>
                  </a:lnTo>
                </a:path>
                <a:path w="2331084" h="1322704">
                  <a:moveTo>
                    <a:pt x="0" y="513487"/>
                  </a:moveTo>
                  <a:lnTo>
                    <a:pt x="2330591" y="513487"/>
                  </a:lnTo>
                </a:path>
                <a:path w="2331084" h="1322704">
                  <a:moveTo>
                    <a:pt x="0" y="211227"/>
                  </a:moveTo>
                  <a:lnTo>
                    <a:pt x="2330591" y="211227"/>
                  </a:lnTo>
                </a:path>
                <a:path w="2331084" h="1322704">
                  <a:moveTo>
                    <a:pt x="370711" y="1322248"/>
                  </a:moveTo>
                  <a:lnTo>
                    <a:pt x="370711" y="0"/>
                  </a:lnTo>
                </a:path>
                <a:path w="2331084" h="1322704">
                  <a:moveTo>
                    <a:pt x="900400" y="1322248"/>
                  </a:moveTo>
                  <a:lnTo>
                    <a:pt x="900400" y="0"/>
                  </a:lnTo>
                </a:path>
                <a:path w="2331084" h="1322704">
                  <a:moveTo>
                    <a:pt x="1430089" y="1322248"/>
                  </a:moveTo>
                  <a:lnTo>
                    <a:pt x="1430089" y="0"/>
                  </a:lnTo>
                </a:path>
                <a:path w="2331084" h="1322704">
                  <a:moveTo>
                    <a:pt x="1959779" y="1322248"/>
                  </a:moveTo>
                  <a:lnTo>
                    <a:pt x="1959779" y="0"/>
                  </a:lnTo>
                </a:path>
                <a:path w="2331084" h="1322704">
                  <a:moveTo>
                    <a:pt x="0" y="1269289"/>
                  </a:moveTo>
                  <a:lnTo>
                    <a:pt x="2330591" y="1269289"/>
                  </a:lnTo>
                </a:path>
                <a:path w="2331084" h="1322704">
                  <a:moveTo>
                    <a:pt x="0" y="967029"/>
                  </a:moveTo>
                  <a:lnTo>
                    <a:pt x="2330591" y="967029"/>
                  </a:lnTo>
                </a:path>
                <a:path w="2331084" h="1322704">
                  <a:moveTo>
                    <a:pt x="0" y="664668"/>
                  </a:moveTo>
                  <a:lnTo>
                    <a:pt x="2330591" y="664668"/>
                  </a:lnTo>
                </a:path>
                <a:path w="2331084" h="1322704">
                  <a:moveTo>
                    <a:pt x="0" y="362408"/>
                  </a:moveTo>
                  <a:lnTo>
                    <a:pt x="2330591" y="362408"/>
                  </a:lnTo>
                </a:path>
                <a:path w="2331084" h="1322704">
                  <a:moveTo>
                    <a:pt x="0" y="60046"/>
                  </a:moveTo>
                  <a:lnTo>
                    <a:pt x="2330591" y="60046"/>
                  </a:lnTo>
                </a:path>
                <a:path w="2331084" h="1322704">
                  <a:moveTo>
                    <a:pt x="105917" y="1322248"/>
                  </a:moveTo>
                  <a:lnTo>
                    <a:pt x="105917" y="0"/>
                  </a:lnTo>
                </a:path>
                <a:path w="2331084" h="1322704">
                  <a:moveTo>
                    <a:pt x="635606" y="1322248"/>
                  </a:moveTo>
                  <a:lnTo>
                    <a:pt x="635606" y="0"/>
                  </a:lnTo>
                </a:path>
                <a:path w="2331084" h="1322704">
                  <a:moveTo>
                    <a:pt x="1165295" y="1322248"/>
                  </a:moveTo>
                  <a:lnTo>
                    <a:pt x="1165295" y="0"/>
                  </a:lnTo>
                </a:path>
                <a:path w="2331084" h="1322704">
                  <a:moveTo>
                    <a:pt x="1694985" y="1322248"/>
                  </a:moveTo>
                  <a:lnTo>
                    <a:pt x="1694985" y="0"/>
                  </a:lnTo>
                </a:path>
                <a:path w="2331084" h="1322704">
                  <a:moveTo>
                    <a:pt x="2224674" y="1322248"/>
                  </a:moveTo>
                  <a:lnTo>
                    <a:pt x="2224674" y="0"/>
                  </a:lnTo>
                </a:path>
              </a:pathLst>
            </a:custGeom>
            <a:ln w="6480">
              <a:solidFill>
                <a:srgbClr val="111111"/>
              </a:solidFill>
              <a:prstDash val="dash"/>
            </a:ln>
          </p:spPr>
          <p:txBody>
            <a:bodyPr wrap="square" lIns="0" tIns="0" rIns="0" bIns="0" rtlCol="0"/>
            <a:lstStyle/>
            <a:p>
              <a:endParaRPr/>
            </a:p>
          </p:txBody>
        </p:sp>
        <p:sp>
          <p:nvSpPr>
            <p:cNvPr id="6" name="object 6"/>
            <p:cNvSpPr/>
            <p:nvPr/>
          </p:nvSpPr>
          <p:spPr>
            <a:xfrm>
              <a:off x="6012290" y="4104370"/>
              <a:ext cx="212090" cy="332740"/>
            </a:xfrm>
            <a:custGeom>
              <a:avLst/>
              <a:gdLst/>
              <a:ahLst/>
              <a:cxnLst/>
              <a:rect l="l" t="t" r="r" b="b"/>
              <a:pathLst>
                <a:path w="212089" h="332739">
                  <a:moveTo>
                    <a:pt x="0" y="332536"/>
                  </a:moveTo>
                  <a:lnTo>
                    <a:pt x="810" y="233403"/>
                  </a:lnTo>
                  <a:lnTo>
                    <a:pt x="1012" y="212847"/>
                  </a:lnTo>
                  <a:lnTo>
                    <a:pt x="1417" y="205557"/>
                  </a:lnTo>
                  <a:lnTo>
                    <a:pt x="1721" y="201911"/>
                  </a:lnTo>
                  <a:lnTo>
                    <a:pt x="4050" y="149965"/>
                  </a:lnTo>
                  <a:lnTo>
                    <a:pt x="10328" y="79792"/>
                  </a:lnTo>
                  <a:lnTo>
                    <a:pt x="20960" y="42326"/>
                  </a:lnTo>
                  <a:lnTo>
                    <a:pt x="31593" y="33820"/>
                  </a:lnTo>
                  <a:lnTo>
                    <a:pt x="69666" y="18125"/>
                  </a:lnTo>
                  <a:lnTo>
                    <a:pt x="211632" y="0"/>
                  </a:lnTo>
                </a:path>
              </a:pathLst>
            </a:custGeom>
            <a:ln w="17315">
              <a:solidFill>
                <a:srgbClr val="000000"/>
              </a:solidFill>
            </a:ln>
          </p:spPr>
          <p:txBody>
            <a:bodyPr wrap="square" lIns="0" tIns="0" rIns="0" bIns="0" rtlCol="0"/>
            <a:lstStyle/>
            <a:p>
              <a:endParaRPr/>
            </a:p>
          </p:txBody>
        </p:sp>
        <p:sp>
          <p:nvSpPr>
            <p:cNvPr id="7" name="object 7"/>
            <p:cNvSpPr/>
            <p:nvPr/>
          </p:nvSpPr>
          <p:spPr>
            <a:xfrm>
              <a:off x="6014214" y="4103155"/>
              <a:ext cx="2117090" cy="1181100"/>
            </a:xfrm>
            <a:custGeom>
              <a:avLst/>
              <a:gdLst/>
              <a:ahLst/>
              <a:cxnLst/>
              <a:rect l="l" t="t" r="r" b="b"/>
              <a:pathLst>
                <a:path w="2117090" h="1181100">
                  <a:moveTo>
                    <a:pt x="0" y="1180889"/>
                  </a:moveTo>
                  <a:lnTo>
                    <a:pt x="19036" y="838531"/>
                  </a:lnTo>
                  <a:lnTo>
                    <a:pt x="40200" y="109967"/>
                  </a:lnTo>
                  <a:lnTo>
                    <a:pt x="61363" y="4961"/>
                  </a:lnTo>
                  <a:lnTo>
                    <a:pt x="82627" y="1215"/>
                  </a:lnTo>
                  <a:lnTo>
                    <a:pt x="103791" y="202"/>
                  </a:lnTo>
                  <a:lnTo>
                    <a:pt x="315626" y="0"/>
                  </a:lnTo>
                  <a:lnTo>
                    <a:pt x="2116630" y="0"/>
                  </a:lnTo>
                </a:path>
              </a:pathLst>
            </a:custGeom>
            <a:ln w="17315">
              <a:solidFill>
                <a:srgbClr val="FF0000"/>
              </a:solidFill>
              <a:prstDash val="dot"/>
            </a:ln>
          </p:spPr>
          <p:txBody>
            <a:bodyPr wrap="square" lIns="0" tIns="0" rIns="0" bIns="0" rtlCol="0"/>
            <a:lstStyle/>
            <a:p>
              <a:endParaRPr/>
            </a:p>
          </p:txBody>
        </p:sp>
        <p:sp>
          <p:nvSpPr>
            <p:cNvPr id="8" name="object 8"/>
            <p:cNvSpPr/>
            <p:nvPr/>
          </p:nvSpPr>
          <p:spPr>
            <a:xfrm>
              <a:off x="6014214" y="4103155"/>
              <a:ext cx="2117090" cy="1202690"/>
            </a:xfrm>
            <a:custGeom>
              <a:avLst/>
              <a:gdLst/>
              <a:ahLst/>
              <a:cxnLst/>
              <a:rect l="l" t="t" r="r" b="b"/>
              <a:pathLst>
                <a:path w="2117090" h="1202689">
                  <a:moveTo>
                    <a:pt x="0" y="1202154"/>
                  </a:moveTo>
                  <a:lnTo>
                    <a:pt x="19036" y="842277"/>
                  </a:lnTo>
                  <a:lnTo>
                    <a:pt x="40200" y="748207"/>
                  </a:lnTo>
                  <a:lnTo>
                    <a:pt x="61363" y="364129"/>
                  </a:lnTo>
                  <a:lnTo>
                    <a:pt x="82627" y="75944"/>
                  </a:lnTo>
                  <a:lnTo>
                    <a:pt x="103791" y="49819"/>
                  </a:lnTo>
                  <a:lnTo>
                    <a:pt x="209708" y="13265"/>
                  </a:lnTo>
                  <a:lnTo>
                    <a:pt x="315626" y="0"/>
                  </a:lnTo>
                  <a:lnTo>
                    <a:pt x="2116630" y="0"/>
                  </a:lnTo>
                </a:path>
              </a:pathLst>
            </a:custGeom>
            <a:ln w="17315">
              <a:solidFill>
                <a:srgbClr val="0000FF"/>
              </a:solidFill>
              <a:prstDash val="dot"/>
            </a:ln>
          </p:spPr>
          <p:txBody>
            <a:bodyPr wrap="square" lIns="0" tIns="0" rIns="0" bIns="0" rtlCol="0"/>
            <a:lstStyle/>
            <a:p>
              <a:endParaRPr/>
            </a:p>
          </p:txBody>
        </p:sp>
        <p:sp>
          <p:nvSpPr>
            <p:cNvPr id="9" name="object 9"/>
            <p:cNvSpPr/>
            <p:nvPr/>
          </p:nvSpPr>
          <p:spPr>
            <a:xfrm>
              <a:off x="6024745" y="4103155"/>
              <a:ext cx="1595755" cy="1099185"/>
            </a:xfrm>
            <a:custGeom>
              <a:avLst/>
              <a:gdLst/>
              <a:ahLst/>
              <a:cxnLst/>
              <a:rect l="l" t="t" r="r" b="b"/>
              <a:pathLst>
                <a:path w="1595754" h="1099185">
                  <a:moveTo>
                    <a:pt x="0" y="1099173"/>
                  </a:moveTo>
                  <a:lnTo>
                    <a:pt x="31795" y="1044796"/>
                  </a:lnTo>
                  <a:lnTo>
                    <a:pt x="436530" y="989205"/>
                  </a:lnTo>
                  <a:lnTo>
                    <a:pt x="591153" y="879136"/>
                  </a:lnTo>
                  <a:lnTo>
                    <a:pt x="639859" y="769066"/>
                  </a:lnTo>
                  <a:lnTo>
                    <a:pt x="961966" y="604621"/>
                  </a:lnTo>
                  <a:lnTo>
                    <a:pt x="1046720" y="440175"/>
                  </a:lnTo>
                  <a:lnTo>
                    <a:pt x="1527704" y="54376"/>
                  </a:lnTo>
                  <a:lnTo>
                    <a:pt x="1595446" y="0"/>
                  </a:lnTo>
                </a:path>
              </a:pathLst>
            </a:custGeom>
            <a:ln w="17315">
              <a:solidFill>
                <a:srgbClr val="A020F0"/>
              </a:solidFill>
              <a:prstDash val="sysDash"/>
            </a:ln>
          </p:spPr>
          <p:txBody>
            <a:bodyPr wrap="square" lIns="0" tIns="0" rIns="0" bIns="0" rtlCol="0"/>
            <a:lstStyle/>
            <a:p>
              <a:endParaRPr/>
            </a:p>
          </p:txBody>
        </p:sp>
        <p:sp>
          <p:nvSpPr>
            <p:cNvPr id="10" name="object 10"/>
            <p:cNvSpPr/>
            <p:nvPr/>
          </p:nvSpPr>
          <p:spPr>
            <a:xfrm>
              <a:off x="6012088" y="4103155"/>
              <a:ext cx="2118995" cy="985519"/>
            </a:xfrm>
            <a:custGeom>
              <a:avLst/>
              <a:gdLst/>
              <a:ahLst/>
              <a:cxnLst/>
              <a:rect l="l" t="t" r="r" b="b"/>
              <a:pathLst>
                <a:path w="2118995" h="985520">
                  <a:moveTo>
                    <a:pt x="0" y="985155"/>
                  </a:moveTo>
                  <a:lnTo>
                    <a:pt x="2126" y="759852"/>
                  </a:lnTo>
                  <a:lnTo>
                    <a:pt x="21163" y="699197"/>
                  </a:lnTo>
                  <a:lnTo>
                    <a:pt x="42326" y="657478"/>
                  </a:lnTo>
                  <a:lnTo>
                    <a:pt x="63489" y="219429"/>
                  </a:lnTo>
                  <a:lnTo>
                    <a:pt x="84754" y="173153"/>
                  </a:lnTo>
                  <a:lnTo>
                    <a:pt x="105917" y="159686"/>
                  </a:lnTo>
                  <a:lnTo>
                    <a:pt x="211835" y="117562"/>
                  </a:lnTo>
                  <a:lnTo>
                    <a:pt x="317752" y="0"/>
                  </a:lnTo>
                  <a:lnTo>
                    <a:pt x="2118756" y="0"/>
                  </a:lnTo>
                </a:path>
              </a:pathLst>
            </a:custGeom>
            <a:ln w="17315">
              <a:solidFill>
                <a:srgbClr val="00FF00"/>
              </a:solidFill>
              <a:prstDash val="dash"/>
            </a:ln>
          </p:spPr>
          <p:txBody>
            <a:bodyPr wrap="square" lIns="0" tIns="0" rIns="0" bIns="0" rtlCol="0"/>
            <a:lstStyle/>
            <a:p>
              <a:endParaRPr/>
            </a:p>
          </p:txBody>
        </p:sp>
        <p:sp>
          <p:nvSpPr>
            <p:cNvPr id="11" name="object 11"/>
            <p:cNvSpPr/>
            <p:nvPr/>
          </p:nvSpPr>
          <p:spPr>
            <a:xfrm>
              <a:off x="5906170" y="4043007"/>
              <a:ext cx="2331085" cy="1322705"/>
            </a:xfrm>
            <a:custGeom>
              <a:avLst/>
              <a:gdLst/>
              <a:ahLst/>
              <a:cxnLst/>
              <a:rect l="l" t="t" r="r" b="b"/>
              <a:pathLst>
                <a:path w="2331084" h="1322704">
                  <a:moveTo>
                    <a:pt x="0" y="0"/>
                  </a:moveTo>
                  <a:lnTo>
                    <a:pt x="2330591" y="0"/>
                  </a:lnTo>
                  <a:lnTo>
                    <a:pt x="2330591" y="1322349"/>
                  </a:lnTo>
                  <a:lnTo>
                    <a:pt x="0" y="1322349"/>
                  </a:lnTo>
                  <a:lnTo>
                    <a:pt x="0" y="0"/>
                  </a:lnTo>
                  <a:close/>
                </a:path>
              </a:pathLst>
            </a:custGeom>
            <a:ln w="43237">
              <a:solidFill>
                <a:srgbClr val="000000"/>
              </a:solidFill>
            </a:ln>
          </p:spPr>
          <p:txBody>
            <a:bodyPr wrap="square" lIns="0" tIns="0" rIns="0" bIns="0" rtlCol="0"/>
            <a:lstStyle/>
            <a:p>
              <a:endParaRPr/>
            </a:p>
          </p:txBody>
        </p:sp>
      </p:grpSp>
      <p:sp>
        <p:nvSpPr>
          <p:cNvPr id="12" name="object 12"/>
          <p:cNvSpPr txBox="1"/>
          <p:nvPr/>
        </p:nvSpPr>
        <p:spPr>
          <a:xfrm>
            <a:off x="5646468" y="4932530"/>
            <a:ext cx="222885" cy="147320"/>
          </a:xfrm>
          <a:prstGeom prst="rect">
            <a:avLst/>
          </a:prstGeom>
        </p:spPr>
        <p:txBody>
          <a:bodyPr vert="horz" wrap="square" lIns="0" tIns="12065" rIns="0" bIns="0" rtlCol="0">
            <a:spAutoFit/>
          </a:bodyPr>
          <a:lstStyle/>
          <a:p>
            <a:pPr marL="12700">
              <a:lnSpc>
                <a:spcPct val="100000"/>
              </a:lnSpc>
              <a:spcBef>
                <a:spcPts val="95"/>
              </a:spcBef>
            </a:pPr>
            <a:r>
              <a:rPr sz="800" b="1" spc="-10" dirty="0">
                <a:solidFill>
                  <a:srgbClr val="4D4D4D"/>
                </a:solidFill>
                <a:latin typeface="Arial"/>
                <a:cs typeface="Arial"/>
              </a:rPr>
              <a:t>0.25</a:t>
            </a:r>
            <a:endParaRPr sz="800">
              <a:latin typeface="Arial"/>
              <a:cs typeface="Arial"/>
            </a:endParaRPr>
          </a:p>
        </p:txBody>
      </p:sp>
      <p:sp>
        <p:nvSpPr>
          <p:cNvPr id="13" name="object 13"/>
          <p:cNvSpPr txBox="1"/>
          <p:nvPr/>
        </p:nvSpPr>
        <p:spPr>
          <a:xfrm>
            <a:off x="5646468" y="4327909"/>
            <a:ext cx="222885" cy="449580"/>
          </a:xfrm>
          <a:prstGeom prst="rect">
            <a:avLst/>
          </a:prstGeom>
        </p:spPr>
        <p:txBody>
          <a:bodyPr vert="horz" wrap="square" lIns="0" tIns="12065" rIns="0" bIns="0" rtlCol="0">
            <a:spAutoFit/>
          </a:bodyPr>
          <a:lstStyle/>
          <a:p>
            <a:pPr marL="12700">
              <a:lnSpc>
                <a:spcPct val="100000"/>
              </a:lnSpc>
              <a:spcBef>
                <a:spcPts val="95"/>
              </a:spcBef>
            </a:pPr>
            <a:r>
              <a:rPr sz="800" b="1" spc="-10" dirty="0">
                <a:solidFill>
                  <a:srgbClr val="4D4D4D"/>
                </a:solidFill>
                <a:latin typeface="Arial"/>
                <a:cs typeface="Arial"/>
              </a:rPr>
              <a:t>0.75</a:t>
            </a:r>
            <a:endParaRPr sz="800">
              <a:latin typeface="Arial"/>
              <a:cs typeface="Arial"/>
            </a:endParaRPr>
          </a:p>
          <a:p>
            <a:pPr>
              <a:lnSpc>
                <a:spcPct val="100000"/>
              </a:lnSpc>
            </a:pPr>
            <a:endParaRPr sz="800">
              <a:latin typeface="Arial"/>
              <a:cs typeface="Arial"/>
            </a:endParaRPr>
          </a:p>
          <a:p>
            <a:pPr marL="12700">
              <a:lnSpc>
                <a:spcPct val="100000"/>
              </a:lnSpc>
              <a:spcBef>
                <a:spcPts val="500"/>
              </a:spcBef>
            </a:pPr>
            <a:r>
              <a:rPr sz="800" b="1" spc="-10" dirty="0">
                <a:solidFill>
                  <a:srgbClr val="4D4D4D"/>
                </a:solidFill>
                <a:latin typeface="Arial"/>
                <a:cs typeface="Arial"/>
              </a:rPr>
              <a:t>0.50</a:t>
            </a:r>
            <a:endParaRPr sz="800">
              <a:latin typeface="Arial"/>
              <a:cs typeface="Arial"/>
            </a:endParaRPr>
          </a:p>
        </p:txBody>
      </p:sp>
      <p:sp>
        <p:nvSpPr>
          <p:cNvPr id="14" name="object 14"/>
          <p:cNvSpPr txBox="1"/>
          <p:nvPr/>
        </p:nvSpPr>
        <p:spPr>
          <a:xfrm>
            <a:off x="5646468" y="4025548"/>
            <a:ext cx="222885" cy="147320"/>
          </a:xfrm>
          <a:prstGeom prst="rect">
            <a:avLst/>
          </a:prstGeom>
        </p:spPr>
        <p:txBody>
          <a:bodyPr vert="horz" wrap="square" lIns="0" tIns="12065" rIns="0" bIns="0" rtlCol="0">
            <a:spAutoFit/>
          </a:bodyPr>
          <a:lstStyle/>
          <a:p>
            <a:pPr marL="12700">
              <a:lnSpc>
                <a:spcPct val="100000"/>
              </a:lnSpc>
              <a:spcBef>
                <a:spcPts val="95"/>
              </a:spcBef>
            </a:pPr>
            <a:r>
              <a:rPr sz="800" b="1" spc="-10" dirty="0">
                <a:solidFill>
                  <a:srgbClr val="4D4D4D"/>
                </a:solidFill>
                <a:latin typeface="Arial"/>
                <a:cs typeface="Arial"/>
              </a:rPr>
              <a:t>1.00</a:t>
            </a:r>
            <a:endParaRPr sz="800">
              <a:latin typeface="Arial"/>
              <a:cs typeface="Arial"/>
            </a:endParaRPr>
          </a:p>
        </p:txBody>
      </p:sp>
      <p:sp>
        <p:nvSpPr>
          <p:cNvPr id="15" name="object 15"/>
          <p:cNvSpPr/>
          <p:nvPr/>
        </p:nvSpPr>
        <p:spPr>
          <a:xfrm>
            <a:off x="5878425" y="4103155"/>
            <a:ext cx="2252980" cy="1290320"/>
          </a:xfrm>
          <a:custGeom>
            <a:avLst/>
            <a:gdLst/>
            <a:ahLst/>
            <a:cxnLst/>
            <a:rect l="l" t="t" r="r" b="b"/>
            <a:pathLst>
              <a:path w="2252979" h="1290320">
                <a:moveTo>
                  <a:pt x="0" y="1209242"/>
                </a:moveTo>
                <a:lnTo>
                  <a:pt x="27745" y="1209242"/>
                </a:lnTo>
              </a:path>
              <a:path w="2252979" h="1290320">
                <a:moveTo>
                  <a:pt x="0" y="906982"/>
                </a:moveTo>
                <a:lnTo>
                  <a:pt x="27745" y="906982"/>
                </a:lnTo>
              </a:path>
              <a:path w="2252979" h="1290320">
                <a:moveTo>
                  <a:pt x="0" y="604621"/>
                </a:moveTo>
                <a:lnTo>
                  <a:pt x="27745" y="604621"/>
                </a:lnTo>
              </a:path>
              <a:path w="2252979" h="1290320">
                <a:moveTo>
                  <a:pt x="0" y="302361"/>
                </a:moveTo>
                <a:lnTo>
                  <a:pt x="27745" y="302361"/>
                </a:lnTo>
              </a:path>
              <a:path w="2252979" h="1290320">
                <a:moveTo>
                  <a:pt x="0" y="0"/>
                </a:moveTo>
                <a:lnTo>
                  <a:pt x="27745" y="0"/>
                </a:lnTo>
              </a:path>
              <a:path w="2252979" h="1290320">
                <a:moveTo>
                  <a:pt x="133662" y="1289946"/>
                </a:moveTo>
                <a:lnTo>
                  <a:pt x="133662" y="1262201"/>
                </a:lnTo>
              </a:path>
              <a:path w="2252979" h="1290320">
                <a:moveTo>
                  <a:pt x="663351" y="1289946"/>
                </a:moveTo>
                <a:lnTo>
                  <a:pt x="663351" y="1262201"/>
                </a:lnTo>
              </a:path>
              <a:path w="2252979" h="1290320">
                <a:moveTo>
                  <a:pt x="1193041" y="1289946"/>
                </a:moveTo>
                <a:lnTo>
                  <a:pt x="1193041" y="1262201"/>
                </a:lnTo>
              </a:path>
              <a:path w="2252979" h="1290320">
                <a:moveTo>
                  <a:pt x="1722730" y="1289946"/>
                </a:moveTo>
                <a:lnTo>
                  <a:pt x="1722730" y="1262201"/>
                </a:lnTo>
              </a:path>
              <a:path w="2252979" h="1290320">
                <a:moveTo>
                  <a:pt x="2252419" y="1289946"/>
                </a:moveTo>
                <a:lnTo>
                  <a:pt x="2252419" y="1262201"/>
                </a:lnTo>
              </a:path>
            </a:pathLst>
          </a:custGeom>
          <a:ln w="10834">
            <a:solidFill>
              <a:srgbClr val="333333"/>
            </a:solidFill>
          </a:ln>
        </p:spPr>
        <p:txBody>
          <a:bodyPr wrap="square" lIns="0" tIns="0" rIns="0" bIns="0" rtlCol="0"/>
          <a:lstStyle/>
          <a:p>
            <a:endParaRPr/>
          </a:p>
        </p:txBody>
      </p:sp>
      <p:sp>
        <p:nvSpPr>
          <p:cNvPr id="16" name="object 16"/>
          <p:cNvSpPr txBox="1"/>
          <p:nvPr/>
        </p:nvSpPr>
        <p:spPr>
          <a:xfrm>
            <a:off x="5621068" y="5234790"/>
            <a:ext cx="3011170" cy="414655"/>
          </a:xfrm>
          <a:prstGeom prst="rect">
            <a:avLst/>
          </a:prstGeom>
        </p:spPr>
        <p:txBody>
          <a:bodyPr vert="horz" wrap="square" lIns="0" tIns="12065" rIns="0" bIns="0" rtlCol="0">
            <a:spAutoFit/>
          </a:bodyPr>
          <a:lstStyle/>
          <a:p>
            <a:pPr marL="38100">
              <a:lnSpc>
                <a:spcPts val="869"/>
              </a:lnSpc>
              <a:spcBef>
                <a:spcPts val="95"/>
              </a:spcBef>
            </a:pPr>
            <a:r>
              <a:rPr sz="800" b="1" spc="-10" dirty="0">
                <a:solidFill>
                  <a:srgbClr val="4D4D4D"/>
                </a:solidFill>
                <a:latin typeface="Arial"/>
                <a:cs typeface="Arial"/>
              </a:rPr>
              <a:t>0.00</a:t>
            </a:r>
            <a:endParaRPr sz="800">
              <a:latin typeface="Arial"/>
              <a:cs typeface="Arial"/>
            </a:endParaRPr>
          </a:p>
          <a:p>
            <a:pPr marL="292100">
              <a:lnSpc>
                <a:spcPts val="1295"/>
              </a:lnSpc>
              <a:tabLst>
                <a:tab pos="821690" algn="l"/>
                <a:tab pos="1351280" algn="l"/>
                <a:tab pos="1880870" algn="l"/>
                <a:tab pos="2410460" algn="l"/>
                <a:tab pos="2810510" algn="l"/>
              </a:tabLst>
            </a:pPr>
            <a:r>
              <a:rPr sz="1200" b="1" spc="-15" baseline="6944" dirty="0">
                <a:solidFill>
                  <a:srgbClr val="4D4D4D"/>
                </a:solidFill>
                <a:latin typeface="Arial"/>
                <a:cs typeface="Arial"/>
              </a:rPr>
              <a:t>0.00	0.25	0.50	0.75	1.00	</a:t>
            </a:r>
            <a:r>
              <a:rPr sz="1200" spc="-35" dirty="0">
                <a:solidFill>
                  <a:srgbClr val="898989"/>
                </a:solidFill>
                <a:latin typeface="Arial"/>
                <a:cs typeface="Arial"/>
              </a:rPr>
              <a:t>20</a:t>
            </a:r>
            <a:endParaRPr sz="1200">
              <a:latin typeface="Arial"/>
              <a:cs typeface="Arial"/>
            </a:endParaRPr>
          </a:p>
          <a:p>
            <a:pPr marL="367030">
              <a:lnSpc>
                <a:spcPts val="905"/>
              </a:lnSpc>
            </a:pPr>
            <a:r>
              <a:rPr sz="800" b="1" spc="-10" dirty="0">
                <a:latin typeface="Arial"/>
                <a:cs typeface="Arial"/>
              </a:rPr>
              <a:t>ratio </a:t>
            </a:r>
            <a:r>
              <a:rPr sz="800" b="1" spc="-5" dirty="0">
                <a:latin typeface="Arial"/>
                <a:cs typeface="Arial"/>
              </a:rPr>
              <a:t>of write </a:t>
            </a:r>
            <a:r>
              <a:rPr sz="800" b="1" spc="-10" dirty="0">
                <a:latin typeface="Arial"/>
                <a:cs typeface="Arial"/>
              </a:rPr>
              <a:t>accesses </a:t>
            </a:r>
            <a:r>
              <a:rPr sz="800" b="1" spc="-5" dirty="0">
                <a:latin typeface="Arial"/>
                <a:cs typeface="Arial"/>
              </a:rPr>
              <a:t>out of the working</a:t>
            </a:r>
            <a:r>
              <a:rPr sz="800" b="1" spc="10" dirty="0">
                <a:latin typeface="Arial"/>
                <a:cs typeface="Arial"/>
              </a:rPr>
              <a:t> </a:t>
            </a:r>
            <a:r>
              <a:rPr sz="800" b="1" spc="-10" dirty="0">
                <a:latin typeface="Arial"/>
                <a:cs typeface="Arial"/>
              </a:rPr>
              <a:t>set</a:t>
            </a:r>
            <a:endParaRPr sz="800">
              <a:latin typeface="Arial"/>
              <a:cs typeface="Arial"/>
            </a:endParaRPr>
          </a:p>
        </p:txBody>
      </p:sp>
      <p:sp>
        <p:nvSpPr>
          <p:cNvPr id="17" name="object 17"/>
          <p:cNvSpPr txBox="1"/>
          <p:nvPr/>
        </p:nvSpPr>
        <p:spPr>
          <a:xfrm>
            <a:off x="5496023" y="4208944"/>
            <a:ext cx="147320" cy="991235"/>
          </a:xfrm>
          <a:prstGeom prst="rect">
            <a:avLst/>
          </a:prstGeom>
        </p:spPr>
        <p:txBody>
          <a:bodyPr vert="vert270" wrap="square" lIns="0" tIns="0" rIns="0" bIns="0" rtlCol="0">
            <a:spAutoFit/>
          </a:bodyPr>
          <a:lstStyle/>
          <a:p>
            <a:pPr marL="12700">
              <a:lnSpc>
                <a:spcPts val="1025"/>
              </a:lnSpc>
            </a:pPr>
            <a:r>
              <a:rPr sz="950" b="1" spc="-5" dirty="0">
                <a:latin typeface="Arial"/>
                <a:cs typeface="Arial"/>
              </a:rPr>
              <a:t>ratio </a:t>
            </a:r>
            <a:r>
              <a:rPr sz="950" b="1" dirty="0">
                <a:latin typeface="Arial"/>
                <a:cs typeface="Arial"/>
              </a:rPr>
              <a:t>of</a:t>
            </a:r>
            <a:r>
              <a:rPr sz="950" b="1" spc="-30" dirty="0">
                <a:latin typeface="Arial"/>
                <a:cs typeface="Arial"/>
              </a:rPr>
              <a:t> </a:t>
            </a:r>
            <a:r>
              <a:rPr sz="950" b="1" spc="-5" dirty="0">
                <a:latin typeface="Arial"/>
                <a:cs typeface="Arial"/>
              </a:rPr>
              <a:t>sessions</a:t>
            </a:r>
            <a:endParaRPr sz="950">
              <a:latin typeface="Arial"/>
              <a:cs typeface="Arial"/>
            </a:endParaRPr>
          </a:p>
        </p:txBody>
      </p:sp>
      <p:grpSp>
        <p:nvGrpSpPr>
          <p:cNvPr id="18" name="object 18"/>
          <p:cNvGrpSpPr/>
          <p:nvPr/>
        </p:nvGrpSpPr>
        <p:grpSpPr>
          <a:xfrm>
            <a:off x="5661324" y="3848740"/>
            <a:ext cx="2284730" cy="186055"/>
            <a:chOff x="5661324" y="3848740"/>
            <a:chExt cx="2284730" cy="186055"/>
          </a:xfrm>
        </p:grpSpPr>
        <p:sp>
          <p:nvSpPr>
            <p:cNvPr id="19" name="object 19"/>
            <p:cNvSpPr/>
            <p:nvPr/>
          </p:nvSpPr>
          <p:spPr>
            <a:xfrm>
              <a:off x="5661324" y="3854158"/>
              <a:ext cx="175260" cy="175260"/>
            </a:xfrm>
            <a:custGeom>
              <a:avLst/>
              <a:gdLst/>
              <a:ahLst/>
              <a:cxnLst/>
              <a:rect l="l" t="t" r="r" b="b"/>
              <a:pathLst>
                <a:path w="175260" h="175260">
                  <a:moveTo>
                    <a:pt x="174976" y="0"/>
                  </a:moveTo>
                  <a:lnTo>
                    <a:pt x="0" y="0"/>
                  </a:lnTo>
                  <a:lnTo>
                    <a:pt x="0" y="174976"/>
                  </a:lnTo>
                  <a:lnTo>
                    <a:pt x="174976" y="174976"/>
                  </a:lnTo>
                  <a:lnTo>
                    <a:pt x="174976" y="0"/>
                  </a:lnTo>
                  <a:close/>
                </a:path>
              </a:pathLst>
            </a:custGeom>
            <a:solidFill>
              <a:srgbClr val="F2F2F2"/>
            </a:solidFill>
          </p:spPr>
          <p:txBody>
            <a:bodyPr wrap="square" lIns="0" tIns="0" rIns="0" bIns="0" rtlCol="0"/>
            <a:lstStyle/>
            <a:p>
              <a:endParaRPr/>
            </a:p>
          </p:txBody>
        </p:sp>
        <p:sp>
          <p:nvSpPr>
            <p:cNvPr id="20" name="object 20"/>
            <p:cNvSpPr/>
            <p:nvPr/>
          </p:nvSpPr>
          <p:spPr>
            <a:xfrm>
              <a:off x="5678842" y="3941646"/>
              <a:ext cx="140335" cy="0"/>
            </a:xfrm>
            <a:custGeom>
              <a:avLst/>
              <a:gdLst/>
              <a:ahLst/>
              <a:cxnLst/>
              <a:rect l="l" t="t" r="r" b="b"/>
              <a:pathLst>
                <a:path w="140335">
                  <a:moveTo>
                    <a:pt x="0" y="0"/>
                  </a:moveTo>
                  <a:lnTo>
                    <a:pt x="139940" y="0"/>
                  </a:lnTo>
                </a:path>
              </a:pathLst>
            </a:custGeom>
            <a:ln w="17315">
              <a:solidFill>
                <a:srgbClr val="000000"/>
              </a:solidFill>
            </a:ln>
          </p:spPr>
          <p:txBody>
            <a:bodyPr wrap="square" lIns="0" tIns="0" rIns="0" bIns="0" rtlCol="0"/>
            <a:lstStyle/>
            <a:p>
              <a:endParaRPr/>
            </a:p>
          </p:txBody>
        </p:sp>
        <p:sp>
          <p:nvSpPr>
            <p:cNvPr id="21" name="object 21"/>
            <p:cNvSpPr/>
            <p:nvPr/>
          </p:nvSpPr>
          <p:spPr>
            <a:xfrm>
              <a:off x="6242554" y="3854158"/>
              <a:ext cx="175260" cy="175260"/>
            </a:xfrm>
            <a:custGeom>
              <a:avLst/>
              <a:gdLst/>
              <a:ahLst/>
              <a:cxnLst/>
              <a:rect l="l" t="t" r="r" b="b"/>
              <a:pathLst>
                <a:path w="175260" h="175260">
                  <a:moveTo>
                    <a:pt x="174976" y="0"/>
                  </a:moveTo>
                  <a:lnTo>
                    <a:pt x="0" y="0"/>
                  </a:lnTo>
                  <a:lnTo>
                    <a:pt x="0" y="174976"/>
                  </a:lnTo>
                  <a:lnTo>
                    <a:pt x="174976" y="174976"/>
                  </a:lnTo>
                  <a:lnTo>
                    <a:pt x="174976" y="0"/>
                  </a:lnTo>
                  <a:close/>
                </a:path>
              </a:pathLst>
            </a:custGeom>
            <a:solidFill>
              <a:srgbClr val="F2F2F2"/>
            </a:solidFill>
          </p:spPr>
          <p:txBody>
            <a:bodyPr wrap="square" lIns="0" tIns="0" rIns="0" bIns="0" rtlCol="0"/>
            <a:lstStyle/>
            <a:p>
              <a:endParaRPr/>
            </a:p>
          </p:txBody>
        </p:sp>
        <p:sp>
          <p:nvSpPr>
            <p:cNvPr id="22" name="object 22"/>
            <p:cNvSpPr/>
            <p:nvPr/>
          </p:nvSpPr>
          <p:spPr>
            <a:xfrm>
              <a:off x="6242554" y="3854158"/>
              <a:ext cx="175260" cy="175260"/>
            </a:xfrm>
            <a:custGeom>
              <a:avLst/>
              <a:gdLst/>
              <a:ahLst/>
              <a:cxnLst/>
              <a:rect l="l" t="t" r="r" b="b"/>
              <a:pathLst>
                <a:path w="175260" h="175260">
                  <a:moveTo>
                    <a:pt x="0" y="0"/>
                  </a:moveTo>
                  <a:lnTo>
                    <a:pt x="174976" y="0"/>
                  </a:lnTo>
                  <a:lnTo>
                    <a:pt x="174976" y="174976"/>
                  </a:lnTo>
                  <a:lnTo>
                    <a:pt x="0" y="174976"/>
                  </a:lnTo>
                  <a:lnTo>
                    <a:pt x="0" y="0"/>
                  </a:lnTo>
                  <a:close/>
                </a:path>
              </a:pathLst>
            </a:custGeom>
            <a:ln w="10834">
              <a:solidFill>
                <a:srgbClr val="FFFFFF"/>
              </a:solidFill>
            </a:ln>
          </p:spPr>
          <p:txBody>
            <a:bodyPr wrap="square" lIns="0" tIns="0" rIns="0" bIns="0" rtlCol="0"/>
            <a:lstStyle/>
            <a:p>
              <a:endParaRPr/>
            </a:p>
          </p:txBody>
        </p:sp>
        <p:sp>
          <p:nvSpPr>
            <p:cNvPr id="23" name="object 23"/>
            <p:cNvSpPr/>
            <p:nvPr/>
          </p:nvSpPr>
          <p:spPr>
            <a:xfrm>
              <a:off x="6260072" y="3941646"/>
              <a:ext cx="140335" cy="0"/>
            </a:xfrm>
            <a:custGeom>
              <a:avLst/>
              <a:gdLst/>
              <a:ahLst/>
              <a:cxnLst/>
              <a:rect l="l" t="t" r="r" b="b"/>
              <a:pathLst>
                <a:path w="140335">
                  <a:moveTo>
                    <a:pt x="0" y="0"/>
                  </a:moveTo>
                  <a:lnTo>
                    <a:pt x="139940" y="0"/>
                  </a:lnTo>
                </a:path>
              </a:pathLst>
            </a:custGeom>
            <a:ln w="17315">
              <a:solidFill>
                <a:srgbClr val="FF0000"/>
              </a:solidFill>
              <a:prstDash val="dot"/>
            </a:ln>
          </p:spPr>
          <p:txBody>
            <a:bodyPr wrap="square" lIns="0" tIns="0" rIns="0" bIns="0" rtlCol="0"/>
            <a:lstStyle/>
            <a:p>
              <a:endParaRPr/>
            </a:p>
          </p:txBody>
        </p:sp>
        <p:sp>
          <p:nvSpPr>
            <p:cNvPr id="24" name="object 24"/>
            <p:cNvSpPr/>
            <p:nvPr/>
          </p:nvSpPr>
          <p:spPr>
            <a:xfrm>
              <a:off x="6728904" y="3854158"/>
              <a:ext cx="175260" cy="175260"/>
            </a:xfrm>
            <a:custGeom>
              <a:avLst/>
              <a:gdLst/>
              <a:ahLst/>
              <a:cxnLst/>
              <a:rect l="l" t="t" r="r" b="b"/>
              <a:pathLst>
                <a:path w="175259" h="175260">
                  <a:moveTo>
                    <a:pt x="174976" y="0"/>
                  </a:moveTo>
                  <a:lnTo>
                    <a:pt x="0" y="0"/>
                  </a:lnTo>
                  <a:lnTo>
                    <a:pt x="0" y="174976"/>
                  </a:lnTo>
                  <a:lnTo>
                    <a:pt x="174976" y="174976"/>
                  </a:lnTo>
                  <a:lnTo>
                    <a:pt x="174976" y="0"/>
                  </a:lnTo>
                  <a:close/>
                </a:path>
              </a:pathLst>
            </a:custGeom>
            <a:solidFill>
              <a:srgbClr val="F2F2F2"/>
            </a:solidFill>
          </p:spPr>
          <p:txBody>
            <a:bodyPr wrap="square" lIns="0" tIns="0" rIns="0" bIns="0" rtlCol="0"/>
            <a:lstStyle/>
            <a:p>
              <a:endParaRPr/>
            </a:p>
          </p:txBody>
        </p:sp>
        <p:sp>
          <p:nvSpPr>
            <p:cNvPr id="25" name="object 25"/>
            <p:cNvSpPr/>
            <p:nvPr/>
          </p:nvSpPr>
          <p:spPr>
            <a:xfrm>
              <a:off x="6728904" y="3854158"/>
              <a:ext cx="175260" cy="175260"/>
            </a:xfrm>
            <a:custGeom>
              <a:avLst/>
              <a:gdLst/>
              <a:ahLst/>
              <a:cxnLst/>
              <a:rect l="l" t="t" r="r" b="b"/>
              <a:pathLst>
                <a:path w="175259" h="175260">
                  <a:moveTo>
                    <a:pt x="0" y="0"/>
                  </a:moveTo>
                  <a:lnTo>
                    <a:pt x="174976" y="0"/>
                  </a:lnTo>
                  <a:lnTo>
                    <a:pt x="174976" y="174976"/>
                  </a:lnTo>
                  <a:lnTo>
                    <a:pt x="0" y="174976"/>
                  </a:lnTo>
                  <a:lnTo>
                    <a:pt x="0" y="0"/>
                  </a:lnTo>
                  <a:close/>
                </a:path>
              </a:pathLst>
            </a:custGeom>
            <a:ln w="10834">
              <a:solidFill>
                <a:srgbClr val="FFFFFF"/>
              </a:solidFill>
            </a:ln>
          </p:spPr>
          <p:txBody>
            <a:bodyPr wrap="square" lIns="0" tIns="0" rIns="0" bIns="0" rtlCol="0"/>
            <a:lstStyle/>
            <a:p>
              <a:endParaRPr/>
            </a:p>
          </p:txBody>
        </p:sp>
        <p:sp>
          <p:nvSpPr>
            <p:cNvPr id="26" name="object 26"/>
            <p:cNvSpPr/>
            <p:nvPr/>
          </p:nvSpPr>
          <p:spPr>
            <a:xfrm>
              <a:off x="6746422" y="3941646"/>
              <a:ext cx="140335" cy="0"/>
            </a:xfrm>
            <a:custGeom>
              <a:avLst/>
              <a:gdLst/>
              <a:ahLst/>
              <a:cxnLst/>
              <a:rect l="l" t="t" r="r" b="b"/>
              <a:pathLst>
                <a:path w="140334">
                  <a:moveTo>
                    <a:pt x="0" y="0"/>
                  </a:moveTo>
                  <a:lnTo>
                    <a:pt x="139940" y="0"/>
                  </a:lnTo>
                </a:path>
              </a:pathLst>
            </a:custGeom>
            <a:ln w="17315">
              <a:solidFill>
                <a:srgbClr val="0000FF"/>
              </a:solidFill>
              <a:prstDash val="dot"/>
            </a:ln>
          </p:spPr>
          <p:txBody>
            <a:bodyPr wrap="square" lIns="0" tIns="0" rIns="0" bIns="0" rtlCol="0"/>
            <a:lstStyle/>
            <a:p>
              <a:endParaRPr/>
            </a:p>
          </p:txBody>
        </p:sp>
        <p:sp>
          <p:nvSpPr>
            <p:cNvPr id="27" name="object 27"/>
            <p:cNvSpPr/>
            <p:nvPr/>
          </p:nvSpPr>
          <p:spPr>
            <a:xfrm>
              <a:off x="7349322" y="3854158"/>
              <a:ext cx="175260" cy="175260"/>
            </a:xfrm>
            <a:custGeom>
              <a:avLst/>
              <a:gdLst/>
              <a:ahLst/>
              <a:cxnLst/>
              <a:rect l="l" t="t" r="r" b="b"/>
              <a:pathLst>
                <a:path w="175259" h="175260">
                  <a:moveTo>
                    <a:pt x="174976" y="0"/>
                  </a:moveTo>
                  <a:lnTo>
                    <a:pt x="0" y="0"/>
                  </a:lnTo>
                  <a:lnTo>
                    <a:pt x="0" y="174976"/>
                  </a:lnTo>
                  <a:lnTo>
                    <a:pt x="174976" y="174976"/>
                  </a:lnTo>
                  <a:lnTo>
                    <a:pt x="174976" y="0"/>
                  </a:lnTo>
                  <a:close/>
                </a:path>
              </a:pathLst>
            </a:custGeom>
            <a:solidFill>
              <a:srgbClr val="F2F2F2"/>
            </a:solidFill>
          </p:spPr>
          <p:txBody>
            <a:bodyPr wrap="square" lIns="0" tIns="0" rIns="0" bIns="0" rtlCol="0"/>
            <a:lstStyle/>
            <a:p>
              <a:endParaRPr/>
            </a:p>
          </p:txBody>
        </p:sp>
        <p:sp>
          <p:nvSpPr>
            <p:cNvPr id="28" name="object 28"/>
            <p:cNvSpPr/>
            <p:nvPr/>
          </p:nvSpPr>
          <p:spPr>
            <a:xfrm>
              <a:off x="7349322" y="3854158"/>
              <a:ext cx="175260" cy="175260"/>
            </a:xfrm>
            <a:custGeom>
              <a:avLst/>
              <a:gdLst/>
              <a:ahLst/>
              <a:cxnLst/>
              <a:rect l="l" t="t" r="r" b="b"/>
              <a:pathLst>
                <a:path w="175259" h="175260">
                  <a:moveTo>
                    <a:pt x="0" y="0"/>
                  </a:moveTo>
                  <a:lnTo>
                    <a:pt x="174976" y="0"/>
                  </a:lnTo>
                  <a:lnTo>
                    <a:pt x="174976" y="174976"/>
                  </a:lnTo>
                  <a:lnTo>
                    <a:pt x="0" y="174976"/>
                  </a:lnTo>
                  <a:lnTo>
                    <a:pt x="0" y="0"/>
                  </a:lnTo>
                  <a:close/>
                </a:path>
              </a:pathLst>
            </a:custGeom>
            <a:ln w="10834">
              <a:solidFill>
                <a:srgbClr val="FFFFFF"/>
              </a:solidFill>
            </a:ln>
          </p:spPr>
          <p:txBody>
            <a:bodyPr wrap="square" lIns="0" tIns="0" rIns="0" bIns="0" rtlCol="0"/>
            <a:lstStyle/>
            <a:p>
              <a:endParaRPr/>
            </a:p>
          </p:txBody>
        </p:sp>
        <p:sp>
          <p:nvSpPr>
            <p:cNvPr id="29" name="object 29"/>
            <p:cNvSpPr/>
            <p:nvPr/>
          </p:nvSpPr>
          <p:spPr>
            <a:xfrm>
              <a:off x="7366840" y="3941646"/>
              <a:ext cx="140335" cy="0"/>
            </a:xfrm>
            <a:custGeom>
              <a:avLst/>
              <a:gdLst/>
              <a:ahLst/>
              <a:cxnLst/>
              <a:rect l="l" t="t" r="r" b="b"/>
              <a:pathLst>
                <a:path w="140334">
                  <a:moveTo>
                    <a:pt x="0" y="0"/>
                  </a:moveTo>
                  <a:lnTo>
                    <a:pt x="139940" y="0"/>
                  </a:lnTo>
                </a:path>
              </a:pathLst>
            </a:custGeom>
            <a:ln w="17315">
              <a:solidFill>
                <a:srgbClr val="A020F0"/>
              </a:solidFill>
              <a:prstDash val="sysDash"/>
            </a:ln>
          </p:spPr>
          <p:txBody>
            <a:bodyPr wrap="square" lIns="0" tIns="0" rIns="0" bIns="0" rtlCol="0"/>
            <a:lstStyle/>
            <a:p>
              <a:endParaRPr/>
            </a:p>
          </p:txBody>
        </p:sp>
        <p:sp>
          <p:nvSpPr>
            <p:cNvPr id="30" name="object 30"/>
            <p:cNvSpPr/>
            <p:nvPr/>
          </p:nvSpPr>
          <p:spPr>
            <a:xfrm>
              <a:off x="7765094" y="3854158"/>
              <a:ext cx="175260" cy="175260"/>
            </a:xfrm>
            <a:custGeom>
              <a:avLst/>
              <a:gdLst/>
              <a:ahLst/>
              <a:cxnLst/>
              <a:rect l="l" t="t" r="r" b="b"/>
              <a:pathLst>
                <a:path w="175259" h="175260">
                  <a:moveTo>
                    <a:pt x="174976" y="0"/>
                  </a:moveTo>
                  <a:lnTo>
                    <a:pt x="0" y="0"/>
                  </a:lnTo>
                  <a:lnTo>
                    <a:pt x="0" y="174976"/>
                  </a:lnTo>
                  <a:lnTo>
                    <a:pt x="174976" y="174976"/>
                  </a:lnTo>
                  <a:lnTo>
                    <a:pt x="174976" y="0"/>
                  </a:lnTo>
                  <a:close/>
                </a:path>
              </a:pathLst>
            </a:custGeom>
            <a:solidFill>
              <a:srgbClr val="F2F2F2"/>
            </a:solidFill>
          </p:spPr>
          <p:txBody>
            <a:bodyPr wrap="square" lIns="0" tIns="0" rIns="0" bIns="0" rtlCol="0"/>
            <a:lstStyle/>
            <a:p>
              <a:endParaRPr/>
            </a:p>
          </p:txBody>
        </p:sp>
        <p:sp>
          <p:nvSpPr>
            <p:cNvPr id="31" name="object 31"/>
            <p:cNvSpPr/>
            <p:nvPr/>
          </p:nvSpPr>
          <p:spPr>
            <a:xfrm>
              <a:off x="7765094" y="3854158"/>
              <a:ext cx="175260" cy="175260"/>
            </a:xfrm>
            <a:custGeom>
              <a:avLst/>
              <a:gdLst/>
              <a:ahLst/>
              <a:cxnLst/>
              <a:rect l="l" t="t" r="r" b="b"/>
              <a:pathLst>
                <a:path w="175259" h="175260">
                  <a:moveTo>
                    <a:pt x="0" y="0"/>
                  </a:moveTo>
                  <a:lnTo>
                    <a:pt x="174976" y="0"/>
                  </a:lnTo>
                  <a:lnTo>
                    <a:pt x="174976" y="174976"/>
                  </a:lnTo>
                  <a:lnTo>
                    <a:pt x="0" y="174976"/>
                  </a:lnTo>
                  <a:lnTo>
                    <a:pt x="0" y="0"/>
                  </a:lnTo>
                  <a:close/>
                </a:path>
              </a:pathLst>
            </a:custGeom>
            <a:ln w="10834">
              <a:solidFill>
                <a:srgbClr val="FFFFFF"/>
              </a:solidFill>
            </a:ln>
          </p:spPr>
          <p:txBody>
            <a:bodyPr wrap="square" lIns="0" tIns="0" rIns="0" bIns="0" rtlCol="0"/>
            <a:lstStyle/>
            <a:p>
              <a:endParaRPr/>
            </a:p>
          </p:txBody>
        </p:sp>
        <p:sp>
          <p:nvSpPr>
            <p:cNvPr id="32" name="object 32"/>
            <p:cNvSpPr/>
            <p:nvPr/>
          </p:nvSpPr>
          <p:spPr>
            <a:xfrm>
              <a:off x="7782511" y="3941646"/>
              <a:ext cx="140335" cy="0"/>
            </a:xfrm>
            <a:custGeom>
              <a:avLst/>
              <a:gdLst/>
              <a:ahLst/>
              <a:cxnLst/>
              <a:rect l="l" t="t" r="r" b="b"/>
              <a:pathLst>
                <a:path w="140334">
                  <a:moveTo>
                    <a:pt x="0" y="0"/>
                  </a:moveTo>
                  <a:lnTo>
                    <a:pt x="140042" y="0"/>
                  </a:lnTo>
                </a:path>
              </a:pathLst>
            </a:custGeom>
            <a:ln w="17315">
              <a:solidFill>
                <a:srgbClr val="00FF00"/>
              </a:solidFill>
              <a:prstDash val="dash"/>
            </a:ln>
          </p:spPr>
          <p:txBody>
            <a:bodyPr wrap="square" lIns="0" tIns="0" rIns="0" bIns="0" rtlCol="0"/>
            <a:lstStyle/>
            <a:p>
              <a:endParaRPr/>
            </a:p>
          </p:txBody>
        </p:sp>
      </p:grpSp>
      <p:sp>
        <p:nvSpPr>
          <p:cNvPr id="33" name="object 33"/>
          <p:cNvSpPr txBox="1"/>
          <p:nvPr/>
        </p:nvSpPr>
        <p:spPr>
          <a:xfrm>
            <a:off x="5845473" y="3883480"/>
            <a:ext cx="387985" cy="110489"/>
          </a:xfrm>
          <a:prstGeom prst="rect">
            <a:avLst/>
          </a:prstGeom>
        </p:spPr>
        <p:txBody>
          <a:bodyPr vert="horz" wrap="square" lIns="0" tIns="13335" rIns="0" bIns="0" rtlCol="0">
            <a:spAutoFit/>
          </a:bodyPr>
          <a:lstStyle/>
          <a:p>
            <a:pPr marL="12700">
              <a:lnSpc>
                <a:spcPct val="100000"/>
              </a:lnSpc>
              <a:spcBef>
                <a:spcPts val="105"/>
              </a:spcBef>
            </a:pPr>
            <a:r>
              <a:rPr sz="550" b="1" spc="-5" dirty="0">
                <a:latin typeface="Arial"/>
                <a:cs typeface="Arial"/>
              </a:rPr>
              <a:t>Cassandra</a:t>
            </a:r>
            <a:endParaRPr sz="550">
              <a:latin typeface="Arial"/>
              <a:cs typeface="Arial"/>
            </a:endParaRPr>
          </a:p>
        </p:txBody>
      </p:sp>
      <p:sp>
        <p:nvSpPr>
          <p:cNvPr id="34" name="object 34"/>
          <p:cNvSpPr txBox="1"/>
          <p:nvPr/>
        </p:nvSpPr>
        <p:spPr>
          <a:xfrm>
            <a:off x="6426594" y="3883480"/>
            <a:ext cx="293370" cy="110489"/>
          </a:xfrm>
          <a:prstGeom prst="rect">
            <a:avLst/>
          </a:prstGeom>
        </p:spPr>
        <p:txBody>
          <a:bodyPr vert="horz" wrap="square" lIns="0" tIns="13335" rIns="0" bIns="0" rtlCol="0">
            <a:spAutoFit/>
          </a:bodyPr>
          <a:lstStyle/>
          <a:p>
            <a:pPr marL="12700">
              <a:lnSpc>
                <a:spcPct val="100000"/>
              </a:lnSpc>
              <a:spcBef>
                <a:spcPts val="105"/>
              </a:spcBef>
            </a:pPr>
            <a:r>
              <a:rPr sz="550" b="1" dirty="0">
                <a:latin typeface="Arial"/>
                <a:cs typeface="Arial"/>
              </a:rPr>
              <a:t>Coupon</a:t>
            </a:r>
            <a:endParaRPr sz="550">
              <a:latin typeface="Arial"/>
              <a:cs typeface="Arial"/>
            </a:endParaRPr>
          </a:p>
        </p:txBody>
      </p:sp>
      <p:sp>
        <p:nvSpPr>
          <p:cNvPr id="35" name="object 35"/>
          <p:cNvSpPr txBox="1"/>
          <p:nvPr/>
        </p:nvSpPr>
        <p:spPr>
          <a:xfrm>
            <a:off x="6912875" y="3883480"/>
            <a:ext cx="427355" cy="110489"/>
          </a:xfrm>
          <a:prstGeom prst="rect">
            <a:avLst/>
          </a:prstGeom>
        </p:spPr>
        <p:txBody>
          <a:bodyPr vert="horz" wrap="square" lIns="0" tIns="13335" rIns="0" bIns="0" rtlCol="0">
            <a:spAutoFit/>
          </a:bodyPr>
          <a:lstStyle/>
          <a:p>
            <a:pPr marL="12700">
              <a:lnSpc>
                <a:spcPct val="100000"/>
              </a:lnSpc>
              <a:spcBef>
                <a:spcPts val="105"/>
              </a:spcBef>
            </a:pPr>
            <a:r>
              <a:rPr sz="550" b="1" dirty="0">
                <a:latin typeface="Arial"/>
                <a:cs typeface="Arial"/>
              </a:rPr>
              <a:t>ShopCenter</a:t>
            </a:r>
            <a:endParaRPr sz="550">
              <a:latin typeface="Arial"/>
              <a:cs typeface="Arial"/>
            </a:endParaRPr>
          </a:p>
        </p:txBody>
      </p:sp>
      <p:sp>
        <p:nvSpPr>
          <p:cNvPr id="36" name="object 36"/>
          <p:cNvSpPr txBox="1"/>
          <p:nvPr/>
        </p:nvSpPr>
        <p:spPr>
          <a:xfrm>
            <a:off x="7533301" y="3883480"/>
            <a:ext cx="222885" cy="110489"/>
          </a:xfrm>
          <a:prstGeom prst="rect">
            <a:avLst/>
          </a:prstGeom>
        </p:spPr>
        <p:txBody>
          <a:bodyPr vert="horz" wrap="square" lIns="0" tIns="13335" rIns="0" bIns="0" rtlCol="0">
            <a:spAutoFit/>
          </a:bodyPr>
          <a:lstStyle/>
          <a:p>
            <a:pPr marL="12700">
              <a:lnSpc>
                <a:spcPct val="100000"/>
              </a:lnSpc>
              <a:spcBef>
                <a:spcPts val="105"/>
              </a:spcBef>
            </a:pPr>
            <a:r>
              <a:rPr sz="550" b="1" dirty="0">
                <a:latin typeface="Arial"/>
                <a:cs typeface="Arial"/>
              </a:rPr>
              <a:t>Spark</a:t>
            </a:r>
            <a:endParaRPr sz="550">
              <a:latin typeface="Arial"/>
              <a:cs typeface="Arial"/>
            </a:endParaRPr>
          </a:p>
        </p:txBody>
      </p:sp>
      <p:sp>
        <p:nvSpPr>
          <p:cNvPr id="37" name="object 37"/>
          <p:cNvSpPr txBox="1"/>
          <p:nvPr/>
        </p:nvSpPr>
        <p:spPr>
          <a:xfrm>
            <a:off x="7949075" y="3883480"/>
            <a:ext cx="337185" cy="110489"/>
          </a:xfrm>
          <a:prstGeom prst="rect">
            <a:avLst/>
          </a:prstGeom>
        </p:spPr>
        <p:txBody>
          <a:bodyPr vert="horz" wrap="square" lIns="0" tIns="13335" rIns="0" bIns="0" rtlCol="0">
            <a:spAutoFit/>
          </a:bodyPr>
          <a:lstStyle/>
          <a:p>
            <a:pPr marL="12700">
              <a:lnSpc>
                <a:spcPct val="100000"/>
              </a:lnSpc>
              <a:spcBef>
                <a:spcPts val="105"/>
              </a:spcBef>
            </a:pPr>
            <a:r>
              <a:rPr sz="550" b="1" spc="5" dirty="0">
                <a:latin typeface="Arial"/>
                <a:cs typeface="Arial"/>
              </a:rPr>
              <a:t>SpecJBB</a:t>
            </a:r>
            <a:endParaRPr sz="550">
              <a:latin typeface="Arial"/>
              <a:cs typeface="Arial"/>
            </a:endParaRPr>
          </a:p>
        </p:txBody>
      </p:sp>
      <p:grpSp>
        <p:nvGrpSpPr>
          <p:cNvPr id="38" name="object 38"/>
          <p:cNvGrpSpPr/>
          <p:nvPr/>
        </p:nvGrpSpPr>
        <p:grpSpPr>
          <a:xfrm>
            <a:off x="1753933" y="4470787"/>
            <a:ext cx="1967230" cy="885190"/>
            <a:chOff x="1753933" y="4470787"/>
            <a:chExt cx="1967230" cy="885190"/>
          </a:xfrm>
        </p:grpSpPr>
        <p:sp>
          <p:nvSpPr>
            <p:cNvPr id="39" name="object 39"/>
            <p:cNvSpPr/>
            <p:nvPr/>
          </p:nvSpPr>
          <p:spPr>
            <a:xfrm>
              <a:off x="2123732" y="4483487"/>
              <a:ext cx="1584325" cy="432434"/>
            </a:xfrm>
            <a:custGeom>
              <a:avLst/>
              <a:gdLst/>
              <a:ahLst/>
              <a:cxnLst/>
              <a:rect l="l" t="t" r="r" b="b"/>
              <a:pathLst>
                <a:path w="1584325" h="432435">
                  <a:moveTo>
                    <a:pt x="0" y="0"/>
                  </a:moveTo>
                  <a:lnTo>
                    <a:pt x="1584180" y="0"/>
                  </a:lnTo>
                  <a:lnTo>
                    <a:pt x="1584180" y="432048"/>
                  </a:lnTo>
                  <a:lnTo>
                    <a:pt x="0" y="432048"/>
                  </a:lnTo>
                  <a:lnTo>
                    <a:pt x="0" y="0"/>
                  </a:lnTo>
                  <a:close/>
                </a:path>
              </a:pathLst>
            </a:custGeom>
            <a:ln w="25400">
              <a:solidFill>
                <a:srgbClr val="8B2635"/>
              </a:solidFill>
            </a:ln>
          </p:spPr>
          <p:txBody>
            <a:bodyPr wrap="square" lIns="0" tIns="0" rIns="0" bIns="0" rtlCol="0"/>
            <a:lstStyle/>
            <a:p>
              <a:endParaRPr/>
            </a:p>
          </p:txBody>
        </p:sp>
        <p:sp>
          <p:nvSpPr>
            <p:cNvPr id="40" name="object 40"/>
            <p:cNvSpPr/>
            <p:nvPr/>
          </p:nvSpPr>
          <p:spPr>
            <a:xfrm>
              <a:off x="1753933" y="4915536"/>
              <a:ext cx="370205" cy="440690"/>
            </a:xfrm>
            <a:custGeom>
              <a:avLst/>
              <a:gdLst/>
              <a:ahLst/>
              <a:cxnLst/>
              <a:rect l="l" t="t" r="r" b="b"/>
              <a:pathLst>
                <a:path w="370205" h="440689">
                  <a:moveTo>
                    <a:pt x="311251" y="50405"/>
                  </a:moveTo>
                  <a:lnTo>
                    <a:pt x="0" y="423915"/>
                  </a:lnTo>
                  <a:lnTo>
                    <a:pt x="19507" y="440176"/>
                  </a:lnTo>
                  <a:lnTo>
                    <a:pt x="330768" y="66669"/>
                  </a:lnTo>
                  <a:lnTo>
                    <a:pt x="311251" y="50405"/>
                  </a:lnTo>
                  <a:close/>
                </a:path>
                <a:path w="370205" h="440689">
                  <a:moveTo>
                    <a:pt x="360230" y="40651"/>
                  </a:moveTo>
                  <a:lnTo>
                    <a:pt x="319379" y="40651"/>
                  </a:lnTo>
                  <a:lnTo>
                    <a:pt x="338899" y="56912"/>
                  </a:lnTo>
                  <a:lnTo>
                    <a:pt x="330768" y="66669"/>
                  </a:lnTo>
                  <a:lnTo>
                    <a:pt x="350278" y="82929"/>
                  </a:lnTo>
                  <a:lnTo>
                    <a:pt x="360230" y="40651"/>
                  </a:lnTo>
                  <a:close/>
                </a:path>
                <a:path w="370205" h="440689">
                  <a:moveTo>
                    <a:pt x="319379" y="40651"/>
                  </a:moveTo>
                  <a:lnTo>
                    <a:pt x="311251" y="50405"/>
                  </a:lnTo>
                  <a:lnTo>
                    <a:pt x="330768" y="66669"/>
                  </a:lnTo>
                  <a:lnTo>
                    <a:pt x="338899" y="56912"/>
                  </a:lnTo>
                  <a:lnTo>
                    <a:pt x="319379" y="40651"/>
                  </a:lnTo>
                  <a:close/>
                </a:path>
                <a:path w="370205" h="440689">
                  <a:moveTo>
                    <a:pt x="369798" y="0"/>
                  </a:moveTo>
                  <a:lnTo>
                    <a:pt x="291744" y="34147"/>
                  </a:lnTo>
                  <a:lnTo>
                    <a:pt x="311251" y="50405"/>
                  </a:lnTo>
                  <a:lnTo>
                    <a:pt x="319379" y="40651"/>
                  </a:lnTo>
                  <a:lnTo>
                    <a:pt x="360230" y="40651"/>
                  </a:lnTo>
                  <a:lnTo>
                    <a:pt x="369798" y="0"/>
                  </a:lnTo>
                  <a:close/>
                </a:path>
              </a:pathLst>
            </a:custGeom>
            <a:solidFill>
              <a:srgbClr val="BD3347"/>
            </a:solidFill>
          </p:spPr>
          <p:txBody>
            <a:bodyPr wrap="square" lIns="0" tIns="0" rIns="0" bIns="0" rtlCol="0"/>
            <a:lstStyle/>
            <a:p>
              <a:endParaRPr/>
            </a:p>
          </p:txBody>
        </p:sp>
      </p:grpSp>
      <p:sp>
        <p:nvSpPr>
          <p:cNvPr id="41" name="object 41"/>
          <p:cNvSpPr txBox="1"/>
          <p:nvPr/>
        </p:nvSpPr>
        <p:spPr>
          <a:xfrm>
            <a:off x="1068828" y="4761483"/>
            <a:ext cx="1002030" cy="177800"/>
          </a:xfrm>
          <a:prstGeom prst="rect">
            <a:avLst/>
          </a:prstGeom>
        </p:spPr>
        <p:txBody>
          <a:bodyPr vert="horz" wrap="square" lIns="0" tIns="12700" rIns="0" bIns="0" rtlCol="0">
            <a:spAutoFit/>
          </a:bodyPr>
          <a:lstStyle/>
          <a:p>
            <a:pPr marL="12700">
              <a:lnSpc>
                <a:spcPct val="100000"/>
              </a:lnSpc>
              <a:spcBef>
                <a:spcPts val="100"/>
              </a:spcBef>
            </a:pPr>
            <a:r>
              <a:rPr sz="1000" b="1" spc="-5" dirty="0">
                <a:solidFill>
                  <a:srgbClr val="C00000"/>
                </a:solidFill>
                <a:latin typeface="Arial"/>
                <a:cs typeface="Arial"/>
              </a:rPr>
              <a:t>1.</a:t>
            </a:r>
            <a:r>
              <a:rPr sz="1000" b="1" spc="-75" dirty="0">
                <a:solidFill>
                  <a:srgbClr val="C00000"/>
                </a:solidFill>
                <a:latin typeface="Arial"/>
                <a:cs typeface="Arial"/>
              </a:rPr>
              <a:t> </a:t>
            </a:r>
            <a:r>
              <a:rPr sz="1000" b="1" spc="-5" dirty="0">
                <a:solidFill>
                  <a:srgbClr val="C00000"/>
                </a:solidFill>
                <a:latin typeface="Arial"/>
                <a:cs typeface="Arial"/>
              </a:rPr>
              <a:t>SessionBegin</a:t>
            </a:r>
            <a:endParaRPr sz="1000">
              <a:latin typeface="Arial"/>
              <a:cs typeface="Arial"/>
            </a:endParaRPr>
          </a:p>
        </p:txBody>
      </p:sp>
      <p:sp>
        <p:nvSpPr>
          <p:cNvPr id="42" name="object 42"/>
          <p:cNvSpPr txBox="1"/>
          <p:nvPr/>
        </p:nvSpPr>
        <p:spPr>
          <a:xfrm>
            <a:off x="1484134" y="5307076"/>
            <a:ext cx="481965" cy="177800"/>
          </a:xfrm>
          <a:prstGeom prst="rect">
            <a:avLst/>
          </a:prstGeom>
        </p:spPr>
        <p:txBody>
          <a:bodyPr vert="horz" wrap="square" lIns="0" tIns="12700" rIns="0" bIns="0" rtlCol="0">
            <a:spAutoFit/>
          </a:bodyPr>
          <a:lstStyle/>
          <a:p>
            <a:pPr marL="12700">
              <a:lnSpc>
                <a:spcPct val="100000"/>
              </a:lnSpc>
              <a:spcBef>
                <a:spcPts val="100"/>
              </a:spcBef>
            </a:pPr>
            <a:r>
              <a:rPr sz="1000" b="1" i="1" spc="-5" dirty="0">
                <a:solidFill>
                  <a:srgbClr val="941100"/>
                </a:solidFill>
                <a:latin typeface="Arial"/>
                <a:cs typeface="Arial"/>
              </a:rPr>
              <a:t>r</a:t>
            </a:r>
            <a:r>
              <a:rPr sz="1000" b="1" i="1" spc="-10" dirty="0">
                <a:solidFill>
                  <a:srgbClr val="941100"/>
                </a:solidFill>
                <a:latin typeface="Arial"/>
                <a:cs typeface="Arial"/>
              </a:rPr>
              <a:t>e</a:t>
            </a:r>
            <a:r>
              <a:rPr sz="1000" b="1" i="1" dirty="0">
                <a:solidFill>
                  <a:srgbClr val="941100"/>
                </a:solidFill>
                <a:latin typeface="Arial"/>
                <a:cs typeface="Arial"/>
              </a:rPr>
              <a:t>qu</a:t>
            </a:r>
            <a:r>
              <a:rPr sz="1000" b="1" i="1" spc="-10" dirty="0">
                <a:solidFill>
                  <a:srgbClr val="941100"/>
                </a:solidFill>
                <a:latin typeface="Arial"/>
                <a:cs typeface="Arial"/>
              </a:rPr>
              <a:t>es</a:t>
            </a:r>
            <a:r>
              <a:rPr sz="1000" b="1" i="1" dirty="0">
                <a:solidFill>
                  <a:srgbClr val="941100"/>
                </a:solidFill>
                <a:latin typeface="Arial"/>
                <a:cs typeface="Arial"/>
              </a:rPr>
              <a:t>t</a:t>
            </a:r>
            <a:endParaRPr sz="1000">
              <a:latin typeface="Arial"/>
              <a:cs typeface="Arial"/>
            </a:endParaRPr>
          </a:p>
        </p:txBody>
      </p:sp>
      <p:grpSp>
        <p:nvGrpSpPr>
          <p:cNvPr id="43" name="object 43"/>
          <p:cNvGrpSpPr/>
          <p:nvPr/>
        </p:nvGrpSpPr>
        <p:grpSpPr>
          <a:xfrm>
            <a:off x="2125421" y="4396973"/>
            <a:ext cx="1943100" cy="932180"/>
            <a:chOff x="2125421" y="4396973"/>
            <a:chExt cx="1943100" cy="932180"/>
          </a:xfrm>
        </p:grpSpPr>
        <p:sp>
          <p:nvSpPr>
            <p:cNvPr id="44" name="object 44"/>
            <p:cNvSpPr/>
            <p:nvPr/>
          </p:nvSpPr>
          <p:spPr>
            <a:xfrm>
              <a:off x="2131771" y="4403323"/>
              <a:ext cx="1576705" cy="45720"/>
            </a:xfrm>
            <a:custGeom>
              <a:avLst/>
              <a:gdLst/>
              <a:ahLst/>
              <a:cxnLst/>
              <a:rect l="l" t="t" r="r" b="b"/>
              <a:pathLst>
                <a:path w="1576704" h="45720">
                  <a:moveTo>
                    <a:pt x="0" y="45719"/>
                  </a:moveTo>
                  <a:lnTo>
                    <a:pt x="299" y="27923"/>
                  </a:lnTo>
                  <a:lnTo>
                    <a:pt x="1115" y="13390"/>
                  </a:lnTo>
                  <a:lnTo>
                    <a:pt x="2326" y="3592"/>
                  </a:lnTo>
                  <a:lnTo>
                    <a:pt x="3809" y="0"/>
                  </a:lnTo>
                  <a:lnTo>
                    <a:pt x="1572330" y="0"/>
                  </a:lnTo>
                  <a:lnTo>
                    <a:pt x="1573812" y="3592"/>
                  </a:lnTo>
                  <a:lnTo>
                    <a:pt x="1575023" y="13390"/>
                  </a:lnTo>
                  <a:lnTo>
                    <a:pt x="1575840" y="27923"/>
                  </a:lnTo>
                  <a:lnTo>
                    <a:pt x="1576140" y="45719"/>
                  </a:lnTo>
                </a:path>
              </a:pathLst>
            </a:custGeom>
            <a:ln w="12700">
              <a:solidFill>
                <a:srgbClr val="BD3347"/>
              </a:solidFill>
            </a:ln>
          </p:spPr>
          <p:txBody>
            <a:bodyPr wrap="square" lIns="0" tIns="0" rIns="0" bIns="0" rtlCol="0"/>
            <a:lstStyle/>
            <a:p>
              <a:endParaRPr/>
            </a:p>
          </p:txBody>
        </p:sp>
        <p:sp>
          <p:nvSpPr>
            <p:cNvPr id="45" name="object 45"/>
            <p:cNvSpPr/>
            <p:nvPr/>
          </p:nvSpPr>
          <p:spPr>
            <a:xfrm>
              <a:off x="3698341" y="4908879"/>
              <a:ext cx="370205" cy="420370"/>
            </a:xfrm>
            <a:custGeom>
              <a:avLst/>
              <a:gdLst/>
              <a:ahLst/>
              <a:cxnLst/>
              <a:rect l="l" t="t" r="r" b="b"/>
              <a:pathLst>
                <a:path w="370204" h="420370">
                  <a:moveTo>
                    <a:pt x="309889" y="371132"/>
                  </a:moveTo>
                  <a:lnTo>
                    <a:pt x="290766" y="387852"/>
                  </a:lnTo>
                  <a:lnTo>
                    <a:pt x="369595" y="420138"/>
                  </a:lnTo>
                  <a:lnTo>
                    <a:pt x="359326" y="380693"/>
                  </a:lnTo>
                  <a:lnTo>
                    <a:pt x="318249" y="380693"/>
                  </a:lnTo>
                  <a:lnTo>
                    <a:pt x="309889" y="371132"/>
                  </a:lnTo>
                  <a:close/>
                </a:path>
                <a:path w="370204" h="420370">
                  <a:moveTo>
                    <a:pt x="329006" y="354418"/>
                  </a:moveTo>
                  <a:lnTo>
                    <a:pt x="309889" y="371132"/>
                  </a:lnTo>
                  <a:lnTo>
                    <a:pt x="318249" y="380693"/>
                  </a:lnTo>
                  <a:lnTo>
                    <a:pt x="337362" y="363975"/>
                  </a:lnTo>
                  <a:lnTo>
                    <a:pt x="329006" y="354418"/>
                  </a:lnTo>
                  <a:close/>
                </a:path>
                <a:path w="370204" h="420370">
                  <a:moveTo>
                    <a:pt x="348132" y="337695"/>
                  </a:moveTo>
                  <a:lnTo>
                    <a:pt x="329006" y="354418"/>
                  </a:lnTo>
                  <a:lnTo>
                    <a:pt x="337362" y="363975"/>
                  </a:lnTo>
                  <a:lnTo>
                    <a:pt x="318249" y="380693"/>
                  </a:lnTo>
                  <a:lnTo>
                    <a:pt x="359326" y="380693"/>
                  </a:lnTo>
                  <a:lnTo>
                    <a:pt x="348132" y="337695"/>
                  </a:lnTo>
                  <a:close/>
                </a:path>
                <a:path w="370204" h="420370">
                  <a:moveTo>
                    <a:pt x="19126" y="0"/>
                  </a:moveTo>
                  <a:lnTo>
                    <a:pt x="0" y="16718"/>
                  </a:lnTo>
                  <a:lnTo>
                    <a:pt x="309889" y="371132"/>
                  </a:lnTo>
                  <a:lnTo>
                    <a:pt x="329006" y="354418"/>
                  </a:lnTo>
                  <a:lnTo>
                    <a:pt x="19126" y="0"/>
                  </a:lnTo>
                  <a:close/>
                </a:path>
              </a:pathLst>
            </a:custGeom>
            <a:solidFill>
              <a:srgbClr val="BD3347"/>
            </a:solidFill>
          </p:spPr>
          <p:txBody>
            <a:bodyPr wrap="square" lIns="0" tIns="0" rIns="0" bIns="0" rtlCol="0"/>
            <a:lstStyle/>
            <a:p>
              <a:endParaRPr/>
            </a:p>
          </p:txBody>
        </p:sp>
      </p:grpSp>
      <p:sp>
        <p:nvSpPr>
          <p:cNvPr id="46" name="object 46"/>
          <p:cNvSpPr txBox="1"/>
          <p:nvPr/>
        </p:nvSpPr>
        <p:spPr>
          <a:xfrm>
            <a:off x="1914436" y="4200651"/>
            <a:ext cx="2000885" cy="177800"/>
          </a:xfrm>
          <a:prstGeom prst="rect">
            <a:avLst/>
          </a:prstGeom>
        </p:spPr>
        <p:txBody>
          <a:bodyPr vert="horz" wrap="square" lIns="0" tIns="12700" rIns="0" bIns="0" rtlCol="0">
            <a:spAutoFit/>
          </a:bodyPr>
          <a:lstStyle/>
          <a:p>
            <a:pPr marL="12700">
              <a:lnSpc>
                <a:spcPct val="100000"/>
              </a:lnSpc>
              <a:spcBef>
                <a:spcPts val="100"/>
              </a:spcBef>
            </a:pPr>
            <a:r>
              <a:rPr sz="1000" b="1" spc="-5" dirty="0">
                <a:solidFill>
                  <a:srgbClr val="C00000"/>
                </a:solidFill>
                <a:latin typeface="Arial"/>
                <a:cs typeface="Arial"/>
              </a:rPr>
              <a:t>2. Create and manipulate</a:t>
            </a:r>
            <a:r>
              <a:rPr sz="1000" b="1" spc="-75" dirty="0">
                <a:solidFill>
                  <a:srgbClr val="C00000"/>
                </a:solidFill>
                <a:latin typeface="Arial"/>
                <a:cs typeface="Arial"/>
              </a:rPr>
              <a:t> </a:t>
            </a:r>
            <a:r>
              <a:rPr sz="1000" b="1" spc="-5" dirty="0">
                <a:solidFill>
                  <a:srgbClr val="C00000"/>
                </a:solidFill>
                <a:latin typeface="Arial"/>
                <a:cs typeface="Arial"/>
              </a:rPr>
              <a:t>objects</a:t>
            </a:r>
            <a:endParaRPr sz="1000">
              <a:latin typeface="Arial"/>
              <a:cs typeface="Arial"/>
            </a:endParaRPr>
          </a:p>
        </p:txBody>
      </p:sp>
      <p:sp>
        <p:nvSpPr>
          <p:cNvPr id="47" name="object 47"/>
          <p:cNvSpPr txBox="1"/>
          <p:nvPr/>
        </p:nvSpPr>
        <p:spPr>
          <a:xfrm>
            <a:off x="3786644" y="5307076"/>
            <a:ext cx="588010" cy="177800"/>
          </a:xfrm>
          <a:prstGeom prst="rect">
            <a:avLst/>
          </a:prstGeom>
        </p:spPr>
        <p:txBody>
          <a:bodyPr vert="horz" wrap="square" lIns="0" tIns="12700" rIns="0" bIns="0" rtlCol="0">
            <a:spAutoFit/>
          </a:bodyPr>
          <a:lstStyle/>
          <a:p>
            <a:pPr marL="12700">
              <a:lnSpc>
                <a:spcPct val="100000"/>
              </a:lnSpc>
              <a:spcBef>
                <a:spcPts val="100"/>
              </a:spcBef>
            </a:pPr>
            <a:r>
              <a:rPr sz="1000" b="1" i="1" spc="-5" dirty="0">
                <a:solidFill>
                  <a:srgbClr val="941100"/>
                </a:solidFill>
                <a:latin typeface="Arial"/>
                <a:cs typeface="Arial"/>
              </a:rPr>
              <a:t>r</a:t>
            </a:r>
            <a:r>
              <a:rPr sz="1000" b="1" i="1" spc="-10" dirty="0">
                <a:solidFill>
                  <a:srgbClr val="941100"/>
                </a:solidFill>
                <a:latin typeface="Arial"/>
                <a:cs typeface="Arial"/>
              </a:rPr>
              <a:t>es</a:t>
            </a:r>
            <a:r>
              <a:rPr sz="1000" b="1" i="1" dirty="0">
                <a:solidFill>
                  <a:srgbClr val="941100"/>
                </a:solidFill>
                <a:latin typeface="Arial"/>
                <a:cs typeface="Arial"/>
              </a:rPr>
              <a:t>pon</a:t>
            </a:r>
            <a:r>
              <a:rPr sz="1000" b="1" i="1" spc="-10" dirty="0">
                <a:solidFill>
                  <a:srgbClr val="941100"/>
                </a:solidFill>
                <a:latin typeface="Arial"/>
                <a:cs typeface="Arial"/>
              </a:rPr>
              <a:t>s</a:t>
            </a:r>
            <a:r>
              <a:rPr sz="1000" b="1" i="1" dirty="0">
                <a:solidFill>
                  <a:srgbClr val="941100"/>
                </a:solidFill>
                <a:latin typeface="Arial"/>
                <a:cs typeface="Arial"/>
              </a:rPr>
              <a:t>e</a:t>
            </a:r>
            <a:endParaRPr sz="1000">
              <a:latin typeface="Arial"/>
              <a:cs typeface="Arial"/>
            </a:endParaRPr>
          </a:p>
        </p:txBody>
      </p:sp>
      <p:sp>
        <p:nvSpPr>
          <p:cNvPr id="48" name="object 48"/>
          <p:cNvSpPr txBox="1"/>
          <p:nvPr/>
        </p:nvSpPr>
        <p:spPr>
          <a:xfrm>
            <a:off x="3738054" y="4755388"/>
            <a:ext cx="889000" cy="177800"/>
          </a:xfrm>
          <a:prstGeom prst="rect">
            <a:avLst/>
          </a:prstGeom>
        </p:spPr>
        <p:txBody>
          <a:bodyPr vert="horz" wrap="square" lIns="0" tIns="12700" rIns="0" bIns="0" rtlCol="0">
            <a:spAutoFit/>
          </a:bodyPr>
          <a:lstStyle/>
          <a:p>
            <a:pPr marL="12700">
              <a:lnSpc>
                <a:spcPct val="100000"/>
              </a:lnSpc>
              <a:spcBef>
                <a:spcPts val="100"/>
              </a:spcBef>
            </a:pPr>
            <a:r>
              <a:rPr sz="1000" b="1" spc="-5" dirty="0">
                <a:solidFill>
                  <a:srgbClr val="C00000"/>
                </a:solidFill>
                <a:latin typeface="Arial"/>
                <a:cs typeface="Arial"/>
              </a:rPr>
              <a:t>3.</a:t>
            </a:r>
            <a:r>
              <a:rPr sz="1000" b="1" spc="-75" dirty="0">
                <a:solidFill>
                  <a:srgbClr val="C00000"/>
                </a:solidFill>
                <a:latin typeface="Arial"/>
                <a:cs typeface="Arial"/>
              </a:rPr>
              <a:t> </a:t>
            </a:r>
            <a:r>
              <a:rPr sz="1000" b="1" spc="-5" dirty="0">
                <a:solidFill>
                  <a:srgbClr val="C00000"/>
                </a:solidFill>
                <a:latin typeface="Arial"/>
                <a:cs typeface="Arial"/>
              </a:rPr>
              <a:t>SessionEnd</a:t>
            </a:r>
            <a:endParaRPr sz="1000">
              <a:latin typeface="Arial"/>
              <a:cs typeface="Arial"/>
            </a:endParaRPr>
          </a:p>
        </p:txBody>
      </p:sp>
      <p:sp>
        <p:nvSpPr>
          <p:cNvPr id="49" name="object 49"/>
          <p:cNvSpPr/>
          <p:nvPr/>
        </p:nvSpPr>
        <p:spPr>
          <a:xfrm>
            <a:off x="2733700" y="4970043"/>
            <a:ext cx="364490" cy="327025"/>
          </a:xfrm>
          <a:custGeom>
            <a:avLst/>
            <a:gdLst/>
            <a:ahLst/>
            <a:cxnLst/>
            <a:rect l="l" t="t" r="r" b="b"/>
            <a:pathLst>
              <a:path w="364489" h="327025">
                <a:moveTo>
                  <a:pt x="76200" y="76200"/>
                </a:moveTo>
                <a:lnTo>
                  <a:pt x="69850" y="63500"/>
                </a:lnTo>
                <a:lnTo>
                  <a:pt x="38100" y="0"/>
                </a:lnTo>
                <a:lnTo>
                  <a:pt x="0" y="76200"/>
                </a:lnTo>
                <a:lnTo>
                  <a:pt x="25400" y="76200"/>
                </a:lnTo>
                <a:lnTo>
                  <a:pt x="25400" y="326923"/>
                </a:lnTo>
                <a:lnTo>
                  <a:pt x="50800" y="326923"/>
                </a:lnTo>
                <a:lnTo>
                  <a:pt x="50800" y="76200"/>
                </a:lnTo>
                <a:lnTo>
                  <a:pt x="76200" y="76200"/>
                </a:lnTo>
                <a:close/>
              </a:path>
              <a:path w="364489" h="327025">
                <a:moveTo>
                  <a:pt x="220218" y="76200"/>
                </a:moveTo>
                <a:lnTo>
                  <a:pt x="213868" y="63500"/>
                </a:lnTo>
                <a:lnTo>
                  <a:pt x="182118" y="0"/>
                </a:lnTo>
                <a:lnTo>
                  <a:pt x="144018" y="76200"/>
                </a:lnTo>
                <a:lnTo>
                  <a:pt x="169418" y="76200"/>
                </a:lnTo>
                <a:lnTo>
                  <a:pt x="169418" y="326923"/>
                </a:lnTo>
                <a:lnTo>
                  <a:pt x="194818" y="326923"/>
                </a:lnTo>
                <a:lnTo>
                  <a:pt x="194818" y="76200"/>
                </a:lnTo>
                <a:lnTo>
                  <a:pt x="220218" y="76200"/>
                </a:lnTo>
                <a:close/>
              </a:path>
              <a:path w="364489" h="327025">
                <a:moveTo>
                  <a:pt x="364236" y="76200"/>
                </a:moveTo>
                <a:lnTo>
                  <a:pt x="357886" y="63500"/>
                </a:lnTo>
                <a:lnTo>
                  <a:pt x="326136" y="0"/>
                </a:lnTo>
                <a:lnTo>
                  <a:pt x="288036" y="76200"/>
                </a:lnTo>
                <a:lnTo>
                  <a:pt x="313436" y="76200"/>
                </a:lnTo>
                <a:lnTo>
                  <a:pt x="313436" y="326923"/>
                </a:lnTo>
                <a:lnTo>
                  <a:pt x="338836" y="326923"/>
                </a:lnTo>
                <a:lnTo>
                  <a:pt x="338836" y="76200"/>
                </a:lnTo>
                <a:lnTo>
                  <a:pt x="364236" y="76200"/>
                </a:lnTo>
                <a:close/>
              </a:path>
            </a:pathLst>
          </a:custGeom>
          <a:solidFill>
            <a:srgbClr val="000000"/>
          </a:solidFill>
        </p:spPr>
        <p:txBody>
          <a:bodyPr wrap="square" lIns="0" tIns="0" rIns="0" bIns="0" rtlCol="0"/>
          <a:lstStyle/>
          <a:p>
            <a:endParaRPr/>
          </a:p>
        </p:txBody>
      </p:sp>
      <p:sp>
        <p:nvSpPr>
          <p:cNvPr id="50" name="object 50"/>
          <p:cNvSpPr txBox="1"/>
          <p:nvPr/>
        </p:nvSpPr>
        <p:spPr>
          <a:xfrm>
            <a:off x="2449842" y="5307584"/>
            <a:ext cx="908050" cy="162560"/>
          </a:xfrm>
          <a:prstGeom prst="rect">
            <a:avLst/>
          </a:prstGeom>
        </p:spPr>
        <p:txBody>
          <a:bodyPr vert="horz" wrap="square" lIns="0" tIns="12700" rIns="0" bIns="0" rtlCol="0">
            <a:spAutoFit/>
          </a:bodyPr>
          <a:lstStyle/>
          <a:p>
            <a:pPr marL="12700">
              <a:lnSpc>
                <a:spcPct val="100000"/>
              </a:lnSpc>
              <a:spcBef>
                <a:spcPts val="100"/>
              </a:spcBef>
            </a:pPr>
            <a:r>
              <a:rPr sz="900" b="1" dirty="0">
                <a:latin typeface="Arial"/>
                <a:cs typeface="Arial"/>
              </a:rPr>
              <a:t>write</a:t>
            </a:r>
            <a:r>
              <a:rPr sz="900" b="1" spc="-50" dirty="0">
                <a:latin typeface="Arial"/>
                <a:cs typeface="Arial"/>
              </a:rPr>
              <a:t> </a:t>
            </a:r>
            <a:r>
              <a:rPr sz="900" b="1" spc="-5" dirty="0">
                <a:latin typeface="Arial"/>
                <a:cs typeface="Arial"/>
              </a:rPr>
              <a:t>operations</a:t>
            </a:r>
            <a:endParaRPr sz="900">
              <a:latin typeface="Arial"/>
              <a:cs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380491"/>
            <a:ext cx="4604385" cy="574040"/>
          </a:xfrm>
          <a:prstGeom prst="rect">
            <a:avLst/>
          </a:prstGeom>
        </p:spPr>
        <p:txBody>
          <a:bodyPr vert="horz" wrap="square" lIns="0" tIns="12700" rIns="0" bIns="0" rtlCol="0">
            <a:spAutoFit/>
          </a:bodyPr>
          <a:lstStyle/>
          <a:p>
            <a:pPr marL="12700">
              <a:lnSpc>
                <a:spcPct val="100000"/>
              </a:lnSpc>
              <a:spcBef>
                <a:spcPts val="100"/>
              </a:spcBef>
            </a:pPr>
            <a:r>
              <a:rPr sz="3600" b="1" spc="110" dirty="0">
                <a:solidFill>
                  <a:srgbClr val="BE384B"/>
                </a:solidFill>
                <a:latin typeface="Arial"/>
                <a:cs typeface="Arial"/>
              </a:rPr>
              <a:t>Opportunities:</a:t>
            </a:r>
            <a:r>
              <a:rPr sz="3600" b="1" spc="35" dirty="0">
                <a:solidFill>
                  <a:srgbClr val="BE384B"/>
                </a:solidFill>
                <a:latin typeface="Arial"/>
                <a:cs typeface="Arial"/>
              </a:rPr>
              <a:t> </a:t>
            </a:r>
            <a:r>
              <a:rPr sz="3600" b="1" spc="180" dirty="0">
                <a:solidFill>
                  <a:srgbClr val="BE384B"/>
                </a:solidFill>
                <a:latin typeface="Arial"/>
                <a:cs typeface="Arial"/>
              </a:rPr>
              <a:t>MPK</a:t>
            </a:r>
            <a:endParaRPr sz="3600">
              <a:latin typeface="Arial"/>
              <a:cs typeface="Arial"/>
            </a:endParaRPr>
          </a:p>
        </p:txBody>
      </p:sp>
      <p:sp>
        <p:nvSpPr>
          <p:cNvPr id="3" name="object 3"/>
          <p:cNvSpPr txBox="1"/>
          <p:nvPr/>
        </p:nvSpPr>
        <p:spPr>
          <a:xfrm>
            <a:off x="535940" y="1339595"/>
            <a:ext cx="7335520" cy="2633980"/>
          </a:xfrm>
          <a:prstGeom prst="rect">
            <a:avLst/>
          </a:prstGeom>
        </p:spPr>
        <p:txBody>
          <a:bodyPr vert="horz" wrap="square" lIns="0" tIns="12700" rIns="0" bIns="0" rtlCol="0">
            <a:spAutoFit/>
          </a:bodyPr>
          <a:lstStyle/>
          <a:p>
            <a:pPr marL="355600" marR="5080" indent="-342900">
              <a:lnSpc>
                <a:spcPct val="117000"/>
              </a:lnSpc>
              <a:spcBef>
                <a:spcPts val="100"/>
              </a:spcBef>
              <a:buFont typeface="Arial"/>
              <a:buChar char="•"/>
              <a:tabLst>
                <a:tab pos="354965" algn="l"/>
                <a:tab pos="355600" algn="l"/>
              </a:tabLst>
            </a:pPr>
            <a:r>
              <a:rPr sz="2000" b="1" spc="-5" dirty="0">
                <a:solidFill>
                  <a:srgbClr val="404040"/>
                </a:solidFill>
                <a:latin typeface="Arial"/>
                <a:cs typeface="Arial"/>
              </a:rPr>
              <a:t>MPK (Memory Protection </a:t>
            </a:r>
            <a:r>
              <a:rPr sz="2000" b="1" dirty="0">
                <a:solidFill>
                  <a:srgbClr val="404040"/>
                </a:solidFill>
                <a:latin typeface="Arial"/>
                <a:cs typeface="Arial"/>
              </a:rPr>
              <a:t>Keys) </a:t>
            </a:r>
            <a:r>
              <a:rPr sz="2000" b="1" spc="-5" dirty="0">
                <a:solidFill>
                  <a:srgbClr val="404040"/>
                </a:solidFill>
                <a:latin typeface="Arial"/>
                <a:cs typeface="Arial"/>
              </a:rPr>
              <a:t>allows intra-process </a:t>
            </a:r>
            <a:r>
              <a:rPr sz="2000" b="1" dirty="0">
                <a:solidFill>
                  <a:srgbClr val="404040"/>
                </a:solidFill>
                <a:latin typeface="Arial"/>
                <a:cs typeface="Arial"/>
              </a:rPr>
              <a:t>page  </a:t>
            </a:r>
            <a:r>
              <a:rPr sz="2000" b="1" spc="-5" dirty="0">
                <a:solidFill>
                  <a:srgbClr val="404040"/>
                </a:solidFill>
                <a:latin typeface="Arial"/>
                <a:cs typeface="Arial"/>
              </a:rPr>
              <a:t>permission</a:t>
            </a:r>
            <a:r>
              <a:rPr sz="2000" b="1" spc="-10" dirty="0">
                <a:solidFill>
                  <a:srgbClr val="404040"/>
                </a:solidFill>
                <a:latin typeface="Arial"/>
                <a:cs typeface="Arial"/>
              </a:rPr>
              <a:t> </a:t>
            </a:r>
            <a:r>
              <a:rPr sz="2000" b="1" spc="-5" dirty="0">
                <a:solidFill>
                  <a:srgbClr val="404040"/>
                </a:solidFill>
                <a:latin typeface="Arial"/>
                <a:cs typeface="Arial"/>
              </a:rPr>
              <a:t>configuration</a:t>
            </a:r>
            <a:endParaRPr sz="2000" dirty="0">
              <a:latin typeface="Arial"/>
              <a:cs typeface="Arial"/>
            </a:endParaRPr>
          </a:p>
          <a:p>
            <a:pPr marL="755650" lvl="1" indent="-285750">
              <a:lnSpc>
                <a:spcPct val="100000"/>
              </a:lnSpc>
              <a:spcBef>
                <a:spcPts val="900"/>
              </a:spcBef>
              <a:buChar char="–"/>
              <a:tabLst>
                <a:tab pos="755015" algn="l"/>
                <a:tab pos="755650" algn="l"/>
              </a:tabLst>
            </a:pPr>
            <a:r>
              <a:rPr sz="1600" spc="-5" dirty="0">
                <a:solidFill>
                  <a:srgbClr val="404040"/>
                </a:solidFill>
                <a:latin typeface="Arial"/>
                <a:cs typeface="Arial"/>
              </a:rPr>
              <a:t>Each page in </a:t>
            </a:r>
            <a:r>
              <a:rPr sz="1600" dirty="0">
                <a:solidFill>
                  <a:srgbClr val="404040"/>
                </a:solidFill>
                <a:latin typeface="Arial"/>
                <a:cs typeface="Arial"/>
              </a:rPr>
              <a:t>a </a:t>
            </a:r>
            <a:r>
              <a:rPr sz="1600" spc="-5" dirty="0">
                <a:solidFill>
                  <a:srgbClr val="404040"/>
                </a:solidFill>
                <a:latin typeface="Arial"/>
                <a:cs typeface="Arial"/>
              </a:rPr>
              <a:t>process belongs </a:t>
            </a:r>
            <a:r>
              <a:rPr sz="1600" dirty="0">
                <a:solidFill>
                  <a:srgbClr val="404040"/>
                </a:solidFill>
                <a:latin typeface="Arial"/>
                <a:cs typeface="Arial"/>
              </a:rPr>
              <a:t>to a</a:t>
            </a:r>
            <a:r>
              <a:rPr sz="1600" spc="25" dirty="0">
                <a:solidFill>
                  <a:srgbClr val="404040"/>
                </a:solidFill>
                <a:latin typeface="Arial"/>
                <a:cs typeface="Arial"/>
              </a:rPr>
              <a:t> </a:t>
            </a:r>
            <a:r>
              <a:rPr sz="1600" i="1" spc="-5" dirty="0">
                <a:solidFill>
                  <a:srgbClr val="404040"/>
                </a:solidFill>
                <a:latin typeface="Arial"/>
                <a:cs typeface="Arial"/>
              </a:rPr>
              <a:t>domain</a:t>
            </a:r>
            <a:endParaRPr sz="1600" dirty="0">
              <a:latin typeface="Arial"/>
              <a:cs typeface="Arial"/>
            </a:endParaRPr>
          </a:p>
          <a:p>
            <a:pPr marL="755650" lvl="1" indent="-285750">
              <a:lnSpc>
                <a:spcPct val="100000"/>
              </a:lnSpc>
              <a:spcBef>
                <a:spcPts val="770"/>
              </a:spcBef>
              <a:buChar char="–"/>
              <a:tabLst>
                <a:tab pos="755015" algn="l"/>
                <a:tab pos="755650" algn="l"/>
              </a:tabLst>
            </a:pPr>
            <a:r>
              <a:rPr sz="1600" spc="-5" dirty="0">
                <a:solidFill>
                  <a:srgbClr val="404040"/>
                </a:solidFill>
                <a:latin typeface="Arial"/>
                <a:cs typeface="Arial"/>
              </a:rPr>
              <a:t>Each thread can gain </a:t>
            </a:r>
            <a:r>
              <a:rPr sz="1600" spc="-10" dirty="0">
                <a:solidFill>
                  <a:srgbClr val="404040"/>
                </a:solidFill>
                <a:latin typeface="Arial"/>
                <a:cs typeface="Arial"/>
              </a:rPr>
              <a:t>different </a:t>
            </a:r>
            <a:r>
              <a:rPr sz="1600" spc="-5" dirty="0">
                <a:solidFill>
                  <a:srgbClr val="404040"/>
                </a:solidFill>
                <a:latin typeface="Arial"/>
                <a:cs typeface="Arial"/>
              </a:rPr>
              <a:t>permissions on </a:t>
            </a:r>
            <a:r>
              <a:rPr sz="1600" spc="-10" dirty="0">
                <a:solidFill>
                  <a:srgbClr val="404040"/>
                </a:solidFill>
                <a:latin typeface="Arial"/>
                <a:cs typeface="Arial"/>
              </a:rPr>
              <a:t>different</a:t>
            </a:r>
            <a:r>
              <a:rPr sz="1600" spc="80" dirty="0">
                <a:solidFill>
                  <a:srgbClr val="404040"/>
                </a:solidFill>
                <a:latin typeface="Arial"/>
                <a:cs typeface="Arial"/>
              </a:rPr>
              <a:t> </a:t>
            </a:r>
            <a:r>
              <a:rPr sz="1600" spc="-5" dirty="0">
                <a:solidFill>
                  <a:srgbClr val="404040"/>
                </a:solidFill>
                <a:latin typeface="Arial"/>
                <a:cs typeface="Arial"/>
              </a:rPr>
              <a:t>domains</a:t>
            </a:r>
            <a:endParaRPr sz="1600" dirty="0">
              <a:latin typeface="Arial"/>
              <a:cs typeface="Arial"/>
            </a:endParaRPr>
          </a:p>
          <a:p>
            <a:pPr lvl="1">
              <a:lnSpc>
                <a:spcPct val="100000"/>
              </a:lnSpc>
              <a:buClr>
                <a:srgbClr val="404040"/>
              </a:buClr>
              <a:buFont typeface="Arial"/>
              <a:buChar char="–"/>
            </a:pPr>
            <a:endParaRPr sz="1800" dirty="0">
              <a:latin typeface="Arial"/>
              <a:cs typeface="Arial"/>
            </a:endParaRPr>
          </a:p>
          <a:p>
            <a:pPr lvl="1">
              <a:lnSpc>
                <a:spcPct val="100000"/>
              </a:lnSpc>
              <a:spcBef>
                <a:spcPts val="25"/>
              </a:spcBef>
              <a:buClr>
                <a:srgbClr val="404040"/>
              </a:buClr>
              <a:buFont typeface="Arial"/>
              <a:buChar char="–"/>
            </a:pPr>
            <a:endParaRPr sz="1900" dirty="0">
              <a:latin typeface="Arial"/>
              <a:cs typeface="Arial"/>
            </a:endParaRPr>
          </a:p>
          <a:p>
            <a:pPr marL="355600" indent="-342900">
              <a:lnSpc>
                <a:spcPct val="100000"/>
              </a:lnSpc>
              <a:buFont typeface="Arial"/>
              <a:buChar char="•"/>
              <a:tabLst>
                <a:tab pos="354965" algn="l"/>
                <a:tab pos="355600" algn="l"/>
              </a:tabLst>
            </a:pPr>
            <a:r>
              <a:rPr sz="2000" b="1" spc="-5" dirty="0">
                <a:solidFill>
                  <a:srgbClr val="404040"/>
                </a:solidFill>
                <a:latin typeface="Arial"/>
                <a:cs typeface="Arial"/>
              </a:rPr>
              <a:t>MPK is mainly exploited for security</a:t>
            </a:r>
            <a:r>
              <a:rPr sz="2000" b="1" spc="-15" dirty="0">
                <a:solidFill>
                  <a:srgbClr val="404040"/>
                </a:solidFill>
                <a:latin typeface="Arial"/>
                <a:cs typeface="Arial"/>
              </a:rPr>
              <a:t> </a:t>
            </a:r>
            <a:r>
              <a:rPr sz="2000" b="1" spc="-5" dirty="0">
                <a:solidFill>
                  <a:srgbClr val="404040"/>
                </a:solidFill>
                <a:latin typeface="Arial"/>
                <a:cs typeface="Arial"/>
              </a:rPr>
              <a:t>consideration</a:t>
            </a:r>
            <a:endParaRPr sz="2000" dirty="0">
              <a:latin typeface="Arial"/>
              <a:cs typeface="Arial"/>
            </a:endParaRPr>
          </a:p>
          <a:p>
            <a:pPr marL="755650" lvl="1" indent="-285750">
              <a:lnSpc>
                <a:spcPct val="100000"/>
              </a:lnSpc>
              <a:spcBef>
                <a:spcPts val="810"/>
              </a:spcBef>
              <a:buChar char="–"/>
              <a:tabLst>
                <a:tab pos="755015" algn="l"/>
                <a:tab pos="755650" algn="l"/>
              </a:tabLst>
            </a:pPr>
            <a:r>
              <a:rPr sz="1600" dirty="0">
                <a:solidFill>
                  <a:srgbClr val="404040"/>
                </a:solidFill>
                <a:latin typeface="Arial"/>
                <a:cs typeface="Arial"/>
              </a:rPr>
              <a:t>Is </a:t>
            </a:r>
            <a:r>
              <a:rPr sz="1600" spc="-5" dirty="0">
                <a:solidFill>
                  <a:srgbClr val="404040"/>
                </a:solidFill>
                <a:latin typeface="Arial"/>
                <a:cs typeface="Arial"/>
              </a:rPr>
              <a:t>it possible </a:t>
            </a:r>
            <a:r>
              <a:rPr sz="1600" dirty="0">
                <a:solidFill>
                  <a:srgbClr val="404040"/>
                </a:solidFill>
                <a:latin typeface="Arial"/>
                <a:cs typeface="Arial"/>
              </a:rPr>
              <a:t>to </a:t>
            </a:r>
            <a:r>
              <a:rPr sz="1600" spc="-5" dirty="0">
                <a:solidFill>
                  <a:srgbClr val="404040"/>
                </a:solidFill>
                <a:latin typeface="Arial"/>
                <a:cs typeface="Arial"/>
              </a:rPr>
              <a:t>use MPK </a:t>
            </a:r>
            <a:r>
              <a:rPr sz="1600" dirty="0">
                <a:solidFill>
                  <a:srgbClr val="404040"/>
                </a:solidFill>
                <a:latin typeface="Arial"/>
                <a:cs typeface="Arial"/>
              </a:rPr>
              <a:t>for </a:t>
            </a:r>
            <a:r>
              <a:rPr sz="1600" spc="-5" dirty="0">
                <a:solidFill>
                  <a:srgbClr val="404040"/>
                </a:solidFill>
                <a:latin typeface="Arial"/>
                <a:cs typeface="Arial"/>
              </a:rPr>
              <a:t>performance</a:t>
            </a:r>
            <a:r>
              <a:rPr sz="1600" spc="45" dirty="0">
                <a:solidFill>
                  <a:srgbClr val="404040"/>
                </a:solidFill>
                <a:latin typeface="Arial"/>
                <a:cs typeface="Arial"/>
              </a:rPr>
              <a:t> </a:t>
            </a:r>
            <a:r>
              <a:rPr sz="1600" spc="-5" dirty="0">
                <a:solidFill>
                  <a:srgbClr val="404040"/>
                </a:solidFill>
                <a:latin typeface="Arial"/>
                <a:cs typeface="Arial"/>
              </a:rPr>
              <a:t>improvement?</a:t>
            </a:r>
            <a:endParaRPr sz="1600" dirty="0">
              <a:latin typeface="Arial"/>
              <a:cs typeface="Arial"/>
            </a:endParaRPr>
          </a:p>
        </p:txBody>
      </p:sp>
      <p:sp>
        <p:nvSpPr>
          <p:cNvPr id="4" name="object 4"/>
          <p:cNvSpPr txBox="1"/>
          <p:nvPr/>
        </p:nvSpPr>
        <p:spPr>
          <a:xfrm>
            <a:off x="8419465" y="5333491"/>
            <a:ext cx="187325" cy="208279"/>
          </a:xfrm>
          <a:prstGeom prst="rect">
            <a:avLst/>
          </a:prstGeom>
        </p:spPr>
        <p:txBody>
          <a:bodyPr vert="horz" wrap="square" lIns="0" tIns="12700" rIns="0" bIns="0" rtlCol="0">
            <a:spAutoFit/>
          </a:bodyPr>
          <a:lstStyle/>
          <a:p>
            <a:pPr marL="12700">
              <a:lnSpc>
                <a:spcPct val="100000"/>
              </a:lnSpc>
              <a:spcBef>
                <a:spcPts val="100"/>
              </a:spcBef>
            </a:pPr>
            <a:r>
              <a:rPr sz="1200" spc="-35" dirty="0">
                <a:solidFill>
                  <a:srgbClr val="898989"/>
                </a:solidFill>
                <a:latin typeface="Arial"/>
                <a:cs typeface="Arial"/>
              </a:rPr>
              <a:t>21</a:t>
            </a:r>
            <a:endParaRPr sz="1200">
              <a:latin typeface="Arial"/>
              <a:cs typeface="Arial"/>
            </a:endParaRPr>
          </a:p>
        </p:txBody>
      </p:sp>
      <p:graphicFrame>
        <p:nvGraphicFramePr>
          <p:cNvPr id="5" name="object 5"/>
          <p:cNvGraphicFramePr>
            <a:graphicFrameLocks noGrp="1"/>
          </p:cNvGraphicFramePr>
          <p:nvPr/>
        </p:nvGraphicFramePr>
        <p:xfrm>
          <a:off x="7364272" y="3633330"/>
          <a:ext cx="648335" cy="1875769"/>
        </p:xfrm>
        <a:graphic>
          <a:graphicData uri="http://schemas.openxmlformats.org/drawingml/2006/table">
            <a:tbl>
              <a:tblPr firstRow="1" bandRow="1">
                <a:tableStyleId>{2D5ABB26-0587-4C30-8999-92F81FD0307C}</a:tableStyleId>
              </a:tblPr>
              <a:tblGrid>
                <a:gridCol w="648335">
                  <a:extLst>
                    <a:ext uri="{9D8B030D-6E8A-4147-A177-3AD203B41FA5}">
                      <a16:colId xmlns:a16="http://schemas.microsoft.com/office/drawing/2014/main" val="20000"/>
                    </a:ext>
                  </a:extLst>
                </a:gridCol>
              </a:tblGrid>
              <a:tr h="330949">
                <a:tc>
                  <a:txBody>
                    <a:bodyPr/>
                    <a:lstStyle/>
                    <a:p>
                      <a:pPr>
                        <a:lnSpc>
                          <a:spcPct val="100000"/>
                        </a:lnSpc>
                      </a:pPr>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val="10000"/>
                  </a:ext>
                </a:extLst>
              </a:tr>
              <a:tr h="335115">
                <a:tc>
                  <a:txBody>
                    <a:bodyPr/>
                    <a:lstStyle/>
                    <a:p>
                      <a:pPr algn="ctr">
                        <a:lnSpc>
                          <a:spcPct val="100000"/>
                        </a:lnSpc>
                        <a:spcBef>
                          <a:spcPts val="580"/>
                        </a:spcBef>
                      </a:pPr>
                      <a:r>
                        <a:rPr sz="1200" b="1" spc="-5" dirty="0">
                          <a:solidFill>
                            <a:srgbClr val="FFFFFF"/>
                          </a:solidFill>
                          <a:latin typeface="Arial"/>
                          <a:cs typeface="Arial"/>
                        </a:rPr>
                        <a:t>Dom</a:t>
                      </a:r>
                      <a:r>
                        <a:rPr sz="1200" b="1" spc="-35" dirty="0">
                          <a:solidFill>
                            <a:srgbClr val="FFFFFF"/>
                          </a:solidFill>
                          <a:latin typeface="Arial"/>
                          <a:cs typeface="Arial"/>
                        </a:rPr>
                        <a:t> </a:t>
                      </a:r>
                      <a:r>
                        <a:rPr sz="1200" b="1" dirty="0">
                          <a:solidFill>
                            <a:srgbClr val="FFFFFF"/>
                          </a:solidFill>
                          <a:latin typeface="Arial"/>
                          <a:cs typeface="Arial"/>
                        </a:rPr>
                        <a:t>0</a:t>
                      </a:r>
                      <a:endParaRPr sz="1200">
                        <a:latin typeface="Arial"/>
                        <a:cs typeface="Arial"/>
                      </a:endParaRPr>
                    </a:p>
                  </a:txBody>
                  <a:tcPr marL="0" marR="0" marT="7366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FF0000"/>
                    </a:solidFill>
                  </a:tcPr>
                </a:tc>
                <a:extLst>
                  <a:ext uri="{0D108BD9-81ED-4DB2-BD59-A6C34878D82A}">
                    <a16:rowId xmlns:a16="http://schemas.microsoft.com/office/drawing/2014/main" val="10001"/>
                  </a:ext>
                </a:extLst>
              </a:tr>
              <a:tr h="182943">
                <a:tc>
                  <a:txBody>
                    <a:bodyPr/>
                    <a:lstStyle/>
                    <a:p>
                      <a:pPr>
                        <a:lnSpc>
                          <a:spcPct val="100000"/>
                        </a:lnSpc>
                      </a:pPr>
                      <a:endParaRPr sz="10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val="10002"/>
                  </a:ext>
                </a:extLst>
              </a:tr>
              <a:tr h="220006">
                <a:tc>
                  <a:txBody>
                    <a:bodyPr/>
                    <a:lstStyle/>
                    <a:p>
                      <a:pPr marL="20320" algn="ctr">
                        <a:lnSpc>
                          <a:spcPct val="100000"/>
                        </a:lnSpc>
                        <a:spcBef>
                          <a:spcPts val="150"/>
                        </a:spcBef>
                      </a:pPr>
                      <a:r>
                        <a:rPr sz="1200" b="1" spc="-5" dirty="0">
                          <a:solidFill>
                            <a:srgbClr val="FFFFFF"/>
                          </a:solidFill>
                          <a:latin typeface="Arial"/>
                          <a:cs typeface="Arial"/>
                        </a:rPr>
                        <a:t>Dom</a:t>
                      </a:r>
                      <a:r>
                        <a:rPr sz="1200" b="1" spc="-40" dirty="0">
                          <a:solidFill>
                            <a:srgbClr val="FFFFFF"/>
                          </a:solidFill>
                          <a:latin typeface="Arial"/>
                          <a:cs typeface="Arial"/>
                        </a:rPr>
                        <a:t> </a:t>
                      </a:r>
                      <a:r>
                        <a:rPr sz="1200" b="1" dirty="0">
                          <a:solidFill>
                            <a:srgbClr val="FFFFFF"/>
                          </a:solidFill>
                          <a:latin typeface="Arial"/>
                          <a:cs typeface="Arial"/>
                        </a:rPr>
                        <a:t>1</a:t>
                      </a:r>
                      <a:endParaRPr sz="1200">
                        <a:latin typeface="Arial"/>
                        <a:cs typeface="Arial"/>
                      </a:endParaRPr>
                    </a:p>
                  </a:txBody>
                  <a:tcPr marL="0" marR="0" marT="1905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FFC000"/>
                    </a:solidFill>
                  </a:tcPr>
                </a:tc>
                <a:extLst>
                  <a:ext uri="{0D108BD9-81ED-4DB2-BD59-A6C34878D82A}">
                    <a16:rowId xmlns:a16="http://schemas.microsoft.com/office/drawing/2014/main" val="10003"/>
                  </a:ext>
                </a:extLst>
              </a:tr>
              <a:tr h="298054">
                <a:tc>
                  <a:txBody>
                    <a:bodyPr/>
                    <a:lstStyle/>
                    <a:p>
                      <a:pPr>
                        <a:lnSpc>
                          <a:spcPct val="100000"/>
                        </a:lnSpc>
                      </a:pPr>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val="10004"/>
                  </a:ext>
                </a:extLst>
              </a:tr>
              <a:tr h="217107">
                <a:tc>
                  <a:txBody>
                    <a:bodyPr/>
                    <a:lstStyle/>
                    <a:p>
                      <a:pPr algn="ctr">
                        <a:lnSpc>
                          <a:spcPts val="1410"/>
                        </a:lnSpc>
                        <a:spcBef>
                          <a:spcPts val="195"/>
                        </a:spcBef>
                      </a:pPr>
                      <a:r>
                        <a:rPr sz="1200" b="1" spc="-5" dirty="0">
                          <a:solidFill>
                            <a:srgbClr val="FFFFFF"/>
                          </a:solidFill>
                          <a:latin typeface="Arial"/>
                          <a:cs typeface="Arial"/>
                        </a:rPr>
                        <a:t>Dom</a:t>
                      </a:r>
                      <a:r>
                        <a:rPr sz="1200" b="1" spc="-35" dirty="0">
                          <a:solidFill>
                            <a:srgbClr val="FFFFFF"/>
                          </a:solidFill>
                          <a:latin typeface="Arial"/>
                          <a:cs typeface="Arial"/>
                        </a:rPr>
                        <a:t> </a:t>
                      </a:r>
                      <a:r>
                        <a:rPr sz="1200" b="1" dirty="0">
                          <a:solidFill>
                            <a:srgbClr val="FFFFFF"/>
                          </a:solidFill>
                          <a:latin typeface="Arial"/>
                          <a:cs typeface="Arial"/>
                        </a:rPr>
                        <a:t>2</a:t>
                      </a:r>
                      <a:endParaRPr sz="1200">
                        <a:latin typeface="Arial"/>
                        <a:cs typeface="Arial"/>
                      </a:endParaRPr>
                    </a:p>
                  </a:txBody>
                  <a:tcPr marL="0" marR="0" marT="24765"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3FB1F1"/>
                    </a:solidFill>
                  </a:tcPr>
                </a:tc>
                <a:extLst>
                  <a:ext uri="{0D108BD9-81ED-4DB2-BD59-A6C34878D82A}">
                    <a16:rowId xmlns:a16="http://schemas.microsoft.com/office/drawing/2014/main" val="10005"/>
                  </a:ext>
                </a:extLst>
              </a:tr>
              <a:tr h="291595">
                <a:tc>
                  <a:txBody>
                    <a:bodyPr/>
                    <a:lstStyle/>
                    <a:p>
                      <a:pPr>
                        <a:lnSpc>
                          <a:spcPct val="100000"/>
                        </a:lnSpc>
                      </a:pPr>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val="10006"/>
                  </a:ext>
                </a:extLst>
              </a:tr>
            </a:tbl>
          </a:graphicData>
        </a:graphic>
      </p:graphicFrame>
      <p:sp>
        <p:nvSpPr>
          <p:cNvPr id="6" name="object 6"/>
          <p:cNvSpPr/>
          <p:nvPr/>
        </p:nvSpPr>
        <p:spPr>
          <a:xfrm>
            <a:off x="8041309" y="4175200"/>
            <a:ext cx="320675" cy="1000760"/>
          </a:xfrm>
          <a:custGeom>
            <a:avLst/>
            <a:gdLst/>
            <a:ahLst/>
            <a:cxnLst/>
            <a:rect l="l" t="t" r="r" b="b"/>
            <a:pathLst>
              <a:path w="320675" h="1000760">
                <a:moveTo>
                  <a:pt x="320230" y="437299"/>
                </a:moveTo>
                <a:lnTo>
                  <a:pt x="308902" y="431558"/>
                </a:lnTo>
                <a:lnTo>
                  <a:pt x="319341" y="424319"/>
                </a:lnTo>
                <a:lnTo>
                  <a:pt x="63817" y="55422"/>
                </a:lnTo>
                <a:lnTo>
                  <a:pt x="78892" y="44970"/>
                </a:lnTo>
                <a:lnTo>
                  <a:pt x="84709" y="40944"/>
                </a:lnTo>
                <a:lnTo>
                  <a:pt x="9994" y="0"/>
                </a:lnTo>
                <a:lnTo>
                  <a:pt x="22059" y="84340"/>
                </a:lnTo>
                <a:lnTo>
                  <a:pt x="42938" y="69875"/>
                </a:lnTo>
                <a:lnTo>
                  <a:pt x="284594" y="418769"/>
                </a:lnTo>
                <a:lnTo>
                  <a:pt x="76238" y="417995"/>
                </a:lnTo>
                <a:lnTo>
                  <a:pt x="76339" y="392595"/>
                </a:lnTo>
                <a:lnTo>
                  <a:pt x="0" y="430403"/>
                </a:lnTo>
                <a:lnTo>
                  <a:pt x="76060" y="468782"/>
                </a:lnTo>
                <a:lnTo>
                  <a:pt x="76149" y="443395"/>
                </a:lnTo>
                <a:lnTo>
                  <a:pt x="288251" y="444182"/>
                </a:lnTo>
                <a:lnTo>
                  <a:pt x="43167" y="926769"/>
                </a:lnTo>
                <a:lnTo>
                  <a:pt x="20523" y="915263"/>
                </a:lnTo>
                <a:lnTo>
                  <a:pt x="19989" y="1000455"/>
                </a:lnTo>
                <a:lnTo>
                  <a:pt x="88468" y="949769"/>
                </a:lnTo>
                <a:lnTo>
                  <a:pt x="88112" y="949591"/>
                </a:lnTo>
                <a:lnTo>
                  <a:pt x="65811" y="938263"/>
                </a:lnTo>
                <a:lnTo>
                  <a:pt x="320230" y="437299"/>
                </a:lnTo>
                <a:close/>
              </a:path>
            </a:pathLst>
          </a:custGeom>
          <a:solidFill>
            <a:srgbClr val="000000"/>
          </a:solidFill>
        </p:spPr>
        <p:txBody>
          <a:bodyPr wrap="square" lIns="0" tIns="0" rIns="0" bIns="0" rtlCol="0"/>
          <a:lstStyle/>
          <a:p>
            <a:endParaRPr/>
          </a:p>
        </p:txBody>
      </p:sp>
      <p:sp>
        <p:nvSpPr>
          <p:cNvPr id="7" name="object 7"/>
          <p:cNvSpPr txBox="1"/>
          <p:nvPr/>
        </p:nvSpPr>
        <p:spPr>
          <a:xfrm>
            <a:off x="8428952" y="4530852"/>
            <a:ext cx="450215" cy="147320"/>
          </a:xfrm>
          <a:prstGeom prst="rect">
            <a:avLst/>
          </a:prstGeom>
        </p:spPr>
        <p:txBody>
          <a:bodyPr vert="horz" wrap="square" lIns="0" tIns="12700" rIns="0" bIns="0" rtlCol="0">
            <a:spAutoFit/>
          </a:bodyPr>
          <a:lstStyle/>
          <a:p>
            <a:pPr marL="12700">
              <a:lnSpc>
                <a:spcPct val="100000"/>
              </a:lnSpc>
              <a:spcBef>
                <a:spcPts val="100"/>
              </a:spcBef>
            </a:pPr>
            <a:r>
              <a:rPr sz="800" b="1" dirty="0">
                <a:latin typeface="Arial"/>
                <a:cs typeface="Arial"/>
              </a:rPr>
              <a:t>Thread</a:t>
            </a:r>
            <a:r>
              <a:rPr sz="800" b="1" spc="-70" dirty="0">
                <a:latin typeface="Arial"/>
                <a:cs typeface="Arial"/>
              </a:rPr>
              <a:t> </a:t>
            </a:r>
            <a:r>
              <a:rPr sz="800" b="1" dirty="0">
                <a:latin typeface="Arial"/>
                <a:cs typeface="Arial"/>
              </a:rPr>
              <a:t>1</a:t>
            </a:r>
            <a:endParaRPr sz="800">
              <a:latin typeface="Arial"/>
              <a:cs typeface="Arial"/>
            </a:endParaRPr>
          </a:p>
        </p:txBody>
      </p:sp>
      <p:sp>
        <p:nvSpPr>
          <p:cNvPr id="8" name="object 8"/>
          <p:cNvSpPr txBox="1"/>
          <p:nvPr/>
        </p:nvSpPr>
        <p:spPr>
          <a:xfrm>
            <a:off x="8221040" y="4311903"/>
            <a:ext cx="198755" cy="132080"/>
          </a:xfrm>
          <a:prstGeom prst="rect">
            <a:avLst/>
          </a:prstGeom>
        </p:spPr>
        <p:txBody>
          <a:bodyPr vert="horz" wrap="square" lIns="0" tIns="12700" rIns="0" bIns="0" rtlCol="0">
            <a:spAutoFit/>
          </a:bodyPr>
          <a:lstStyle/>
          <a:p>
            <a:pPr marL="12700">
              <a:lnSpc>
                <a:spcPct val="100000"/>
              </a:lnSpc>
              <a:spcBef>
                <a:spcPts val="100"/>
              </a:spcBef>
            </a:pPr>
            <a:r>
              <a:rPr sz="700" b="1" spc="-10" dirty="0">
                <a:latin typeface="Arial"/>
                <a:cs typeface="Arial"/>
              </a:rPr>
              <a:t>R</a:t>
            </a:r>
            <a:r>
              <a:rPr sz="700" b="1" spc="5" dirty="0">
                <a:latin typeface="Arial"/>
                <a:cs typeface="Arial"/>
              </a:rPr>
              <a:t>/</a:t>
            </a:r>
            <a:r>
              <a:rPr sz="700" b="1" dirty="0">
                <a:latin typeface="Arial"/>
                <a:cs typeface="Arial"/>
              </a:rPr>
              <a:t>W</a:t>
            </a:r>
            <a:endParaRPr sz="700">
              <a:latin typeface="Arial"/>
              <a:cs typeface="Arial"/>
            </a:endParaRPr>
          </a:p>
        </p:txBody>
      </p:sp>
      <p:sp>
        <p:nvSpPr>
          <p:cNvPr id="9" name="object 9"/>
          <p:cNvSpPr txBox="1"/>
          <p:nvPr/>
        </p:nvSpPr>
        <p:spPr>
          <a:xfrm>
            <a:off x="8151952" y="4485639"/>
            <a:ext cx="90170" cy="132080"/>
          </a:xfrm>
          <a:prstGeom prst="rect">
            <a:avLst/>
          </a:prstGeom>
        </p:spPr>
        <p:txBody>
          <a:bodyPr vert="horz" wrap="square" lIns="0" tIns="12700" rIns="0" bIns="0" rtlCol="0">
            <a:spAutoFit/>
          </a:bodyPr>
          <a:lstStyle/>
          <a:p>
            <a:pPr marL="12700">
              <a:lnSpc>
                <a:spcPct val="100000"/>
              </a:lnSpc>
              <a:spcBef>
                <a:spcPts val="100"/>
              </a:spcBef>
            </a:pPr>
            <a:r>
              <a:rPr sz="700" b="1" dirty="0">
                <a:latin typeface="Arial"/>
                <a:cs typeface="Arial"/>
              </a:rPr>
              <a:t>R</a:t>
            </a:r>
            <a:endParaRPr sz="700">
              <a:latin typeface="Arial"/>
              <a:cs typeface="Arial"/>
            </a:endParaRPr>
          </a:p>
        </p:txBody>
      </p:sp>
      <p:grpSp>
        <p:nvGrpSpPr>
          <p:cNvPr id="10" name="object 10"/>
          <p:cNvGrpSpPr/>
          <p:nvPr/>
        </p:nvGrpSpPr>
        <p:grpSpPr>
          <a:xfrm>
            <a:off x="8156354" y="4804265"/>
            <a:ext cx="125095" cy="125095"/>
            <a:chOff x="8156354" y="4804265"/>
            <a:chExt cx="125095" cy="125095"/>
          </a:xfrm>
        </p:grpSpPr>
        <p:sp>
          <p:nvSpPr>
            <p:cNvPr id="11" name="object 11"/>
            <p:cNvSpPr/>
            <p:nvPr/>
          </p:nvSpPr>
          <p:spPr>
            <a:xfrm>
              <a:off x="8169059" y="4816965"/>
              <a:ext cx="99695" cy="99695"/>
            </a:xfrm>
            <a:custGeom>
              <a:avLst/>
              <a:gdLst/>
              <a:ahLst/>
              <a:cxnLst/>
              <a:rect l="l" t="t" r="r" b="b"/>
              <a:pathLst>
                <a:path w="99695" h="99695">
                  <a:moveTo>
                    <a:pt x="0" y="0"/>
                  </a:moveTo>
                  <a:lnTo>
                    <a:pt x="99409" y="99409"/>
                  </a:lnTo>
                </a:path>
              </a:pathLst>
            </a:custGeom>
            <a:ln w="25400">
              <a:solidFill>
                <a:srgbClr val="BD3347"/>
              </a:solidFill>
            </a:ln>
          </p:spPr>
          <p:txBody>
            <a:bodyPr wrap="square" lIns="0" tIns="0" rIns="0" bIns="0" rtlCol="0"/>
            <a:lstStyle/>
            <a:p>
              <a:endParaRPr/>
            </a:p>
          </p:txBody>
        </p:sp>
        <p:sp>
          <p:nvSpPr>
            <p:cNvPr id="12" name="object 12"/>
            <p:cNvSpPr/>
            <p:nvPr/>
          </p:nvSpPr>
          <p:spPr>
            <a:xfrm>
              <a:off x="8169054" y="4816965"/>
              <a:ext cx="99695" cy="99695"/>
            </a:xfrm>
            <a:custGeom>
              <a:avLst/>
              <a:gdLst/>
              <a:ahLst/>
              <a:cxnLst/>
              <a:rect l="l" t="t" r="r" b="b"/>
              <a:pathLst>
                <a:path w="99695" h="99695">
                  <a:moveTo>
                    <a:pt x="99408" y="0"/>
                  </a:moveTo>
                  <a:lnTo>
                    <a:pt x="0" y="99409"/>
                  </a:lnTo>
                </a:path>
              </a:pathLst>
            </a:custGeom>
            <a:ln w="25400">
              <a:solidFill>
                <a:srgbClr val="BD3347"/>
              </a:solidFill>
            </a:ln>
          </p:spPr>
          <p:txBody>
            <a:bodyPr wrap="square" lIns="0" tIns="0" rIns="0" bIns="0" rtlCol="0"/>
            <a:lstStyle/>
            <a:p>
              <a:endParaRPr/>
            </a:p>
          </p:txBody>
        </p:sp>
      </p:grpSp>
      <p:sp>
        <p:nvSpPr>
          <p:cNvPr id="13" name="object 13"/>
          <p:cNvSpPr txBox="1"/>
          <p:nvPr/>
        </p:nvSpPr>
        <p:spPr>
          <a:xfrm>
            <a:off x="6591617" y="4530852"/>
            <a:ext cx="450215" cy="147320"/>
          </a:xfrm>
          <a:prstGeom prst="rect">
            <a:avLst/>
          </a:prstGeom>
        </p:spPr>
        <p:txBody>
          <a:bodyPr vert="horz" wrap="square" lIns="0" tIns="12700" rIns="0" bIns="0" rtlCol="0">
            <a:spAutoFit/>
          </a:bodyPr>
          <a:lstStyle/>
          <a:p>
            <a:pPr marL="12700">
              <a:lnSpc>
                <a:spcPct val="100000"/>
              </a:lnSpc>
              <a:spcBef>
                <a:spcPts val="100"/>
              </a:spcBef>
            </a:pPr>
            <a:r>
              <a:rPr sz="800" b="1" dirty="0">
                <a:latin typeface="Arial"/>
                <a:cs typeface="Arial"/>
              </a:rPr>
              <a:t>Thread</a:t>
            </a:r>
            <a:r>
              <a:rPr sz="800" b="1" spc="-70" dirty="0">
                <a:latin typeface="Arial"/>
                <a:cs typeface="Arial"/>
              </a:rPr>
              <a:t> </a:t>
            </a:r>
            <a:r>
              <a:rPr sz="800" b="1" dirty="0">
                <a:latin typeface="Arial"/>
                <a:cs typeface="Arial"/>
              </a:rPr>
              <a:t>2</a:t>
            </a:r>
            <a:endParaRPr sz="800">
              <a:latin typeface="Arial"/>
              <a:cs typeface="Arial"/>
            </a:endParaRPr>
          </a:p>
        </p:txBody>
      </p:sp>
      <p:grpSp>
        <p:nvGrpSpPr>
          <p:cNvPr id="14" name="object 14"/>
          <p:cNvGrpSpPr/>
          <p:nvPr/>
        </p:nvGrpSpPr>
        <p:grpSpPr>
          <a:xfrm>
            <a:off x="7115162" y="4182033"/>
            <a:ext cx="262255" cy="993775"/>
            <a:chOff x="7115162" y="4182033"/>
            <a:chExt cx="262255" cy="993775"/>
          </a:xfrm>
        </p:grpSpPr>
        <p:sp>
          <p:nvSpPr>
            <p:cNvPr id="15" name="object 15"/>
            <p:cNvSpPr/>
            <p:nvPr/>
          </p:nvSpPr>
          <p:spPr>
            <a:xfrm>
              <a:off x="7115162" y="4602538"/>
              <a:ext cx="222885" cy="573405"/>
            </a:xfrm>
            <a:custGeom>
              <a:avLst/>
              <a:gdLst/>
              <a:ahLst/>
              <a:cxnLst/>
              <a:rect l="l" t="t" r="r" b="b"/>
              <a:pathLst>
                <a:path w="222884" h="573404">
                  <a:moveTo>
                    <a:pt x="174681" y="505434"/>
                  </a:moveTo>
                  <a:lnTo>
                    <a:pt x="150723" y="513855"/>
                  </a:lnTo>
                  <a:lnTo>
                    <a:pt x="211924" y="573111"/>
                  </a:lnTo>
                  <a:lnTo>
                    <a:pt x="218963" y="517414"/>
                  </a:lnTo>
                  <a:lnTo>
                    <a:pt x="178892" y="517414"/>
                  </a:lnTo>
                  <a:lnTo>
                    <a:pt x="174681" y="505434"/>
                  </a:lnTo>
                  <a:close/>
                </a:path>
                <a:path w="222884" h="573404">
                  <a:moveTo>
                    <a:pt x="198646" y="497011"/>
                  </a:moveTo>
                  <a:lnTo>
                    <a:pt x="174681" y="505434"/>
                  </a:lnTo>
                  <a:lnTo>
                    <a:pt x="178892" y="517414"/>
                  </a:lnTo>
                  <a:lnTo>
                    <a:pt x="202857" y="508991"/>
                  </a:lnTo>
                  <a:lnTo>
                    <a:pt x="198646" y="497011"/>
                  </a:lnTo>
                  <a:close/>
                </a:path>
                <a:path w="222884" h="573404">
                  <a:moveTo>
                    <a:pt x="222605" y="488589"/>
                  </a:moveTo>
                  <a:lnTo>
                    <a:pt x="198646" y="497011"/>
                  </a:lnTo>
                  <a:lnTo>
                    <a:pt x="202857" y="508991"/>
                  </a:lnTo>
                  <a:lnTo>
                    <a:pt x="178892" y="517414"/>
                  </a:lnTo>
                  <a:lnTo>
                    <a:pt x="218963" y="517414"/>
                  </a:lnTo>
                  <a:lnTo>
                    <a:pt x="222605" y="488589"/>
                  </a:lnTo>
                  <a:close/>
                </a:path>
                <a:path w="222884" h="573404">
                  <a:moveTo>
                    <a:pt x="23964" y="0"/>
                  </a:moveTo>
                  <a:lnTo>
                    <a:pt x="0" y="8422"/>
                  </a:lnTo>
                  <a:lnTo>
                    <a:pt x="174681" y="505434"/>
                  </a:lnTo>
                  <a:lnTo>
                    <a:pt x="198646" y="497011"/>
                  </a:lnTo>
                  <a:lnTo>
                    <a:pt x="23964" y="0"/>
                  </a:lnTo>
                  <a:close/>
                </a:path>
              </a:pathLst>
            </a:custGeom>
            <a:solidFill>
              <a:srgbClr val="000000"/>
            </a:solidFill>
          </p:spPr>
          <p:txBody>
            <a:bodyPr wrap="square" lIns="0" tIns="0" rIns="0" bIns="0" rtlCol="0"/>
            <a:lstStyle/>
            <a:p>
              <a:endParaRPr/>
            </a:p>
          </p:txBody>
        </p:sp>
        <p:sp>
          <p:nvSpPr>
            <p:cNvPr id="16" name="object 16"/>
            <p:cNvSpPr/>
            <p:nvPr/>
          </p:nvSpPr>
          <p:spPr>
            <a:xfrm>
              <a:off x="7127062" y="4567463"/>
              <a:ext cx="249910" cy="76197"/>
            </a:xfrm>
            <a:prstGeom prst="rect">
              <a:avLst/>
            </a:prstGeom>
            <a:blipFill>
              <a:blip r:embed="rId3" cstate="print"/>
              <a:stretch>
                <a:fillRect/>
              </a:stretch>
            </a:blipFill>
          </p:spPr>
          <p:txBody>
            <a:bodyPr wrap="square" lIns="0" tIns="0" rIns="0" bIns="0" rtlCol="0"/>
            <a:lstStyle/>
            <a:p>
              <a:endParaRPr/>
            </a:p>
          </p:txBody>
        </p:sp>
        <p:sp>
          <p:nvSpPr>
            <p:cNvPr id="17" name="object 17"/>
            <p:cNvSpPr/>
            <p:nvPr/>
          </p:nvSpPr>
          <p:spPr>
            <a:xfrm>
              <a:off x="7115797" y="4182033"/>
              <a:ext cx="225425" cy="430530"/>
            </a:xfrm>
            <a:custGeom>
              <a:avLst/>
              <a:gdLst/>
              <a:ahLst/>
              <a:cxnLst/>
              <a:rect l="l" t="t" r="r" b="b"/>
              <a:pathLst>
                <a:path w="225425" h="430529">
                  <a:moveTo>
                    <a:pt x="179332" y="62365"/>
                  </a:moveTo>
                  <a:lnTo>
                    <a:pt x="0" y="419011"/>
                  </a:lnTo>
                  <a:lnTo>
                    <a:pt x="22694" y="430420"/>
                  </a:lnTo>
                  <a:lnTo>
                    <a:pt x="202027" y="73780"/>
                  </a:lnTo>
                  <a:lnTo>
                    <a:pt x="179332" y="62365"/>
                  </a:lnTo>
                  <a:close/>
                </a:path>
                <a:path w="225425" h="430529">
                  <a:moveTo>
                    <a:pt x="224790" y="51015"/>
                  </a:moveTo>
                  <a:lnTo>
                    <a:pt x="185039" y="51015"/>
                  </a:lnTo>
                  <a:lnTo>
                    <a:pt x="207733" y="62433"/>
                  </a:lnTo>
                  <a:lnTo>
                    <a:pt x="202027" y="73780"/>
                  </a:lnTo>
                  <a:lnTo>
                    <a:pt x="224713" y="85191"/>
                  </a:lnTo>
                  <a:lnTo>
                    <a:pt x="224790" y="51015"/>
                  </a:lnTo>
                  <a:close/>
                </a:path>
                <a:path w="225425" h="430529">
                  <a:moveTo>
                    <a:pt x="185039" y="51015"/>
                  </a:moveTo>
                  <a:lnTo>
                    <a:pt x="179332" y="62365"/>
                  </a:lnTo>
                  <a:lnTo>
                    <a:pt x="202027" y="73780"/>
                  </a:lnTo>
                  <a:lnTo>
                    <a:pt x="207733" y="62433"/>
                  </a:lnTo>
                  <a:lnTo>
                    <a:pt x="185039" y="51015"/>
                  </a:lnTo>
                  <a:close/>
                </a:path>
                <a:path w="225425" h="430529">
                  <a:moveTo>
                    <a:pt x="224904" y="0"/>
                  </a:moveTo>
                  <a:lnTo>
                    <a:pt x="156641" y="50952"/>
                  </a:lnTo>
                  <a:lnTo>
                    <a:pt x="179332" y="62365"/>
                  </a:lnTo>
                  <a:lnTo>
                    <a:pt x="185039" y="51015"/>
                  </a:lnTo>
                  <a:lnTo>
                    <a:pt x="224790" y="51015"/>
                  </a:lnTo>
                  <a:lnTo>
                    <a:pt x="224904" y="0"/>
                  </a:lnTo>
                  <a:close/>
                </a:path>
              </a:pathLst>
            </a:custGeom>
            <a:solidFill>
              <a:srgbClr val="000000"/>
            </a:solidFill>
          </p:spPr>
          <p:txBody>
            <a:bodyPr wrap="square" lIns="0" tIns="0" rIns="0" bIns="0" rtlCol="0"/>
            <a:lstStyle/>
            <a:p>
              <a:endParaRPr/>
            </a:p>
          </p:txBody>
        </p:sp>
        <p:sp>
          <p:nvSpPr>
            <p:cNvPr id="18" name="object 18"/>
            <p:cNvSpPr/>
            <p:nvPr/>
          </p:nvSpPr>
          <p:spPr>
            <a:xfrm>
              <a:off x="7187971" y="4552762"/>
              <a:ext cx="99695" cy="99695"/>
            </a:xfrm>
            <a:custGeom>
              <a:avLst/>
              <a:gdLst/>
              <a:ahLst/>
              <a:cxnLst/>
              <a:rect l="l" t="t" r="r" b="b"/>
              <a:pathLst>
                <a:path w="99695" h="99695">
                  <a:moveTo>
                    <a:pt x="0" y="0"/>
                  </a:moveTo>
                  <a:lnTo>
                    <a:pt x="99409" y="99409"/>
                  </a:lnTo>
                </a:path>
              </a:pathLst>
            </a:custGeom>
            <a:ln w="25400">
              <a:solidFill>
                <a:srgbClr val="BD3347"/>
              </a:solidFill>
            </a:ln>
          </p:spPr>
          <p:txBody>
            <a:bodyPr wrap="square" lIns="0" tIns="0" rIns="0" bIns="0" rtlCol="0"/>
            <a:lstStyle/>
            <a:p>
              <a:endParaRPr/>
            </a:p>
          </p:txBody>
        </p:sp>
        <p:sp>
          <p:nvSpPr>
            <p:cNvPr id="19" name="object 19"/>
            <p:cNvSpPr/>
            <p:nvPr/>
          </p:nvSpPr>
          <p:spPr>
            <a:xfrm>
              <a:off x="7187979" y="4552762"/>
              <a:ext cx="99695" cy="99695"/>
            </a:xfrm>
            <a:custGeom>
              <a:avLst/>
              <a:gdLst/>
              <a:ahLst/>
              <a:cxnLst/>
              <a:rect l="l" t="t" r="r" b="b"/>
              <a:pathLst>
                <a:path w="99695" h="99695">
                  <a:moveTo>
                    <a:pt x="99408" y="0"/>
                  </a:moveTo>
                  <a:lnTo>
                    <a:pt x="0" y="99409"/>
                  </a:lnTo>
                </a:path>
              </a:pathLst>
            </a:custGeom>
            <a:ln w="25400">
              <a:solidFill>
                <a:srgbClr val="BD3347"/>
              </a:solidFill>
            </a:ln>
          </p:spPr>
          <p:txBody>
            <a:bodyPr wrap="square" lIns="0" tIns="0" rIns="0" bIns="0" rtlCol="0"/>
            <a:lstStyle/>
            <a:p>
              <a:endParaRPr/>
            </a:p>
          </p:txBody>
        </p:sp>
      </p:grpSp>
      <p:sp>
        <p:nvSpPr>
          <p:cNvPr id="20" name="object 20"/>
          <p:cNvSpPr txBox="1"/>
          <p:nvPr/>
        </p:nvSpPr>
        <p:spPr>
          <a:xfrm>
            <a:off x="7125716" y="4324095"/>
            <a:ext cx="90170" cy="132080"/>
          </a:xfrm>
          <a:prstGeom prst="rect">
            <a:avLst/>
          </a:prstGeom>
        </p:spPr>
        <p:txBody>
          <a:bodyPr vert="horz" wrap="square" lIns="0" tIns="12700" rIns="0" bIns="0" rtlCol="0">
            <a:spAutoFit/>
          </a:bodyPr>
          <a:lstStyle/>
          <a:p>
            <a:pPr marL="12700">
              <a:lnSpc>
                <a:spcPct val="100000"/>
              </a:lnSpc>
              <a:spcBef>
                <a:spcPts val="100"/>
              </a:spcBef>
            </a:pPr>
            <a:r>
              <a:rPr sz="700" b="1" dirty="0">
                <a:latin typeface="Arial"/>
                <a:cs typeface="Arial"/>
              </a:rPr>
              <a:t>R</a:t>
            </a:r>
            <a:endParaRPr sz="700">
              <a:latin typeface="Arial"/>
              <a:cs typeface="Arial"/>
            </a:endParaRPr>
          </a:p>
        </p:txBody>
      </p:sp>
      <p:sp>
        <p:nvSpPr>
          <p:cNvPr id="21" name="object 21"/>
          <p:cNvSpPr txBox="1"/>
          <p:nvPr/>
        </p:nvSpPr>
        <p:spPr>
          <a:xfrm>
            <a:off x="7013981" y="4851400"/>
            <a:ext cx="198755" cy="132080"/>
          </a:xfrm>
          <a:prstGeom prst="rect">
            <a:avLst/>
          </a:prstGeom>
        </p:spPr>
        <p:txBody>
          <a:bodyPr vert="horz" wrap="square" lIns="0" tIns="12700" rIns="0" bIns="0" rtlCol="0">
            <a:spAutoFit/>
          </a:bodyPr>
          <a:lstStyle/>
          <a:p>
            <a:pPr marL="12700">
              <a:lnSpc>
                <a:spcPct val="100000"/>
              </a:lnSpc>
              <a:spcBef>
                <a:spcPts val="100"/>
              </a:spcBef>
            </a:pPr>
            <a:r>
              <a:rPr sz="700" b="1" spc="-10" dirty="0">
                <a:latin typeface="Arial"/>
                <a:cs typeface="Arial"/>
              </a:rPr>
              <a:t>R</a:t>
            </a:r>
            <a:r>
              <a:rPr sz="700" b="1" spc="5" dirty="0">
                <a:latin typeface="Arial"/>
                <a:cs typeface="Arial"/>
              </a:rPr>
              <a:t>/</a:t>
            </a:r>
            <a:r>
              <a:rPr sz="700" b="1" dirty="0">
                <a:latin typeface="Arial"/>
                <a:cs typeface="Arial"/>
              </a:rPr>
              <a:t>W</a:t>
            </a:r>
            <a:endParaRPr sz="700">
              <a:latin typeface="Arial"/>
              <a:cs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380491"/>
            <a:ext cx="4947285" cy="574040"/>
          </a:xfrm>
          <a:prstGeom prst="rect">
            <a:avLst/>
          </a:prstGeom>
        </p:spPr>
        <p:txBody>
          <a:bodyPr vert="horz" wrap="square" lIns="0" tIns="12700" rIns="0" bIns="0" rtlCol="0">
            <a:spAutoFit/>
          </a:bodyPr>
          <a:lstStyle/>
          <a:p>
            <a:pPr marL="12700">
              <a:lnSpc>
                <a:spcPct val="100000"/>
              </a:lnSpc>
              <a:spcBef>
                <a:spcPts val="100"/>
              </a:spcBef>
            </a:pPr>
            <a:r>
              <a:rPr sz="3600" b="1" spc="130" dirty="0">
                <a:solidFill>
                  <a:srgbClr val="BE384B"/>
                </a:solidFill>
                <a:latin typeface="Arial"/>
                <a:cs typeface="Arial"/>
              </a:rPr>
              <a:t>Our </a:t>
            </a:r>
            <a:r>
              <a:rPr sz="3600" b="1" spc="45" dirty="0">
                <a:solidFill>
                  <a:srgbClr val="BE384B"/>
                </a:solidFill>
                <a:latin typeface="Arial"/>
                <a:cs typeface="Arial"/>
              </a:rPr>
              <a:t>Design:</a:t>
            </a:r>
            <a:r>
              <a:rPr sz="3600" b="1" spc="-20" dirty="0">
                <a:solidFill>
                  <a:srgbClr val="BE384B"/>
                </a:solidFill>
                <a:latin typeface="Arial"/>
                <a:cs typeface="Arial"/>
              </a:rPr>
              <a:t> </a:t>
            </a:r>
            <a:r>
              <a:rPr sz="3600" b="1" spc="125" dirty="0">
                <a:solidFill>
                  <a:srgbClr val="BE384B"/>
                </a:solidFill>
                <a:latin typeface="Arial"/>
                <a:cs typeface="Arial"/>
              </a:rPr>
              <a:t>Platinum</a:t>
            </a:r>
            <a:endParaRPr sz="3600">
              <a:latin typeface="Arial"/>
              <a:cs typeface="Arial"/>
            </a:endParaRPr>
          </a:p>
        </p:txBody>
      </p:sp>
      <p:sp>
        <p:nvSpPr>
          <p:cNvPr id="3" name="object 3"/>
          <p:cNvSpPr txBox="1"/>
          <p:nvPr/>
        </p:nvSpPr>
        <p:spPr>
          <a:xfrm>
            <a:off x="535940" y="1263141"/>
            <a:ext cx="8030845" cy="2686050"/>
          </a:xfrm>
          <a:prstGeom prst="rect">
            <a:avLst/>
          </a:prstGeom>
        </p:spPr>
        <p:txBody>
          <a:bodyPr vert="horz" wrap="square" lIns="0" tIns="140970" rIns="0" bIns="0" rtlCol="0">
            <a:spAutoFit/>
          </a:bodyPr>
          <a:lstStyle/>
          <a:p>
            <a:pPr marL="355600" indent="-342900">
              <a:lnSpc>
                <a:spcPct val="100000"/>
              </a:lnSpc>
              <a:spcBef>
                <a:spcPts val="1110"/>
              </a:spcBef>
              <a:buFont typeface="Arial"/>
              <a:buChar char="•"/>
              <a:tabLst>
                <a:tab pos="354965" algn="l"/>
                <a:tab pos="355600" algn="l"/>
              </a:tabLst>
            </a:pPr>
            <a:r>
              <a:rPr sz="2000" b="1" dirty="0">
                <a:solidFill>
                  <a:srgbClr val="404040"/>
                </a:solidFill>
                <a:latin typeface="Arial"/>
                <a:cs typeface="Arial"/>
              </a:rPr>
              <a:t>A </a:t>
            </a:r>
            <a:r>
              <a:rPr sz="2000" b="1" spc="-5" dirty="0">
                <a:solidFill>
                  <a:srgbClr val="404040"/>
                </a:solidFill>
                <a:latin typeface="Arial"/>
                <a:cs typeface="Arial"/>
              </a:rPr>
              <a:t>mostly-concurrent collector </a:t>
            </a:r>
            <a:r>
              <a:rPr sz="2000" b="1" spc="-10" dirty="0">
                <a:solidFill>
                  <a:srgbClr val="404040"/>
                </a:solidFill>
                <a:latin typeface="Arial"/>
                <a:cs typeface="Arial"/>
              </a:rPr>
              <a:t>with </a:t>
            </a:r>
            <a:r>
              <a:rPr sz="2000" b="1" spc="-5" dirty="0">
                <a:solidFill>
                  <a:srgbClr val="404040"/>
                </a:solidFill>
                <a:latin typeface="Arial"/>
                <a:cs typeface="Arial"/>
              </a:rPr>
              <a:t>moderate </a:t>
            </a:r>
            <a:r>
              <a:rPr sz="2000" b="1" dirty="0">
                <a:solidFill>
                  <a:srgbClr val="404040"/>
                </a:solidFill>
                <a:latin typeface="Arial"/>
                <a:cs typeface="Arial"/>
              </a:rPr>
              <a:t>CPU</a:t>
            </a:r>
            <a:r>
              <a:rPr sz="2000" b="1" spc="-45" dirty="0">
                <a:solidFill>
                  <a:srgbClr val="404040"/>
                </a:solidFill>
                <a:latin typeface="Arial"/>
                <a:cs typeface="Arial"/>
              </a:rPr>
              <a:t> </a:t>
            </a:r>
            <a:r>
              <a:rPr sz="2000" b="1" spc="-5" dirty="0">
                <a:solidFill>
                  <a:srgbClr val="404040"/>
                </a:solidFill>
                <a:latin typeface="Arial"/>
                <a:cs typeface="Arial"/>
              </a:rPr>
              <a:t>consumption</a:t>
            </a:r>
            <a:endParaRPr sz="2000" dirty="0">
              <a:latin typeface="Arial"/>
              <a:cs typeface="Arial"/>
            </a:endParaRPr>
          </a:p>
          <a:p>
            <a:pPr marL="755650" lvl="1" indent="-285750">
              <a:lnSpc>
                <a:spcPct val="100000"/>
              </a:lnSpc>
              <a:spcBef>
                <a:spcPts val="805"/>
              </a:spcBef>
              <a:buChar char="–"/>
              <a:tabLst>
                <a:tab pos="755015" algn="l"/>
                <a:tab pos="755650" algn="l"/>
              </a:tabLst>
            </a:pPr>
            <a:r>
              <a:rPr sz="1600" spc="-5" dirty="0">
                <a:solidFill>
                  <a:srgbClr val="404040"/>
                </a:solidFill>
                <a:latin typeface="Arial"/>
                <a:cs typeface="Arial"/>
              </a:rPr>
              <a:t>Low latency: </a:t>
            </a:r>
            <a:r>
              <a:rPr sz="1600" spc="-10" dirty="0">
                <a:solidFill>
                  <a:srgbClr val="404040"/>
                </a:solidFill>
                <a:latin typeface="Arial"/>
                <a:cs typeface="Arial"/>
              </a:rPr>
              <a:t>allowing </a:t>
            </a:r>
            <a:r>
              <a:rPr sz="1600" spc="-5" dirty="0">
                <a:solidFill>
                  <a:srgbClr val="404040"/>
                </a:solidFill>
                <a:latin typeface="Arial"/>
                <a:cs typeface="Arial"/>
              </a:rPr>
              <a:t>mutators </a:t>
            </a:r>
            <a:r>
              <a:rPr sz="1600" dirty="0">
                <a:solidFill>
                  <a:srgbClr val="404040"/>
                </a:solidFill>
                <a:latin typeface="Arial"/>
                <a:cs typeface="Arial"/>
              </a:rPr>
              <a:t>to </a:t>
            </a:r>
            <a:r>
              <a:rPr sz="1600" spc="-5" dirty="0">
                <a:solidFill>
                  <a:srgbClr val="404040"/>
                </a:solidFill>
                <a:latin typeface="Arial"/>
                <a:cs typeface="Arial"/>
              </a:rPr>
              <a:t>execute with </a:t>
            </a:r>
            <a:r>
              <a:rPr sz="1600" dirty="0">
                <a:solidFill>
                  <a:srgbClr val="404040"/>
                </a:solidFill>
                <a:latin typeface="Arial"/>
                <a:cs typeface="Arial"/>
              </a:rPr>
              <a:t>GC</a:t>
            </a:r>
            <a:r>
              <a:rPr sz="1600" spc="45" dirty="0">
                <a:solidFill>
                  <a:srgbClr val="404040"/>
                </a:solidFill>
                <a:latin typeface="Arial"/>
                <a:cs typeface="Arial"/>
              </a:rPr>
              <a:t> </a:t>
            </a:r>
            <a:r>
              <a:rPr sz="1600" spc="-5" dirty="0">
                <a:solidFill>
                  <a:srgbClr val="404040"/>
                </a:solidFill>
                <a:latin typeface="Arial"/>
                <a:cs typeface="Arial"/>
              </a:rPr>
              <a:t>threads</a:t>
            </a:r>
            <a:endParaRPr sz="1600" dirty="0">
              <a:latin typeface="Arial"/>
              <a:cs typeface="Arial"/>
            </a:endParaRPr>
          </a:p>
          <a:p>
            <a:pPr marL="755650" lvl="1" indent="-285750">
              <a:lnSpc>
                <a:spcPct val="100000"/>
              </a:lnSpc>
              <a:spcBef>
                <a:spcPts val="770"/>
              </a:spcBef>
              <a:buChar char="–"/>
              <a:tabLst>
                <a:tab pos="755015" algn="l"/>
                <a:tab pos="755650" algn="l"/>
              </a:tabLst>
            </a:pPr>
            <a:r>
              <a:rPr sz="1600" spc="-10" dirty="0">
                <a:solidFill>
                  <a:srgbClr val="404040"/>
                </a:solidFill>
                <a:latin typeface="Arial"/>
                <a:cs typeface="Arial"/>
              </a:rPr>
              <a:t>CPU-efficient: </a:t>
            </a:r>
            <a:r>
              <a:rPr sz="1600" spc="-5" dirty="0">
                <a:solidFill>
                  <a:srgbClr val="404040"/>
                </a:solidFill>
                <a:latin typeface="Arial"/>
                <a:cs typeface="Arial"/>
              </a:rPr>
              <a:t>removing synchronizations and</a:t>
            </a:r>
            <a:r>
              <a:rPr sz="1600" spc="30" dirty="0">
                <a:solidFill>
                  <a:srgbClr val="404040"/>
                </a:solidFill>
                <a:latin typeface="Arial"/>
                <a:cs typeface="Arial"/>
              </a:rPr>
              <a:t> </a:t>
            </a:r>
            <a:r>
              <a:rPr sz="1600" spc="-5" dirty="0">
                <a:solidFill>
                  <a:srgbClr val="404040"/>
                </a:solidFill>
                <a:latin typeface="Arial"/>
                <a:cs typeface="Arial"/>
              </a:rPr>
              <a:t>barriers</a:t>
            </a:r>
            <a:endParaRPr sz="1600" dirty="0">
              <a:latin typeface="Arial"/>
              <a:cs typeface="Arial"/>
            </a:endParaRPr>
          </a:p>
          <a:p>
            <a:pPr marL="355600" indent="-342900">
              <a:lnSpc>
                <a:spcPct val="100000"/>
              </a:lnSpc>
              <a:spcBef>
                <a:spcPts val="1590"/>
              </a:spcBef>
              <a:buFont typeface="Arial"/>
              <a:buChar char="•"/>
              <a:tabLst>
                <a:tab pos="354965" algn="l"/>
                <a:tab pos="355600" algn="l"/>
              </a:tabLst>
            </a:pPr>
            <a:r>
              <a:rPr sz="2000" b="1" spc="-5" dirty="0">
                <a:solidFill>
                  <a:srgbClr val="404040"/>
                </a:solidFill>
                <a:latin typeface="Arial"/>
                <a:cs typeface="Arial"/>
              </a:rPr>
              <a:t>Execution flow: </a:t>
            </a:r>
            <a:r>
              <a:rPr sz="2000" b="1" dirty="0">
                <a:solidFill>
                  <a:srgbClr val="404040"/>
                </a:solidFill>
                <a:latin typeface="Arial"/>
                <a:cs typeface="Arial"/>
              </a:rPr>
              <a:t>a </a:t>
            </a:r>
            <a:r>
              <a:rPr sz="2000" b="1" spc="-5" dirty="0">
                <a:solidFill>
                  <a:srgbClr val="404040"/>
                </a:solidFill>
                <a:latin typeface="Arial"/>
                <a:cs typeface="Arial"/>
              </a:rPr>
              <a:t>three-phase collection</a:t>
            </a:r>
            <a:r>
              <a:rPr sz="2000" b="1" spc="-30" dirty="0">
                <a:solidFill>
                  <a:srgbClr val="404040"/>
                </a:solidFill>
                <a:latin typeface="Arial"/>
                <a:cs typeface="Arial"/>
              </a:rPr>
              <a:t> </a:t>
            </a:r>
            <a:r>
              <a:rPr sz="2000" b="1" spc="-5" dirty="0">
                <a:solidFill>
                  <a:srgbClr val="404040"/>
                </a:solidFill>
                <a:latin typeface="Arial"/>
                <a:cs typeface="Arial"/>
              </a:rPr>
              <a:t>algorithm</a:t>
            </a:r>
            <a:endParaRPr sz="2000" dirty="0">
              <a:latin typeface="Arial"/>
              <a:cs typeface="Arial"/>
            </a:endParaRPr>
          </a:p>
          <a:p>
            <a:pPr marL="755650" lvl="1" indent="-285750">
              <a:lnSpc>
                <a:spcPct val="100000"/>
              </a:lnSpc>
              <a:spcBef>
                <a:spcPts val="810"/>
              </a:spcBef>
              <a:buChar char="–"/>
              <a:tabLst>
                <a:tab pos="755015" algn="l"/>
                <a:tab pos="755650" algn="l"/>
              </a:tabLst>
            </a:pPr>
            <a:r>
              <a:rPr sz="1600" spc="-5" dirty="0">
                <a:solidFill>
                  <a:srgbClr val="404040"/>
                </a:solidFill>
                <a:latin typeface="Arial"/>
                <a:cs typeface="Arial"/>
              </a:rPr>
              <a:t>Init pause </a:t>
            </a:r>
            <a:r>
              <a:rPr sz="1600" dirty="0">
                <a:solidFill>
                  <a:srgbClr val="404040"/>
                </a:solidFill>
                <a:latin typeface="Arial"/>
                <a:cs typeface="Arial"/>
              </a:rPr>
              <a:t>: </a:t>
            </a:r>
            <a:r>
              <a:rPr sz="1600" spc="-10" dirty="0">
                <a:solidFill>
                  <a:srgbClr val="404040"/>
                </a:solidFill>
                <a:latin typeface="Arial"/>
                <a:cs typeface="Arial"/>
              </a:rPr>
              <a:t>initializing </a:t>
            </a:r>
            <a:r>
              <a:rPr sz="1600" dirty="0">
                <a:solidFill>
                  <a:srgbClr val="404040"/>
                </a:solidFill>
                <a:latin typeface="Arial"/>
                <a:cs typeface="Arial"/>
              </a:rPr>
              <a:t>the </a:t>
            </a:r>
            <a:r>
              <a:rPr sz="1600" spc="-5" dirty="0">
                <a:solidFill>
                  <a:srgbClr val="404040"/>
                </a:solidFill>
                <a:latin typeface="Arial"/>
                <a:cs typeface="Arial"/>
              </a:rPr>
              <a:t>collection </a:t>
            </a:r>
            <a:r>
              <a:rPr sz="1600" dirty="0">
                <a:solidFill>
                  <a:srgbClr val="404040"/>
                </a:solidFill>
                <a:latin typeface="Arial"/>
                <a:cs typeface="Arial"/>
              </a:rPr>
              <a:t>(&lt;</a:t>
            </a:r>
            <a:r>
              <a:rPr sz="1600" spc="45" dirty="0">
                <a:solidFill>
                  <a:srgbClr val="404040"/>
                </a:solidFill>
                <a:latin typeface="Arial"/>
                <a:cs typeface="Arial"/>
              </a:rPr>
              <a:t> </a:t>
            </a:r>
            <a:r>
              <a:rPr sz="1600" spc="-5" dirty="0">
                <a:solidFill>
                  <a:srgbClr val="404040"/>
                </a:solidFill>
                <a:latin typeface="Arial"/>
                <a:cs typeface="Arial"/>
              </a:rPr>
              <a:t>1ms)</a:t>
            </a:r>
            <a:endParaRPr sz="1600" dirty="0">
              <a:latin typeface="Arial"/>
              <a:cs typeface="Arial"/>
            </a:endParaRPr>
          </a:p>
          <a:p>
            <a:pPr marL="755650" lvl="1" indent="-285750">
              <a:lnSpc>
                <a:spcPct val="100000"/>
              </a:lnSpc>
              <a:spcBef>
                <a:spcPts val="770"/>
              </a:spcBef>
              <a:buChar char="–"/>
              <a:tabLst>
                <a:tab pos="755015" algn="l"/>
                <a:tab pos="755650" algn="l"/>
              </a:tabLst>
            </a:pPr>
            <a:r>
              <a:rPr sz="1600" spc="-5" dirty="0">
                <a:solidFill>
                  <a:srgbClr val="404040"/>
                </a:solidFill>
                <a:latin typeface="Arial"/>
                <a:cs typeface="Arial"/>
              </a:rPr>
              <a:t>Concurrent scavenge: mutators can execute (but with</a:t>
            </a:r>
            <a:r>
              <a:rPr sz="1600" spc="70" dirty="0">
                <a:solidFill>
                  <a:srgbClr val="404040"/>
                </a:solidFill>
                <a:latin typeface="Arial"/>
                <a:cs typeface="Arial"/>
              </a:rPr>
              <a:t> </a:t>
            </a:r>
            <a:r>
              <a:rPr sz="1600" spc="-5" dirty="0">
                <a:solidFill>
                  <a:srgbClr val="404040"/>
                </a:solidFill>
                <a:latin typeface="Arial"/>
                <a:cs typeface="Arial"/>
              </a:rPr>
              <a:t>restrictions)</a:t>
            </a:r>
            <a:endParaRPr sz="1600" dirty="0">
              <a:latin typeface="Arial"/>
              <a:cs typeface="Arial"/>
            </a:endParaRPr>
          </a:p>
          <a:p>
            <a:pPr marL="755650" lvl="1" indent="-285750">
              <a:lnSpc>
                <a:spcPct val="100000"/>
              </a:lnSpc>
              <a:spcBef>
                <a:spcPts val="790"/>
              </a:spcBef>
              <a:buChar char="–"/>
              <a:tabLst>
                <a:tab pos="755015" algn="l"/>
                <a:tab pos="755650" algn="l"/>
              </a:tabLst>
            </a:pPr>
            <a:r>
              <a:rPr sz="1600" spc="-5" dirty="0">
                <a:solidFill>
                  <a:srgbClr val="404040"/>
                </a:solidFill>
                <a:latin typeface="Arial"/>
                <a:cs typeface="Arial"/>
              </a:rPr>
              <a:t>Final pause: updating stale references</a:t>
            </a:r>
            <a:r>
              <a:rPr sz="1600" spc="30" dirty="0">
                <a:solidFill>
                  <a:srgbClr val="404040"/>
                </a:solidFill>
                <a:latin typeface="Arial"/>
                <a:cs typeface="Arial"/>
              </a:rPr>
              <a:t> </a:t>
            </a:r>
            <a:r>
              <a:rPr sz="1600" spc="-5" dirty="0">
                <a:solidFill>
                  <a:srgbClr val="404040"/>
                </a:solidFill>
                <a:latin typeface="Arial"/>
                <a:cs typeface="Arial"/>
              </a:rPr>
              <a:t>(~10ms)</a:t>
            </a:r>
            <a:endParaRPr sz="1600" dirty="0">
              <a:latin typeface="Arial"/>
              <a:cs typeface="Arial"/>
            </a:endParaRPr>
          </a:p>
        </p:txBody>
      </p:sp>
      <p:sp>
        <p:nvSpPr>
          <p:cNvPr id="4" name="object 4"/>
          <p:cNvSpPr txBox="1"/>
          <p:nvPr/>
        </p:nvSpPr>
        <p:spPr>
          <a:xfrm>
            <a:off x="8419465" y="5333491"/>
            <a:ext cx="187325" cy="208279"/>
          </a:xfrm>
          <a:prstGeom prst="rect">
            <a:avLst/>
          </a:prstGeom>
        </p:spPr>
        <p:txBody>
          <a:bodyPr vert="horz" wrap="square" lIns="0" tIns="12700" rIns="0" bIns="0" rtlCol="0">
            <a:spAutoFit/>
          </a:bodyPr>
          <a:lstStyle/>
          <a:p>
            <a:pPr marL="12700">
              <a:lnSpc>
                <a:spcPct val="100000"/>
              </a:lnSpc>
              <a:spcBef>
                <a:spcPts val="100"/>
              </a:spcBef>
            </a:pPr>
            <a:r>
              <a:rPr sz="1200" spc="-35" dirty="0">
                <a:solidFill>
                  <a:srgbClr val="898989"/>
                </a:solidFill>
                <a:latin typeface="Arial"/>
                <a:cs typeface="Arial"/>
              </a:rPr>
              <a:t>22</a:t>
            </a:r>
            <a:endParaRPr sz="1200">
              <a:latin typeface="Arial"/>
              <a:cs typeface="Arial"/>
            </a:endParaRPr>
          </a:p>
        </p:txBody>
      </p:sp>
      <p:grpSp>
        <p:nvGrpSpPr>
          <p:cNvPr id="5" name="object 5"/>
          <p:cNvGrpSpPr/>
          <p:nvPr/>
        </p:nvGrpSpPr>
        <p:grpSpPr>
          <a:xfrm>
            <a:off x="2488552" y="4456767"/>
            <a:ext cx="4034154" cy="1099185"/>
            <a:chOff x="2488552" y="4456767"/>
            <a:chExt cx="4034154" cy="1099185"/>
          </a:xfrm>
        </p:grpSpPr>
        <p:sp>
          <p:nvSpPr>
            <p:cNvPr id="6" name="object 6"/>
            <p:cNvSpPr/>
            <p:nvPr/>
          </p:nvSpPr>
          <p:spPr>
            <a:xfrm>
              <a:off x="2488552" y="4904536"/>
              <a:ext cx="1579880" cy="468630"/>
            </a:xfrm>
            <a:custGeom>
              <a:avLst/>
              <a:gdLst/>
              <a:ahLst/>
              <a:cxnLst/>
              <a:rect l="l" t="t" r="r" b="b"/>
              <a:pathLst>
                <a:path w="1579879" h="468629">
                  <a:moveTo>
                    <a:pt x="1579384" y="430491"/>
                  </a:moveTo>
                  <a:lnTo>
                    <a:pt x="1503184" y="392391"/>
                  </a:lnTo>
                  <a:lnTo>
                    <a:pt x="1503184" y="417791"/>
                  </a:lnTo>
                  <a:lnTo>
                    <a:pt x="0" y="417791"/>
                  </a:lnTo>
                  <a:lnTo>
                    <a:pt x="0" y="443191"/>
                  </a:lnTo>
                  <a:lnTo>
                    <a:pt x="1503184" y="443191"/>
                  </a:lnTo>
                  <a:lnTo>
                    <a:pt x="1503184" y="468591"/>
                  </a:lnTo>
                  <a:lnTo>
                    <a:pt x="1553984" y="443191"/>
                  </a:lnTo>
                  <a:lnTo>
                    <a:pt x="1579384" y="430491"/>
                  </a:lnTo>
                  <a:close/>
                </a:path>
                <a:path w="1579879" h="468629">
                  <a:moveTo>
                    <a:pt x="1579384" y="304495"/>
                  </a:moveTo>
                  <a:lnTo>
                    <a:pt x="1503184" y="266395"/>
                  </a:lnTo>
                  <a:lnTo>
                    <a:pt x="1503184" y="291795"/>
                  </a:lnTo>
                  <a:lnTo>
                    <a:pt x="0" y="291795"/>
                  </a:lnTo>
                  <a:lnTo>
                    <a:pt x="0" y="317195"/>
                  </a:lnTo>
                  <a:lnTo>
                    <a:pt x="1503184" y="317195"/>
                  </a:lnTo>
                  <a:lnTo>
                    <a:pt x="1503184" y="342595"/>
                  </a:lnTo>
                  <a:lnTo>
                    <a:pt x="1553984" y="317195"/>
                  </a:lnTo>
                  <a:lnTo>
                    <a:pt x="1579384" y="304495"/>
                  </a:lnTo>
                  <a:close/>
                </a:path>
                <a:path w="1579879" h="468629">
                  <a:moveTo>
                    <a:pt x="1579384" y="172656"/>
                  </a:moveTo>
                  <a:lnTo>
                    <a:pt x="1553984" y="159956"/>
                  </a:lnTo>
                  <a:lnTo>
                    <a:pt x="1503184" y="134556"/>
                  </a:lnTo>
                  <a:lnTo>
                    <a:pt x="1503184" y="159956"/>
                  </a:lnTo>
                  <a:lnTo>
                    <a:pt x="0" y="159956"/>
                  </a:lnTo>
                  <a:lnTo>
                    <a:pt x="0" y="185356"/>
                  </a:lnTo>
                  <a:lnTo>
                    <a:pt x="1503184" y="185356"/>
                  </a:lnTo>
                  <a:lnTo>
                    <a:pt x="1503184" y="210756"/>
                  </a:lnTo>
                  <a:lnTo>
                    <a:pt x="1553984" y="185356"/>
                  </a:lnTo>
                  <a:lnTo>
                    <a:pt x="1579384" y="172656"/>
                  </a:lnTo>
                  <a:close/>
                </a:path>
                <a:path w="1579879" h="468629">
                  <a:moveTo>
                    <a:pt x="1579384" y="38100"/>
                  </a:moveTo>
                  <a:lnTo>
                    <a:pt x="1503184" y="0"/>
                  </a:lnTo>
                  <a:lnTo>
                    <a:pt x="1503184" y="25400"/>
                  </a:lnTo>
                  <a:lnTo>
                    <a:pt x="0" y="25387"/>
                  </a:lnTo>
                  <a:lnTo>
                    <a:pt x="0" y="50787"/>
                  </a:lnTo>
                  <a:lnTo>
                    <a:pt x="1503184" y="50800"/>
                  </a:lnTo>
                  <a:lnTo>
                    <a:pt x="1503184" y="76200"/>
                  </a:lnTo>
                  <a:lnTo>
                    <a:pt x="1553984" y="50800"/>
                  </a:lnTo>
                  <a:lnTo>
                    <a:pt x="1515884" y="50800"/>
                  </a:lnTo>
                  <a:lnTo>
                    <a:pt x="1553984" y="50787"/>
                  </a:lnTo>
                  <a:lnTo>
                    <a:pt x="1579384" y="38100"/>
                  </a:lnTo>
                  <a:close/>
                </a:path>
              </a:pathLst>
            </a:custGeom>
            <a:solidFill>
              <a:srgbClr val="BD3347"/>
            </a:solidFill>
          </p:spPr>
          <p:txBody>
            <a:bodyPr wrap="square" lIns="0" tIns="0" rIns="0" bIns="0" rtlCol="0"/>
            <a:lstStyle/>
            <a:p>
              <a:endParaRPr/>
            </a:p>
          </p:txBody>
        </p:sp>
        <p:sp>
          <p:nvSpPr>
            <p:cNvPr id="7" name="object 7"/>
            <p:cNvSpPr/>
            <p:nvPr/>
          </p:nvSpPr>
          <p:spPr>
            <a:xfrm>
              <a:off x="4072724" y="4456767"/>
              <a:ext cx="0" cy="989330"/>
            </a:xfrm>
            <a:custGeom>
              <a:avLst/>
              <a:gdLst/>
              <a:ahLst/>
              <a:cxnLst/>
              <a:rect l="l" t="t" r="r" b="b"/>
              <a:pathLst>
                <a:path h="989329">
                  <a:moveTo>
                    <a:pt x="0" y="0"/>
                  </a:moveTo>
                  <a:lnTo>
                    <a:pt x="1" y="989269"/>
                  </a:lnTo>
                </a:path>
              </a:pathLst>
            </a:custGeom>
            <a:ln w="12700">
              <a:solidFill>
                <a:srgbClr val="7F7F7F"/>
              </a:solidFill>
            </a:ln>
          </p:spPr>
          <p:txBody>
            <a:bodyPr wrap="square" lIns="0" tIns="0" rIns="0" bIns="0" rtlCol="0"/>
            <a:lstStyle/>
            <a:p>
              <a:endParaRPr/>
            </a:p>
          </p:txBody>
        </p:sp>
        <p:sp>
          <p:nvSpPr>
            <p:cNvPr id="8" name="object 8"/>
            <p:cNvSpPr/>
            <p:nvPr/>
          </p:nvSpPr>
          <p:spPr>
            <a:xfrm>
              <a:off x="4072166" y="4471835"/>
              <a:ext cx="860425" cy="292735"/>
            </a:xfrm>
            <a:custGeom>
              <a:avLst/>
              <a:gdLst/>
              <a:ahLst/>
              <a:cxnLst/>
              <a:rect l="l" t="t" r="r" b="b"/>
              <a:pathLst>
                <a:path w="860425" h="292735">
                  <a:moveTo>
                    <a:pt x="859878" y="254127"/>
                  </a:moveTo>
                  <a:lnTo>
                    <a:pt x="783678" y="216027"/>
                  </a:lnTo>
                  <a:lnTo>
                    <a:pt x="783678" y="241427"/>
                  </a:lnTo>
                  <a:lnTo>
                    <a:pt x="12" y="241427"/>
                  </a:lnTo>
                  <a:lnTo>
                    <a:pt x="0" y="266827"/>
                  </a:lnTo>
                  <a:lnTo>
                    <a:pt x="783678" y="266827"/>
                  </a:lnTo>
                  <a:lnTo>
                    <a:pt x="783678" y="292227"/>
                  </a:lnTo>
                  <a:lnTo>
                    <a:pt x="834478" y="266827"/>
                  </a:lnTo>
                  <a:lnTo>
                    <a:pt x="859878" y="254127"/>
                  </a:lnTo>
                  <a:close/>
                </a:path>
                <a:path w="860425" h="292735">
                  <a:moveTo>
                    <a:pt x="859878" y="146799"/>
                  </a:moveTo>
                  <a:lnTo>
                    <a:pt x="783678" y="108699"/>
                  </a:lnTo>
                  <a:lnTo>
                    <a:pt x="783678" y="134099"/>
                  </a:lnTo>
                  <a:lnTo>
                    <a:pt x="12" y="134099"/>
                  </a:lnTo>
                  <a:lnTo>
                    <a:pt x="0" y="159499"/>
                  </a:lnTo>
                  <a:lnTo>
                    <a:pt x="783678" y="159499"/>
                  </a:lnTo>
                  <a:lnTo>
                    <a:pt x="783678" y="184899"/>
                  </a:lnTo>
                  <a:lnTo>
                    <a:pt x="834478" y="159499"/>
                  </a:lnTo>
                  <a:lnTo>
                    <a:pt x="859878" y="146799"/>
                  </a:lnTo>
                  <a:close/>
                </a:path>
                <a:path w="860425" h="292735">
                  <a:moveTo>
                    <a:pt x="859878" y="38100"/>
                  </a:moveTo>
                  <a:lnTo>
                    <a:pt x="783678" y="0"/>
                  </a:lnTo>
                  <a:lnTo>
                    <a:pt x="783678" y="25400"/>
                  </a:lnTo>
                  <a:lnTo>
                    <a:pt x="558" y="25400"/>
                  </a:lnTo>
                  <a:lnTo>
                    <a:pt x="558" y="50800"/>
                  </a:lnTo>
                  <a:lnTo>
                    <a:pt x="783678" y="50800"/>
                  </a:lnTo>
                  <a:lnTo>
                    <a:pt x="783678" y="76200"/>
                  </a:lnTo>
                  <a:lnTo>
                    <a:pt x="834478" y="50800"/>
                  </a:lnTo>
                  <a:lnTo>
                    <a:pt x="859878" y="38100"/>
                  </a:lnTo>
                  <a:close/>
                </a:path>
              </a:pathLst>
            </a:custGeom>
            <a:solidFill>
              <a:srgbClr val="3FB1F1"/>
            </a:solidFill>
          </p:spPr>
          <p:txBody>
            <a:bodyPr wrap="square" lIns="0" tIns="0" rIns="0" bIns="0" rtlCol="0"/>
            <a:lstStyle/>
            <a:p>
              <a:endParaRPr/>
            </a:p>
          </p:txBody>
        </p:sp>
        <p:sp>
          <p:nvSpPr>
            <p:cNvPr id="9" name="object 9"/>
            <p:cNvSpPr/>
            <p:nvPr/>
          </p:nvSpPr>
          <p:spPr>
            <a:xfrm>
              <a:off x="4932045" y="4456767"/>
              <a:ext cx="0" cy="989330"/>
            </a:xfrm>
            <a:custGeom>
              <a:avLst/>
              <a:gdLst/>
              <a:ahLst/>
              <a:cxnLst/>
              <a:rect l="l" t="t" r="r" b="b"/>
              <a:pathLst>
                <a:path h="989329">
                  <a:moveTo>
                    <a:pt x="0" y="0"/>
                  </a:moveTo>
                  <a:lnTo>
                    <a:pt x="1" y="989269"/>
                  </a:lnTo>
                </a:path>
              </a:pathLst>
            </a:custGeom>
            <a:ln w="12700">
              <a:solidFill>
                <a:srgbClr val="7F7F7F"/>
              </a:solidFill>
            </a:ln>
          </p:spPr>
          <p:txBody>
            <a:bodyPr wrap="square" lIns="0" tIns="0" rIns="0" bIns="0" rtlCol="0"/>
            <a:lstStyle/>
            <a:p>
              <a:endParaRPr/>
            </a:p>
          </p:txBody>
        </p:sp>
        <p:sp>
          <p:nvSpPr>
            <p:cNvPr id="10" name="object 10"/>
            <p:cNvSpPr/>
            <p:nvPr/>
          </p:nvSpPr>
          <p:spPr>
            <a:xfrm>
              <a:off x="4932045" y="4904536"/>
              <a:ext cx="1584325" cy="468630"/>
            </a:xfrm>
            <a:custGeom>
              <a:avLst/>
              <a:gdLst/>
              <a:ahLst/>
              <a:cxnLst/>
              <a:rect l="l" t="t" r="r" b="b"/>
              <a:pathLst>
                <a:path w="1584325" h="468629">
                  <a:moveTo>
                    <a:pt x="1584159" y="430491"/>
                  </a:moveTo>
                  <a:lnTo>
                    <a:pt x="1507972" y="392391"/>
                  </a:lnTo>
                  <a:lnTo>
                    <a:pt x="1507972" y="417791"/>
                  </a:lnTo>
                  <a:lnTo>
                    <a:pt x="0" y="417791"/>
                  </a:lnTo>
                  <a:lnTo>
                    <a:pt x="0" y="443191"/>
                  </a:lnTo>
                  <a:lnTo>
                    <a:pt x="1507972" y="443191"/>
                  </a:lnTo>
                  <a:lnTo>
                    <a:pt x="1507972" y="468591"/>
                  </a:lnTo>
                  <a:lnTo>
                    <a:pt x="1558759" y="443191"/>
                  </a:lnTo>
                  <a:lnTo>
                    <a:pt x="1584159" y="430491"/>
                  </a:lnTo>
                  <a:close/>
                </a:path>
                <a:path w="1584325" h="468629">
                  <a:moveTo>
                    <a:pt x="1584159" y="304495"/>
                  </a:moveTo>
                  <a:lnTo>
                    <a:pt x="1507972" y="266395"/>
                  </a:lnTo>
                  <a:lnTo>
                    <a:pt x="1507972" y="291795"/>
                  </a:lnTo>
                  <a:lnTo>
                    <a:pt x="0" y="291795"/>
                  </a:lnTo>
                  <a:lnTo>
                    <a:pt x="0" y="317195"/>
                  </a:lnTo>
                  <a:lnTo>
                    <a:pt x="1507972" y="317195"/>
                  </a:lnTo>
                  <a:lnTo>
                    <a:pt x="1507972" y="342595"/>
                  </a:lnTo>
                  <a:lnTo>
                    <a:pt x="1558759" y="317195"/>
                  </a:lnTo>
                  <a:lnTo>
                    <a:pt x="1584159" y="304495"/>
                  </a:lnTo>
                  <a:close/>
                </a:path>
                <a:path w="1584325" h="468629">
                  <a:moveTo>
                    <a:pt x="1584159" y="171297"/>
                  </a:moveTo>
                  <a:lnTo>
                    <a:pt x="1507972" y="133197"/>
                  </a:lnTo>
                  <a:lnTo>
                    <a:pt x="1507972" y="158597"/>
                  </a:lnTo>
                  <a:lnTo>
                    <a:pt x="0" y="158597"/>
                  </a:lnTo>
                  <a:lnTo>
                    <a:pt x="0" y="183997"/>
                  </a:lnTo>
                  <a:lnTo>
                    <a:pt x="1507972" y="183997"/>
                  </a:lnTo>
                  <a:lnTo>
                    <a:pt x="1507972" y="209397"/>
                  </a:lnTo>
                  <a:lnTo>
                    <a:pt x="1558759" y="183997"/>
                  </a:lnTo>
                  <a:lnTo>
                    <a:pt x="1584159" y="171297"/>
                  </a:lnTo>
                  <a:close/>
                </a:path>
                <a:path w="1584325" h="468629">
                  <a:moveTo>
                    <a:pt x="1584159" y="38100"/>
                  </a:moveTo>
                  <a:lnTo>
                    <a:pt x="1507972" y="0"/>
                  </a:lnTo>
                  <a:lnTo>
                    <a:pt x="1507972" y="25400"/>
                  </a:lnTo>
                  <a:lnTo>
                    <a:pt x="0" y="25387"/>
                  </a:lnTo>
                  <a:lnTo>
                    <a:pt x="0" y="50787"/>
                  </a:lnTo>
                  <a:lnTo>
                    <a:pt x="1507972" y="50800"/>
                  </a:lnTo>
                  <a:lnTo>
                    <a:pt x="1507972" y="76200"/>
                  </a:lnTo>
                  <a:lnTo>
                    <a:pt x="1558759" y="50800"/>
                  </a:lnTo>
                  <a:lnTo>
                    <a:pt x="1584159" y="38100"/>
                  </a:lnTo>
                  <a:close/>
                </a:path>
              </a:pathLst>
            </a:custGeom>
            <a:solidFill>
              <a:srgbClr val="BD3347"/>
            </a:solidFill>
          </p:spPr>
          <p:txBody>
            <a:bodyPr wrap="square" lIns="0" tIns="0" rIns="0" bIns="0" rtlCol="0"/>
            <a:lstStyle/>
            <a:p>
              <a:endParaRPr/>
            </a:p>
          </p:txBody>
        </p:sp>
        <p:sp>
          <p:nvSpPr>
            <p:cNvPr id="11" name="object 11"/>
            <p:cNvSpPr/>
            <p:nvPr/>
          </p:nvSpPr>
          <p:spPr>
            <a:xfrm>
              <a:off x="6516217" y="4470615"/>
              <a:ext cx="0" cy="989330"/>
            </a:xfrm>
            <a:custGeom>
              <a:avLst/>
              <a:gdLst/>
              <a:ahLst/>
              <a:cxnLst/>
              <a:rect l="l" t="t" r="r" b="b"/>
              <a:pathLst>
                <a:path h="989329">
                  <a:moveTo>
                    <a:pt x="0" y="0"/>
                  </a:moveTo>
                  <a:lnTo>
                    <a:pt x="1" y="989269"/>
                  </a:lnTo>
                </a:path>
              </a:pathLst>
            </a:custGeom>
            <a:ln w="12700">
              <a:solidFill>
                <a:srgbClr val="7F7F7F"/>
              </a:solidFill>
            </a:ln>
          </p:spPr>
          <p:txBody>
            <a:bodyPr wrap="square" lIns="0" tIns="0" rIns="0" bIns="0" rtlCol="0"/>
            <a:lstStyle/>
            <a:p>
              <a:endParaRPr/>
            </a:p>
          </p:txBody>
        </p:sp>
        <p:sp>
          <p:nvSpPr>
            <p:cNvPr id="12" name="object 12"/>
            <p:cNvSpPr/>
            <p:nvPr/>
          </p:nvSpPr>
          <p:spPr>
            <a:xfrm>
              <a:off x="4139946" y="4456767"/>
              <a:ext cx="0" cy="989330"/>
            </a:xfrm>
            <a:custGeom>
              <a:avLst/>
              <a:gdLst/>
              <a:ahLst/>
              <a:cxnLst/>
              <a:rect l="l" t="t" r="r" b="b"/>
              <a:pathLst>
                <a:path h="989329">
                  <a:moveTo>
                    <a:pt x="0" y="0"/>
                  </a:moveTo>
                  <a:lnTo>
                    <a:pt x="1" y="989269"/>
                  </a:lnTo>
                </a:path>
              </a:pathLst>
            </a:custGeom>
            <a:ln w="12700">
              <a:solidFill>
                <a:srgbClr val="7F7F7F"/>
              </a:solidFill>
            </a:ln>
          </p:spPr>
          <p:txBody>
            <a:bodyPr wrap="square" lIns="0" tIns="0" rIns="0" bIns="0" rtlCol="0"/>
            <a:lstStyle/>
            <a:p>
              <a:endParaRPr/>
            </a:p>
          </p:txBody>
        </p:sp>
        <p:sp>
          <p:nvSpPr>
            <p:cNvPr id="13" name="object 13"/>
            <p:cNvSpPr/>
            <p:nvPr/>
          </p:nvSpPr>
          <p:spPr>
            <a:xfrm>
              <a:off x="4751997" y="4459312"/>
              <a:ext cx="0" cy="989330"/>
            </a:xfrm>
            <a:custGeom>
              <a:avLst/>
              <a:gdLst/>
              <a:ahLst/>
              <a:cxnLst/>
              <a:rect l="l" t="t" r="r" b="b"/>
              <a:pathLst>
                <a:path h="989329">
                  <a:moveTo>
                    <a:pt x="0" y="0"/>
                  </a:moveTo>
                  <a:lnTo>
                    <a:pt x="1" y="989269"/>
                  </a:lnTo>
                </a:path>
              </a:pathLst>
            </a:custGeom>
            <a:ln w="12700">
              <a:solidFill>
                <a:srgbClr val="7F7F7F"/>
              </a:solidFill>
            </a:ln>
          </p:spPr>
          <p:txBody>
            <a:bodyPr wrap="square" lIns="0" tIns="0" rIns="0" bIns="0" rtlCol="0"/>
            <a:lstStyle/>
            <a:p>
              <a:endParaRPr/>
            </a:p>
          </p:txBody>
        </p:sp>
        <p:sp>
          <p:nvSpPr>
            <p:cNvPr id="14" name="object 14"/>
            <p:cNvSpPr/>
            <p:nvPr/>
          </p:nvSpPr>
          <p:spPr>
            <a:xfrm>
              <a:off x="4139946" y="4904701"/>
              <a:ext cx="612140" cy="468630"/>
            </a:xfrm>
            <a:custGeom>
              <a:avLst/>
              <a:gdLst/>
              <a:ahLst/>
              <a:cxnLst/>
              <a:rect l="l" t="t" r="r" b="b"/>
              <a:pathLst>
                <a:path w="612139" h="468629">
                  <a:moveTo>
                    <a:pt x="612051" y="430326"/>
                  </a:moveTo>
                  <a:lnTo>
                    <a:pt x="535851" y="392226"/>
                  </a:lnTo>
                  <a:lnTo>
                    <a:pt x="535851" y="417626"/>
                  </a:lnTo>
                  <a:lnTo>
                    <a:pt x="0" y="417626"/>
                  </a:lnTo>
                  <a:lnTo>
                    <a:pt x="0" y="443026"/>
                  </a:lnTo>
                  <a:lnTo>
                    <a:pt x="535851" y="443026"/>
                  </a:lnTo>
                  <a:lnTo>
                    <a:pt x="535851" y="468426"/>
                  </a:lnTo>
                  <a:lnTo>
                    <a:pt x="586651" y="443026"/>
                  </a:lnTo>
                  <a:lnTo>
                    <a:pt x="612051" y="430326"/>
                  </a:lnTo>
                  <a:close/>
                </a:path>
                <a:path w="612139" h="468629">
                  <a:moveTo>
                    <a:pt x="612051" y="304330"/>
                  </a:moveTo>
                  <a:lnTo>
                    <a:pt x="535851" y="266230"/>
                  </a:lnTo>
                  <a:lnTo>
                    <a:pt x="535851" y="291630"/>
                  </a:lnTo>
                  <a:lnTo>
                    <a:pt x="0" y="291630"/>
                  </a:lnTo>
                  <a:lnTo>
                    <a:pt x="0" y="317030"/>
                  </a:lnTo>
                  <a:lnTo>
                    <a:pt x="535851" y="317030"/>
                  </a:lnTo>
                  <a:lnTo>
                    <a:pt x="535851" y="342430"/>
                  </a:lnTo>
                  <a:lnTo>
                    <a:pt x="586651" y="317030"/>
                  </a:lnTo>
                  <a:lnTo>
                    <a:pt x="612051" y="304330"/>
                  </a:lnTo>
                  <a:close/>
                </a:path>
                <a:path w="612139" h="468629">
                  <a:moveTo>
                    <a:pt x="612051" y="171132"/>
                  </a:moveTo>
                  <a:lnTo>
                    <a:pt x="535851" y="133032"/>
                  </a:lnTo>
                  <a:lnTo>
                    <a:pt x="535851" y="158432"/>
                  </a:lnTo>
                  <a:lnTo>
                    <a:pt x="0" y="158432"/>
                  </a:lnTo>
                  <a:lnTo>
                    <a:pt x="0" y="183832"/>
                  </a:lnTo>
                  <a:lnTo>
                    <a:pt x="535851" y="183832"/>
                  </a:lnTo>
                  <a:lnTo>
                    <a:pt x="535851" y="209232"/>
                  </a:lnTo>
                  <a:lnTo>
                    <a:pt x="586651" y="183832"/>
                  </a:lnTo>
                  <a:lnTo>
                    <a:pt x="612051" y="171132"/>
                  </a:lnTo>
                  <a:close/>
                </a:path>
                <a:path w="612139" h="468629">
                  <a:moveTo>
                    <a:pt x="612051" y="38100"/>
                  </a:moveTo>
                  <a:lnTo>
                    <a:pt x="535851" y="0"/>
                  </a:lnTo>
                  <a:lnTo>
                    <a:pt x="535851" y="25400"/>
                  </a:lnTo>
                  <a:lnTo>
                    <a:pt x="0" y="25400"/>
                  </a:lnTo>
                  <a:lnTo>
                    <a:pt x="0" y="50800"/>
                  </a:lnTo>
                  <a:lnTo>
                    <a:pt x="535851" y="50800"/>
                  </a:lnTo>
                  <a:lnTo>
                    <a:pt x="535851" y="76200"/>
                  </a:lnTo>
                  <a:lnTo>
                    <a:pt x="586651" y="50800"/>
                  </a:lnTo>
                  <a:lnTo>
                    <a:pt x="612051" y="38100"/>
                  </a:lnTo>
                  <a:close/>
                </a:path>
              </a:pathLst>
            </a:custGeom>
            <a:solidFill>
              <a:srgbClr val="FF9300"/>
            </a:solidFill>
          </p:spPr>
          <p:txBody>
            <a:bodyPr wrap="square" lIns="0" tIns="0" rIns="0" bIns="0" rtlCol="0"/>
            <a:lstStyle/>
            <a:p>
              <a:endParaRPr/>
            </a:p>
          </p:txBody>
        </p:sp>
        <p:sp>
          <p:nvSpPr>
            <p:cNvPr id="15" name="object 15"/>
            <p:cNvSpPr/>
            <p:nvPr/>
          </p:nvSpPr>
          <p:spPr>
            <a:xfrm>
              <a:off x="4061588" y="5465134"/>
              <a:ext cx="84708" cy="87545"/>
            </a:xfrm>
            <a:prstGeom prst="rect">
              <a:avLst/>
            </a:prstGeom>
            <a:blipFill>
              <a:blip r:embed="rId3" cstate="print"/>
              <a:stretch>
                <a:fillRect/>
              </a:stretch>
            </a:blipFill>
          </p:spPr>
          <p:txBody>
            <a:bodyPr wrap="square" lIns="0" tIns="0" rIns="0" bIns="0" rtlCol="0"/>
            <a:lstStyle/>
            <a:p>
              <a:endParaRPr/>
            </a:p>
          </p:txBody>
        </p:sp>
        <p:sp>
          <p:nvSpPr>
            <p:cNvPr id="16" name="object 16"/>
            <p:cNvSpPr/>
            <p:nvPr/>
          </p:nvSpPr>
          <p:spPr>
            <a:xfrm>
              <a:off x="4745643" y="5467674"/>
              <a:ext cx="192739" cy="87788"/>
            </a:xfrm>
            <a:prstGeom prst="rect">
              <a:avLst/>
            </a:prstGeom>
            <a:blipFill>
              <a:blip r:embed="rId4" cstate="print"/>
              <a:stretch>
                <a:fillRect/>
              </a:stretch>
            </a:blipFill>
          </p:spPr>
          <p:txBody>
            <a:bodyPr wrap="square" lIns="0" tIns="0" rIns="0" bIns="0" rtlCol="0"/>
            <a:lstStyle/>
            <a:p>
              <a:endParaRPr/>
            </a:p>
          </p:txBody>
        </p:sp>
        <p:sp>
          <p:nvSpPr>
            <p:cNvPr id="17" name="object 17"/>
            <p:cNvSpPr/>
            <p:nvPr/>
          </p:nvSpPr>
          <p:spPr>
            <a:xfrm>
              <a:off x="4157505" y="5467130"/>
              <a:ext cx="576580" cy="79375"/>
            </a:xfrm>
            <a:custGeom>
              <a:avLst/>
              <a:gdLst/>
              <a:ahLst/>
              <a:cxnLst/>
              <a:rect l="l" t="t" r="r" b="b"/>
              <a:pathLst>
                <a:path w="576579" h="79375">
                  <a:moveTo>
                    <a:pt x="576000" y="0"/>
                  </a:moveTo>
                  <a:lnTo>
                    <a:pt x="575481" y="30828"/>
                  </a:lnTo>
                  <a:lnTo>
                    <a:pt x="574067" y="56002"/>
                  </a:lnTo>
                  <a:lnTo>
                    <a:pt x="571969" y="72976"/>
                  </a:lnTo>
                  <a:lnTo>
                    <a:pt x="569400" y="79200"/>
                  </a:lnTo>
                  <a:lnTo>
                    <a:pt x="6600" y="79200"/>
                  </a:lnTo>
                  <a:lnTo>
                    <a:pt x="4031" y="72976"/>
                  </a:lnTo>
                  <a:lnTo>
                    <a:pt x="1933" y="56002"/>
                  </a:lnTo>
                  <a:lnTo>
                    <a:pt x="518" y="30828"/>
                  </a:lnTo>
                  <a:lnTo>
                    <a:pt x="0" y="0"/>
                  </a:lnTo>
                </a:path>
              </a:pathLst>
            </a:custGeom>
            <a:ln w="12700">
              <a:solidFill>
                <a:srgbClr val="941100"/>
              </a:solidFill>
            </a:ln>
          </p:spPr>
          <p:txBody>
            <a:bodyPr wrap="square" lIns="0" tIns="0" rIns="0" bIns="0" rtlCol="0"/>
            <a:lstStyle/>
            <a:p>
              <a:endParaRPr/>
            </a:p>
          </p:txBody>
        </p:sp>
      </p:grpSp>
      <p:sp>
        <p:nvSpPr>
          <p:cNvPr id="18" name="object 18"/>
          <p:cNvSpPr txBox="1"/>
          <p:nvPr/>
        </p:nvSpPr>
        <p:spPr>
          <a:xfrm>
            <a:off x="1511896" y="4988052"/>
            <a:ext cx="774065" cy="238760"/>
          </a:xfrm>
          <a:prstGeom prst="rect">
            <a:avLst/>
          </a:prstGeom>
        </p:spPr>
        <p:txBody>
          <a:bodyPr vert="horz" wrap="square" lIns="0" tIns="12700" rIns="0" bIns="0" rtlCol="0">
            <a:spAutoFit/>
          </a:bodyPr>
          <a:lstStyle/>
          <a:p>
            <a:pPr marL="12700">
              <a:lnSpc>
                <a:spcPct val="100000"/>
              </a:lnSpc>
              <a:spcBef>
                <a:spcPts val="100"/>
              </a:spcBef>
            </a:pPr>
            <a:r>
              <a:rPr sz="1400" b="1" spc="-5" dirty="0">
                <a:solidFill>
                  <a:srgbClr val="941100"/>
                </a:solidFill>
                <a:latin typeface="Arial"/>
                <a:cs typeface="Arial"/>
              </a:rPr>
              <a:t>M</a:t>
            </a:r>
            <a:r>
              <a:rPr sz="1400" b="1" spc="-10" dirty="0">
                <a:solidFill>
                  <a:srgbClr val="941100"/>
                </a:solidFill>
                <a:latin typeface="Arial"/>
                <a:cs typeface="Arial"/>
              </a:rPr>
              <a:t>u</a:t>
            </a:r>
            <a:r>
              <a:rPr sz="1400" b="1" spc="-5" dirty="0">
                <a:solidFill>
                  <a:srgbClr val="941100"/>
                </a:solidFill>
                <a:latin typeface="Arial"/>
                <a:cs typeface="Arial"/>
              </a:rPr>
              <a:t>tat</a:t>
            </a:r>
            <a:r>
              <a:rPr sz="1400" b="1" spc="-10" dirty="0">
                <a:solidFill>
                  <a:srgbClr val="941100"/>
                </a:solidFill>
                <a:latin typeface="Arial"/>
                <a:cs typeface="Arial"/>
              </a:rPr>
              <a:t>o</a:t>
            </a:r>
            <a:r>
              <a:rPr sz="1400" b="1" spc="5" dirty="0">
                <a:solidFill>
                  <a:srgbClr val="941100"/>
                </a:solidFill>
                <a:latin typeface="Arial"/>
                <a:cs typeface="Arial"/>
              </a:rPr>
              <a:t>r</a:t>
            </a:r>
            <a:r>
              <a:rPr sz="1400" b="1" dirty="0">
                <a:solidFill>
                  <a:srgbClr val="941100"/>
                </a:solidFill>
                <a:latin typeface="Arial"/>
                <a:cs typeface="Arial"/>
              </a:rPr>
              <a:t>s</a:t>
            </a:r>
            <a:endParaRPr sz="1400">
              <a:latin typeface="Arial"/>
              <a:cs typeface="Arial"/>
            </a:endParaRPr>
          </a:p>
        </p:txBody>
      </p:sp>
      <p:sp>
        <p:nvSpPr>
          <p:cNvPr id="19" name="object 19"/>
          <p:cNvSpPr txBox="1"/>
          <p:nvPr/>
        </p:nvSpPr>
        <p:spPr>
          <a:xfrm>
            <a:off x="1332357" y="4491228"/>
            <a:ext cx="1030605" cy="238760"/>
          </a:xfrm>
          <a:prstGeom prst="rect">
            <a:avLst/>
          </a:prstGeom>
        </p:spPr>
        <p:txBody>
          <a:bodyPr vert="horz" wrap="square" lIns="0" tIns="12700" rIns="0" bIns="0" rtlCol="0">
            <a:spAutoFit/>
          </a:bodyPr>
          <a:lstStyle/>
          <a:p>
            <a:pPr marL="12700">
              <a:lnSpc>
                <a:spcPct val="100000"/>
              </a:lnSpc>
              <a:spcBef>
                <a:spcPts val="100"/>
              </a:spcBef>
            </a:pPr>
            <a:r>
              <a:rPr sz="1400" b="1" spc="-5" dirty="0">
                <a:solidFill>
                  <a:srgbClr val="00B0F0"/>
                </a:solidFill>
                <a:latin typeface="Arial"/>
                <a:cs typeface="Arial"/>
              </a:rPr>
              <a:t>GC</a:t>
            </a:r>
            <a:r>
              <a:rPr sz="1400" b="1" spc="-55" dirty="0">
                <a:solidFill>
                  <a:srgbClr val="00B0F0"/>
                </a:solidFill>
                <a:latin typeface="Arial"/>
                <a:cs typeface="Arial"/>
              </a:rPr>
              <a:t> </a:t>
            </a:r>
            <a:r>
              <a:rPr sz="1400" b="1" spc="-10" dirty="0">
                <a:solidFill>
                  <a:srgbClr val="00B0F0"/>
                </a:solidFill>
                <a:latin typeface="Arial"/>
                <a:cs typeface="Arial"/>
              </a:rPr>
              <a:t>Threads</a:t>
            </a:r>
            <a:endParaRPr sz="1400">
              <a:latin typeface="Arial"/>
              <a:cs typeface="Arial"/>
            </a:endParaRPr>
          </a:p>
        </p:txBody>
      </p:sp>
      <p:sp>
        <p:nvSpPr>
          <p:cNvPr id="20" name="object 20"/>
          <p:cNvSpPr txBox="1"/>
          <p:nvPr/>
        </p:nvSpPr>
        <p:spPr>
          <a:xfrm>
            <a:off x="4033443" y="5555996"/>
            <a:ext cx="908685" cy="116839"/>
          </a:xfrm>
          <a:prstGeom prst="rect">
            <a:avLst/>
          </a:prstGeom>
        </p:spPr>
        <p:txBody>
          <a:bodyPr vert="horz" wrap="square" lIns="0" tIns="12700" rIns="0" bIns="0" rtlCol="0">
            <a:spAutoFit/>
          </a:bodyPr>
          <a:lstStyle/>
          <a:p>
            <a:pPr marL="12700">
              <a:lnSpc>
                <a:spcPct val="100000"/>
              </a:lnSpc>
              <a:spcBef>
                <a:spcPts val="100"/>
              </a:spcBef>
            </a:pPr>
            <a:r>
              <a:rPr sz="900" b="1" spc="-7" baseline="4629" dirty="0">
                <a:solidFill>
                  <a:srgbClr val="941100"/>
                </a:solidFill>
                <a:latin typeface="Arial"/>
                <a:cs typeface="Arial"/>
              </a:rPr>
              <a:t>Init </a:t>
            </a:r>
            <a:r>
              <a:rPr sz="900" b="1" spc="-7" baseline="4629" dirty="0">
                <a:solidFill>
                  <a:srgbClr val="FF9300"/>
                </a:solidFill>
                <a:latin typeface="Arial"/>
                <a:cs typeface="Arial"/>
              </a:rPr>
              <a:t>Concurrent</a:t>
            </a:r>
            <a:r>
              <a:rPr sz="900" b="1" spc="120" baseline="4629" dirty="0">
                <a:solidFill>
                  <a:srgbClr val="FF9300"/>
                </a:solidFill>
                <a:latin typeface="Arial"/>
                <a:cs typeface="Arial"/>
              </a:rPr>
              <a:t> </a:t>
            </a:r>
            <a:r>
              <a:rPr sz="600" b="1" spc="-5" dirty="0">
                <a:solidFill>
                  <a:srgbClr val="941100"/>
                </a:solidFill>
                <a:latin typeface="Arial"/>
                <a:cs typeface="Arial"/>
              </a:rPr>
              <a:t>Final</a:t>
            </a:r>
            <a:endParaRPr sz="600">
              <a:latin typeface="Arial"/>
              <a:cs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5940" y="1263141"/>
            <a:ext cx="7335520" cy="805180"/>
          </a:xfrm>
          <a:prstGeom prst="rect">
            <a:avLst/>
          </a:prstGeom>
        </p:spPr>
        <p:txBody>
          <a:bodyPr vert="horz" wrap="square" lIns="0" tIns="140970" rIns="0" bIns="0" rtlCol="0">
            <a:spAutoFit/>
          </a:bodyPr>
          <a:lstStyle/>
          <a:p>
            <a:pPr marL="355600" indent="-342900">
              <a:lnSpc>
                <a:spcPct val="100000"/>
              </a:lnSpc>
              <a:spcBef>
                <a:spcPts val="1110"/>
              </a:spcBef>
              <a:buFont typeface="Arial"/>
              <a:buChar char="•"/>
              <a:tabLst>
                <a:tab pos="354965" algn="l"/>
                <a:tab pos="355600" algn="l"/>
              </a:tabLst>
            </a:pPr>
            <a:r>
              <a:rPr sz="2000" b="1" spc="-5" dirty="0">
                <a:solidFill>
                  <a:srgbClr val="C00000"/>
                </a:solidFill>
                <a:latin typeface="Arial"/>
                <a:cs typeface="Arial"/>
              </a:rPr>
              <a:t>Idle core</a:t>
            </a:r>
            <a:r>
              <a:rPr sz="2000" b="1" spc="-15" dirty="0">
                <a:solidFill>
                  <a:srgbClr val="C00000"/>
                </a:solidFill>
                <a:latin typeface="Arial"/>
                <a:cs typeface="Arial"/>
              </a:rPr>
              <a:t> </a:t>
            </a:r>
            <a:r>
              <a:rPr sz="2000" b="1" spc="-5" dirty="0">
                <a:solidFill>
                  <a:srgbClr val="C00000"/>
                </a:solidFill>
                <a:latin typeface="Arial"/>
                <a:cs typeface="Arial"/>
              </a:rPr>
              <a:t>collection</a:t>
            </a:r>
            <a:endParaRPr sz="2000">
              <a:latin typeface="Arial"/>
              <a:cs typeface="Arial"/>
            </a:endParaRPr>
          </a:p>
          <a:p>
            <a:pPr marL="469900">
              <a:lnSpc>
                <a:spcPct val="100000"/>
              </a:lnSpc>
              <a:spcBef>
                <a:spcPts val="805"/>
              </a:spcBef>
              <a:tabLst>
                <a:tab pos="755015" algn="l"/>
              </a:tabLst>
            </a:pPr>
            <a:r>
              <a:rPr sz="1600" dirty="0">
                <a:solidFill>
                  <a:srgbClr val="404040"/>
                </a:solidFill>
                <a:latin typeface="Arial"/>
                <a:cs typeface="Arial"/>
              </a:rPr>
              <a:t>–	</a:t>
            </a:r>
            <a:r>
              <a:rPr sz="1600" spc="-5" dirty="0">
                <a:solidFill>
                  <a:srgbClr val="404040"/>
                </a:solidFill>
                <a:latin typeface="Arial"/>
                <a:cs typeface="Arial"/>
              </a:rPr>
              <a:t>Collecting </a:t>
            </a:r>
            <a:r>
              <a:rPr sz="1600" spc="-10" dirty="0">
                <a:solidFill>
                  <a:srgbClr val="404040"/>
                </a:solidFill>
                <a:latin typeface="Arial"/>
                <a:cs typeface="Arial"/>
              </a:rPr>
              <a:t>idle </a:t>
            </a:r>
            <a:r>
              <a:rPr sz="1600" spc="-5" dirty="0">
                <a:solidFill>
                  <a:srgbClr val="404040"/>
                </a:solidFill>
                <a:latin typeface="Arial"/>
                <a:cs typeface="Arial"/>
              </a:rPr>
              <a:t>cores (not used by </a:t>
            </a:r>
            <a:r>
              <a:rPr sz="1600" dirty="0">
                <a:solidFill>
                  <a:srgbClr val="404040"/>
                </a:solidFill>
                <a:latin typeface="Arial"/>
                <a:cs typeface="Arial"/>
              </a:rPr>
              <a:t>GC </a:t>
            </a:r>
            <a:r>
              <a:rPr sz="1600" spc="-5" dirty="0">
                <a:solidFill>
                  <a:srgbClr val="404040"/>
                </a:solidFill>
                <a:latin typeface="Arial"/>
                <a:cs typeface="Arial"/>
              </a:rPr>
              <a:t>threads) and give them </a:t>
            </a:r>
            <a:r>
              <a:rPr sz="1600" dirty="0">
                <a:solidFill>
                  <a:srgbClr val="404040"/>
                </a:solidFill>
                <a:latin typeface="Arial"/>
                <a:cs typeface="Arial"/>
              </a:rPr>
              <a:t>to</a:t>
            </a:r>
            <a:r>
              <a:rPr sz="1600" spc="125" dirty="0">
                <a:solidFill>
                  <a:srgbClr val="404040"/>
                </a:solidFill>
                <a:latin typeface="Arial"/>
                <a:cs typeface="Arial"/>
              </a:rPr>
              <a:t> </a:t>
            </a:r>
            <a:r>
              <a:rPr sz="1600" spc="-5" dirty="0">
                <a:solidFill>
                  <a:srgbClr val="404040"/>
                </a:solidFill>
                <a:latin typeface="Arial"/>
                <a:cs typeface="Arial"/>
              </a:rPr>
              <a:t>mutators</a:t>
            </a:r>
            <a:endParaRPr sz="1600">
              <a:latin typeface="Arial"/>
              <a:cs typeface="Arial"/>
            </a:endParaRPr>
          </a:p>
        </p:txBody>
      </p:sp>
      <p:sp>
        <p:nvSpPr>
          <p:cNvPr id="3" name="object 3"/>
          <p:cNvSpPr txBox="1"/>
          <p:nvPr/>
        </p:nvSpPr>
        <p:spPr>
          <a:xfrm>
            <a:off x="535940" y="2763012"/>
            <a:ext cx="2075180" cy="330200"/>
          </a:xfrm>
          <a:prstGeom prst="rect">
            <a:avLst/>
          </a:prstGeom>
        </p:spPr>
        <p:txBody>
          <a:bodyPr vert="horz" wrap="square" lIns="0" tIns="12700" rIns="0" bIns="0" rtlCol="0">
            <a:spAutoFit/>
          </a:bodyPr>
          <a:lstStyle/>
          <a:p>
            <a:pPr marL="355600" indent="-342900">
              <a:lnSpc>
                <a:spcPct val="100000"/>
              </a:lnSpc>
              <a:spcBef>
                <a:spcPts val="100"/>
              </a:spcBef>
              <a:buFont typeface="Arial"/>
              <a:buChar char="•"/>
              <a:tabLst>
                <a:tab pos="354965" algn="l"/>
                <a:tab pos="355600" algn="l"/>
              </a:tabLst>
            </a:pPr>
            <a:r>
              <a:rPr sz="2000" b="1" spc="-5" dirty="0">
                <a:solidFill>
                  <a:srgbClr val="404040"/>
                </a:solidFill>
                <a:latin typeface="Arial"/>
                <a:cs typeface="Arial"/>
              </a:rPr>
              <a:t>Heap</a:t>
            </a:r>
            <a:r>
              <a:rPr sz="2000" b="1" spc="-65" dirty="0">
                <a:solidFill>
                  <a:srgbClr val="404040"/>
                </a:solidFill>
                <a:latin typeface="Arial"/>
                <a:cs typeface="Arial"/>
              </a:rPr>
              <a:t> </a:t>
            </a:r>
            <a:r>
              <a:rPr sz="2000" b="1" spc="-5" dirty="0">
                <a:solidFill>
                  <a:srgbClr val="404040"/>
                </a:solidFill>
                <a:latin typeface="Arial"/>
                <a:cs typeface="Arial"/>
              </a:rPr>
              <a:t>partition</a:t>
            </a:r>
            <a:endParaRPr sz="2000">
              <a:latin typeface="Arial"/>
              <a:cs typeface="Arial"/>
            </a:endParaRPr>
          </a:p>
        </p:txBody>
      </p:sp>
      <p:sp>
        <p:nvSpPr>
          <p:cNvPr id="4" name="object 4"/>
          <p:cNvSpPr txBox="1"/>
          <p:nvPr/>
        </p:nvSpPr>
        <p:spPr>
          <a:xfrm>
            <a:off x="535940" y="4210811"/>
            <a:ext cx="2607945" cy="330200"/>
          </a:xfrm>
          <a:prstGeom prst="rect">
            <a:avLst/>
          </a:prstGeom>
        </p:spPr>
        <p:txBody>
          <a:bodyPr vert="horz" wrap="square" lIns="0" tIns="12700" rIns="0" bIns="0" rtlCol="0">
            <a:spAutoFit/>
          </a:bodyPr>
          <a:lstStyle/>
          <a:p>
            <a:pPr marL="355600" indent="-342900">
              <a:lnSpc>
                <a:spcPct val="100000"/>
              </a:lnSpc>
              <a:spcBef>
                <a:spcPts val="100"/>
              </a:spcBef>
              <a:buFont typeface="Arial"/>
              <a:buChar char="•"/>
              <a:tabLst>
                <a:tab pos="354965" algn="l"/>
                <a:tab pos="355600" algn="l"/>
              </a:tabLst>
            </a:pPr>
            <a:r>
              <a:rPr sz="2000" b="1" spc="-5" dirty="0">
                <a:solidFill>
                  <a:srgbClr val="404040"/>
                </a:solidFill>
                <a:latin typeface="Arial"/>
                <a:cs typeface="Arial"/>
              </a:rPr>
              <a:t>Barrier</a:t>
            </a:r>
            <a:r>
              <a:rPr sz="2000" b="1" spc="-80" dirty="0">
                <a:solidFill>
                  <a:srgbClr val="404040"/>
                </a:solidFill>
                <a:latin typeface="Arial"/>
                <a:cs typeface="Arial"/>
              </a:rPr>
              <a:t> </a:t>
            </a:r>
            <a:r>
              <a:rPr sz="2000" b="1" spc="-5" dirty="0">
                <a:solidFill>
                  <a:srgbClr val="404040"/>
                </a:solidFill>
                <a:latin typeface="Arial"/>
                <a:cs typeface="Arial"/>
              </a:rPr>
              <a:t>elimination</a:t>
            </a:r>
            <a:endParaRPr sz="2000">
              <a:latin typeface="Arial"/>
              <a:cs typeface="Arial"/>
            </a:endParaRPr>
          </a:p>
        </p:txBody>
      </p:sp>
      <p:grpSp>
        <p:nvGrpSpPr>
          <p:cNvPr id="5" name="object 5"/>
          <p:cNvGrpSpPr/>
          <p:nvPr/>
        </p:nvGrpSpPr>
        <p:grpSpPr>
          <a:xfrm>
            <a:off x="6078597" y="4368276"/>
            <a:ext cx="2146935" cy="294005"/>
            <a:chOff x="6078597" y="4368276"/>
            <a:chExt cx="2146935" cy="294005"/>
          </a:xfrm>
        </p:grpSpPr>
        <p:sp>
          <p:nvSpPr>
            <p:cNvPr id="6" name="object 6"/>
            <p:cNvSpPr/>
            <p:nvPr/>
          </p:nvSpPr>
          <p:spPr>
            <a:xfrm>
              <a:off x="6084951" y="4374629"/>
              <a:ext cx="1348105" cy="281305"/>
            </a:xfrm>
            <a:custGeom>
              <a:avLst/>
              <a:gdLst/>
              <a:ahLst/>
              <a:cxnLst/>
              <a:rect l="l" t="t" r="r" b="b"/>
              <a:pathLst>
                <a:path w="1348104" h="281304">
                  <a:moveTo>
                    <a:pt x="1347609" y="0"/>
                  </a:moveTo>
                  <a:lnTo>
                    <a:pt x="0" y="0"/>
                  </a:lnTo>
                  <a:lnTo>
                    <a:pt x="0" y="280750"/>
                  </a:lnTo>
                  <a:lnTo>
                    <a:pt x="1347609" y="280750"/>
                  </a:lnTo>
                  <a:lnTo>
                    <a:pt x="1347609" y="0"/>
                  </a:lnTo>
                  <a:close/>
                </a:path>
              </a:pathLst>
            </a:custGeom>
            <a:solidFill>
              <a:srgbClr val="CACACA"/>
            </a:solidFill>
          </p:spPr>
          <p:txBody>
            <a:bodyPr wrap="square" lIns="0" tIns="0" rIns="0" bIns="0" rtlCol="0"/>
            <a:lstStyle/>
            <a:p>
              <a:endParaRPr/>
            </a:p>
          </p:txBody>
        </p:sp>
        <p:sp>
          <p:nvSpPr>
            <p:cNvPr id="7" name="object 7"/>
            <p:cNvSpPr/>
            <p:nvPr/>
          </p:nvSpPr>
          <p:spPr>
            <a:xfrm>
              <a:off x="6084947" y="4374626"/>
              <a:ext cx="2134235" cy="281305"/>
            </a:xfrm>
            <a:custGeom>
              <a:avLst/>
              <a:gdLst/>
              <a:ahLst/>
              <a:cxnLst/>
              <a:rect l="l" t="t" r="r" b="b"/>
              <a:pathLst>
                <a:path w="2134234" h="281304">
                  <a:moveTo>
                    <a:pt x="0" y="0"/>
                  </a:moveTo>
                  <a:lnTo>
                    <a:pt x="1347616" y="0"/>
                  </a:lnTo>
                  <a:lnTo>
                    <a:pt x="1347616" y="280753"/>
                  </a:lnTo>
                  <a:lnTo>
                    <a:pt x="0" y="280753"/>
                  </a:lnTo>
                  <a:lnTo>
                    <a:pt x="0" y="0"/>
                  </a:lnTo>
                  <a:close/>
                </a:path>
                <a:path w="2134234" h="281304">
                  <a:moveTo>
                    <a:pt x="1403766" y="0"/>
                  </a:moveTo>
                  <a:lnTo>
                    <a:pt x="1740670" y="0"/>
                  </a:lnTo>
                  <a:lnTo>
                    <a:pt x="1740670" y="280753"/>
                  </a:lnTo>
                  <a:lnTo>
                    <a:pt x="1403766" y="280753"/>
                  </a:lnTo>
                  <a:lnTo>
                    <a:pt x="1403766" y="0"/>
                  </a:lnTo>
                  <a:close/>
                </a:path>
                <a:path w="2134234" h="281304">
                  <a:moveTo>
                    <a:pt x="1796821" y="0"/>
                  </a:moveTo>
                  <a:lnTo>
                    <a:pt x="2133725" y="0"/>
                  </a:lnTo>
                  <a:lnTo>
                    <a:pt x="2133725" y="280753"/>
                  </a:lnTo>
                  <a:lnTo>
                    <a:pt x="1796821" y="280753"/>
                  </a:lnTo>
                  <a:lnTo>
                    <a:pt x="1796821" y="0"/>
                  </a:lnTo>
                  <a:close/>
                </a:path>
              </a:pathLst>
            </a:custGeom>
            <a:ln w="12477">
              <a:solidFill>
                <a:srgbClr val="000000"/>
              </a:solidFill>
            </a:ln>
          </p:spPr>
          <p:txBody>
            <a:bodyPr wrap="square" lIns="0" tIns="0" rIns="0" bIns="0" rtlCol="0"/>
            <a:lstStyle/>
            <a:p>
              <a:endParaRPr/>
            </a:p>
          </p:txBody>
        </p:sp>
      </p:grpSp>
      <p:sp>
        <p:nvSpPr>
          <p:cNvPr id="8" name="object 8"/>
          <p:cNvSpPr txBox="1"/>
          <p:nvPr/>
        </p:nvSpPr>
        <p:spPr>
          <a:xfrm>
            <a:off x="6437638" y="4207624"/>
            <a:ext cx="755650" cy="145415"/>
          </a:xfrm>
          <a:prstGeom prst="rect">
            <a:avLst/>
          </a:prstGeom>
        </p:spPr>
        <p:txBody>
          <a:bodyPr vert="horz" wrap="square" lIns="0" tIns="17145" rIns="0" bIns="0" rtlCol="0">
            <a:spAutoFit/>
          </a:bodyPr>
          <a:lstStyle/>
          <a:p>
            <a:pPr marL="12700">
              <a:lnSpc>
                <a:spcPct val="100000"/>
              </a:lnSpc>
              <a:spcBef>
                <a:spcPts val="135"/>
              </a:spcBef>
            </a:pPr>
            <a:r>
              <a:rPr sz="750" b="1" spc="15" dirty="0">
                <a:latin typeface="Arial"/>
                <a:cs typeface="Arial"/>
              </a:rPr>
              <a:t>Collection</a:t>
            </a:r>
            <a:r>
              <a:rPr sz="750" b="1" spc="-45" dirty="0">
                <a:latin typeface="Arial"/>
                <a:cs typeface="Arial"/>
              </a:rPr>
              <a:t> </a:t>
            </a:r>
            <a:r>
              <a:rPr sz="750" b="1" spc="15" dirty="0">
                <a:latin typeface="Arial"/>
                <a:cs typeface="Arial"/>
              </a:rPr>
              <a:t>Area</a:t>
            </a:r>
            <a:endParaRPr sz="750">
              <a:latin typeface="Arial"/>
              <a:cs typeface="Arial"/>
            </a:endParaRPr>
          </a:p>
        </p:txBody>
      </p:sp>
      <p:sp>
        <p:nvSpPr>
          <p:cNvPr id="9" name="object 9"/>
          <p:cNvSpPr txBox="1"/>
          <p:nvPr/>
        </p:nvSpPr>
        <p:spPr>
          <a:xfrm>
            <a:off x="7479957" y="4207624"/>
            <a:ext cx="859155" cy="145415"/>
          </a:xfrm>
          <a:prstGeom prst="rect">
            <a:avLst/>
          </a:prstGeom>
        </p:spPr>
        <p:txBody>
          <a:bodyPr vert="horz" wrap="square" lIns="0" tIns="17145" rIns="0" bIns="0" rtlCol="0">
            <a:spAutoFit/>
          </a:bodyPr>
          <a:lstStyle/>
          <a:p>
            <a:pPr marL="12700">
              <a:lnSpc>
                <a:spcPct val="100000"/>
              </a:lnSpc>
              <a:spcBef>
                <a:spcPts val="135"/>
              </a:spcBef>
            </a:pPr>
            <a:r>
              <a:rPr sz="750" b="1" spc="15" dirty="0">
                <a:latin typeface="Arial"/>
                <a:cs typeface="Arial"/>
              </a:rPr>
              <a:t>Pinned</a:t>
            </a:r>
            <a:r>
              <a:rPr sz="750" b="1" spc="-45" dirty="0">
                <a:latin typeface="Arial"/>
                <a:cs typeface="Arial"/>
              </a:rPr>
              <a:t> </a:t>
            </a:r>
            <a:r>
              <a:rPr sz="750" b="1" spc="10" dirty="0">
                <a:latin typeface="Arial"/>
                <a:cs typeface="Arial"/>
              </a:rPr>
              <a:t>Allocation</a:t>
            </a:r>
            <a:endParaRPr sz="750">
              <a:latin typeface="Arial"/>
              <a:cs typeface="Arial"/>
            </a:endParaRPr>
          </a:p>
        </p:txBody>
      </p:sp>
      <p:sp>
        <p:nvSpPr>
          <p:cNvPr id="10" name="object 10"/>
          <p:cNvSpPr/>
          <p:nvPr/>
        </p:nvSpPr>
        <p:spPr>
          <a:xfrm>
            <a:off x="6084947" y="4711530"/>
            <a:ext cx="0" cy="112395"/>
          </a:xfrm>
          <a:custGeom>
            <a:avLst/>
            <a:gdLst/>
            <a:ahLst/>
            <a:cxnLst/>
            <a:rect l="l" t="t" r="r" b="b"/>
            <a:pathLst>
              <a:path h="112395">
                <a:moveTo>
                  <a:pt x="0" y="0"/>
                </a:moveTo>
                <a:lnTo>
                  <a:pt x="0" y="112301"/>
                </a:lnTo>
              </a:path>
            </a:pathLst>
          </a:custGeom>
          <a:ln w="12477">
            <a:solidFill>
              <a:srgbClr val="000000"/>
            </a:solidFill>
          </a:ln>
        </p:spPr>
        <p:txBody>
          <a:bodyPr wrap="square" lIns="0" tIns="0" rIns="0" bIns="0" rtlCol="0"/>
          <a:lstStyle/>
          <a:p>
            <a:endParaRPr/>
          </a:p>
        </p:txBody>
      </p:sp>
      <p:sp>
        <p:nvSpPr>
          <p:cNvPr id="11" name="object 11"/>
          <p:cNvSpPr/>
          <p:nvPr/>
        </p:nvSpPr>
        <p:spPr>
          <a:xfrm>
            <a:off x="8212434" y="4711530"/>
            <a:ext cx="0" cy="112395"/>
          </a:xfrm>
          <a:custGeom>
            <a:avLst/>
            <a:gdLst/>
            <a:ahLst/>
            <a:cxnLst/>
            <a:rect l="l" t="t" r="r" b="b"/>
            <a:pathLst>
              <a:path h="112395">
                <a:moveTo>
                  <a:pt x="0" y="0"/>
                </a:moveTo>
                <a:lnTo>
                  <a:pt x="0" y="112301"/>
                </a:lnTo>
              </a:path>
            </a:pathLst>
          </a:custGeom>
          <a:ln w="12477">
            <a:solidFill>
              <a:srgbClr val="000000"/>
            </a:solidFill>
          </a:ln>
        </p:spPr>
        <p:txBody>
          <a:bodyPr wrap="square" lIns="0" tIns="0" rIns="0" bIns="0" rtlCol="0"/>
          <a:lstStyle/>
          <a:p>
            <a:endParaRPr/>
          </a:p>
        </p:txBody>
      </p:sp>
      <p:sp>
        <p:nvSpPr>
          <p:cNvPr id="12" name="object 12"/>
          <p:cNvSpPr txBox="1"/>
          <p:nvPr/>
        </p:nvSpPr>
        <p:spPr>
          <a:xfrm>
            <a:off x="6886881" y="4694444"/>
            <a:ext cx="523875" cy="130810"/>
          </a:xfrm>
          <a:prstGeom prst="rect">
            <a:avLst/>
          </a:prstGeom>
        </p:spPr>
        <p:txBody>
          <a:bodyPr vert="horz" wrap="square" lIns="0" tIns="17145" rIns="0" bIns="0" rtlCol="0">
            <a:spAutoFit/>
          </a:bodyPr>
          <a:lstStyle/>
          <a:p>
            <a:pPr marL="12700">
              <a:lnSpc>
                <a:spcPct val="100000"/>
              </a:lnSpc>
              <a:spcBef>
                <a:spcPts val="135"/>
              </a:spcBef>
            </a:pPr>
            <a:r>
              <a:rPr sz="650" b="1" i="1" spc="25" dirty="0">
                <a:latin typeface="Arial"/>
                <a:cs typeface="Arial"/>
              </a:rPr>
              <a:t>Eden</a:t>
            </a:r>
            <a:r>
              <a:rPr sz="650" b="1" i="1" spc="-40" dirty="0">
                <a:latin typeface="Arial"/>
                <a:cs typeface="Arial"/>
              </a:rPr>
              <a:t> </a:t>
            </a:r>
            <a:r>
              <a:rPr sz="650" b="1" i="1" spc="20" dirty="0">
                <a:latin typeface="Arial"/>
                <a:cs typeface="Arial"/>
              </a:rPr>
              <a:t>Space</a:t>
            </a:r>
            <a:endParaRPr sz="650">
              <a:latin typeface="Arial"/>
              <a:cs typeface="Arial"/>
            </a:endParaRPr>
          </a:p>
        </p:txBody>
      </p:sp>
      <p:grpSp>
        <p:nvGrpSpPr>
          <p:cNvPr id="13" name="object 13"/>
          <p:cNvGrpSpPr/>
          <p:nvPr/>
        </p:nvGrpSpPr>
        <p:grpSpPr>
          <a:xfrm>
            <a:off x="6099297" y="4739499"/>
            <a:ext cx="775335" cy="48895"/>
            <a:chOff x="6099297" y="4739499"/>
            <a:chExt cx="775335" cy="48895"/>
          </a:xfrm>
        </p:grpSpPr>
        <p:sp>
          <p:nvSpPr>
            <p:cNvPr id="14" name="object 14"/>
            <p:cNvSpPr/>
            <p:nvPr/>
          </p:nvSpPr>
          <p:spPr>
            <a:xfrm>
              <a:off x="6153451" y="4762078"/>
              <a:ext cx="715010" cy="1905"/>
            </a:xfrm>
            <a:custGeom>
              <a:avLst/>
              <a:gdLst/>
              <a:ahLst/>
              <a:cxnLst/>
              <a:rect l="l" t="t" r="r" b="b"/>
              <a:pathLst>
                <a:path w="715009" h="1904">
                  <a:moveTo>
                    <a:pt x="714486" y="0"/>
                  </a:moveTo>
                  <a:lnTo>
                    <a:pt x="0" y="1628"/>
                  </a:lnTo>
                </a:path>
              </a:pathLst>
            </a:custGeom>
            <a:ln w="12477">
              <a:solidFill>
                <a:srgbClr val="000000"/>
              </a:solidFill>
            </a:ln>
          </p:spPr>
          <p:txBody>
            <a:bodyPr wrap="square" lIns="0" tIns="0" rIns="0" bIns="0" rtlCol="0"/>
            <a:lstStyle/>
            <a:p>
              <a:endParaRPr/>
            </a:p>
          </p:txBody>
        </p:sp>
        <p:sp>
          <p:nvSpPr>
            <p:cNvPr id="15" name="object 15"/>
            <p:cNvSpPr/>
            <p:nvPr/>
          </p:nvSpPr>
          <p:spPr>
            <a:xfrm>
              <a:off x="6105537" y="4745738"/>
              <a:ext cx="48260" cy="36195"/>
            </a:xfrm>
            <a:custGeom>
              <a:avLst/>
              <a:gdLst/>
              <a:ahLst/>
              <a:cxnLst/>
              <a:rect l="l" t="t" r="r" b="b"/>
              <a:pathLst>
                <a:path w="48260" h="36195">
                  <a:moveTo>
                    <a:pt x="47866" y="0"/>
                  </a:moveTo>
                  <a:lnTo>
                    <a:pt x="0" y="18080"/>
                  </a:lnTo>
                  <a:lnTo>
                    <a:pt x="47955" y="35937"/>
                  </a:lnTo>
                  <a:lnTo>
                    <a:pt x="47866" y="0"/>
                  </a:lnTo>
                  <a:close/>
                </a:path>
              </a:pathLst>
            </a:custGeom>
            <a:solidFill>
              <a:srgbClr val="000000"/>
            </a:solidFill>
          </p:spPr>
          <p:txBody>
            <a:bodyPr wrap="square" lIns="0" tIns="0" rIns="0" bIns="0" rtlCol="0"/>
            <a:lstStyle/>
            <a:p>
              <a:endParaRPr/>
            </a:p>
          </p:txBody>
        </p:sp>
        <p:sp>
          <p:nvSpPr>
            <p:cNvPr id="16" name="object 16"/>
            <p:cNvSpPr/>
            <p:nvPr/>
          </p:nvSpPr>
          <p:spPr>
            <a:xfrm>
              <a:off x="6105536" y="4745738"/>
              <a:ext cx="48260" cy="36195"/>
            </a:xfrm>
            <a:custGeom>
              <a:avLst/>
              <a:gdLst/>
              <a:ahLst/>
              <a:cxnLst/>
              <a:rect l="l" t="t" r="r" b="b"/>
              <a:pathLst>
                <a:path w="48260" h="36195">
                  <a:moveTo>
                    <a:pt x="0" y="18080"/>
                  </a:moveTo>
                  <a:lnTo>
                    <a:pt x="47958" y="35936"/>
                  </a:lnTo>
                  <a:lnTo>
                    <a:pt x="47871" y="0"/>
                  </a:lnTo>
                  <a:lnTo>
                    <a:pt x="0" y="18080"/>
                  </a:lnTo>
                  <a:close/>
                </a:path>
              </a:pathLst>
            </a:custGeom>
            <a:ln w="12477">
              <a:solidFill>
                <a:srgbClr val="000000"/>
              </a:solidFill>
            </a:ln>
          </p:spPr>
          <p:txBody>
            <a:bodyPr wrap="square" lIns="0" tIns="0" rIns="0" bIns="0" rtlCol="0"/>
            <a:lstStyle/>
            <a:p>
              <a:endParaRPr/>
            </a:p>
          </p:txBody>
        </p:sp>
      </p:grpSp>
      <p:sp>
        <p:nvSpPr>
          <p:cNvPr id="17" name="object 17"/>
          <p:cNvSpPr/>
          <p:nvPr/>
        </p:nvSpPr>
        <p:spPr>
          <a:xfrm>
            <a:off x="7530828" y="3027008"/>
            <a:ext cx="561975" cy="617855"/>
          </a:xfrm>
          <a:custGeom>
            <a:avLst/>
            <a:gdLst/>
            <a:ahLst/>
            <a:cxnLst/>
            <a:rect l="l" t="t" r="r" b="b"/>
            <a:pathLst>
              <a:path w="561975" h="617854">
                <a:moveTo>
                  <a:pt x="479275" y="90454"/>
                </a:moveTo>
                <a:lnTo>
                  <a:pt x="508877" y="128733"/>
                </a:lnTo>
                <a:lnTo>
                  <a:pt x="531901" y="170610"/>
                </a:lnTo>
                <a:lnTo>
                  <a:pt x="548347" y="215185"/>
                </a:lnTo>
                <a:lnTo>
                  <a:pt x="558214" y="261558"/>
                </a:lnTo>
                <a:lnTo>
                  <a:pt x="561503" y="308830"/>
                </a:lnTo>
                <a:lnTo>
                  <a:pt x="558214" y="356102"/>
                </a:lnTo>
                <a:lnTo>
                  <a:pt x="548347" y="402475"/>
                </a:lnTo>
                <a:lnTo>
                  <a:pt x="531901" y="447049"/>
                </a:lnTo>
                <a:lnTo>
                  <a:pt x="508877" y="488926"/>
                </a:lnTo>
                <a:lnTo>
                  <a:pt x="479275" y="527206"/>
                </a:lnTo>
                <a:lnTo>
                  <a:pt x="444475" y="559769"/>
                </a:lnTo>
                <a:lnTo>
                  <a:pt x="406405" y="585097"/>
                </a:lnTo>
                <a:lnTo>
                  <a:pt x="365883" y="603187"/>
                </a:lnTo>
                <a:lnTo>
                  <a:pt x="323726" y="614042"/>
                </a:lnTo>
                <a:lnTo>
                  <a:pt x="280751" y="617660"/>
                </a:lnTo>
                <a:lnTo>
                  <a:pt x="237777" y="614042"/>
                </a:lnTo>
                <a:lnTo>
                  <a:pt x="195620" y="603187"/>
                </a:lnTo>
                <a:lnTo>
                  <a:pt x="155098" y="585097"/>
                </a:lnTo>
                <a:lnTo>
                  <a:pt x="117028" y="559769"/>
                </a:lnTo>
                <a:lnTo>
                  <a:pt x="82227" y="527206"/>
                </a:lnTo>
                <a:lnTo>
                  <a:pt x="52625" y="488926"/>
                </a:lnTo>
                <a:lnTo>
                  <a:pt x="29602" y="447049"/>
                </a:lnTo>
                <a:lnTo>
                  <a:pt x="13156" y="402475"/>
                </a:lnTo>
                <a:lnTo>
                  <a:pt x="3289" y="356102"/>
                </a:lnTo>
                <a:lnTo>
                  <a:pt x="0" y="308830"/>
                </a:lnTo>
                <a:lnTo>
                  <a:pt x="3289" y="261558"/>
                </a:lnTo>
                <a:lnTo>
                  <a:pt x="13156" y="215185"/>
                </a:lnTo>
                <a:lnTo>
                  <a:pt x="29602" y="170610"/>
                </a:lnTo>
                <a:lnTo>
                  <a:pt x="52625" y="128733"/>
                </a:lnTo>
                <a:lnTo>
                  <a:pt x="82227" y="90454"/>
                </a:lnTo>
                <a:lnTo>
                  <a:pt x="117028" y="57890"/>
                </a:lnTo>
                <a:lnTo>
                  <a:pt x="155098" y="32563"/>
                </a:lnTo>
                <a:lnTo>
                  <a:pt x="195620" y="14472"/>
                </a:lnTo>
                <a:lnTo>
                  <a:pt x="237777" y="3618"/>
                </a:lnTo>
                <a:lnTo>
                  <a:pt x="280751" y="0"/>
                </a:lnTo>
                <a:lnTo>
                  <a:pt x="323726" y="3618"/>
                </a:lnTo>
                <a:lnTo>
                  <a:pt x="365883" y="14472"/>
                </a:lnTo>
                <a:lnTo>
                  <a:pt x="406405" y="32563"/>
                </a:lnTo>
                <a:lnTo>
                  <a:pt x="444475" y="57890"/>
                </a:lnTo>
                <a:lnTo>
                  <a:pt x="479275" y="90454"/>
                </a:lnTo>
              </a:path>
            </a:pathLst>
          </a:custGeom>
          <a:ln w="12477">
            <a:solidFill>
              <a:srgbClr val="000000"/>
            </a:solidFill>
            <a:prstDash val="lgDash"/>
          </a:ln>
        </p:spPr>
        <p:txBody>
          <a:bodyPr wrap="square" lIns="0" tIns="0" rIns="0" bIns="0" rtlCol="0"/>
          <a:lstStyle/>
          <a:p>
            <a:endParaRPr/>
          </a:p>
        </p:txBody>
      </p:sp>
      <p:grpSp>
        <p:nvGrpSpPr>
          <p:cNvPr id="18" name="object 18"/>
          <p:cNvGrpSpPr/>
          <p:nvPr/>
        </p:nvGrpSpPr>
        <p:grpSpPr>
          <a:xfrm>
            <a:off x="7423094" y="4051676"/>
            <a:ext cx="775335" cy="742315"/>
            <a:chOff x="7423094" y="4051676"/>
            <a:chExt cx="775335" cy="742315"/>
          </a:xfrm>
        </p:grpSpPr>
        <p:sp>
          <p:nvSpPr>
            <p:cNvPr id="19" name="object 19"/>
            <p:cNvSpPr/>
            <p:nvPr/>
          </p:nvSpPr>
          <p:spPr>
            <a:xfrm>
              <a:off x="7429444" y="4762502"/>
              <a:ext cx="702945" cy="3175"/>
            </a:xfrm>
            <a:custGeom>
              <a:avLst/>
              <a:gdLst/>
              <a:ahLst/>
              <a:cxnLst/>
              <a:rect l="l" t="t" r="r" b="b"/>
              <a:pathLst>
                <a:path w="702945" h="3175">
                  <a:moveTo>
                    <a:pt x="0" y="0"/>
                  </a:moveTo>
                  <a:lnTo>
                    <a:pt x="702507" y="2651"/>
                  </a:lnTo>
                </a:path>
              </a:pathLst>
            </a:custGeom>
            <a:ln w="12477">
              <a:solidFill>
                <a:srgbClr val="000000"/>
              </a:solidFill>
            </a:ln>
          </p:spPr>
          <p:txBody>
            <a:bodyPr wrap="square" lIns="0" tIns="0" rIns="0" bIns="0" rtlCol="0"/>
            <a:lstStyle/>
            <a:p>
              <a:endParaRPr/>
            </a:p>
          </p:txBody>
        </p:sp>
        <p:sp>
          <p:nvSpPr>
            <p:cNvPr id="20" name="object 20"/>
            <p:cNvSpPr/>
            <p:nvPr/>
          </p:nvSpPr>
          <p:spPr>
            <a:xfrm>
              <a:off x="8131873" y="4742694"/>
              <a:ext cx="60325" cy="45085"/>
            </a:xfrm>
            <a:custGeom>
              <a:avLst/>
              <a:gdLst/>
              <a:ahLst/>
              <a:cxnLst/>
              <a:rect l="l" t="t" r="r" b="b"/>
              <a:pathLst>
                <a:path w="60325" h="45085">
                  <a:moveTo>
                    <a:pt x="165" y="0"/>
                  </a:moveTo>
                  <a:lnTo>
                    <a:pt x="0" y="44919"/>
                  </a:lnTo>
                  <a:lnTo>
                    <a:pt x="59969" y="22684"/>
                  </a:lnTo>
                  <a:lnTo>
                    <a:pt x="165" y="0"/>
                  </a:lnTo>
                  <a:close/>
                </a:path>
              </a:pathLst>
            </a:custGeom>
            <a:solidFill>
              <a:srgbClr val="000000"/>
            </a:solidFill>
          </p:spPr>
          <p:txBody>
            <a:bodyPr wrap="square" lIns="0" tIns="0" rIns="0" bIns="0" rtlCol="0"/>
            <a:lstStyle/>
            <a:p>
              <a:endParaRPr/>
            </a:p>
          </p:txBody>
        </p:sp>
        <p:sp>
          <p:nvSpPr>
            <p:cNvPr id="21" name="object 21"/>
            <p:cNvSpPr/>
            <p:nvPr/>
          </p:nvSpPr>
          <p:spPr>
            <a:xfrm>
              <a:off x="8131870" y="4742693"/>
              <a:ext cx="60325" cy="45085"/>
            </a:xfrm>
            <a:custGeom>
              <a:avLst/>
              <a:gdLst/>
              <a:ahLst/>
              <a:cxnLst/>
              <a:rect l="l" t="t" r="r" b="b"/>
              <a:pathLst>
                <a:path w="60325" h="45085">
                  <a:moveTo>
                    <a:pt x="59975" y="22684"/>
                  </a:moveTo>
                  <a:lnTo>
                    <a:pt x="168" y="0"/>
                  </a:lnTo>
                  <a:lnTo>
                    <a:pt x="0" y="44920"/>
                  </a:lnTo>
                  <a:lnTo>
                    <a:pt x="59975" y="22684"/>
                  </a:lnTo>
                  <a:close/>
                </a:path>
              </a:pathLst>
            </a:custGeom>
            <a:ln w="12477">
              <a:solidFill>
                <a:srgbClr val="000000"/>
              </a:solidFill>
            </a:ln>
          </p:spPr>
          <p:txBody>
            <a:bodyPr wrap="square" lIns="0" tIns="0" rIns="0" bIns="0" rtlCol="0"/>
            <a:lstStyle/>
            <a:p>
              <a:endParaRPr/>
            </a:p>
          </p:txBody>
        </p:sp>
        <p:sp>
          <p:nvSpPr>
            <p:cNvPr id="22" name="object 22"/>
            <p:cNvSpPr/>
            <p:nvPr/>
          </p:nvSpPr>
          <p:spPr>
            <a:xfrm>
              <a:off x="7457519" y="4056438"/>
              <a:ext cx="0" cy="655320"/>
            </a:xfrm>
            <a:custGeom>
              <a:avLst/>
              <a:gdLst/>
              <a:ahLst/>
              <a:cxnLst/>
              <a:rect l="l" t="t" r="r" b="b"/>
              <a:pathLst>
                <a:path h="655320">
                  <a:moveTo>
                    <a:pt x="0" y="0"/>
                  </a:moveTo>
                  <a:lnTo>
                    <a:pt x="0" y="655091"/>
                  </a:lnTo>
                </a:path>
              </a:pathLst>
            </a:custGeom>
            <a:ln w="9358">
              <a:solidFill>
                <a:srgbClr val="000000"/>
              </a:solidFill>
              <a:prstDash val="dash"/>
            </a:ln>
          </p:spPr>
          <p:txBody>
            <a:bodyPr wrap="square" lIns="0" tIns="0" rIns="0" bIns="0" rtlCol="0"/>
            <a:lstStyle/>
            <a:p>
              <a:endParaRPr/>
            </a:p>
          </p:txBody>
        </p:sp>
      </p:grpSp>
      <p:sp>
        <p:nvSpPr>
          <p:cNvPr id="23" name="object 23"/>
          <p:cNvSpPr txBox="1"/>
          <p:nvPr/>
        </p:nvSpPr>
        <p:spPr>
          <a:xfrm>
            <a:off x="6372199" y="2727540"/>
            <a:ext cx="2016760" cy="922655"/>
          </a:xfrm>
          <a:prstGeom prst="rect">
            <a:avLst/>
          </a:prstGeom>
          <a:ln w="12700">
            <a:solidFill>
              <a:srgbClr val="FF0000"/>
            </a:solidFill>
          </a:ln>
        </p:spPr>
        <p:txBody>
          <a:bodyPr vert="horz" wrap="square" lIns="0" tIns="90170" rIns="0" bIns="0" rtlCol="0">
            <a:spAutoFit/>
          </a:bodyPr>
          <a:lstStyle/>
          <a:p>
            <a:pPr marR="57150" algn="r">
              <a:lnSpc>
                <a:spcPct val="100000"/>
              </a:lnSpc>
              <a:spcBef>
                <a:spcPts val="710"/>
              </a:spcBef>
            </a:pPr>
            <a:r>
              <a:rPr sz="750" i="1" spc="10" dirty="0">
                <a:latin typeface="Arial"/>
                <a:cs typeface="Arial"/>
              </a:rPr>
              <a:t>Idle</a:t>
            </a:r>
            <a:r>
              <a:rPr sz="750" i="1" spc="-65" dirty="0">
                <a:latin typeface="Arial"/>
                <a:cs typeface="Arial"/>
              </a:rPr>
              <a:t> </a:t>
            </a:r>
            <a:r>
              <a:rPr sz="750" i="1" spc="15" dirty="0">
                <a:latin typeface="Arial"/>
                <a:cs typeface="Arial"/>
              </a:rPr>
              <a:t>cores</a:t>
            </a:r>
            <a:endParaRPr sz="750">
              <a:latin typeface="Arial"/>
              <a:cs typeface="Arial"/>
            </a:endParaRPr>
          </a:p>
        </p:txBody>
      </p:sp>
      <p:sp>
        <p:nvSpPr>
          <p:cNvPr id="24" name="object 24"/>
          <p:cNvSpPr/>
          <p:nvPr/>
        </p:nvSpPr>
        <p:spPr>
          <a:xfrm>
            <a:off x="6421851" y="3700817"/>
            <a:ext cx="786130" cy="393065"/>
          </a:xfrm>
          <a:custGeom>
            <a:avLst/>
            <a:gdLst/>
            <a:ahLst/>
            <a:cxnLst/>
            <a:rect l="l" t="t" r="r" b="b"/>
            <a:pathLst>
              <a:path w="786129" h="393064">
                <a:moveTo>
                  <a:pt x="0" y="0"/>
                </a:moveTo>
                <a:lnTo>
                  <a:pt x="64924" y="14564"/>
                </a:lnTo>
                <a:lnTo>
                  <a:pt x="98263" y="25267"/>
                </a:lnTo>
                <a:lnTo>
                  <a:pt x="110546" y="37375"/>
                </a:lnTo>
                <a:lnTo>
                  <a:pt x="112301" y="56150"/>
                </a:lnTo>
                <a:lnTo>
                  <a:pt x="94754" y="73870"/>
                </a:lnTo>
                <a:lnTo>
                  <a:pt x="56150" y="84223"/>
                </a:lnTo>
                <a:lnTo>
                  <a:pt x="17547" y="94577"/>
                </a:lnTo>
                <a:lnTo>
                  <a:pt x="0" y="112301"/>
                </a:lnTo>
                <a:lnTo>
                  <a:pt x="17547" y="130021"/>
                </a:lnTo>
                <a:lnTo>
                  <a:pt x="56150" y="140374"/>
                </a:lnTo>
                <a:lnTo>
                  <a:pt x="94754" y="150728"/>
                </a:lnTo>
                <a:lnTo>
                  <a:pt x="112301" y="168452"/>
                </a:lnTo>
                <a:lnTo>
                  <a:pt x="94754" y="186171"/>
                </a:lnTo>
                <a:lnTo>
                  <a:pt x="56150" y="196525"/>
                </a:lnTo>
                <a:lnTo>
                  <a:pt x="17547" y="206879"/>
                </a:lnTo>
                <a:lnTo>
                  <a:pt x="0" y="224602"/>
                </a:lnTo>
                <a:lnTo>
                  <a:pt x="17547" y="242322"/>
                </a:lnTo>
                <a:lnTo>
                  <a:pt x="56150" y="252675"/>
                </a:lnTo>
                <a:lnTo>
                  <a:pt x="94754" y="263029"/>
                </a:lnTo>
                <a:lnTo>
                  <a:pt x="112301" y="280753"/>
                </a:lnTo>
                <a:lnTo>
                  <a:pt x="96991" y="298473"/>
                </a:lnTo>
                <a:lnTo>
                  <a:pt x="62116" y="308826"/>
                </a:lnTo>
                <a:lnTo>
                  <a:pt x="24258" y="319180"/>
                </a:lnTo>
                <a:lnTo>
                  <a:pt x="0" y="336904"/>
                </a:lnTo>
                <a:lnTo>
                  <a:pt x="2061" y="359098"/>
                </a:lnTo>
                <a:lnTo>
                  <a:pt x="22109" y="376909"/>
                </a:lnTo>
                <a:lnTo>
                  <a:pt x="45139" y="388754"/>
                </a:lnTo>
                <a:lnTo>
                  <a:pt x="56150" y="393054"/>
                </a:lnTo>
              </a:path>
              <a:path w="786129" h="393064">
                <a:moveTo>
                  <a:pt x="168452" y="0"/>
                </a:moveTo>
                <a:lnTo>
                  <a:pt x="233376" y="14564"/>
                </a:lnTo>
                <a:lnTo>
                  <a:pt x="266715" y="25267"/>
                </a:lnTo>
                <a:lnTo>
                  <a:pt x="278998" y="37375"/>
                </a:lnTo>
                <a:lnTo>
                  <a:pt x="280753" y="56150"/>
                </a:lnTo>
                <a:lnTo>
                  <a:pt x="263206" y="73870"/>
                </a:lnTo>
                <a:lnTo>
                  <a:pt x="224602" y="84223"/>
                </a:lnTo>
                <a:lnTo>
                  <a:pt x="185999" y="94577"/>
                </a:lnTo>
                <a:lnTo>
                  <a:pt x="168452" y="112301"/>
                </a:lnTo>
                <a:lnTo>
                  <a:pt x="185999" y="130021"/>
                </a:lnTo>
                <a:lnTo>
                  <a:pt x="224602" y="140374"/>
                </a:lnTo>
                <a:lnTo>
                  <a:pt x="263206" y="150728"/>
                </a:lnTo>
                <a:lnTo>
                  <a:pt x="280753" y="168452"/>
                </a:lnTo>
                <a:lnTo>
                  <a:pt x="263206" y="186171"/>
                </a:lnTo>
                <a:lnTo>
                  <a:pt x="224602" y="196525"/>
                </a:lnTo>
                <a:lnTo>
                  <a:pt x="185999" y="206879"/>
                </a:lnTo>
                <a:lnTo>
                  <a:pt x="168452" y="224602"/>
                </a:lnTo>
                <a:lnTo>
                  <a:pt x="185999" y="242322"/>
                </a:lnTo>
                <a:lnTo>
                  <a:pt x="224602" y="252675"/>
                </a:lnTo>
                <a:lnTo>
                  <a:pt x="263206" y="263029"/>
                </a:lnTo>
                <a:lnTo>
                  <a:pt x="280753" y="280753"/>
                </a:lnTo>
                <a:lnTo>
                  <a:pt x="265443" y="298473"/>
                </a:lnTo>
                <a:lnTo>
                  <a:pt x="230568" y="308826"/>
                </a:lnTo>
                <a:lnTo>
                  <a:pt x="192710" y="319180"/>
                </a:lnTo>
                <a:lnTo>
                  <a:pt x="168452" y="336904"/>
                </a:lnTo>
                <a:lnTo>
                  <a:pt x="170513" y="359098"/>
                </a:lnTo>
                <a:lnTo>
                  <a:pt x="190561" y="376909"/>
                </a:lnTo>
                <a:lnTo>
                  <a:pt x="213591" y="388754"/>
                </a:lnTo>
                <a:lnTo>
                  <a:pt x="224602" y="393054"/>
                </a:lnTo>
              </a:path>
              <a:path w="786129" h="393064">
                <a:moveTo>
                  <a:pt x="336904" y="0"/>
                </a:moveTo>
                <a:lnTo>
                  <a:pt x="401828" y="14564"/>
                </a:lnTo>
                <a:lnTo>
                  <a:pt x="435167" y="25267"/>
                </a:lnTo>
                <a:lnTo>
                  <a:pt x="447450" y="37375"/>
                </a:lnTo>
                <a:lnTo>
                  <a:pt x="449205" y="56150"/>
                </a:lnTo>
                <a:lnTo>
                  <a:pt x="431658" y="73870"/>
                </a:lnTo>
                <a:lnTo>
                  <a:pt x="393054" y="84223"/>
                </a:lnTo>
                <a:lnTo>
                  <a:pt x="354451" y="94577"/>
                </a:lnTo>
                <a:lnTo>
                  <a:pt x="336904" y="112301"/>
                </a:lnTo>
                <a:lnTo>
                  <a:pt x="354451" y="130021"/>
                </a:lnTo>
                <a:lnTo>
                  <a:pt x="393054" y="140374"/>
                </a:lnTo>
                <a:lnTo>
                  <a:pt x="431658" y="150728"/>
                </a:lnTo>
                <a:lnTo>
                  <a:pt x="449205" y="168452"/>
                </a:lnTo>
                <a:lnTo>
                  <a:pt x="431658" y="186171"/>
                </a:lnTo>
                <a:lnTo>
                  <a:pt x="393054" y="196525"/>
                </a:lnTo>
                <a:lnTo>
                  <a:pt x="354451" y="206879"/>
                </a:lnTo>
                <a:lnTo>
                  <a:pt x="336904" y="224602"/>
                </a:lnTo>
                <a:lnTo>
                  <a:pt x="354451" y="242322"/>
                </a:lnTo>
                <a:lnTo>
                  <a:pt x="393054" y="252675"/>
                </a:lnTo>
                <a:lnTo>
                  <a:pt x="431658" y="263029"/>
                </a:lnTo>
                <a:lnTo>
                  <a:pt x="449205" y="280753"/>
                </a:lnTo>
                <a:lnTo>
                  <a:pt x="433895" y="298473"/>
                </a:lnTo>
                <a:lnTo>
                  <a:pt x="399020" y="308826"/>
                </a:lnTo>
                <a:lnTo>
                  <a:pt x="361162" y="319180"/>
                </a:lnTo>
                <a:lnTo>
                  <a:pt x="336904" y="336904"/>
                </a:lnTo>
                <a:lnTo>
                  <a:pt x="338965" y="359098"/>
                </a:lnTo>
                <a:lnTo>
                  <a:pt x="359013" y="376909"/>
                </a:lnTo>
                <a:lnTo>
                  <a:pt x="382043" y="388754"/>
                </a:lnTo>
                <a:lnTo>
                  <a:pt x="393054" y="393054"/>
                </a:lnTo>
              </a:path>
              <a:path w="786129" h="393064">
                <a:moveTo>
                  <a:pt x="505356" y="0"/>
                </a:moveTo>
                <a:lnTo>
                  <a:pt x="570280" y="14564"/>
                </a:lnTo>
                <a:lnTo>
                  <a:pt x="603619" y="25267"/>
                </a:lnTo>
                <a:lnTo>
                  <a:pt x="615902" y="37375"/>
                </a:lnTo>
                <a:lnTo>
                  <a:pt x="617657" y="56150"/>
                </a:lnTo>
                <a:lnTo>
                  <a:pt x="600110" y="73870"/>
                </a:lnTo>
                <a:lnTo>
                  <a:pt x="561506" y="84223"/>
                </a:lnTo>
                <a:lnTo>
                  <a:pt x="522903" y="94577"/>
                </a:lnTo>
                <a:lnTo>
                  <a:pt x="505356" y="112301"/>
                </a:lnTo>
                <a:lnTo>
                  <a:pt x="522903" y="130021"/>
                </a:lnTo>
                <a:lnTo>
                  <a:pt x="561506" y="140374"/>
                </a:lnTo>
                <a:lnTo>
                  <a:pt x="600110" y="150728"/>
                </a:lnTo>
                <a:lnTo>
                  <a:pt x="617657" y="168452"/>
                </a:lnTo>
                <a:lnTo>
                  <a:pt x="600110" y="186171"/>
                </a:lnTo>
                <a:lnTo>
                  <a:pt x="561506" y="196525"/>
                </a:lnTo>
                <a:lnTo>
                  <a:pt x="522903" y="206879"/>
                </a:lnTo>
                <a:lnTo>
                  <a:pt x="505356" y="224602"/>
                </a:lnTo>
                <a:lnTo>
                  <a:pt x="522903" y="242322"/>
                </a:lnTo>
                <a:lnTo>
                  <a:pt x="561506" y="252675"/>
                </a:lnTo>
                <a:lnTo>
                  <a:pt x="600110" y="263029"/>
                </a:lnTo>
                <a:lnTo>
                  <a:pt x="617657" y="280753"/>
                </a:lnTo>
                <a:lnTo>
                  <a:pt x="602347" y="298473"/>
                </a:lnTo>
                <a:lnTo>
                  <a:pt x="567472" y="308826"/>
                </a:lnTo>
                <a:lnTo>
                  <a:pt x="529614" y="319180"/>
                </a:lnTo>
                <a:lnTo>
                  <a:pt x="505356" y="336904"/>
                </a:lnTo>
                <a:lnTo>
                  <a:pt x="507417" y="359098"/>
                </a:lnTo>
                <a:lnTo>
                  <a:pt x="527465" y="376909"/>
                </a:lnTo>
                <a:lnTo>
                  <a:pt x="550495" y="388754"/>
                </a:lnTo>
                <a:lnTo>
                  <a:pt x="561506" y="393054"/>
                </a:lnTo>
              </a:path>
              <a:path w="786129" h="393064">
                <a:moveTo>
                  <a:pt x="673808" y="0"/>
                </a:moveTo>
                <a:lnTo>
                  <a:pt x="738732" y="14564"/>
                </a:lnTo>
                <a:lnTo>
                  <a:pt x="772071" y="25267"/>
                </a:lnTo>
                <a:lnTo>
                  <a:pt x="784354" y="37375"/>
                </a:lnTo>
                <a:lnTo>
                  <a:pt x="786109" y="56150"/>
                </a:lnTo>
                <a:lnTo>
                  <a:pt x="768562" y="73870"/>
                </a:lnTo>
                <a:lnTo>
                  <a:pt x="729958" y="84223"/>
                </a:lnTo>
                <a:lnTo>
                  <a:pt x="691355" y="94577"/>
                </a:lnTo>
                <a:lnTo>
                  <a:pt x="673808" y="112301"/>
                </a:lnTo>
                <a:lnTo>
                  <a:pt x="691355" y="130021"/>
                </a:lnTo>
                <a:lnTo>
                  <a:pt x="729958" y="140374"/>
                </a:lnTo>
                <a:lnTo>
                  <a:pt x="768562" y="150728"/>
                </a:lnTo>
                <a:lnTo>
                  <a:pt x="786109" y="168452"/>
                </a:lnTo>
                <a:lnTo>
                  <a:pt x="768562" y="186171"/>
                </a:lnTo>
                <a:lnTo>
                  <a:pt x="729958" y="196525"/>
                </a:lnTo>
                <a:lnTo>
                  <a:pt x="691355" y="206879"/>
                </a:lnTo>
                <a:lnTo>
                  <a:pt x="673808" y="224602"/>
                </a:lnTo>
                <a:lnTo>
                  <a:pt x="691355" y="242322"/>
                </a:lnTo>
                <a:lnTo>
                  <a:pt x="729958" y="252675"/>
                </a:lnTo>
                <a:lnTo>
                  <a:pt x="768562" y="263029"/>
                </a:lnTo>
                <a:lnTo>
                  <a:pt x="786109" y="280753"/>
                </a:lnTo>
                <a:lnTo>
                  <a:pt x="770799" y="298473"/>
                </a:lnTo>
                <a:lnTo>
                  <a:pt x="735924" y="308826"/>
                </a:lnTo>
                <a:lnTo>
                  <a:pt x="698066" y="319180"/>
                </a:lnTo>
                <a:lnTo>
                  <a:pt x="673808" y="336904"/>
                </a:lnTo>
                <a:lnTo>
                  <a:pt x="675869" y="359098"/>
                </a:lnTo>
                <a:lnTo>
                  <a:pt x="695917" y="376909"/>
                </a:lnTo>
                <a:lnTo>
                  <a:pt x="718947" y="388754"/>
                </a:lnTo>
                <a:lnTo>
                  <a:pt x="729958" y="393054"/>
                </a:lnTo>
              </a:path>
            </a:pathLst>
          </a:custGeom>
          <a:ln w="12477">
            <a:solidFill>
              <a:srgbClr val="000000"/>
            </a:solidFill>
          </a:ln>
        </p:spPr>
        <p:txBody>
          <a:bodyPr wrap="square" lIns="0" tIns="0" rIns="0" bIns="0" rtlCol="0"/>
          <a:lstStyle/>
          <a:p>
            <a:endParaRPr/>
          </a:p>
        </p:txBody>
      </p:sp>
      <p:sp>
        <p:nvSpPr>
          <p:cNvPr id="25" name="object 25"/>
          <p:cNvSpPr txBox="1"/>
          <p:nvPr/>
        </p:nvSpPr>
        <p:spPr>
          <a:xfrm>
            <a:off x="5867459" y="3833286"/>
            <a:ext cx="509905" cy="145415"/>
          </a:xfrm>
          <a:prstGeom prst="rect">
            <a:avLst/>
          </a:prstGeom>
        </p:spPr>
        <p:txBody>
          <a:bodyPr vert="horz" wrap="square" lIns="0" tIns="17145" rIns="0" bIns="0" rtlCol="0">
            <a:spAutoFit/>
          </a:bodyPr>
          <a:lstStyle/>
          <a:p>
            <a:pPr marL="12700">
              <a:lnSpc>
                <a:spcPct val="100000"/>
              </a:lnSpc>
              <a:spcBef>
                <a:spcPts val="135"/>
              </a:spcBef>
            </a:pPr>
            <a:r>
              <a:rPr sz="750" b="1" spc="25" dirty="0">
                <a:latin typeface="Arial"/>
                <a:cs typeface="Arial"/>
              </a:rPr>
              <a:t>GC</a:t>
            </a:r>
            <a:r>
              <a:rPr sz="750" b="1" spc="-55" dirty="0">
                <a:latin typeface="Arial"/>
                <a:cs typeface="Arial"/>
              </a:rPr>
              <a:t> </a:t>
            </a:r>
            <a:r>
              <a:rPr sz="750" b="1" spc="20" dirty="0">
                <a:latin typeface="Arial"/>
                <a:cs typeface="Arial"/>
              </a:rPr>
              <a:t>thread</a:t>
            </a:r>
            <a:endParaRPr sz="750">
              <a:latin typeface="Arial"/>
              <a:cs typeface="Arial"/>
            </a:endParaRPr>
          </a:p>
        </p:txBody>
      </p:sp>
      <p:grpSp>
        <p:nvGrpSpPr>
          <p:cNvPr id="26" name="object 26"/>
          <p:cNvGrpSpPr/>
          <p:nvPr/>
        </p:nvGrpSpPr>
        <p:grpSpPr>
          <a:xfrm>
            <a:off x="7594776" y="3089398"/>
            <a:ext cx="462280" cy="1010919"/>
            <a:chOff x="7594776" y="3089398"/>
            <a:chExt cx="462280" cy="1010919"/>
          </a:xfrm>
        </p:grpSpPr>
        <p:sp>
          <p:nvSpPr>
            <p:cNvPr id="27" name="object 27"/>
            <p:cNvSpPr/>
            <p:nvPr/>
          </p:nvSpPr>
          <p:spPr>
            <a:xfrm>
              <a:off x="7601015" y="3700818"/>
              <a:ext cx="449580" cy="393065"/>
            </a:xfrm>
            <a:custGeom>
              <a:avLst/>
              <a:gdLst/>
              <a:ahLst/>
              <a:cxnLst/>
              <a:rect l="l" t="t" r="r" b="b"/>
              <a:pathLst>
                <a:path w="449579" h="393064">
                  <a:moveTo>
                    <a:pt x="0" y="0"/>
                  </a:moveTo>
                  <a:lnTo>
                    <a:pt x="64924" y="14564"/>
                  </a:lnTo>
                  <a:lnTo>
                    <a:pt x="98263" y="25267"/>
                  </a:lnTo>
                  <a:lnTo>
                    <a:pt x="110546" y="37375"/>
                  </a:lnTo>
                  <a:lnTo>
                    <a:pt x="112301" y="56150"/>
                  </a:lnTo>
                  <a:lnTo>
                    <a:pt x="94754" y="73870"/>
                  </a:lnTo>
                  <a:lnTo>
                    <a:pt x="56150" y="84223"/>
                  </a:lnTo>
                  <a:lnTo>
                    <a:pt x="17547" y="94577"/>
                  </a:lnTo>
                  <a:lnTo>
                    <a:pt x="0" y="112301"/>
                  </a:lnTo>
                  <a:lnTo>
                    <a:pt x="17547" y="130021"/>
                  </a:lnTo>
                  <a:lnTo>
                    <a:pt x="56150" y="140374"/>
                  </a:lnTo>
                  <a:lnTo>
                    <a:pt x="94754" y="150728"/>
                  </a:lnTo>
                  <a:lnTo>
                    <a:pt x="112301" y="168452"/>
                  </a:lnTo>
                  <a:lnTo>
                    <a:pt x="94754" y="186171"/>
                  </a:lnTo>
                  <a:lnTo>
                    <a:pt x="56150" y="196525"/>
                  </a:lnTo>
                  <a:lnTo>
                    <a:pt x="17547" y="206879"/>
                  </a:lnTo>
                  <a:lnTo>
                    <a:pt x="0" y="224602"/>
                  </a:lnTo>
                  <a:lnTo>
                    <a:pt x="17547" y="242322"/>
                  </a:lnTo>
                  <a:lnTo>
                    <a:pt x="56150" y="252675"/>
                  </a:lnTo>
                  <a:lnTo>
                    <a:pt x="94754" y="263029"/>
                  </a:lnTo>
                  <a:lnTo>
                    <a:pt x="112301" y="280753"/>
                  </a:lnTo>
                  <a:lnTo>
                    <a:pt x="96991" y="298473"/>
                  </a:lnTo>
                  <a:lnTo>
                    <a:pt x="62116" y="308826"/>
                  </a:lnTo>
                  <a:lnTo>
                    <a:pt x="24258" y="319180"/>
                  </a:lnTo>
                  <a:lnTo>
                    <a:pt x="0" y="336904"/>
                  </a:lnTo>
                  <a:lnTo>
                    <a:pt x="2061" y="359098"/>
                  </a:lnTo>
                  <a:lnTo>
                    <a:pt x="22109" y="376909"/>
                  </a:lnTo>
                  <a:lnTo>
                    <a:pt x="45139" y="388754"/>
                  </a:lnTo>
                  <a:lnTo>
                    <a:pt x="56150" y="393054"/>
                  </a:lnTo>
                </a:path>
                <a:path w="449579" h="393064">
                  <a:moveTo>
                    <a:pt x="168452" y="0"/>
                  </a:moveTo>
                  <a:lnTo>
                    <a:pt x="233376" y="14564"/>
                  </a:lnTo>
                  <a:lnTo>
                    <a:pt x="266715" y="25267"/>
                  </a:lnTo>
                  <a:lnTo>
                    <a:pt x="278998" y="37375"/>
                  </a:lnTo>
                  <a:lnTo>
                    <a:pt x="280753" y="56150"/>
                  </a:lnTo>
                  <a:lnTo>
                    <a:pt x="263206" y="73870"/>
                  </a:lnTo>
                  <a:lnTo>
                    <a:pt x="224602" y="84223"/>
                  </a:lnTo>
                  <a:lnTo>
                    <a:pt x="185999" y="94577"/>
                  </a:lnTo>
                  <a:lnTo>
                    <a:pt x="168452" y="112301"/>
                  </a:lnTo>
                  <a:lnTo>
                    <a:pt x="185999" y="130021"/>
                  </a:lnTo>
                  <a:lnTo>
                    <a:pt x="224602" y="140374"/>
                  </a:lnTo>
                  <a:lnTo>
                    <a:pt x="263206" y="150728"/>
                  </a:lnTo>
                  <a:lnTo>
                    <a:pt x="280753" y="168452"/>
                  </a:lnTo>
                  <a:lnTo>
                    <a:pt x="263206" y="186171"/>
                  </a:lnTo>
                  <a:lnTo>
                    <a:pt x="224602" y="196525"/>
                  </a:lnTo>
                  <a:lnTo>
                    <a:pt x="185999" y="206879"/>
                  </a:lnTo>
                  <a:lnTo>
                    <a:pt x="168452" y="224602"/>
                  </a:lnTo>
                  <a:lnTo>
                    <a:pt x="185999" y="242322"/>
                  </a:lnTo>
                  <a:lnTo>
                    <a:pt x="224602" y="252675"/>
                  </a:lnTo>
                  <a:lnTo>
                    <a:pt x="263206" y="263029"/>
                  </a:lnTo>
                  <a:lnTo>
                    <a:pt x="280753" y="280753"/>
                  </a:lnTo>
                  <a:lnTo>
                    <a:pt x="265443" y="298473"/>
                  </a:lnTo>
                  <a:lnTo>
                    <a:pt x="230568" y="308826"/>
                  </a:lnTo>
                  <a:lnTo>
                    <a:pt x="192710" y="319180"/>
                  </a:lnTo>
                  <a:lnTo>
                    <a:pt x="168452" y="336904"/>
                  </a:lnTo>
                  <a:lnTo>
                    <a:pt x="170513" y="359098"/>
                  </a:lnTo>
                  <a:lnTo>
                    <a:pt x="190561" y="376909"/>
                  </a:lnTo>
                  <a:lnTo>
                    <a:pt x="213591" y="388754"/>
                  </a:lnTo>
                  <a:lnTo>
                    <a:pt x="224602" y="393054"/>
                  </a:lnTo>
                </a:path>
                <a:path w="449579" h="393064">
                  <a:moveTo>
                    <a:pt x="336904" y="0"/>
                  </a:moveTo>
                  <a:lnTo>
                    <a:pt x="401828" y="14564"/>
                  </a:lnTo>
                  <a:lnTo>
                    <a:pt x="435167" y="25267"/>
                  </a:lnTo>
                  <a:lnTo>
                    <a:pt x="447450" y="37375"/>
                  </a:lnTo>
                  <a:lnTo>
                    <a:pt x="449205" y="56150"/>
                  </a:lnTo>
                  <a:lnTo>
                    <a:pt x="431658" y="73870"/>
                  </a:lnTo>
                  <a:lnTo>
                    <a:pt x="393054" y="84223"/>
                  </a:lnTo>
                  <a:lnTo>
                    <a:pt x="354451" y="94577"/>
                  </a:lnTo>
                  <a:lnTo>
                    <a:pt x="336904" y="112301"/>
                  </a:lnTo>
                  <a:lnTo>
                    <a:pt x="354451" y="130021"/>
                  </a:lnTo>
                  <a:lnTo>
                    <a:pt x="393054" y="140374"/>
                  </a:lnTo>
                  <a:lnTo>
                    <a:pt x="431658" y="150728"/>
                  </a:lnTo>
                  <a:lnTo>
                    <a:pt x="449205" y="168452"/>
                  </a:lnTo>
                  <a:lnTo>
                    <a:pt x="431658" y="186171"/>
                  </a:lnTo>
                  <a:lnTo>
                    <a:pt x="393054" y="196525"/>
                  </a:lnTo>
                  <a:lnTo>
                    <a:pt x="354451" y="206879"/>
                  </a:lnTo>
                  <a:lnTo>
                    <a:pt x="336904" y="224602"/>
                  </a:lnTo>
                  <a:lnTo>
                    <a:pt x="354451" y="242322"/>
                  </a:lnTo>
                  <a:lnTo>
                    <a:pt x="393054" y="252675"/>
                  </a:lnTo>
                  <a:lnTo>
                    <a:pt x="431658" y="263029"/>
                  </a:lnTo>
                  <a:lnTo>
                    <a:pt x="449205" y="280753"/>
                  </a:lnTo>
                  <a:lnTo>
                    <a:pt x="433895" y="298473"/>
                  </a:lnTo>
                  <a:lnTo>
                    <a:pt x="399020" y="308826"/>
                  </a:lnTo>
                  <a:lnTo>
                    <a:pt x="361162" y="319180"/>
                  </a:lnTo>
                  <a:lnTo>
                    <a:pt x="336904" y="336904"/>
                  </a:lnTo>
                  <a:lnTo>
                    <a:pt x="338965" y="359098"/>
                  </a:lnTo>
                  <a:lnTo>
                    <a:pt x="359013" y="376909"/>
                  </a:lnTo>
                  <a:lnTo>
                    <a:pt x="382043" y="388754"/>
                  </a:lnTo>
                  <a:lnTo>
                    <a:pt x="393054" y="393054"/>
                  </a:lnTo>
                </a:path>
              </a:pathLst>
            </a:custGeom>
            <a:ln w="12477">
              <a:solidFill>
                <a:srgbClr val="FF5B2C"/>
              </a:solidFill>
            </a:ln>
          </p:spPr>
          <p:txBody>
            <a:bodyPr wrap="square" lIns="0" tIns="0" rIns="0" bIns="0" rtlCol="0"/>
            <a:lstStyle/>
            <a:p>
              <a:endParaRPr/>
            </a:p>
          </p:txBody>
        </p:sp>
        <p:sp>
          <p:nvSpPr>
            <p:cNvPr id="28" name="object 28"/>
            <p:cNvSpPr/>
            <p:nvPr/>
          </p:nvSpPr>
          <p:spPr>
            <a:xfrm>
              <a:off x="7657160" y="3089398"/>
              <a:ext cx="318187" cy="499113"/>
            </a:xfrm>
            <a:prstGeom prst="rect">
              <a:avLst/>
            </a:prstGeom>
            <a:blipFill>
              <a:blip r:embed="rId3" cstate="print"/>
              <a:stretch>
                <a:fillRect/>
              </a:stretch>
            </a:blipFill>
          </p:spPr>
          <p:txBody>
            <a:bodyPr wrap="square" lIns="0" tIns="0" rIns="0" bIns="0" rtlCol="0"/>
            <a:lstStyle/>
            <a:p>
              <a:endParaRPr/>
            </a:p>
          </p:txBody>
        </p:sp>
      </p:grpSp>
      <p:sp>
        <p:nvSpPr>
          <p:cNvPr id="29" name="object 29"/>
          <p:cNvSpPr txBox="1"/>
          <p:nvPr/>
        </p:nvSpPr>
        <p:spPr>
          <a:xfrm>
            <a:off x="8184012" y="3833286"/>
            <a:ext cx="456565" cy="145415"/>
          </a:xfrm>
          <a:prstGeom prst="rect">
            <a:avLst/>
          </a:prstGeom>
        </p:spPr>
        <p:txBody>
          <a:bodyPr vert="horz" wrap="square" lIns="0" tIns="17145" rIns="0" bIns="0" rtlCol="0">
            <a:spAutoFit/>
          </a:bodyPr>
          <a:lstStyle/>
          <a:p>
            <a:pPr marL="12700">
              <a:lnSpc>
                <a:spcPct val="100000"/>
              </a:lnSpc>
              <a:spcBef>
                <a:spcPts val="135"/>
              </a:spcBef>
            </a:pPr>
            <a:r>
              <a:rPr sz="750" b="1" spc="25" dirty="0">
                <a:solidFill>
                  <a:srgbClr val="EE5732"/>
                </a:solidFill>
                <a:latin typeface="Arial"/>
                <a:cs typeface="Arial"/>
              </a:rPr>
              <a:t>Mutators</a:t>
            </a:r>
            <a:endParaRPr sz="750">
              <a:latin typeface="Arial"/>
              <a:cs typeface="Arial"/>
            </a:endParaRPr>
          </a:p>
        </p:txBody>
      </p:sp>
      <p:grpSp>
        <p:nvGrpSpPr>
          <p:cNvPr id="30" name="object 30"/>
          <p:cNvGrpSpPr/>
          <p:nvPr/>
        </p:nvGrpSpPr>
        <p:grpSpPr>
          <a:xfrm>
            <a:off x="6099297" y="5233531"/>
            <a:ext cx="73025" cy="30480"/>
            <a:chOff x="6099297" y="5233531"/>
            <a:chExt cx="73025" cy="30480"/>
          </a:xfrm>
        </p:grpSpPr>
        <p:sp>
          <p:nvSpPr>
            <p:cNvPr id="31" name="object 31"/>
            <p:cNvSpPr/>
            <p:nvPr/>
          </p:nvSpPr>
          <p:spPr>
            <a:xfrm>
              <a:off x="6129493" y="5248617"/>
              <a:ext cx="36830" cy="635"/>
            </a:xfrm>
            <a:custGeom>
              <a:avLst/>
              <a:gdLst/>
              <a:ahLst/>
              <a:cxnLst/>
              <a:rect l="l" t="t" r="r" b="b"/>
              <a:pathLst>
                <a:path w="36829" h="635">
                  <a:moveTo>
                    <a:pt x="-6238" y="68"/>
                  </a:moveTo>
                  <a:lnTo>
                    <a:pt x="42799" y="68"/>
                  </a:lnTo>
                </a:path>
              </a:pathLst>
            </a:custGeom>
            <a:ln w="12615">
              <a:solidFill>
                <a:srgbClr val="000000"/>
              </a:solidFill>
            </a:ln>
          </p:spPr>
          <p:txBody>
            <a:bodyPr wrap="square" lIns="0" tIns="0" rIns="0" bIns="0" rtlCol="0"/>
            <a:lstStyle/>
            <a:p>
              <a:endParaRPr/>
            </a:p>
          </p:txBody>
        </p:sp>
        <p:sp>
          <p:nvSpPr>
            <p:cNvPr id="32" name="object 32"/>
            <p:cNvSpPr/>
            <p:nvPr/>
          </p:nvSpPr>
          <p:spPr>
            <a:xfrm>
              <a:off x="6105537" y="5239770"/>
              <a:ext cx="24130" cy="18415"/>
            </a:xfrm>
            <a:custGeom>
              <a:avLst/>
              <a:gdLst/>
              <a:ahLst/>
              <a:cxnLst/>
              <a:rect l="l" t="t" r="r" b="b"/>
              <a:pathLst>
                <a:path w="24129" h="18414">
                  <a:moveTo>
                    <a:pt x="23914" y="0"/>
                  </a:moveTo>
                  <a:lnTo>
                    <a:pt x="0" y="9077"/>
                  </a:lnTo>
                  <a:lnTo>
                    <a:pt x="23990" y="17967"/>
                  </a:lnTo>
                  <a:lnTo>
                    <a:pt x="23914" y="0"/>
                  </a:lnTo>
                  <a:close/>
                </a:path>
              </a:pathLst>
            </a:custGeom>
            <a:solidFill>
              <a:srgbClr val="000000"/>
            </a:solidFill>
          </p:spPr>
          <p:txBody>
            <a:bodyPr wrap="square" lIns="0" tIns="0" rIns="0" bIns="0" rtlCol="0"/>
            <a:lstStyle/>
            <a:p>
              <a:endParaRPr/>
            </a:p>
          </p:txBody>
        </p:sp>
        <p:sp>
          <p:nvSpPr>
            <p:cNvPr id="33" name="object 33"/>
            <p:cNvSpPr/>
            <p:nvPr/>
          </p:nvSpPr>
          <p:spPr>
            <a:xfrm>
              <a:off x="6105536" y="5239770"/>
              <a:ext cx="24130" cy="18415"/>
            </a:xfrm>
            <a:custGeom>
              <a:avLst/>
              <a:gdLst/>
              <a:ahLst/>
              <a:cxnLst/>
              <a:rect l="l" t="t" r="r" b="b"/>
              <a:pathLst>
                <a:path w="24129" h="18414">
                  <a:moveTo>
                    <a:pt x="0" y="9077"/>
                  </a:moveTo>
                  <a:lnTo>
                    <a:pt x="23988" y="17968"/>
                  </a:lnTo>
                  <a:lnTo>
                    <a:pt x="23920" y="0"/>
                  </a:lnTo>
                  <a:lnTo>
                    <a:pt x="0" y="9077"/>
                  </a:lnTo>
                  <a:close/>
                </a:path>
              </a:pathLst>
            </a:custGeom>
            <a:ln w="12477">
              <a:solidFill>
                <a:srgbClr val="000000"/>
              </a:solidFill>
            </a:ln>
          </p:spPr>
          <p:txBody>
            <a:bodyPr wrap="square" lIns="0" tIns="0" rIns="0" bIns="0" rtlCol="0"/>
            <a:lstStyle/>
            <a:p>
              <a:endParaRPr/>
            </a:p>
          </p:txBody>
        </p:sp>
      </p:grpSp>
      <p:grpSp>
        <p:nvGrpSpPr>
          <p:cNvPr id="34" name="object 34"/>
          <p:cNvGrpSpPr/>
          <p:nvPr/>
        </p:nvGrpSpPr>
        <p:grpSpPr>
          <a:xfrm>
            <a:off x="6446807" y="5232271"/>
            <a:ext cx="276225" cy="35560"/>
            <a:chOff x="6446807" y="5232271"/>
            <a:chExt cx="276225" cy="35560"/>
          </a:xfrm>
        </p:grpSpPr>
        <p:sp>
          <p:nvSpPr>
            <p:cNvPr id="35" name="object 35"/>
            <p:cNvSpPr/>
            <p:nvPr/>
          </p:nvSpPr>
          <p:spPr>
            <a:xfrm>
              <a:off x="6446807" y="5247812"/>
              <a:ext cx="57150" cy="635"/>
            </a:xfrm>
            <a:custGeom>
              <a:avLst/>
              <a:gdLst/>
              <a:ahLst/>
              <a:cxnLst/>
              <a:rect l="l" t="t" r="r" b="b"/>
              <a:pathLst>
                <a:path w="57150" h="635">
                  <a:moveTo>
                    <a:pt x="0" y="81"/>
                  </a:moveTo>
                  <a:lnTo>
                    <a:pt x="56836" y="0"/>
                  </a:lnTo>
                </a:path>
              </a:pathLst>
            </a:custGeom>
            <a:ln w="12477">
              <a:solidFill>
                <a:srgbClr val="000000"/>
              </a:solidFill>
            </a:ln>
          </p:spPr>
          <p:txBody>
            <a:bodyPr wrap="square" lIns="0" tIns="0" rIns="0" bIns="0" rtlCol="0"/>
            <a:lstStyle/>
            <a:p>
              <a:endParaRPr/>
            </a:p>
          </p:txBody>
        </p:sp>
        <p:sp>
          <p:nvSpPr>
            <p:cNvPr id="36" name="object 36"/>
            <p:cNvSpPr/>
            <p:nvPr/>
          </p:nvSpPr>
          <p:spPr>
            <a:xfrm>
              <a:off x="6503632" y="5238835"/>
              <a:ext cx="24130" cy="18415"/>
            </a:xfrm>
            <a:custGeom>
              <a:avLst/>
              <a:gdLst/>
              <a:ahLst/>
              <a:cxnLst/>
              <a:rect l="l" t="t" r="r" b="b"/>
              <a:pathLst>
                <a:path w="24129" h="18414">
                  <a:moveTo>
                    <a:pt x="0" y="0"/>
                  </a:moveTo>
                  <a:lnTo>
                    <a:pt x="25" y="17967"/>
                  </a:lnTo>
                  <a:lnTo>
                    <a:pt x="23964" y="8945"/>
                  </a:lnTo>
                  <a:lnTo>
                    <a:pt x="0" y="0"/>
                  </a:lnTo>
                  <a:close/>
                </a:path>
              </a:pathLst>
            </a:custGeom>
            <a:solidFill>
              <a:srgbClr val="000000"/>
            </a:solidFill>
          </p:spPr>
          <p:txBody>
            <a:bodyPr wrap="square" lIns="0" tIns="0" rIns="0" bIns="0" rtlCol="0"/>
            <a:lstStyle/>
            <a:p>
              <a:endParaRPr/>
            </a:p>
          </p:txBody>
        </p:sp>
        <p:sp>
          <p:nvSpPr>
            <p:cNvPr id="37" name="object 37"/>
            <p:cNvSpPr/>
            <p:nvPr/>
          </p:nvSpPr>
          <p:spPr>
            <a:xfrm>
              <a:off x="6503632" y="5238828"/>
              <a:ext cx="24130" cy="18415"/>
            </a:xfrm>
            <a:custGeom>
              <a:avLst/>
              <a:gdLst/>
              <a:ahLst/>
              <a:cxnLst/>
              <a:rect l="l" t="t" r="r" b="b"/>
              <a:pathLst>
                <a:path w="24129" h="18414">
                  <a:moveTo>
                    <a:pt x="23970" y="8952"/>
                  </a:moveTo>
                  <a:lnTo>
                    <a:pt x="0" y="0"/>
                  </a:lnTo>
                  <a:lnTo>
                    <a:pt x="24" y="17968"/>
                  </a:lnTo>
                  <a:lnTo>
                    <a:pt x="23970" y="8952"/>
                  </a:lnTo>
                  <a:close/>
                </a:path>
              </a:pathLst>
            </a:custGeom>
            <a:ln w="12477">
              <a:solidFill>
                <a:srgbClr val="000000"/>
              </a:solidFill>
            </a:ln>
          </p:spPr>
          <p:txBody>
            <a:bodyPr wrap="square" lIns="0" tIns="0" rIns="0" bIns="0" rtlCol="0"/>
            <a:lstStyle/>
            <a:p>
              <a:endParaRPr/>
            </a:p>
          </p:txBody>
        </p:sp>
        <p:sp>
          <p:nvSpPr>
            <p:cNvPr id="38" name="object 38"/>
            <p:cNvSpPr/>
            <p:nvPr/>
          </p:nvSpPr>
          <p:spPr>
            <a:xfrm>
              <a:off x="6598726" y="5248755"/>
              <a:ext cx="118110" cy="1270"/>
            </a:xfrm>
            <a:custGeom>
              <a:avLst/>
              <a:gdLst/>
              <a:ahLst/>
              <a:cxnLst/>
              <a:rect l="l" t="t" r="r" b="b"/>
              <a:pathLst>
                <a:path w="118109" h="1270">
                  <a:moveTo>
                    <a:pt x="-6238" y="492"/>
                  </a:moveTo>
                  <a:lnTo>
                    <a:pt x="124155" y="492"/>
                  </a:lnTo>
                </a:path>
              </a:pathLst>
            </a:custGeom>
            <a:ln w="13463">
              <a:solidFill>
                <a:srgbClr val="000000"/>
              </a:solidFill>
            </a:ln>
          </p:spPr>
          <p:txBody>
            <a:bodyPr wrap="square" lIns="0" tIns="0" rIns="0" bIns="0" rtlCol="0"/>
            <a:lstStyle/>
            <a:p>
              <a:endParaRPr/>
            </a:p>
          </p:txBody>
        </p:sp>
        <p:sp>
          <p:nvSpPr>
            <p:cNvPr id="39" name="object 39"/>
            <p:cNvSpPr/>
            <p:nvPr/>
          </p:nvSpPr>
          <p:spPr>
            <a:xfrm>
              <a:off x="6568783" y="5238510"/>
              <a:ext cx="30480" cy="22860"/>
            </a:xfrm>
            <a:custGeom>
              <a:avLst/>
              <a:gdLst/>
              <a:ahLst/>
              <a:cxnLst/>
              <a:rect l="l" t="t" r="r" b="b"/>
              <a:pathLst>
                <a:path w="30479" h="22860">
                  <a:moveTo>
                    <a:pt x="29845" y="0"/>
                  </a:moveTo>
                  <a:lnTo>
                    <a:pt x="0" y="11480"/>
                  </a:lnTo>
                  <a:lnTo>
                    <a:pt x="30035" y="22461"/>
                  </a:lnTo>
                  <a:lnTo>
                    <a:pt x="29845" y="0"/>
                  </a:lnTo>
                  <a:close/>
                </a:path>
              </a:pathLst>
            </a:custGeom>
            <a:solidFill>
              <a:srgbClr val="000000"/>
            </a:solidFill>
          </p:spPr>
          <p:txBody>
            <a:bodyPr wrap="square" lIns="0" tIns="0" rIns="0" bIns="0" rtlCol="0"/>
            <a:lstStyle/>
            <a:p>
              <a:endParaRPr/>
            </a:p>
          </p:txBody>
        </p:sp>
        <p:sp>
          <p:nvSpPr>
            <p:cNvPr id="40" name="object 40"/>
            <p:cNvSpPr/>
            <p:nvPr/>
          </p:nvSpPr>
          <p:spPr>
            <a:xfrm>
              <a:off x="6568779" y="5238510"/>
              <a:ext cx="30480" cy="22860"/>
            </a:xfrm>
            <a:custGeom>
              <a:avLst/>
              <a:gdLst/>
              <a:ahLst/>
              <a:cxnLst/>
              <a:rect l="l" t="t" r="r" b="b"/>
              <a:pathLst>
                <a:path w="30479" h="22860">
                  <a:moveTo>
                    <a:pt x="0" y="11479"/>
                  </a:moveTo>
                  <a:lnTo>
                    <a:pt x="30040" y="22460"/>
                  </a:lnTo>
                  <a:lnTo>
                    <a:pt x="29853" y="0"/>
                  </a:lnTo>
                  <a:lnTo>
                    <a:pt x="0" y="11479"/>
                  </a:lnTo>
                  <a:close/>
                </a:path>
              </a:pathLst>
            </a:custGeom>
            <a:ln w="12477">
              <a:solidFill>
                <a:srgbClr val="000000"/>
              </a:solidFill>
            </a:ln>
          </p:spPr>
          <p:txBody>
            <a:bodyPr wrap="square" lIns="0" tIns="0" rIns="0" bIns="0" rtlCol="0"/>
            <a:lstStyle/>
            <a:p>
              <a:endParaRPr/>
            </a:p>
          </p:txBody>
        </p:sp>
      </p:grpSp>
      <p:grpSp>
        <p:nvGrpSpPr>
          <p:cNvPr id="41" name="object 41"/>
          <p:cNvGrpSpPr/>
          <p:nvPr/>
        </p:nvGrpSpPr>
        <p:grpSpPr>
          <a:xfrm>
            <a:off x="6871870" y="5228885"/>
            <a:ext cx="139700" cy="35560"/>
            <a:chOff x="6871870" y="5228885"/>
            <a:chExt cx="139700" cy="35560"/>
          </a:xfrm>
        </p:grpSpPr>
        <p:sp>
          <p:nvSpPr>
            <p:cNvPr id="42" name="object 42"/>
            <p:cNvSpPr/>
            <p:nvPr/>
          </p:nvSpPr>
          <p:spPr>
            <a:xfrm>
              <a:off x="6878855" y="5246465"/>
              <a:ext cx="96520" cy="1270"/>
            </a:xfrm>
            <a:custGeom>
              <a:avLst/>
              <a:gdLst/>
              <a:ahLst/>
              <a:cxnLst/>
              <a:rect l="l" t="t" r="r" b="b"/>
              <a:pathLst>
                <a:path w="96520" h="1270">
                  <a:moveTo>
                    <a:pt x="-6238" y="436"/>
                  </a:moveTo>
                  <a:lnTo>
                    <a:pt x="102319" y="436"/>
                  </a:lnTo>
                </a:path>
              </a:pathLst>
            </a:custGeom>
            <a:ln w="13351">
              <a:solidFill>
                <a:srgbClr val="000000"/>
              </a:solidFill>
            </a:ln>
          </p:spPr>
          <p:txBody>
            <a:bodyPr wrap="square" lIns="0" tIns="0" rIns="0" bIns="0" rtlCol="0"/>
            <a:lstStyle/>
            <a:p>
              <a:endParaRPr/>
            </a:p>
          </p:txBody>
        </p:sp>
        <p:sp>
          <p:nvSpPr>
            <p:cNvPr id="43" name="object 43"/>
            <p:cNvSpPr/>
            <p:nvPr/>
          </p:nvSpPr>
          <p:spPr>
            <a:xfrm>
              <a:off x="6974839" y="5235234"/>
              <a:ext cx="30480" cy="22860"/>
            </a:xfrm>
            <a:custGeom>
              <a:avLst/>
              <a:gdLst/>
              <a:ahLst/>
              <a:cxnLst/>
              <a:rect l="l" t="t" r="r" b="b"/>
              <a:pathLst>
                <a:path w="30479" h="22860">
                  <a:moveTo>
                    <a:pt x="0" y="0"/>
                  </a:moveTo>
                  <a:lnTo>
                    <a:pt x="203" y="22461"/>
                  </a:lnTo>
                  <a:lnTo>
                    <a:pt x="30035" y="10956"/>
                  </a:lnTo>
                  <a:lnTo>
                    <a:pt x="0" y="0"/>
                  </a:lnTo>
                  <a:close/>
                </a:path>
              </a:pathLst>
            </a:custGeom>
            <a:solidFill>
              <a:srgbClr val="000000"/>
            </a:solidFill>
          </p:spPr>
          <p:txBody>
            <a:bodyPr wrap="square" lIns="0" tIns="0" rIns="0" bIns="0" rtlCol="0"/>
            <a:lstStyle/>
            <a:p>
              <a:endParaRPr/>
            </a:p>
          </p:txBody>
        </p:sp>
        <p:sp>
          <p:nvSpPr>
            <p:cNvPr id="44" name="object 44"/>
            <p:cNvSpPr/>
            <p:nvPr/>
          </p:nvSpPr>
          <p:spPr>
            <a:xfrm>
              <a:off x="6974835" y="5235235"/>
              <a:ext cx="30480" cy="22860"/>
            </a:xfrm>
            <a:custGeom>
              <a:avLst/>
              <a:gdLst/>
              <a:ahLst/>
              <a:cxnLst/>
              <a:rect l="l" t="t" r="r" b="b"/>
              <a:pathLst>
                <a:path w="30479" h="22860">
                  <a:moveTo>
                    <a:pt x="30046" y="10955"/>
                  </a:moveTo>
                  <a:lnTo>
                    <a:pt x="0" y="0"/>
                  </a:lnTo>
                  <a:lnTo>
                    <a:pt x="205" y="22460"/>
                  </a:lnTo>
                  <a:lnTo>
                    <a:pt x="30046" y="10955"/>
                  </a:lnTo>
                  <a:close/>
                </a:path>
              </a:pathLst>
            </a:custGeom>
            <a:ln w="12477">
              <a:solidFill>
                <a:srgbClr val="000000"/>
              </a:solidFill>
            </a:ln>
          </p:spPr>
          <p:txBody>
            <a:bodyPr wrap="square" lIns="0" tIns="0" rIns="0" bIns="0" rtlCol="0"/>
            <a:lstStyle/>
            <a:p>
              <a:endParaRPr/>
            </a:p>
          </p:txBody>
        </p:sp>
      </p:grpSp>
      <p:graphicFrame>
        <p:nvGraphicFramePr>
          <p:cNvPr id="45" name="object 45"/>
          <p:cNvGraphicFramePr>
            <a:graphicFrameLocks noGrp="1"/>
          </p:cNvGraphicFramePr>
          <p:nvPr/>
        </p:nvGraphicFramePr>
        <p:xfrm>
          <a:off x="6078708" y="4873743"/>
          <a:ext cx="2134235" cy="430488"/>
        </p:xfrm>
        <a:graphic>
          <a:graphicData uri="http://schemas.openxmlformats.org/drawingml/2006/table">
            <a:tbl>
              <a:tblPr firstRow="1" bandRow="1">
                <a:tableStyleId>{2D5ABB26-0587-4C30-8999-92F81FD0307C}</a:tableStyleId>
              </a:tblPr>
              <a:tblGrid>
                <a:gridCol w="461645">
                  <a:extLst>
                    <a:ext uri="{9D8B030D-6E8A-4147-A177-3AD203B41FA5}">
                      <a16:colId xmlns:a16="http://schemas.microsoft.com/office/drawing/2014/main" val="20000"/>
                    </a:ext>
                  </a:extLst>
                </a:gridCol>
                <a:gridCol w="477520">
                  <a:extLst>
                    <a:ext uri="{9D8B030D-6E8A-4147-A177-3AD203B41FA5}">
                      <a16:colId xmlns:a16="http://schemas.microsoft.com/office/drawing/2014/main" val="20001"/>
                    </a:ext>
                  </a:extLst>
                </a:gridCol>
                <a:gridCol w="1195070">
                  <a:extLst>
                    <a:ext uri="{9D8B030D-6E8A-4147-A177-3AD203B41FA5}">
                      <a16:colId xmlns:a16="http://schemas.microsoft.com/office/drawing/2014/main" val="20002"/>
                    </a:ext>
                  </a:extLst>
                </a:gridCol>
              </a:tblGrid>
              <a:tr h="280753">
                <a:tc>
                  <a:txBody>
                    <a:bodyPr/>
                    <a:lstStyle/>
                    <a:p>
                      <a:pPr>
                        <a:lnSpc>
                          <a:spcPct val="100000"/>
                        </a:lnSpc>
                      </a:pPr>
                      <a:endParaRPr sz="15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ACACA"/>
                    </a:solidFill>
                  </a:tcPr>
                </a:tc>
                <a:tc>
                  <a:txBody>
                    <a:bodyPr/>
                    <a:lstStyle/>
                    <a:p>
                      <a:pPr>
                        <a:lnSpc>
                          <a:spcPct val="100000"/>
                        </a:lnSpc>
                      </a:pPr>
                      <a:endParaRPr sz="15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ACACA"/>
                    </a:solidFill>
                  </a:tcPr>
                </a:tc>
                <a:tc>
                  <a:txBody>
                    <a:bodyPr/>
                    <a:lstStyle/>
                    <a:p>
                      <a:pPr>
                        <a:lnSpc>
                          <a:spcPct val="100000"/>
                        </a:lnSpc>
                      </a:pPr>
                      <a:endParaRPr sz="15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ACACA"/>
                    </a:solidFill>
                  </a:tcPr>
                </a:tc>
                <a:extLst>
                  <a:ext uri="{0D108BD9-81ED-4DB2-BD59-A6C34878D82A}">
                    <a16:rowId xmlns:a16="http://schemas.microsoft.com/office/drawing/2014/main" val="10000"/>
                  </a:ext>
                </a:extLst>
              </a:tr>
              <a:tr h="149735">
                <a:tc>
                  <a:txBody>
                    <a:bodyPr/>
                    <a:lstStyle/>
                    <a:p>
                      <a:pPr marL="113664">
                        <a:lnSpc>
                          <a:spcPct val="100000"/>
                        </a:lnSpc>
                        <a:spcBef>
                          <a:spcPts val="295"/>
                        </a:spcBef>
                      </a:pPr>
                      <a:r>
                        <a:rPr sz="650" b="1" i="1" spc="15" dirty="0">
                          <a:latin typeface="Arial"/>
                          <a:cs typeface="Arial"/>
                        </a:rPr>
                        <a:t>From</a:t>
                      </a:r>
                      <a:endParaRPr sz="650">
                        <a:latin typeface="Arial"/>
                        <a:cs typeface="Arial"/>
                      </a:endParaRPr>
                    </a:p>
                  </a:txBody>
                  <a:tcPr marL="0" marR="0" marT="37465" marB="0">
                    <a:lnL w="12700">
                      <a:solidFill>
                        <a:srgbClr val="000000"/>
                      </a:solidFill>
                      <a:prstDash val="solid"/>
                    </a:lnL>
                    <a:lnR w="12700">
                      <a:solidFill>
                        <a:srgbClr val="000000"/>
                      </a:solidFill>
                      <a:prstDash val="solid"/>
                    </a:lnR>
                    <a:lnT w="12700">
                      <a:solidFill>
                        <a:srgbClr val="000000"/>
                      </a:solidFill>
                      <a:prstDash val="solid"/>
                    </a:lnT>
                  </a:tcPr>
                </a:tc>
                <a:tc>
                  <a:txBody>
                    <a:bodyPr/>
                    <a:lstStyle/>
                    <a:p>
                      <a:pPr marL="15240" algn="ctr">
                        <a:lnSpc>
                          <a:spcPct val="100000"/>
                        </a:lnSpc>
                        <a:spcBef>
                          <a:spcPts val="295"/>
                        </a:spcBef>
                      </a:pPr>
                      <a:r>
                        <a:rPr sz="650" b="1" i="1" spc="-65" dirty="0">
                          <a:latin typeface="Arial"/>
                          <a:cs typeface="Arial"/>
                        </a:rPr>
                        <a:t>To</a:t>
                      </a:r>
                      <a:endParaRPr sz="650">
                        <a:latin typeface="Arial"/>
                        <a:cs typeface="Arial"/>
                      </a:endParaRPr>
                    </a:p>
                  </a:txBody>
                  <a:tcPr marL="0" marR="0" marT="37465" marB="0">
                    <a:lnL w="12700">
                      <a:solidFill>
                        <a:srgbClr val="000000"/>
                      </a:solidFill>
                      <a:prstDash val="solid"/>
                    </a:lnL>
                    <a:lnR w="12700">
                      <a:solidFill>
                        <a:srgbClr val="000000"/>
                      </a:solidFill>
                      <a:prstDash val="solid"/>
                    </a:lnR>
                    <a:lnT w="12700">
                      <a:solidFill>
                        <a:srgbClr val="000000"/>
                      </a:solidFill>
                      <a:prstDash val="solid"/>
                    </a:lnT>
                  </a:tcPr>
                </a:tc>
                <a:tc>
                  <a:txBody>
                    <a:bodyPr/>
                    <a:lstStyle/>
                    <a:p>
                      <a:pPr marL="387985">
                        <a:lnSpc>
                          <a:spcPct val="100000"/>
                        </a:lnSpc>
                        <a:spcBef>
                          <a:spcPts val="295"/>
                        </a:spcBef>
                      </a:pPr>
                      <a:r>
                        <a:rPr sz="650" b="1" i="1" spc="15" dirty="0">
                          <a:latin typeface="Arial"/>
                          <a:cs typeface="Arial"/>
                        </a:rPr>
                        <a:t>Old</a:t>
                      </a:r>
                      <a:r>
                        <a:rPr sz="650" b="1" i="1" spc="5" dirty="0">
                          <a:latin typeface="Arial"/>
                          <a:cs typeface="Arial"/>
                        </a:rPr>
                        <a:t> </a:t>
                      </a:r>
                      <a:r>
                        <a:rPr sz="650" b="1" i="1" spc="20" dirty="0">
                          <a:latin typeface="Arial"/>
                          <a:cs typeface="Arial"/>
                        </a:rPr>
                        <a:t>Space</a:t>
                      </a:r>
                      <a:endParaRPr sz="650">
                        <a:latin typeface="Arial"/>
                        <a:cs typeface="Arial"/>
                      </a:endParaRPr>
                    </a:p>
                  </a:txBody>
                  <a:tcPr marL="0" marR="0" marT="37465" marB="0">
                    <a:lnL w="12700">
                      <a:solidFill>
                        <a:srgbClr val="000000"/>
                      </a:solidFill>
                      <a:prstDash val="solid"/>
                    </a:lnL>
                    <a:lnR w="12700">
                      <a:solidFill>
                        <a:srgbClr val="000000"/>
                      </a:solidFill>
                      <a:prstDash val="solid"/>
                    </a:lnR>
                    <a:lnT w="12700">
                      <a:solidFill>
                        <a:srgbClr val="000000"/>
                      </a:solidFill>
                      <a:prstDash val="solid"/>
                    </a:lnT>
                  </a:tcPr>
                </a:tc>
                <a:extLst>
                  <a:ext uri="{0D108BD9-81ED-4DB2-BD59-A6C34878D82A}">
                    <a16:rowId xmlns:a16="http://schemas.microsoft.com/office/drawing/2014/main" val="10001"/>
                  </a:ext>
                </a:extLst>
              </a:tr>
            </a:tbl>
          </a:graphicData>
        </a:graphic>
      </p:graphicFrame>
      <p:grpSp>
        <p:nvGrpSpPr>
          <p:cNvPr id="46" name="object 46"/>
          <p:cNvGrpSpPr/>
          <p:nvPr/>
        </p:nvGrpSpPr>
        <p:grpSpPr>
          <a:xfrm>
            <a:off x="7039820" y="5227985"/>
            <a:ext cx="346075" cy="40005"/>
            <a:chOff x="7039820" y="5227985"/>
            <a:chExt cx="346075" cy="40005"/>
          </a:xfrm>
        </p:grpSpPr>
        <p:sp>
          <p:nvSpPr>
            <p:cNvPr id="47" name="object 47"/>
            <p:cNvSpPr/>
            <p:nvPr/>
          </p:nvSpPr>
          <p:spPr>
            <a:xfrm>
              <a:off x="7081996" y="5247700"/>
              <a:ext cx="297815" cy="635"/>
            </a:xfrm>
            <a:custGeom>
              <a:avLst/>
              <a:gdLst/>
              <a:ahLst/>
              <a:cxnLst/>
              <a:rect l="l" t="t" r="r" b="b"/>
              <a:pathLst>
                <a:path w="297815" h="635">
                  <a:moveTo>
                    <a:pt x="297536" y="205"/>
                  </a:moveTo>
                  <a:lnTo>
                    <a:pt x="0" y="0"/>
                  </a:lnTo>
                </a:path>
              </a:pathLst>
            </a:custGeom>
            <a:ln w="12477">
              <a:solidFill>
                <a:srgbClr val="000000"/>
              </a:solidFill>
            </a:ln>
          </p:spPr>
          <p:txBody>
            <a:bodyPr wrap="square" lIns="0" tIns="0" rIns="0" bIns="0" rtlCol="0"/>
            <a:lstStyle/>
            <a:p>
              <a:endParaRPr/>
            </a:p>
          </p:txBody>
        </p:sp>
        <p:sp>
          <p:nvSpPr>
            <p:cNvPr id="48" name="object 48"/>
            <p:cNvSpPr/>
            <p:nvPr/>
          </p:nvSpPr>
          <p:spPr>
            <a:xfrm>
              <a:off x="7046061" y="5234223"/>
              <a:ext cx="36195" cy="27305"/>
            </a:xfrm>
            <a:custGeom>
              <a:avLst/>
              <a:gdLst/>
              <a:ahLst/>
              <a:cxnLst/>
              <a:rect l="l" t="t" r="r" b="b"/>
              <a:pathLst>
                <a:path w="36195" h="27304">
                  <a:moveTo>
                    <a:pt x="35941" y="0"/>
                  </a:moveTo>
                  <a:lnTo>
                    <a:pt x="0" y="13451"/>
                  </a:lnTo>
                  <a:lnTo>
                    <a:pt x="35915" y="26953"/>
                  </a:lnTo>
                  <a:lnTo>
                    <a:pt x="35941" y="0"/>
                  </a:lnTo>
                  <a:close/>
                </a:path>
              </a:pathLst>
            </a:custGeom>
            <a:solidFill>
              <a:srgbClr val="000000"/>
            </a:solidFill>
          </p:spPr>
          <p:txBody>
            <a:bodyPr wrap="square" lIns="0" tIns="0" rIns="0" bIns="0" rtlCol="0"/>
            <a:lstStyle/>
            <a:p>
              <a:endParaRPr/>
            </a:p>
          </p:txBody>
        </p:sp>
        <p:sp>
          <p:nvSpPr>
            <p:cNvPr id="49" name="object 49"/>
            <p:cNvSpPr/>
            <p:nvPr/>
          </p:nvSpPr>
          <p:spPr>
            <a:xfrm>
              <a:off x="7046059" y="5234224"/>
              <a:ext cx="36195" cy="27305"/>
            </a:xfrm>
            <a:custGeom>
              <a:avLst/>
              <a:gdLst/>
              <a:ahLst/>
              <a:cxnLst/>
              <a:rect l="l" t="t" r="r" b="b"/>
              <a:pathLst>
                <a:path w="36195" h="27304">
                  <a:moveTo>
                    <a:pt x="0" y="13451"/>
                  </a:moveTo>
                  <a:lnTo>
                    <a:pt x="35923" y="26952"/>
                  </a:lnTo>
                  <a:lnTo>
                    <a:pt x="35948" y="0"/>
                  </a:lnTo>
                  <a:lnTo>
                    <a:pt x="0" y="13451"/>
                  </a:lnTo>
                  <a:close/>
                </a:path>
              </a:pathLst>
            </a:custGeom>
            <a:ln w="12477">
              <a:solidFill>
                <a:srgbClr val="000000"/>
              </a:solidFill>
            </a:ln>
          </p:spPr>
          <p:txBody>
            <a:bodyPr wrap="square" lIns="0" tIns="0" rIns="0" bIns="0" rtlCol="0"/>
            <a:lstStyle/>
            <a:p>
              <a:endParaRPr/>
            </a:p>
          </p:txBody>
        </p:sp>
      </p:grpSp>
      <p:grpSp>
        <p:nvGrpSpPr>
          <p:cNvPr id="50" name="object 50"/>
          <p:cNvGrpSpPr/>
          <p:nvPr/>
        </p:nvGrpSpPr>
        <p:grpSpPr>
          <a:xfrm>
            <a:off x="7866171" y="5230112"/>
            <a:ext cx="338455" cy="40005"/>
            <a:chOff x="7866171" y="5230112"/>
            <a:chExt cx="338455" cy="40005"/>
          </a:xfrm>
        </p:grpSpPr>
        <p:sp>
          <p:nvSpPr>
            <p:cNvPr id="51" name="object 51"/>
            <p:cNvSpPr/>
            <p:nvPr/>
          </p:nvSpPr>
          <p:spPr>
            <a:xfrm>
              <a:off x="7872410" y="5248885"/>
              <a:ext cx="290195" cy="1270"/>
            </a:xfrm>
            <a:custGeom>
              <a:avLst/>
              <a:gdLst/>
              <a:ahLst/>
              <a:cxnLst/>
              <a:rect l="l" t="t" r="r" b="b"/>
              <a:pathLst>
                <a:path w="290195" h="1270">
                  <a:moveTo>
                    <a:pt x="0" y="0"/>
                  </a:moveTo>
                  <a:lnTo>
                    <a:pt x="289737" y="942"/>
                  </a:lnTo>
                </a:path>
              </a:pathLst>
            </a:custGeom>
            <a:ln w="12477">
              <a:solidFill>
                <a:srgbClr val="000000"/>
              </a:solidFill>
            </a:ln>
          </p:spPr>
          <p:txBody>
            <a:bodyPr wrap="square" lIns="0" tIns="0" rIns="0" bIns="0" rtlCol="0"/>
            <a:lstStyle/>
            <a:p>
              <a:endParaRPr/>
            </a:p>
          </p:txBody>
        </p:sp>
        <p:sp>
          <p:nvSpPr>
            <p:cNvPr id="52" name="object 52"/>
            <p:cNvSpPr/>
            <p:nvPr/>
          </p:nvSpPr>
          <p:spPr>
            <a:xfrm>
              <a:off x="8162099" y="5236352"/>
              <a:ext cx="36195" cy="27305"/>
            </a:xfrm>
            <a:custGeom>
              <a:avLst/>
              <a:gdLst/>
              <a:ahLst/>
              <a:cxnLst/>
              <a:rect l="l" t="t" r="r" b="b"/>
              <a:pathLst>
                <a:path w="36195" h="27304">
                  <a:moveTo>
                    <a:pt x="88" y="0"/>
                  </a:moveTo>
                  <a:lnTo>
                    <a:pt x="0" y="26951"/>
                  </a:lnTo>
                  <a:lnTo>
                    <a:pt x="35979" y="13594"/>
                  </a:lnTo>
                  <a:lnTo>
                    <a:pt x="88" y="0"/>
                  </a:lnTo>
                  <a:close/>
                </a:path>
              </a:pathLst>
            </a:custGeom>
            <a:solidFill>
              <a:srgbClr val="000000"/>
            </a:solidFill>
          </p:spPr>
          <p:txBody>
            <a:bodyPr wrap="square" lIns="0" tIns="0" rIns="0" bIns="0" rtlCol="0"/>
            <a:lstStyle/>
            <a:p>
              <a:endParaRPr/>
            </a:p>
          </p:txBody>
        </p:sp>
        <p:sp>
          <p:nvSpPr>
            <p:cNvPr id="53" name="object 53"/>
            <p:cNvSpPr/>
            <p:nvPr/>
          </p:nvSpPr>
          <p:spPr>
            <a:xfrm>
              <a:off x="8162104" y="5236351"/>
              <a:ext cx="36195" cy="27305"/>
            </a:xfrm>
            <a:custGeom>
              <a:avLst/>
              <a:gdLst/>
              <a:ahLst/>
              <a:cxnLst/>
              <a:rect l="l" t="t" r="r" b="b"/>
              <a:pathLst>
                <a:path w="36195" h="27304">
                  <a:moveTo>
                    <a:pt x="35980" y="13594"/>
                  </a:moveTo>
                  <a:lnTo>
                    <a:pt x="87" y="0"/>
                  </a:lnTo>
                  <a:lnTo>
                    <a:pt x="0" y="26952"/>
                  </a:lnTo>
                  <a:lnTo>
                    <a:pt x="35980" y="13594"/>
                  </a:lnTo>
                  <a:close/>
                </a:path>
              </a:pathLst>
            </a:custGeom>
            <a:ln w="12477">
              <a:solidFill>
                <a:srgbClr val="000000"/>
              </a:solidFill>
            </a:ln>
          </p:spPr>
          <p:txBody>
            <a:bodyPr wrap="square" lIns="0" tIns="0" rIns="0" bIns="0" rtlCol="0"/>
            <a:lstStyle/>
            <a:p>
              <a:endParaRPr/>
            </a:p>
          </p:txBody>
        </p:sp>
      </p:grpSp>
      <p:grpSp>
        <p:nvGrpSpPr>
          <p:cNvPr id="54" name="object 54"/>
          <p:cNvGrpSpPr/>
          <p:nvPr/>
        </p:nvGrpSpPr>
        <p:grpSpPr>
          <a:xfrm>
            <a:off x="6590296" y="3095645"/>
            <a:ext cx="493395" cy="493395"/>
            <a:chOff x="6590296" y="3095645"/>
            <a:chExt cx="493395" cy="493395"/>
          </a:xfrm>
        </p:grpSpPr>
        <p:sp>
          <p:nvSpPr>
            <p:cNvPr id="55" name="object 55"/>
            <p:cNvSpPr/>
            <p:nvPr/>
          </p:nvSpPr>
          <p:spPr>
            <a:xfrm>
              <a:off x="6758762" y="3095645"/>
              <a:ext cx="324425" cy="155973"/>
            </a:xfrm>
            <a:prstGeom prst="rect">
              <a:avLst/>
            </a:prstGeom>
            <a:blipFill>
              <a:blip r:embed="rId4" cstate="print"/>
              <a:stretch>
                <a:fillRect/>
              </a:stretch>
            </a:blipFill>
          </p:spPr>
          <p:txBody>
            <a:bodyPr wrap="square" lIns="0" tIns="0" rIns="0" bIns="0" rtlCol="0"/>
            <a:lstStyle/>
            <a:p>
              <a:endParaRPr/>
            </a:p>
          </p:txBody>
        </p:sp>
        <p:sp>
          <p:nvSpPr>
            <p:cNvPr id="56" name="object 56"/>
            <p:cNvSpPr/>
            <p:nvPr/>
          </p:nvSpPr>
          <p:spPr>
            <a:xfrm>
              <a:off x="6590296" y="3095645"/>
              <a:ext cx="155973" cy="168445"/>
            </a:xfrm>
            <a:prstGeom prst="rect">
              <a:avLst/>
            </a:prstGeom>
            <a:blipFill>
              <a:blip r:embed="rId5" cstate="print"/>
              <a:stretch>
                <a:fillRect/>
              </a:stretch>
            </a:blipFill>
          </p:spPr>
          <p:txBody>
            <a:bodyPr wrap="square" lIns="0" tIns="0" rIns="0" bIns="0" rtlCol="0"/>
            <a:lstStyle/>
            <a:p>
              <a:endParaRPr/>
            </a:p>
          </p:txBody>
        </p:sp>
        <p:sp>
          <p:nvSpPr>
            <p:cNvPr id="57" name="object 57"/>
            <p:cNvSpPr/>
            <p:nvPr/>
          </p:nvSpPr>
          <p:spPr>
            <a:xfrm>
              <a:off x="6758762" y="3264098"/>
              <a:ext cx="324425" cy="155973"/>
            </a:xfrm>
            <a:prstGeom prst="rect">
              <a:avLst/>
            </a:prstGeom>
            <a:blipFill>
              <a:blip r:embed="rId6" cstate="print"/>
              <a:stretch>
                <a:fillRect/>
              </a:stretch>
            </a:blipFill>
          </p:spPr>
          <p:txBody>
            <a:bodyPr wrap="square" lIns="0" tIns="0" rIns="0" bIns="0" rtlCol="0"/>
            <a:lstStyle/>
            <a:p>
              <a:endParaRPr/>
            </a:p>
          </p:txBody>
        </p:sp>
        <p:sp>
          <p:nvSpPr>
            <p:cNvPr id="58" name="object 58"/>
            <p:cNvSpPr/>
            <p:nvPr/>
          </p:nvSpPr>
          <p:spPr>
            <a:xfrm>
              <a:off x="6590296" y="3264098"/>
              <a:ext cx="155973" cy="155973"/>
            </a:xfrm>
            <a:prstGeom prst="rect">
              <a:avLst/>
            </a:prstGeom>
            <a:blipFill>
              <a:blip r:embed="rId7" cstate="print"/>
              <a:stretch>
                <a:fillRect/>
              </a:stretch>
            </a:blipFill>
          </p:spPr>
          <p:txBody>
            <a:bodyPr wrap="square" lIns="0" tIns="0" rIns="0" bIns="0" rtlCol="0"/>
            <a:lstStyle/>
            <a:p>
              <a:endParaRPr/>
            </a:p>
          </p:txBody>
        </p:sp>
        <p:sp>
          <p:nvSpPr>
            <p:cNvPr id="59" name="object 59"/>
            <p:cNvSpPr/>
            <p:nvPr/>
          </p:nvSpPr>
          <p:spPr>
            <a:xfrm>
              <a:off x="6590296" y="3432538"/>
              <a:ext cx="492878" cy="155973"/>
            </a:xfrm>
            <a:prstGeom prst="rect">
              <a:avLst/>
            </a:prstGeom>
            <a:blipFill>
              <a:blip r:embed="rId8" cstate="print"/>
              <a:stretch>
                <a:fillRect/>
              </a:stretch>
            </a:blipFill>
          </p:spPr>
          <p:txBody>
            <a:bodyPr wrap="square" lIns="0" tIns="0" rIns="0" bIns="0" rtlCol="0"/>
            <a:lstStyle/>
            <a:p>
              <a:endParaRPr/>
            </a:p>
          </p:txBody>
        </p:sp>
      </p:grpSp>
      <p:sp>
        <p:nvSpPr>
          <p:cNvPr id="60" name="object 60"/>
          <p:cNvSpPr txBox="1"/>
          <p:nvPr/>
        </p:nvSpPr>
        <p:spPr>
          <a:xfrm>
            <a:off x="6777275" y="5349354"/>
            <a:ext cx="755650" cy="145415"/>
          </a:xfrm>
          <a:prstGeom prst="rect">
            <a:avLst/>
          </a:prstGeom>
        </p:spPr>
        <p:txBody>
          <a:bodyPr vert="horz" wrap="square" lIns="0" tIns="17145" rIns="0" bIns="0" rtlCol="0">
            <a:spAutoFit/>
          </a:bodyPr>
          <a:lstStyle/>
          <a:p>
            <a:pPr marL="12700">
              <a:lnSpc>
                <a:spcPct val="100000"/>
              </a:lnSpc>
              <a:spcBef>
                <a:spcPts val="135"/>
              </a:spcBef>
            </a:pPr>
            <a:r>
              <a:rPr sz="750" b="1" spc="15" dirty="0">
                <a:latin typeface="Arial"/>
                <a:cs typeface="Arial"/>
              </a:rPr>
              <a:t>Collection</a:t>
            </a:r>
            <a:r>
              <a:rPr sz="750" b="1" spc="-45" dirty="0">
                <a:latin typeface="Arial"/>
                <a:cs typeface="Arial"/>
              </a:rPr>
              <a:t> </a:t>
            </a:r>
            <a:r>
              <a:rPr sz="750" b="1" spc="15" dirty="0">
                <a:latin typeface="Arial"/>
                <a:cs typeface="Arial"/>
              </a:rPr>
              <a:t>Area</a:t>
            </a:r>
            <a:endParaRPr sz="750">
              <a:latin typeface="Arial"/>
              <a:cs typeface="Arial"/>
            </a:endParaRPr>
          </a:p>
        </p:txBody>
      </p:sp>
      <p:sp>
        <p:nvSpPr>
          <p:cNvPr id="61" name="object 61"/>
          <p:cNvSpPr txBox="1"/>
          <p:nvPr/>
        </p:nvSpPr>
        <p:spPr>
          <a:xfrm>
            <a:off x="5513161" y="4674099"/>
            <a:ext cx="463550" cy="266700"/>
          </a:xfrm>
          <a:prstGeom prst="rect">
            <a:avLst/>
          </a:prstGeom>
        </p:spPr>
        <p:txBody>
          <a:bodyPr vert="horz" wrap="square" lIns="0" tIns="17145" rIns="0" bIns="0" rtlCol="0">
            <a:spAutoFit/>
          </a:bodyPr>
          <a:lstStyle/>
          <a:p>
            <a:pPr algn="ctr">
              <a:lnSpc>
                <a:spcPct val="100000"/>
              </a:lnSpc>
              <a:spcBef>
                <a:spcPts val="135"/>
              </a:spcBef>
            </a:pPr>
            <a:r>
              <a:rPr sz="750" b="1" i="1" spc="45" dirty="0">
                <a:latin typeface="Arial"/>
                <a:cs typeface="Arial"/>
              </a:rPr>
              <a:t>MPK</a:t>
            </a:r>
            <a:endParaRPr sz="750">
              <a:latin typeface="Arial"/>
              <a:cs typeface="Arial"/>
            </a:endParaRPr>
          </a:p>
          <a:p>
            <a:pPr algn="ctr">
              <a:lnSpc>
                <a:spcPct val="100000"/>
              </a:lnSpc>
              <a:spcBef>
                <a:spcPts val="55"/>
              </a:spcBef>
            </a:pPr>
            <a:r>
              <a:rPr sz="750" b="1" i="1" spc="20" dirty="0">
                <a:latin typeface="Arial"/>
                <a:cs typeface="Arial"/>
              </a:rPr>
              <a:t>domain</a:t>
            </a:r>
            <a:r>
              <a:rPr sz="750" b="1" i="1" spc="-50" dirty="0">
                <a:latin typeface="Arial"/>
                <a:cs typeface="Arial"/>
              </a:rPr>
              <a:t> </a:t>
            </a:r>
            <a:r>
              <a:rPr sz="750" b="1" i="1" spc="15" dirty="0">
                <a:latin typeface="Arial"/>
                <a:cs typeface="Arial"/>
              </a:rPr>
              <a:t>0</a:t>
            </a:r>
            <a:endParaRPr sz="750">
              <a:latin typeface="Arial"/>
              <a:cs typeface="Arial"/>
            </a:endParaRPr>
          </a:p>
        </p:txBody>
      </p:sp>
      <p:sp>
        <p:nvSpPr>
          <p:cNvPr id="62" name="object 62"/>
          <p:cNvSpPr/>
          <p:nvPr/>
        </p:nvSpPr>
        <p:spPr>
          <a:xfrm>
            <a:off x="5879972" y="4486927"/>
            <a:ext cx="149225" cy="168910"/>
          </a:xfrm>
          <a:custGeom>
            <a:avLst/>
            <a:gdLst/>
            <a:ahLst/>
            <a:cxnLst/>
            <a:rect l="l" t="t" r="r" b="b"/>
            <a:pathLst>
              <a:path w="149225" h="168910">
                <a:moveTo>
                  <a:pt x="148824" y="0"/>
                </a:moveTo>
                <a:lnTo>
                  <a:pt x="0" y="168452"/>
                </a:lnTo>
              </a:path>
            </a:pathLst>
          </a:custGeom>
          <a:ln w="12477">
            <a:solidFill>
              <a:srgbClr val="000000"/>
            </a:solidFill>
          </a:ln>
        </p:spPr>
        <p:txBody>
          <a:bodyPr wrap="square" lIns="0" tIns="0" rIns="0" bIns="0" rtlCol="0"/>
          <a:lstStyle/>
          <a:p>
            <a:endParaRPr/>
          </a:p>
        </p:txBody>
      </p:sp>
      <p:sp>
        <p:nvSpPr>
          <p:cNvPr id="63" name="object 63"/>
          <p:cNvSpPr/>
          <p:nvPr/>
        </p:nvSpPr>
        <p:spPr>
          <a:xfrm>
            <a:off x="5891340" y="4961088"/>
            <a:ext cx="137795" cy="143510"/>
          </a:xfrm>
          <a:custGeom>
            <a:avLst/>
            <a:gdLst/>
            <a:ahLst/>
            <a:cxnLst/>
            <a:rect l="l" t="t" r="r" b="b"/>
            <a:pathLst>
              <a:path w="137795" h="143510">
                <a:moveTo>
                  <a:pt x="0" y="0"/>
                </a:moveTo>
                <a:lnTo>
                  <a:pt x="137456" y="143496"/>
                </a:lnTo>
              </a:path>
            </a:pathLst>
          </a:custGeom>
          <a:ln w="12477">
            <a:solidFill>
              <a:srgbClr val="000000"/>
            </a:solidFill>
          </a:ln>
        </p:spPr>
        <p:txBody>
          <a:bodyPr wrap="square" lIns="0" tIns="0" rIns="0" bIns="0" rtlCol="0"/>
          <a:lstStyle/>
          <a:p>
            <a:endParaRPr/>
          </a:p>
        </p:txBody>
      </p:sp>
      <p:sp>
        <p:nvSpPr>
          <p:cNvPr id="64" name="object 64"/>
          <p:cNvSpPr txBox="1"/>
          <p:nvPr/>
        </p:nvSpPr>
        <p:spPr>
          <a:xfrm>
            <a:off x="8205973" y="4368389"/>
            <a:ext cx="505459" cy="145415"/>
          </a:xfrm>
          <a:prstGeom prst="rect">
            <a:avLst/>
          </a:prstGeom>
        </p:spPr>
        <p:txBody>
          <a:bodyPr vert="horz" wrap="square" lIns="0" tIns="17145" rIns="0" bIns="0" rtlCol="0">
            <a:spAutoFit/>
          </a:bodyPr>
          <a:lstStyle/>
          <a:p>
            <a:pPr marL="12700">
              <a:lnSpc>
                <a:spcPct val="100000"/>
              </a:lnSpc>
              <a:spcBef>
                <a:spcPts val="135"/>
              </a:spcBef>
              <a:tabLst>
                <a:tab pos="262890" algn="l"/>
              </a:tabLst>
            </a:pPr>
            <a:r>
              <a:rPr sz="750" u="heavy" spc="5" dirty="0">
                <a:uFill>
                  <a:solidFill>
                    <a:srgbClr val="000000"/>
                  </a:solidFill>
                </a:uFill>
                <a:latin typeface="Times New Roman"/>
                <a:cs typeface="Times New Roman"/>
              </a:rPr>
              <a:t>    </a:t>
            </a:r>
            <a:r>
              <a:rPr sz="750" u="heavy" spc="-15" dirty="0">
                <a:uFill>
                  <a:solidFill>
                    <a:srgbClr val="000000"/>
                  </a:solidFill>
                </a:uFill>
                <a:latin typeface="Times New Roman"/>
                <a:cs typeface="Times New Roman"/>
              </a:rPr>
              <a:t> </a:t>
            </a:r>
            <a:r>
              <a:rPr sz="750" dirty="0">
                <a:latin typeface="Times New Roman"/>
                <a:cs typeface="Times New Roman"/>
              </a:rPr>
              <a:t>	</a:t>
            </a:r>
            <a:r>
              <a:rPr sz="750" b="1" i="1" spc="45" dirty="0">
                <a:latin typeface="Arial"/>
                <a:cs typeface="Arial"/>
              </a:rPr>
              <a:t>MPK</a:t>
            </a:r>
            <a:endParaRPr sz="750">
              <a:latin typeface="Arial"/>
              <a:cs typeface="Arial"/>
            </a:endParaRPr>
          </a:p>
        </p:txBody>
      </p:sp>
      <p:sp>
        <p:nvSpPr>
          <p:cNvPr id="65" name="object 65"/>
          <p:cNvSpPr txBox="1"/>
          <p:nvPr/>
        </p:nvSpPr>
        <p:spPr>
          <a:xfrm>
            <a:off x="8351890" y="4489824"/>
            <a:ext cx="463550" cy="145415"/>
          </a:xfrm>
          <a:prstGeom prst="rect">
            <a:avLst/>
          </a:prstGeom>
        </p:spPr>
        <p:txBody>
          <a:bodyPr vert="horz" wrap="square" lIns="0" tIns="17145" rIns="0" bIns="0" rtlCol="0">
            <a:spAutoFit/>
          </a:bodyPr>
          <a:lstStyle/>
          <a:p>
            <a:pPr marL="12700">
              <a:lnSpc>
                <a:spcPct val="100000"/>
              </a:lnSpc>
              <a:spcBef>
                <a:spcPts val="135"/>
              </a:spcBef>
            </a:pPr>
            <a:r>
              <a:rPr sz="750" b="1" i="1" spc="20" dirty="0">
                <a:latin typeface="Arial"/>
                <a:cs typeface="Arial"/>
              </a:rPr>
              <a:t>domain</a:t>
            </a:r>
            <a:r>
              <a:rPr sz="750" b="1" i="1" spc="-50" dirty="0">
                <a:latin typeface="Arial"/>
                <a:cs typeface="Arial"/>
              </a:rPr>
              <a:t> </a:t>
            </a:r>
            <a:r>
              <a:rPr sz="750" b="1" i="1" spc="15" dirty="0">
                <a:latin typeface="Arial"/>
                <a:cs typeface="Arial"/>
              </a:rPr>
              <a:t>1</a:t>
            </a:r>
            <a:endParaRPr sz="750">
              <a:latin typeface="Arial"/>
              <a:cs typeface="Arial"/>
            </a:endParaRPr>
          </a:p>
        </p:txBody>
      </p:sp>
      <p:sp>
        <p:nvSpPr>
          <p:cNvPr id="66" name="object 66"/>
          <p:cNvSpPr txBox="1"/>
          <p:nvPr/>
        </p:nvSpPr>
        <p:spPr>
          <a:xfrm>
            <a:off x="8419465" y="5333491"/>
            <a:ext cx="187325" cy="208279"/>
          </a:xfrm>
          <a:prstGeom prst="rect">
            <a:avLst/>
          </a:prstGeom>
        </p:spPr>
        <p:txBody>
          <a:bodyPr vert="horz" wrap="square" lIns="0" tIns="12700" rIns="0" bIns="0" rtlCol="0">
            <a:spAutoFit/>
          </a:bodyPr>
          <a:lstStyle/>
          <a:p>
            <a:pPr marL="12700">
              <a:lnSpc>
                <a:spcPct val="100000"/>
              </a:lnSpc>
              <a:spcBef>
                <a:spcPts val="100"/>
              </a:spcBef>
            </a:pPr>
            <a:r>
              <a:rPr sz="1200" spc="-35" dirty="0">
                <a:solidFill>
                  <a:srgbClr val="898989"/>
                </a:solidFill>
                <a:latin typeface="Arial"/>
                <a:cs typeface="Arial"/>
              </a:rPr>
              <a:t>23</a:t>
            </a:r>
            <a:endParaRPr sz="1200">
              <a:latin typeface="Arial"/>
              <a:cs typeface="Arial"/>
            </a:endParaRPr>
          </a:p>
        </p:txBody>
      </p:sp>
      <p:sp>
        <p:nvSpPr>
          <p:cNvPr id="67" name="object 67"/>
          <p:cNvSpPr txBox="1">
            <a:spLocks noGrp="1"/>
          </p:cNvSpPr>
          <p:nvPr>
            <p:ph type="title"/>
          </p:nvPr>
        </p:nvSpPr>
        <p:spPr>
          <a:xfrm>
            <a:off x="535940" y="380491"/>
            <a:ext cx="3919220" cy="574040"/>
          </a:xfrm>
          <a:prstGeom prst="rect">
            <a:avLst/>
          </a:prstGeom>
        </p:spPr>
        <p:txBody>
          <a:bodyPr vert="horz" wrap="square" lIns="0" tIns="12700" rIns="0" bIns="0" rtlCol="0">
            <a:spAutoFit/>
          </a:bodyPr>
          <a:lstStyle/>
          <a:p>
            <a:pPr marL="12700">
              <a:lnSpc>
                <a:spcPct val="100000"/>
              </a:lnSpc>
              <a:spcBef>
                <a:spcPts val="100"/>
              </a:spcBef>
            </a:pPr>
            <a:r>
              <a:rPr sz="3600" b="1" spc="80" dirty="0">
                <a:solidFill>
                  <a:srgbClr val="BE384B"/>
                </a:solidFill>
                <a:latin typeface="Arial"/>
                <a:cs typeface="Arial"/>
              </a:rPr>
              <a:t>Design</a:t>
            </a:r>
            <a:r>
              <a:rPr sz="3600" b="1" spc="30" dirty="0">
                <a:solidFill>
                  <a:srgbClr val="BE384B"/>
                </a:solidFill>
                <a:latin typeface="Arial"/>
                <a:cs typeface="Arial"/>
              </a:rPr>
              <a:t> </a:t>
            </a:r>
            <a:r>
              <a:rPr sz="3600" b="1" spc="125" dirty="0">
                <a:solidFill>
                  <a:srgbClr val="BE384B"/>
                </a:solidFill>
                <a:latin typeface="Arial"/>
                <a:cs typeface="Arial"/>
              </a:rPr>
              <a:t>Overview</a:t>
            </a:r>
            <a:endParaRPr sz="3600">
              <a:latin typeface="Arial"/>
              <a:cs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380491"/>
            <a:ext cx="3919220" cy="574040"/>
          </a:xfrm>
          <a:prstGeom prst="rect">
            <a:avLst/>
          </a:prstGeom>
        </p:spPr>
        <p:txBody>
          <a:bodyPr vert="horz" wrap="square" lIns="0" tIns="12700" rIns="0" bIns="0" rtlCol="0">
            <a:spAutoFit/>
          </a:bodyPr>
          <a:lstStyle/>
          <a:p>
            <a:pPr marL="12700">
              <a:lnSpc>
                <a:spcPct val="100000"/>
              </a:lnSpc>
              <a:spcBef>
                <a:spcPts val="100"/>
              </a:spcBef>
            </a:pPr>
            <a:r>
              <a:rPr sz="3600" b="1" spc="80" dirty="0">
                <a:solidFill>
                  <a:srgbClr val="BE384B"/>
                </a:solidFill>
                <a:latin typeface="Arial"/>
                <a:cs typeface="Arial"/>
              </a:rPr>
              <a:t>Design</a:t>
            </a:r>
            <a:r>
              <a:rPr sz="3600" b="1" spc="30" dirty="0">
                <a:solidFill>
                  <a:srgbClr val="BE384B"/>
                </a:solidFill>
                <a:latin typeface="Arial"/>
                <a:cs typeface="Arial"/>
              </a:rPr>
              <a:t> </a:t>
            </a:r>
            <a:r>
              <a:rPr sz="3600" b="1" spc="125" dirty="0">
                <a:solidFill>
                  <a:srgbClr val="BE384B"/>
                </a:solidFill>
                <a:latin typeface="Arial"/>
                <a:cs typeface="Arial"/>
              </a:rPr>
              <a:t>Overview</a:t>
            </a:r>
            <a:endParaRPr sz="3600">
              <a:latin typeface="Arial"/>
              <a:cs typeface="Arial"/>
            </a:endParaRPr>
          </a:p>
        </p:txBody>
      </p:sp>
      <p:sp>
        <p:nvSpPr>
          <p:cNvPr id="3" name="object 3"/>
          <p:cNvSpPr txBox="1"/>
          <p:nvPr/>
        </p:nvSpPr>
        <p:spPr>
          <a:xfrm>
            <a:off x="535940" y="1391412"/>
            <a:ext cx="2665095" cy="1360805"/>
          </a:xfrm>
          <a:prstGeom prst="rect">
            <a:avLst/>
          </a:prstGeom>
        </p:spPr>
        <p:txBody>
          <a:bodyPr vert="horz" wrap="square" lIns="0" tIns="12700" rIns="0" bIns="0" rtlCol="0">
            <a:spAutoFit/>
          </a:bodyPr>
          <a:lstStyle/>
          <a:p>
            <a:pPr marL="355600" indent="-342900">
              <a:lnSpc>
                <a:spcPct val="100000"/>
              </a:lnSpc>
              <a:spcBef>
                <a:spcPts val="100"/>
              </a:spcBef>
              <a:buFont typeface="Arial"/>
              <a:buChar char="•"/>
              <a:tabLst>
                <a:tab pos="354965" algn="l"/>
                <a:tab pos="355600" algn="l"/>
              </a:tabLst>
            </a:pPr>
            <a:r>
              <a:rPr sz="2000" b="1" spc="-5" dirty="0">
                <a:solidFill>
                  <a:srgbClr val="404040"/>
                </a:solidFill>
                <a:latin typeface="Arial"/>
                <a:cs typeface="Arial"/>
              </a:rPr>
              <a:t>Idle core</a:t>
            </a:r>
            <a:r>
              <a:rPr sz="2000" b="1" spc="-75" dirty="0">
                <a:solidFill>
                  <a:srgbClr val="404040"/>
                </a:solidFill>
                <a:latin typeface="Arial"/>
                <a:cs typeface="Arial"/>
              </a:rPr>
              <a:t> </a:t>
            </a:r>
            <a:r>
              <a:rPr sz="2000" b="1" spc="-5" dirty="0">
                <a:solidFill>
                  <a:srgbClr val="404040"/>
                </a:solidFill>
                <a:latin typeface="Arial"/>
                <a:cs typeface="Arial"/>
              </a:rPr>
              <a:t>collection</a:t>
            </a:r>
            <a:endParaRPr sz="2000">
              <a:latin typeface="Arial"/>
              <a:cs typeface="Arial"/>
            </a:endParaRPr>
          </a:p>
          <a:p>
            <a:pPr>
              <a:lnSpc>
                <a:spcPct val="100000"/>
              </a:lnSpc>
              <a:buChar char="•"/>
            </a:pPr>
            <a:endParaRPr sz="2200">
              <a:latin typeface="Arial"/>
              <a:cs typeface="Arial"/>
            </a:endParaRPr>
          </a:p>
          <a:p>
            <a:pPr>
              <a:lnSpc>
                <a:spcPct val="100000"/>
              </a:lnSpc>
              <a:spcBef>
                <a:spcPts val="20"/>
              </a:spcBef>
              <a:buChar char="•"/>
            </a:pPr>
            <a:endParaRPr sz="2750">
              <a:latin typeface="Arial"/>
              <a:cs typeface="Arial"/>
            </a:endParaRPr>
          </a:p>
          <a:p>
            <a:pPr marL="355600" indent="-342900">
              <a:lnSpc>
                <a:spcPct val="100000"/>
              </a:lnSpc>
              <a:buFont typeface="Arial"/>
              <a:buChar char="•"/>
              <a:tabLst>
                <a:tab pos="354965" algn="l"/>
                <a:tab pos="355600" algn="l"/>
              </a:tabLst>
            </a:pPr>
            <a:r>
              <a:rPr sz="2000" b="1" spc="-5" dirty="0">
                <a:solidFill>
                  <a:srgbClr val="C00000"/>
                </a:solidFill>
                <a:latin typeface="Arial"/>
                <a:cs typeface="Arial"/>
              </a:rPr>
              <a:t>Heap</a:t>
            </a:r>
            <a:r>
              <a:rPr sz="2000" b="1" spc="-15" dirty="0">
                <a:solidFill>
                  <a:srgbClr val="C00000"/>
                </a:solidFill>
                <a:latin typeface="Arial"/>
                <a:cs typeface="Arial"/>
              </a:rPr>
              <a:t> </a:t>
            </a:r>
            <a:r>
              <a:rPr sz="2000" b="1" spc="-5" dirty="0">
                <a:solidFill>
                  <a:srgbClr val="C00000"/>
                </a:solidFill>
                <a:latin typeface="Arial"/>
                <a:cs typeface="Arial"/>
              </a:rPr>
              <a:t>partition</a:t>
            </a:r>
            <a:endParaRPr sz="2000">
              <a:latin typeface="Arial"/>
              <a:cs typeface="Arial"/>
            </a:endParaRPr>
          </a:p>
        </p:txBody>
      </p:sp>
      <p:sp>
        <p:nvSpPr>
          <p:cNvPr id="4" name="object 4"/>
          <p:cNvSpPr txBox="1"/>
          <p:nvPr/>
        </p:nvSpPr>
        <p:spPr>
          <a:xfrm>
            <a:off x="993139" y="2755900"/>
            <a:ext cx="3934460" cy="683895"/>
          </a:xfrm>
          <a:prstGeom prst="rect">
            <a:avLst/>
          </a:prstGeom>
        </p:spPr>
        <p:txBody>
          <a:bodyPr vert="horz" wrap="square" lIns="0" tIns="97790" rIns="0" bIns="0" rtlCol="0">
            <a:spAutoFit/>
          </a:bodyPr>
          <a:lstStyle/>
          <a:p>
            <a:pPr marL="298450" indent="-285750">
              <a:lnSpc>
                <a:spcPct val="100000"/>
              </a:lnSpc>
              <a:spcBef>
                <a:spcPts val="770"/>
              </a:spcBef>
              <a:buChar char="–"/>
              <a:tabLst>
                <a:tab pos="297815" algn="l"/>
                <a:tab pos="298450" algn="l"/>
              </a:tabLst>
            </a:pPr>
            <a:r>
              <a:rPr sz="1600" spc="-5" dirty="0">
                <a:solidFill>
                  <a:srgbClr val="404040"/>
                </a:solidFill>
                <a:latin typeface="Arial"/>
                <a:cs typeface="Arial"/>
              </a:rPr>
              <a:t>Isolating </a:t>
            </a:r>
            <a:r>
              <a:rPr sz="1600" dirty="0">
                <a:solidFill>
                  <a:srgbClr val="404040"/>
                </a:solidFill>
                <a:latin typeface="Arial"/>
                <a:cs typeface="Arial"/>
              </a:rPr>
              <a:t>the </a:t>
            </a:r>
            <a:r>
              <a:rPr sz="1600" spc="-5" dirty="0">
                <a:solidFill>
                  <a:srgbClr val="404040"/>
                </a:solidFill>
                <a:latin typeface="Arial"/>
                <a:cs typeface="Arial"/>
              </a:rPr>
              <a:t>memory between threads</a:t>
            </a:r>
            <a:endParaRPr sz="1600">
              <a:latin typeface="Arial"/>
              <a:cs typeface="Arial"/>
            </a:endParaRPr>
          </a:p>
          <a:p>
            <a:pPr marL="298450" indent="-285750">
              <a:lnSpc>
                <a:spcPct val="100000"/>
              </a:lnSpc>
              <a:spcBef>
                <a:spcPts val="670"/>
              </a:spcBef>
              <a:buChar char="–"/>
              <a:tabLst>
                <a:tab pos="297815" algn="l"/>
                <a:tab pos="298450" algn="l"/>
              </a:tabLst>
            </a:pPr>
            <a:r>
              <a:rPr sz="1600" spc="-5" dirty="0">
                <a:solidFill>
                  <a:srgbClr val="404040"/>
                </a:solidFill>
                <a:latin typeface="Arial"/>
                <a:cs typeface="Arial"/>
              </a:rPr>
              <a:t>Minimizing inter-thread</a:t>
            </a:r>
            <a:r>
              <a:rPr sz="1600" spc="-20" dirty="0">
                <a:solidFill>
                  <a:srgbClr val="404040"/>
                </a:solidFill>
                <a:latin typeface="Arial"/>
                <a:cs typeface="Arial"/>
              </a:rPr>
              <a:t> </a:t>
            </a:r>
            <a:r>
              <a:rPr sz="1600" spc="-5" dirty="0">
                <a:solidFill>
                  <a:srgbClr val="404040"/>
                </a:solidFill>
                <a:latin typeface="Arial"/>
                <a:cs typeface="Arial"/>
              </a:rPr>
              <a:t>synchronizations</a:t>
            </a:r>
            <a:endParaRPr sz="1600">
              <a:latin typeface="Arial"/>
              <a:cs typeface="Arial"/>
            </a:endParaRPr>
          </a:p>
        </p:txBody>
      </p:sp>
      <p:sp>
        <p:nvSpPr>
          <p:cNvPr id="5" name="object 5"/>
          <p:cNvSpPr txBox="1"/>
          <p:nvPr/>
        </p:nvSpPr>
        <p:spPr>
          <a:xfrm>
            <a:off x="535940" y="4146804"/>
            <a:ext cx="2607945" cy="330200"/>
          </a:xfrm>
          <a:prstGeom prst="rect">
            <a:avLst/>
          </a:prstGeom>
        </p:spPr>
        <p:txBody>
          <a:bodyPr vert="horz" wrap="square" lIns="0" tIns="12700" rIns="0" bIns="0" rtlCol="0">
            <a:spAutoFit/>
          </a:bodyPr>
          <a:lstStyle/>
          <a:p>
            <a:pPr marL="355600" indent="-342900">
              <a:lnSpc>
                <a:spcPct val="100000"/>
              </a:lnSpc>
              <a:spcBef>
                <a:spcPts val="100"/>
              </a:spcBef>
              <a:buFont typeface="Arial"/>
              <a:buChar char="•"/>
              <a:tabLst>
                <a:tab pos="354965" algn="l"/>
                <a:tab pos="355600" algn="l"/>
              </a:tabLst>
            </a:pPr>
            <a:r>
              <a:rPr sz="2000" b="1" spc="-5" dirty="0">
                <a:solidFill>
                  <a:srgbClr val="404040"/>
                </a:solidFill>
                <a:latin typeface="Arial"/>
                <a:cs typeface="Arial"/>
              </a:rPr>
              <a:t>Barrier</a:t>
            </a:r>
            <a:r>
              <a:rPr sz="2000" b="1" spc="-80" dirty="0">
                <a:solidFill>
                  <a:srgbClr val="404040"/>
                </a:solidFill>
                <a:latin typeface="Arial"/>
                <a:cs typeface="Arial"/>
              </a:rPr>
              <a:t> </a:t>
            </a:r>
            <a:r>
              <a:rPr sz="2000" b="1" spc="-5" dirty="0">
                <a:solidFill>
                  <a:srgbClr val="404040"/>
                </a:solidFill>
                <a:latin typeface="Arial"/>
                <a:cs typeface="Arial"/>
              </a:rPr>
              <a:t>elimination</a:t>
            </a:r>
            <a:endParaRPr sz="2000">
              <a:latin typeface="Arial"/>
              <a:cs typeface="Arial"/>
            </a:endParaRPr>
          </a:p>
        </p:txBody>
      </p:sp>
      <p:sp>
        <p:nvSpPr>
          <p:cNvPr id="6" name="object 6"/>
          <p:cNvSpPr txBox="1"/>
          <p:nvPr/>
        </p:nvSpPr>
        <p:spPr>
          <a:xfrm>
            <a:off x="8432165" y="5375138"/>
            <a:ext cx="161925" cy="159385"/>
          </a:xfrm>
          <a:prstGeom prst="rect">
            <a:avLst/>
          </a:prstGeom>
        </p:spPr>
        <p:txBody>
          <a:bodyPr vert="horz" wrap="square" lIns="0" tIns="0" rIns="0" bIns="0" rtlCol="0">
            <a:spAutoFit/>
          </a:bodyPr>
          <a:lstStyle/>
          <a:p>
            <a:pPr>
              <a:lnSpc>
                <a:spcPts val="1210"/>
              </a:lnSpc>
            </a:pPr>
            <a:r>
              <a:rPr sz="1200" spc="-35" dirty="0">
                <a:solidFill>
                  <a:srgbClr val="898989"/>
                </a:solidFill>
                <a:latin typeface="Arial"/>
                <a:cs typeface="Arial"/>
              </a:rPr>
              <a:t>24</a:t>
            </a:r>
            <a:endParaRPr sz="1200">
              <a:latin typeface="Arial"/>
              <a:cs typeface="Arial"/>
            </a:endParaRPr>
          </a:p>
        </p:txBody>
      </p:sp>
      <p:grpSp>
        <p:nvGrpSpPr>
          <p:cNvPr id="7" name="object 7"/>
          <p:cNvGrpSpPr/>
          <p:nvPr/>
        </p:nvGrpSpPr>
        <p:grpSpPr>
          <a:xfrm>
            <a:off x="5436463" y="2727540"/>
            <a:ext cx="3456304" cy="2844800"/>
            <a:chOff x="5436463" y="2727540"/>
            <a:chExt cx="3456304" cy="2844800"/>
          </a:xfrm>
        </p:grpSpPr>
        <p:sp>
          <p:nvSpPr>
            <p:cNvPr id="8" name="object 8"/>
            <p:cNvSpPr/>
            <p:nvPr/>
          </p:nvSpPr>
          <p:spPr>
            <a:xfrm>
              <a:off x="5436463" y="2727540"/>
              <a:ext cx="3456304" cy="2844800"/>
            </a:xfrm>
            <a:custGeom>
              <a:avLst/>
              <a:gdLst/>
              <a:ahLst/>
              <a:cxnLst/>
              <a:rect l="l" t="t" r="r" b="b"/>
              <a:pathLst>
                <a:path w="3456304" h="2844800">
                  <a:moveTo>
                    <a:pt x="3456012" y="0"/>
                  </a:moveTo>
                  <a:lnTo>
                    <a:pt x="0" y="0"/>
                  </a:lnTo>
                  <a:lnTo>
                    <a:pt x="0" y="2844591"/>
                  </a:lnTo>
                  <a:lnTo>
                    <a:pt x="3456012" y="2844591"/>
                  </a:lnTo>
                  <a:lnTo>
                    <a:pt x="3456012" y="0"/>
                  </a:lnTo>
                  <a:close/>
                </a:path>
              </a:pathLst>
            </a:custGeom>
            <a:solidFill>
              <a:srgbClr val="FFFFFF"/>
            </a:solidFill>
          </p:spPr>
          <p:txBody>
            <a:bodyPr wrap="square" lIns="0" tIns="0" rIns="0" bIns="0" rtlCol="0"/>
            <a:lstStyle/>
            <a:p>
              <a:endParaRPr/>
            </a:p>
          </p:txBody>
        </p:sp>
        <p:sp>
          <p:nvSpPr>
            <p:cNvPr id="9" name="object 9"/>
            <p:cNvSpPr/>
            <p:nvPr/>
          </p:nvSpPr>
          <p:spPr>
            <a:xfrm>
              <a:off x="6084950" y="4374629"/>
              <a:ext cx="1348105" cy="281305"/>
            </a:xfrm>
            <a:custGeom>
              <a:avLst/>
              <a:gdLst/>
              <a:ahLst/>
              <a:cxnLst/>
              <a:rect l="l" t="t" r="r" b="b"/>
              <a:pathLst>
                <a:path w="1348104" h="281304">
                  <a:moveTo>
                    <a:pt x="1347609" y="0"/>
                  </a:moveTo>
                  <a:lnTo>
                    <a:pt x="0" y="0"/>
                  </a:lnTo>
                  <a:lnTo>
                    <a:pt x="0" y="280750"/>
                  </a:lnTo>
                  <a:lnTo>
                    <a:pt x="1347609" y="280750"/>
                  </a:lnTo>
                  <a:lnTo>
                    <a:pt x="1347609" y="0"/>
                  </a:lnTo>
                  <a:close/>
                </a:path>
              </a:pathLst>
            </a:custGeom>
            <a:solidFill>
              <a:srgbClr val="CACACA"/>
            </a:solidFill>
          </p:spPr>
          <p:txBody>
            <a:bodyPr wrap="square" lIns="0" tIns="0" rIns="0" bIns="0" rtlCol="0"/>
            <a:lstStyle/>
            <a:p>
              <a:endParaRPr/>
            </a:p>
          </p:txBody>
        </p:sp>
        <p:sp>
          <p:nvSpPr>
            <p:cNvPr id="10" name="object 10"/>
            <p:cNvSpPr/>
            <p:nvPr/>
          </p:nvSpPr>
          <p:spPr>
            <a:xfrm>
              <a:off x="6084947" y="4374626"/>
              <a:ext cx="2134235" cy="281305"/>
            </a:xfrm>
            <a:custGeom>
              <a:avLst/>
              <a:gdLst/>
              <a:ahLst/>
              <a:cxnLst/>
              <a:rect l="l" t="t" r="r" b="b"/>
              <a:pathLst>
                <a:path w="2134234" h="281304">
                  <a:moveTo>
                    <a:pt x="0" y="0"/>
                  </a:moveTo>
                  <a:lnTo>
                    <a:pt x="1347616" y="0"/>
                  </a:lnTo>
                  <a:lnTo>
                    <a:pt x="1347616" y="280753"/>
                  </a:lnTo>
                  <a:lnTo>
                    <a:pt x="0" y="280753"/>
                  </a:lnTo>
                  <a:lnTo>
                    <a:pt x="0" y="0"/>
                  </a:lnTo>
                  <a:close/>
                </a:path>
                <a:path w="2134234" h="281304">
                  <a:moveTo>
                    <a:pt x="1403766" y="0"/>
                  </a:moveTo>
                  <a:lnTo>
                    <a:pt x="1740670" y="0"/>
                  </a:lnTo>
                  <a:lnTo>
                    <a:pt x="1740670" y="280753"/>
                  </a:lnTo>
                  <a:lnTo>
                    <a:pt x="1403766" y="280753"/>
                  </a:lnTo>
                  <a:lnTo>
                    <a:pt x="1403766" y="0"/>
                  </a:lnTo>
                  <a:close/>
                </a:path>
                <a:path w="2134234" h="281304">
                  <a:moveTo>
                    <a:pt x="1796821" y="0"/>
                  </a:moveTo>
                  <a:lnTo>
                    <a:pt x="2133725" y="0"/>
                  </a:lnTo>
                  <a:lnTo>
                    <a:pt x="2133725" y="280753"/>
                  </a:lnTo>
                  <a:lnTo>
                    <a:pt x="1796821" y="280753"/>
                  </a:lnTo>
                  <a:lnTo>
                    <a:pt x="1796821" y="0"/>
                  </a:lnTo>
                  <a:close/>
                </a:path>
              </a:pathLst>
            </a:custGeom>
            <a:ln w="12477">
              <a:solidFill>
                <a:srgbClr val="000000"/>
              </a:solidFill>
            </a:ln>
          </p:spPr>
          <p:txBody>
            <a:bodyPr wrap="square" lIns="0" tIns="0" rIns="0" bIns="0" rtlCol="0"/>
            <a:lstStyle/>
            <a:p>
              <a:endParaRPr/>
            </a:p>
          </p:txBody>
        </p:sp>
      </p:grpSp>
      <p:sp>
        <p:nvSpPr>
          <p:cNvPr id="11" name="object 11"/>
          <p:cNvSpPr txBox="1"/>
          <p:nvPr/>
        </p:nvSpPr>
        <p:spPr>
          <a:xfrm>
            <a:off x="6018504" y="4207624"/>
            <a:ext cx="1434465" cy="145415"/>
          </a:xfrm>
          <a:prstGeom prst="rect">
            <a:avLst/>
          </a:prstGeom>
        </p:spPr>
        <p:txBody>
          <a:bodyPr vert="horz" wrap="square" lIns="0" tIns="17145" rIns="0" bIns="0" rtlCol="0">
            <a:spAutoFit/>
          </a:bodyPr>
          <a:lstStyle/>
          <a:p>
            <a:pPr marL="431800">
              <a:lnSpc>
                <a:spcPct val="100000"/>
              </a:lnSpc>
              <a:spcBef>
                <a:spcPts val="135"/>
              </a:spcBef>
            </a:pPr>
            <a:r>
              <a:rPr sz="750" b="1" spc="15" dirty="0">
                <a:latin typeface="Arial"/>
                <a:cs typeface="Arial"/>
              </a:rPr>
              <a:t>Collection</a:t>
            </a:r>
            <a:r>
              <a:rPr sz="750" b="1" dirty="0">
                <a:latin typeface="Arial"/>
                <a:cs typeface="Arial"/>
              </a:rPr>
              <a:t> </a:t>
            </a:r>
            <a:r>
              <a:rPr sz="750" b="1" spc="15" dirty="0">
                <a:latin typeface="Arial"/>
                <a:cs typeface="Arial"/>
              </a:rPr>
              <a:t>Area</a:t>
            </a:r>
            <a:endParaRPr sz="750">
              <a:latin typeface="Arial"/>
              <a:cs typeface="Arial"/>
            </a:endParaRPr>
          </a:p>
        </p:txBody>
      </p:sp>
      <p:sp>
        <p:nvSpPr>
          <p:cNvPr id="12" name="object 12"/>
          <p:cNvSpPr txBox="1"/>
          <p:nvPr/>
        </p:nvSpPr>
        <p:spPr>
          <a:xfrm>
            <a:off x="7479957" y="4207624"/>
            <a:ext cx="859155" cy="145415"/>
          </a:xfrm>
          <a:prstGeom prst="rect">
            <a:avLst/>
          </a:prstGeom>
        </p:spPr>
        <p:txBody>
          <a:bodyPr vert="horz" wrap="square" lIns="0" tIns="17145" rIns="0" bIns="0" rtlCol="0">
            <a:spAutoFit/>
          </a:bodyPr>
          <a:lstStyle/>
          <a:p>
            <a:pPr marL="12700">
              <a:lnSpc>
                <a:spcPct val="100000"/>
              </a:lnSpc>
              <a:spcBef>
                <a:spcPts val="135"/>
              </a:spcBef>
            </a:pPr>
            <a:r>
              <a:rPr sz="750" b="1" spc="15" dirty="0">
                <a:latin typeface="Arial"/>
                <a:cs typeface="Arial"/>
              </a:rPr>
              <a:t>Pinned</a:t>
            </a:r>
            <a:r>
              <a:rPr sz="750" b="1" spc="-45" dirty="0">
                <a:latin typeface="Arial"/>
                <a:cs typeface="Arial"/>
              </a:rPr>
              <a:t> </a:t>
            </a:r>
            <a:r>
              <a:rPr sz="750" b="1" spc="10" dirty="0">
                <a:latin typeface="Arial"/>
                <a:cs typeface="Arial"/>
              </a:rPr>
              <a:t>Allocation</a:t>
            </a:r>
            <a:endParaRPr sz="750">
              <a:latin typeface="Arial"/>
              <a:cs typeface="Arial"/>
            </a:endParaRPr>
          </a:p>
        </p:txBody>
      </p:sp>
      <p:sp>
        <p:nvSpPr>
          <p:cNvPr id="13" name="object 13"/>
          <p:cNvSpPr/>
          <p:nvPr/>
        </p:nvSpPr>
        <p:spPr>
          <a:xfrm>
            <a:off x="6084947" y="4711530"/>
            <a:ext cx="2127885" cy="112395"/>
          </a:xfrm>
          <a:custGeom>
            <a:avLst/>
            <a:gdLst/>
            <a:ahLst/>
            <a:cxnLst/>
            <a:rect l="l" t="t" r="r" b="b"/>
            <a:pathLst>
              <a:path w="2127884" h="112395">
                <a:moveTo>
                  <a:pt x="0" y="0"/>
                </a:moveTo>
                <a:lnTo>
                  <a:pt x="0" y="112301"/>
                </a:lnTo>
              </a:path>
              <a:path w="2127884" h="112395">
                <a:moveTo>
                  <a:pt x="2127486" y="0"/>
                </a:moveTo>
                <a:lnTo>
                  <a:pt x="2127486" y="112301"/>
                </a:lnTo>
              </a:path>
            </a:pathLst>
          </a:custGeom>
          <a:ln w="12477">
            <a:solidFill>
              <a:srgbClr val="000000"/>
            </a:solidFill>
          </a:ln>
        </p:spPr>
        <p:txBody>
          <a:bodyPr wrap="square" lIns="0" tIns="0" rIns="0" bIns="0" rtlCol="0"/>
          <a:lstStyle/>
          <a:p>
            <a:endParaRPr/>
          </a:p>
        </p:txBody>
      </p:sp>
      <p:sp>
        <p:nvSpPr>
          <p:cNvPr id="14" name="object 14"/>
          <p:cNvSpPr txBox="1"/>
          <p:nvPr/>
        </p:nvSpPr>
        <p:spPr>
          <a:xfrm>
            <a:off x="6886881" y="4694444"/>
            <a:ext cx="523875" cy="130810"/>
          </a:xfrm>
          <a:prstGeom prst="rect">
            <a:avLst/>
          </a:prstGeom>
        </p:spPr>
        <p:txBody>
          <a:bodyPr vert="horz" wrap="square" lIns="0" tIns="17145" rIns="0" bIns="0" rtlCol="0">
            <a:spAutoFit/>
          </a:bodyPr>
          <a:lstStyle/>
          <a:p>
            <a:pPr marL="12700">
              <a:lnSpc>
                <a:spcPct val="100000"/>
              </a:lnSpc>
              <a:spcBef>
                <a:spcPts val="135"/>
              </a:spcBef>
            </a:pPr>
            <a:r>
              <a:rPr sz="650" b="1" i="1" spc="25" dirty="0">
                <a:latin typeface="Arial"/>
                <a:cs typeface="Arial"/>
              </a:rPr>
              <a:t>Eden</a:t>
            </a:r>
            <a:r>
              <a:rPr sz="650" b="1" i="1" spc="-40" dirty="0">
                <a:latin typeface="Arial"/>
                <a:cs typeface="Arial"/>
              </a:rPr>
              <a:t> </a:t>
            </a:r>
            <a:r>
              <a:rPr sz="650" b="1" i="1" spc="20" dirty="0">
                <a:latin typeface="Arial"/>
                <a:cs typeface="Arial"/>
              </a:rPr>
              <a:t>Space</a:t>
            </a:r>
            <a:endParaRPr sz="650">
              <a:latin typeface="Arial"/>
              <a:cs typeface="Arial"/>
            </a:endParaRPr>
          </a:p>
        </p:txBody>
      </p:sp>
      <p:grpSp>
        <p:nvGrpSpPr>
          <p:cNvPr id="15" name="object 15"/>
          <p:cNvGrpSpPr/>
          <p:nvPr/>
        </p:nvGrpSpPr>
        <p:grpSpPr>
          <a:xfrm>
            <a:off x="6099186" y="3020658"/>
            <a:ext cx="2099310" cy="1773555"/>
            <a:chOff x="6099186" y="3020658"/>
            <a:chExt cx="2099310" cy="1773555"/>
          </a:xfrm>
        </p:grpSpPr>
        <p:sp>
          <p:nvSpPr>
            <p:cNvPr id="16" name="object 16"/>
            <p:cNvSpPr/>
            <p:nvPr/>
          </p:nvSpPr>
          <p:spPr>
            <a:xfrm>
              <a:off x="6153451" y="4762078"/>
              <a:ext cx="715010" cy="1905"/>
            </a:xfrm>
            <a:custGeom>
              <a:avLst/>
              <a:gdLst/>
              <a:ahLst/>
              <a:cxnLst/>
              <a:rect l="l" t="t" r="r" b="b"/>
              <a:pathLst>
                <a:path w="715009" h="1904">
                  <a:moveTo>
                    <a:pt x="714486" y="0"/>
                  </a:moveTo>
                  <a:lnTo>
                    <a:pt x="0" y="1628"/>
                  </a:lnTo>
                </a:path>
              </a:pathLst>
            </a:custGeom>
            <a:ln w="12477">
              <a:solidFill>
                <a:srgbClr val="000000"/>
              </a:solidFill>
            </a:ln>
          </p:spPr>
          <p:txBody>
            <a:bodyPr wrap="square" lIns="0" tIns="0" rIns="0" bIns="0" rtlCol="0"/>
            <a:lstStyle/>
            <a:p>
              <a:endParaRPr/>
            </a:p>
          </p:txBody>
        </p:sp>
        <p:sp>
          <p:nvSpPr>
            <p:cNvPr id="17" name="object 17"/>
            <p:cNvSpPr/>
            <p:nvPr/>
          </p:nvSpPr>
          <p:spPr>
            <a:xfrm>
              <a:off x="6105537" y="4745738"/>
              <a:ext cx="48260" cy="36195"/>
            </a:xfrm>
            <a:custGeom>
              <a:avLst/>
              <a:gdLst/>
              <a:ahLst/>
              <a:cxnLst/>
              <a:rect l="l" t="t" r="r" b="b"/>
              <a:pathLst>
                <a:path w="48260" h="36195">
                  <a:moveTo>
                    <a:pt x="47866" y="0"/>
                  </a:moveTo>
                  <a:lnTo>
                    <a:pt x="0" y="18080"/>
                  </a:lnTo>
                  <a:lnTo>
                    <a:pt x="47955" y="35937"/>
                  </a:lnTo>
                  <a:lnTo>
                    <a:pt x="47866" y="0"/>
                  </a:lnTo>
                  <a:close/>
                </a:path>
              </a:pathLst>
            </a:custGeom>
            <a:solidFill>
              <a:srgbClr val="000000"/>
            </a:solidFill>
          </p:spPr>
          <p:txBody>
            <a:bodyPr wrap="square" lIns="0" tIns="0" rIns="0" bIns="0" rtlCol="0"/>
            <a:lstStyle/>
            <a:p>
              <a:endParaRPr/>
            </a:p>
          </p:txBody>
        </p:sp>
        <p:sp>
          <p:nvSpPr>
            <p:cNvPr id="18" name="object 18"/>
            <p:cNvSpPr/>
            <p:nvPr/>
          </p:nvSpPr>
          <p:spPr>
            <a:xfrm>
              <a:off x="6105536" y="4745738"/>
              <a:ext cx="48260" cy="36195"/>
            </a:xfrm>
            <a:custGeom>
              <a:avLst/>
              <a:gdLst/>
              <a:ahLst/>
              <a:cxnLst/>
              <a:rect l="l" t="t" r="r" b="b"/>
              <a:pathLst>
                <a:path w="48260" h="36195">
                  <a:moveTo>
                    <a:pt x="0" y="18080"/>
                  </a:moveTo>
                  <a:lnTo>
                    <a:pt x="47958" y="35936"/>
                  </a:lnTo>
                  <a:lnTo>
                    <a:pt x="47871" y="0"/>
                  </a:lnTo>
                  <a:lnTo>
                    <a:pt x="0" y="18080"/>
                  </a:lnTo>
                  <a:close/>
                </a:path>
              </a:pathLst>
            </a:custGeom>
            <a:ln w="12477">
              <a:solidFill>
                <a:srgbClr val="000000"/>
              </a:solidFill>
            </a:ln>
          </p:spPr>
          <p:txBody>
            <a:bodyPr wrap="square" lIns="0" tIns="0" rIns="0" bIns="0" rtlCol="0"/>
            <a:lstStyle/>
            <a:p>
              <a:endParaRPr/>
            </a:p>
          </p:txBody>
        </p:sp>
        <p:sp>
          <p:nvSpPr>
            <p:cNvPr id="19" name="object 19"/>
            <p:cNvSpPr/>
            <p:nvPr/>
          </p:nvSpPr>
          <p:spPr>
            <a:xfrm>
              <a:off x="7429444" y="4762502"/>
              <a:ext cx="702945" cy="3175"/>
            </a:xfrm>
            <a:custGeom>
              <a:avLst/>
              <a:gdLst/>
              <a:ahLst/>
              <a:cxnLst/>
              <a:rect l="l" t="t" r="r" b="b"/>
              <a:pathLst>
                <a:path w="702945" h="3175">
                  <a:moveTo>
                    <a:pt x="0" y="0"/>
                  </a:moveTo>
                  <a:lnTo>
                    <a:pt x="702507" y="2651"/>
                  </a:lnTo>
                </a:path>
              </a:pathLst>
            </a:custGeom>
            <a:ln w="12477">
              <a:solidFill>
                <a:srgbClr val="000000"/>
              </a:solidFill>
            </a:ln>
          </p:spPr>
          <p:txBody>
            <a:bodyPr wrap="square" lIns="0" tIns="0" rIns="0" bIns="0" rtlCol="0"/>
            <a:lstStyle/>
            <a:p>
              <a:endParaRPr/>
            </a:p>
          </p:txBody>
        </p:sp>
        <p:sp>
          <p:nvSpPr>
            <p:cNvPr id="20" name="object 20"/>
            <p:cNvSpPr/>
            <p:nvPr/>
          </p:nvSpPr>
          <p:spPr>
            <a:xfrm>
              <a:off x="8131873" y="4742694"/>
              <a:ext cx="60325" cy="45085"/>
            </a:xfrm>
            <a:custGeom>
              <a:avLst/>
              <a:gdLst/>
              <a:ahLst/>
              <a:cxnLst/>
              <a:rect l="l" t="t" r="r" b="b"/>
              <a:pathLst>
                <a:path w="60325" h="45085">
                  <a:moveTo>
                    <a:pt x="165" y="0"/>
                  </a:moveTo>
                  <a:lnTo>
                    <a:pt x="0" y="44919"/>
                  </a:lnTo>
                  <a:lnTo>
                    <a:pt x="59969" y="22684"/>
                  </a:lnTo>
                  <a:lnTo>
                    <a:pt x="165" y="0"/>
                  </a:lnTo>
                  <a:close/>
                </a:path>
              </a:pathLst>
            </a:custGeom>
            <a:solidFill>
              <a:srgbClr val="000000"/>
            </a:solidFill>
          </p:spPr>
          <p:txBody>
            <a:bodyPr wrap="square" lIns="0" tIns="0" rIns="0" bIns="0" rtlCol="0"/>
            <a:lstStyle/>
            <a:p>
              <a:endParaRPr/>
            </a:p>
          </p:txBody>
        </p:sp>
        <p:sp>
          <p:nvSpPr>
            <p:cNvPr id="21" name="object 21"/>
            <p:cNvSpPr/>
            <p:nvPr/>
          </p:nvSpPr>
          <p:spPr>
            <a:xfrm>
              <a:off x="8131870" y="4742693"/>
              <a:ext cx="60325" cy="45085"/>
            </a:xfrm>
            <a:custGeom>
              <a:avLst/>
              <a:gdLst/>
              <a:ahLst/>
              <a:cxnLst/>
              <a:rect l="l" t="t" r="r" b="b"/>
              <a:pathLst>
                <a:path w="60325" h="45085">
                  <a:moveTo>
                    <a:pt x="59975" y="22684"/>
                  </a:moveTo>
                  <a:lnTo>
                    <a:pt x="168" y="0"/>
                  </a:lnTo>
                  <a:lnTo>
                    <a:pt x="0" y="44920"/>
                  </a:lnTo>
                  <a:lnTo>
                    <a:pt x="59975" y="22684"/>
                  </a:lnTo>
                  <a:close/>
                </a:path>
              </a:pathLst>
            </a:custGeom>
            <a:ln w="12477">
              <a:solidFill>
                <a:srgbClr val="000000"/>
              </a:solidFill>
            </a:ln>
          </p:spPr>
          <p:txBody>
            <a:bodyPr wrap="square" lIns="0" tIns="0" rIns="0" bIns="0" rtlCol="0"/>
            <a:lstStyle/>
            <a:p>
              <a:endParaRPr/>
            </a:p>
          </p:txBody>
        </p:sp>
        <p:sp>
          <p:nvSpPr>
            <p:cNvPr id="22" name="object 22"/>
            <p:cNvSpPr/>
            <p:nvPr/>
          </p:nvSpPr>
          <p:spPr>
            <a:xfrm>
              <a:off x="7530829" y="3027008"/>
              <a:ext cx="561975" cy="617855"/>
            </a:xfrm>
            <a:custGeom>
              <a:avLst/>
              <a:gdLst/>
              <a:ahLst/>
              <a:cxnLst/>
              <a:rect l="l" t="t" r="r" b="b"/>
              <a:pathLst>
                <a:path w="561975" h="617854">
                  <a:moveTo>
                    <a:pt x="479275" y="90454"/>
                  </a:moveTo>
                  <a:lnTo>
                    <a:pt x="508877" y="128733"/>
                  </a:lnTo>
                  <a:lnTo>
                    <a:pt x="531901" y="170610"/>
                  </a:lnTo>
                  <a:lnTo>
                    <a:pt x="548347" y="215185"/>
                  </a:lnTo>
                  <a:lnTo>
                    <a:pt x="558214" y="261558"/>
                  </a:lnTo>
                  <a:lnTo>
                    <a:pt x="561503" y="308830"/>
                  </a:lnTo>
                  <a:lnTo>
                    <a:pt x="558214" y="356102"/>
                  </a:lnTo>
                  <a:lnTo>
                    <a:pt x="548347" y="402475"/>
                  </a:lnTo>
                  <a:lnTo>
                    <a:pt x="531901" y="447049"/>
                  </a:lnTo>
                  <a:lnTo>
                    <a:pt x="508877" y="488926"/>
                  </a:lnTo>
                  <a:lnTo>
                    <a:pt x="479275" y="527206"/>
                  </a:lnTo>
                  <a:lnTo>
                    <a:pt x="444475" y="559769"/>
                  </a:lnTo>
                  <a:lnTo>
                    <a:pt x="406405" y="585097"/>
                  </a:lnTo>
                  <a:lnTo>
                    <a:pt x="365883" y="603187"/>
                  </a:lnTo>
                  <a:lnTo>
                    <a:pt x="323726" y="614042"/>
                  </a:lnTo>
                  <a:lnTo>
                    <a:pt x="280751" y="617660"/>
                  </a:lnTo>
                  <a:lnTo>
                    <a:pt x="237777" y="614042"/>
                  </a:lnTo>
                  <a:lnTo>
                    <a:pt x="195620" y="603187"/>
                  </a:lnTo>
                  <a:lnTo>
                    <a:pt x="155098" y="585097"/>
                  </a:lnTo>
                  <a:lnTo>
                    <a:pt x="117028" y="559769"/>
                  </a:lnTo>
                  <a:lnTo>
                    <a:pt x="82227" y="527206"/>
                  </a:lnTo>
                  <a:lnTo>
                    <a:pt x="52625" y="488926"/>
                  </a:lnTo>
                  <a:lnTo>
                    <a:pt x="29602" y="447049"/>
                  </a:lnTo>
                  <a:lnTo>
                    <a:pt x="13156" y="402475"/>
                  </a:lnTo>
                  <a:lnTo>
                    <a:pt x="3289" y="356102"/>
                  </a:lnTo>
                  <a:lnTo>
                    <a:pt x="0" y="308830"/>
                  </a:lnTo>
                  <a:lnTo>
                    <a:pt x="3289" y="261558"/>
                  </a:lnTo>
                  <a:lnTo>
                    <a:pt x="13156" y="215185"/>
                  </a:lnTo>
                  <a:lnTo>
                    <a:pt x="29602" y="170610"/>
                  </a:lnTo>
                  <a:lnTo>
                    <a:pt x="52625" y="128733"/>
                  </a:lnTo>
                  <a:lnTo>
                    <a:pt x="82227" y="90454"/>
                  </a:lnTo>
                  <a:lnTo>
                    <a:pt x="117028" y="57890"/>
                  </a:lnTo>
                  <a:lnTo>
                    <a:pt x="155098" y="32563"/>
                  </a:lnTo>
                  <a:lnTo>
                    <a:pt x="195620" y="14472"/>
                  </a:lnTo>
                  <a:lnTo>
                    <a:pt x="237777" y="3618"/>
                  </a:lnTo>
                  <a:lnTo>
                    <a:pt x="280751" y="0"/>
                  </a:lnTo>
                  <a:lnTo>
                    <a:pt x="323726" y="3618"/>
                  </a:lnTo>
                  <a:lnTo>
                    <a:pt x="365883" y="14472"/>
                  </a:lnTo>
                  <a:lnTo>
                    <a:pt x="406405" y="32563"/>
                  </a:lnTo>
                  <a:lnTo>
                    <a:pt x="444475" y="57890"/>
                  </a:lnTo>
                  <a:lnTo>
                    <a:pt x="479275" y="90454"/>
                  </a:lnTo>
                </a:path>
              </a:pathLst>
            </a:custGeom>
            <a:ln w="12477">
              <a:solidFill>
                <a:srgbClr val="000000"/>
              </a:solidFill>
              <a:prstDash val="lgDash"/>
            </a:ln>
          </p:spPr>
          <p:txBody>
            <a:bodyPr wrap="square" lIns="0" tIns="0" rIns="0" bIns="0" rtlCol="0"/>
            <a:lstStyle/>
            <a:p>
              <a:endParaRPr/>
            </a:p>
          </p:txBody>
        </p:sp>
        <p:sp>
          <p:nvSpPr>
            <p:cNvPr id="23" name="object 23"/>
            <p:cNvSpPr/>
            <p:nvPr/>
          </p:nvSpPr>
          <p:spPr>
            <a:xfrm>
              <a:off x="6421851" y="3700818"/>
              <a:ext cx="786130" cy="393065"/>
            </a:xfrm>
            <a:custGeom>
              <a:avLst/>
              <a:gdLst/>
              <a:ahLst/>
              <a:cxnLst/>
              <a:rect l="l" t="t" r="r" b="b"/>
              <a:pathLst>
                <a:path w="786129" h="393064">
                  <a:moveTo>
                    <a:pt x="0" y="0"/>
                  </a:moveTo>
                  <a:lnTo>
                    <a:pt x="64924" y="14564"/>
                  </a:lnTo>
                  <a:lnTo>
                    <a:pt x="98263" y="25267"/>
                  </a:lnTo>
                  <a:lnTo>
                    <a:pt x="110546" y="37375"/>
                  </a:lnTo>
                  <a:lnTo>
                    <a:pt x="112301" y="56150"/>
                  </a:lnTo>
                  <a:lnTo>
                    <a:pt x="94754" y="73870"/>
                  </a:lnTo>
                  <a:lnTo>
                    <a:pt x="56150" y="84223"/>
                  </a:lnTo>
                  <a:lnTo>
                    <a:pt x="17547" y="94577"/>
                  </a:lnTo>
                  <a:lnTo>
                    <a:pt x="0" y="112301"/>
                  </a:lnTo>
                  <a:lnTo>
                    <a:pt x="17547" y="130021"/>
                  </a:lnTo>
                  <a:lnTo>
                    <a:pt x="56150" y="140374"/>
                  </a:lnTo>
                  <a:lnTo>
                    <a:pt x="94754" y="150728"/>
                  </a:lnTo>
                  <a:lnTo>
                    <a:pt x="112301" y="168452"/>
                  </a:lnTo>
                  <a:lnTo>
                    <a:pt x="94754" y="186171"/>
                  </a:lnTo>
                  <a:lnTo>
                    <a:pt x="56150" y="196525"/>
                  </a:lnTo>
                  <a:lnTo>
                    <a:pt x="17547" y="206879"/>
                  </a:lnTo>
                  <a:lnTo>
                    <a:pt x="0" y="224602"/>
                  </a:lnTo>
                  <a:lnTo>
                    <a:pt x="17547" y="242322"/>
                  </a:lnTo>
                  <a:lnTo>
                    <a:pt x="56150" y="252675"/>
                  </a:lnTo>
                  <a:lnTo>
                    <a:pt x="94754" y="263029"/>
                  </a:lnTo>
                  <a:lnTo>
                    <a:pt x="112301" y="280753"/>
                  </a:lnTo>
                  <a:lnTo>
                    <a:pt x="96991" y="298473"/>
                  </a:lnTo>
                  <a:lnTo>
                    <a:pt x="62116" y="308826"/>
                  </a:lnTo>
                  <a:lnTo>
                    <a:pt x="24258" y="319180"/>
                  </a:lnTo>
                  <a:lnTo>
                    <a:pt x="0" y="336904"/>
                  </a:lnTo>
                  <a:lnTo>
                    <a:pt x="2061" y="359098"/>
                  </a:lnTo>
                  <a:lnTo>
                    <a:pt x="22109" y="376909"/>
                  </a:lnTo>
                  <a:lnTo>
                    <a:pt x="45139" y="388754"/>
                  </a:lnTo>
                  <a:lnTo>
                    <a:pt x="56150" y="393054"/>
                  </a:lnTo>
                </a:path>
                <a:path w="786129" h="393064">
                  <a:moveTo>
                    <a:pt x="168452" y="0"/>
                  </a:moveTo>
                  <a:lnTo>
                    <a:pt x="233376" y="14564"/>
                  </a:lnTo>
                  <a:lnTo>
                    <a:pt x="266715" y="25267"/>
                  </a:lnTo>
                  <a:lnTo>
                    <a:pt x="278998" y="37375"/>
                  </a:lnTo>
                  <a:lnTo>
                    <a:pt x="280753" y="56150"/>
                  </a:lnTo>
                  <a:lnTo>
                    <a:pt x="263206" y="73870"/>
                  </a:lnTo>
                  <a:lnTo>
                    <a:pt x="224602" y="84223"/>
                  </a:lnTo>
                  <a:lnTo>
                    <a:pt x="185999" y="94577"/>
                  </a:lnTo>
                  <a:lnTo>
                    <a:pt x="168452" y="112301"/>
                  </a:lnTo>
                  <a:lnTo>
                    <a:pt x="185999" y="130021"/>
                  </a:lnTo>
                  <a:lnTo>
                    <a:pt x="224602" y="140374"/>
                  </a:lnTo>
                  <a:lnTo>
                    <a:pt x="263206" y="150728"/>
                  </a:lnTo>
                  <a:lnTo>
                    <a:pt x="280753" y="168452"/>
                  </a:lnTo>
                  <a:lnTo>
                    <a:pt x="263206" y="186171"/>
                  </a:lnTo>
                  <a:lnTo>
                    <a:pt x="224602" y="196525"/>
                  </a:lnTo>
                  <a:lnTo>
                    <a:pt x="185999" y="206879"/>
                  </a:lnTo>
                  <a:lnTo>
                    <a:pt x="168452" y="224602"/>
                  </a:lnTo>
                  <a:lnTo>
                    <a:pt x="185999" y="242322"/>
                  </a:lnTo>
                  <a:lnTo>
                    <a:pt x="224602" y="252675"/>
                  </a:lnTo>
                  <a:lnTo>
                    <a:pt x="263206" y="263029"/>
                  </a:lnTo>
                  <a:lnTo>
                    <a:pt x="280753" y="280753"/>
                  </a:lnTo>
                  <a:lnTo>
                    <a:pt x="265443" y="298473"/>
                  </a:lnTo>
                  <a:lnTo>
                    <a:pt x="230568" y="308826"/>
                  </a:lnTo>
                  <a:lnTo>
                    <a:pt x="192710" y="319180"/>
                  </a:lnTo>
                  <a:lnTo>
                    <a:pt x="168452" y="336904"/>
                  </a:lnTo>
                  <a:lnTo>
                    <a:pt x="170513" y="359098"/>
                  </a:lnTo>
                  <a:lnTo>
                    <a:pt x="190561" y="376909"/>
                  </a:lnTo>
                  <a:lnTo>
                    <a:pt x="213591" y="388754"/>
                  </a:lnTo>
                  <a:lnTo>
                    <a:pt x="224602" y="393054"/>
                  </a:lnTo>
                </a:path>
                <a:path w="786129" h="393064">
                  <a:moveTo>
                    <a:pt x="336904" y="0"/>
                  </a:moveTo>
                  <a:lnTo>
                    <a:pt x="401828" y="14564"/>
                  </a:lnTo>
                  <a:lnTo>
                    <a:pt x="435167" y="25267"/>
                  </a:lnTo>
                  <a:lnTo>
                    <a:pt x="447450" y="37375"/>
                  </a:lnTo>
                  <a:lnTo>
                    <a:pt x="449205" y="56150"/>
                  </a:lnTo>
                  <a:lnTo>
                    <a:pt x="431658" y="73870"/>
                  </a:lnTo>
                  <a:lnTo>
                    <a:pt x="393054" y="84223"/>
                  </a:lnTo>
                  <a:lnTo>
                    <a:pt x="354451" y="94577"/>
                  </a:lnTo>
                  <a:lnTo>
                    <a:pt x="336904" y="112301"/>
                  </a:lnTo>
                  <a:lnTo>
                    <a:pt x="354451" y="130021"/>
                  </a:lnTo>
                  <a:lnTo>
                    <a:pt x="393054" y="140374"/>
                  </a:lnTo>
                  <a:lnTo>
                    <a:pt x="431658" y="150728"/>
                  </a:lnTo>
                  <a:lnTo>
                    <a:pt x="449205" y="168452"/>
                  </a:lnTo>
                  <a:lnTo>
                    <a:pt x="431658" y="186171"/>
                  </a:lnTo>
                  <a:lnTo>
                    <a:pt x="393054" y="196525"/>
                  </a:lnTo>
                  <a:lnTo>
                    <a:pt x="354451" y="206879"/>
                  </a:lnTo>
                  <a:lnTo>
                    <a:pt x="336904" y="224602"/>
                  </a:lnTo>
                  <a:lnTo>
                    <a:pt x="354451" y="242322"/>
                  </a:lnTo>
                  <a:lnTo>
                    <a:pt x="393054" y="252675"/>
                  </a:lnTo>
                  <a:lnTo>
                    <a:pt x="431658" y="263029"/>
                  </a:lnTo>
                  <a:lnTo>
                    <a:pt x="449205" y="280753"/>
                  </a:lnTo>
                  <a:lnTo>
                    <a:pt x="433895" y="298473"/>
                  </a:lnTo>
                  <a:lnTo>
                    <a:pt x="399020" y="308826"/>
                  </a:lnTo>
                  <a:lnTo>
                    <a:pt x="361162" y="319180"/>
                  </a:lnTo>
                  <a:lnTo>
                    <a:pt x="336904" y="336904"/>
                  </a:lnTo>
                  <a:lnTo>
                    <a:pt x="338965" y="359098"/>
                  </a:lnTo>
                  <a:lnTo>
                    <a:pt x="359013" y="376909"/>
                  </a:lnTo>
                  <a:lnTo>
                    <a:pt x="382043" y="388754"/>
                  </a:lnTo>
                  <a:lnTo>
                    <a:pt x="393054" y="393054"/>
                  </a:lnTo>
                </a:path>
                <a:path w="786129" h="393064">
                  <a:moveTo>
                    <a:pt x="505356" y="0"/>
                  </a:moveTo>
                  <a:lnTo>
                    <a:pt x="570280" y="14564"/>
                  </a:lnTo>
                  <a:lnTo>
                    <a:pt x="603619" y="25267"/>
                  </a:lnTo>
                  <a:lnTo>
                    <a:pt x="615902" y="37375"/>
                  </a:lnTo>
                  <a:lnTo>
                    <a:pt x="617657" y="56150"/>
                  </a:lnTo>
                  <a:lnTo>
                    <a:pt x="600110" y="73870"/>
                  </a:lnTo>
                  <a:lnTo>
                    <a:pt x="561506" y="84223"/>
                  </a:lnTo>
                  <a:lnTo>
                    <a:pt x="522903" y="94577"/>
                  </a:lnTo>
                  <a:lnTo>
                    <a:pt x="505356" y="112301"/>
                  </a:lnTo>
                  <a:lnTo>
                    <a:pt x="522903" y="130021"/>
                  </a:lnTo>
                  <a:lnTo>
                    <a:pt x="561506" y="140374"/>
                  </a:lnTo>
                  <a:lnTo>
                    <a:pt x="600110" y="150728"/>
                  </a:lnTo>
                  <a:lnTo>
                    <a:pt x="617657" y="168452"/>
                  </a:lnTo>
                  <a:lnTo>
                    <a:pt x="600110" y="186171"/>
                  </a:lnTo>
                  <a:lnTo>
                    <a:pt x="561506" y="196525"/>
                  </a:lnTo>
                  <a:lnTo>
                    <a:pt x="522903" y="206879"/>
                  </a:lnTo>
                  <a:lnTo>
                    <a:pt x="505356" y="224602"/>
                  </a:lnTo>
                  <a:lnTo>
                    <a:pt x="522903" y="242322"/>
                  </a:lnTo>
                  <a:lnTo>
                    <a:pt x="561506" y="252675"/>
                  </a:lnTo>
                  <a:lnTo>
                    <a:pt x="600110" y="263029"/>
                  </a:lnTo>
                  <a:lnTo>
                    <a:pt x="617657" y="280753"/>
                  </a:lnTo>
                  <a:lnTo>
                    <a:pt x="602347" y="298473"/>
                  </a:lnTo>
                  <a:lnTo>
                    <a:pt x="567472" y="308826"/>
                  </a:lnTo>
                  <a:lnTo>
                    <a:pt x="529614" y="319180"/>
                  </a:lnTo>
                  <a:lnTo>
                    <a:pt x="505356" y="336904"/>
                  </a:lnTo>
                  <a:lnTo>
                    <a:pt x="507417" y="359098"/>
                  </a:lnTo>
                  <a:lnTo>
                    <a:pt x="527465" y="376909"/>
                  </a:lnTo>
                  <a:lnTo>
                    <a:pt x="550495" y="388754"/>
                  </a:lnTo>
                  <a:lnTo>
                    <a:pt x="561506" y="393054"/>
                  </a:lnTo>
                </a:path>
                <a:path w="786129" h="393064">
                  <a:moveTo>
                    <a:pt x="673808" y="0"/>
                  </a:moveTo>
                  <a:lnTo>
                    <a:pt x="738732" y="14564"/>
                  </a:lnTo>
                  <a:lnTo>
                    <a:pt x="772071" y="25267"/>
                  </a:lnTo>
                  <a:lnTo>
                    <a:pt x="784354" y="37375"/>
                  </a:lnTo>
                  <a:lnTo>
                    <a:pt x="786109" y="56150"/>
                  </a:lnTo>
                  <a:lnTo>
                    <a:pt x="768562" y="73870"/>
                  </a:lnTo>
                  <a:lnTo>
                    <a:pt x="729958" y="84223"/>
                  </a:lnTo>
                  <a:lnTo>
                    <a:pt x="691355" y="94577"/>
                  </a:lnTo>
                  <a:lnTo>
                    <a:pt x="673808" y="112301"/>
                  </a:lnTo>
                  <a:lnTo>
                    <a:pt x="691355" y="130021"/>
                  </a:lnTo>
                  <a:lnTo>
                    <a:pt x="729958" y="140374"/>
                  </a:lnTo>
                  <a:lnTo>
                    <a:pt x="768562" y="150728"/>
                  </a:lnTo>
                  <a:lnTo>
                    <a:pt x="786109" y="168452"/>
                  </a:lnTo>
                  <a:lnTo>
                    <a:pt x="768562" y="186171"/>
                  </a:lnTo>
                  <a:lnTo>
                    <a:pt x="729958" y="196525"/>
                  </a:lnTo>
                  <a:lnTo>
                    <a:pt x="691355" y="206879"/>
                  </a:lnTo>
                  <a:lnTo>
                    <a:pt x="673808" y="224602"/>
                  </a:lnTo>
                  <a:lnTo>
                    <a:pt x="691355" y="242322"/>
                  </a:lnTo>
                  <a:lnTo>
                    <a:pt x="729958" y="252675"/>
                  </a:lnTo>
                  <a:lnTo>
                    <a:pt x="768562" y="263029"/>
                  </a:lnTo>
                  <a:lnTo>
                    <a:pt x="786109" y="280753"/>
                  </a:lnTo>
                  <a:lnTo>
                    <a:pt x="770799" y="298473"/>
                  </a:lnTo>
                  <a:lnTo>
                    <a:pt x="735924" y="308826"/>
                  </a:lnTo>
                  <a:lnTo>
                    <a:pt x="698066" y="319180"/>
                  </a:lnTo>
                  <a:lnTo>
                    <a:pt x="673808" y="336904"/>
                  </a:lnTo>
                  <a:lnTo>
                    <a:pt x="675869" y="359098"/>
                  </a:lnTo>
                  <a:lnTo>
                    <a:pt x="695917" y="376909"/>
                  </a:lnTo>
                  <a:lnTo>
                    <a:pt x="718947" y="388754"/>
                  </a:lnTo>
                  <a:lnTo>
                    <a:pt x="729958" y="393054"/>
                  </a:lnTo>
                </a:path>
              </a:pathLst>
            </a:custGeom>
            <a:ln w="12477">
              <a:solidFill>
                <a:srgbClr val="000000"/>
              </a:solidFill>
            </a:ln>
          </p:spPr>
          <p:txBody>
            <a:bodyPr wrap="square" lIns="0" tIns="0" rIns="0" bIns="0" rtlCol="0"/>
            <a:lstStyle/>
            <a:p>
              <a:endParaRPr/>
            </a:p>
          </p:txBody>
        </p:sp>
        <p:sp>
          <p:nvSpPr>
            <p:cNvPr id="24" name="object 24"/>
            <p:cNvSpPr/>
            <p:nvPr/>
          </p:nvSpPr>
          <p:spPr>
            <a:xfrm>
              <a:off x="7601015" y="3700818"/>
              <a:ext cx="449580" cy="393065"/>
            </a:xfrm>
            <a:custGeom>
              <a:avLst/>
              <a:gdLst/>
              <a:ahLst/>
              <a:cxnLst/>
              <a:rect l="l" t="t" r="r" b="b"/>
              <a:pathLst>
                <a:path w="449579" h="393064">
                  <a:moveTo>
                    <a:pt x="0" y="0"/>
                  </a:moveTo>
                  <a:lnTo>
                    <a:pt x="64924" y="14564"/>
                  </a:lnTo>
                  <a:lnTo>
                    <a:pt x="98263" y="25267"/>
                  </a:lnTo>
                  <a:lnTo>
                    <a:pt x="110546" y="37375"/>
                  </a:lnTo>
                  <a:lnTo>
                    <a:pt x="112301" y="56150"/>
                  </a:lnTo>
                  <a:lnTo>
                    <a:pt x="94754" y="73870"/>
                  </a:lnTo>
                  <a:lnTo>
                    <a:pt x="56150" y="84223"/>
                  </a:lnTo>
                  <a:lnTo>
                    <a:pt x="17547" y="94577"/>
                  </a:lnTo>
                  <a:lnTo>
                    <a:pt x="0" y="112301"/>
                  </a:lnTo>
                  <a:lnTo>
                    <a:pt x="17547" y="130021"/>
                  </a:lnTo>
                  <a:lnTo>
                    <a:pt x="56150" y="140374"/>
                  </a:lnTo>
                  <a:lnTo>
                    <a:pt x="94754" y="150728"/>
                  </a:lnTo>
                  <a:lnTo>
                    <a:pt x="112301" y="168452"/>
                  </a:lnTo>
                  <a:lnTo>
                    <a:pt x="94754" y="186171"/>
                  </a:lnTo>
                  <a:lnTo>
                    <a:pt x="56150" y="196525"/>
                  </a:lnTo>
                  <a:lnTo>
                    <a:pt x="17547" y="206879"/>
                  </a:lnTo>
                  <a:lnTo>
                    <a:pt x="0" y="224602"/>
                  </a:lnTo>
                  <a:lnTo>
                    <a:pt x="17547" y="242322"/>
                  </a:lnTo>
                  <a:lnTo>
                    <a:pt x="56150" y="252675"/>
                  </a:lnTo>
                  <a:lnTo>
                    <a:pt x="94754" y="263029"/>
                  </a:lnTo>
                  <a:lnTo>
                    <a:pt x="112301" y="280753"/>
                  </a:lnTo>
                  <a:lnTo>
                    <a:pt x="96991" y="298473"/>
                  </a:lnTo>
                  <a:lnTo>
                    <a:pt x="62116" y="308826"/>
                  </a:lnTo>
                  <a:lnTo>
                    <a:pt x="24258" y="319180"/>
                  </a:lnTo>
                  <a:lnTo>
                    <a:pt x="0" y="336904"/>
                  </a:lnTo>
                  <a:lnTo>
                    <a:pt x="2061" y="359098"/>
                  </a:lnTo>
                  <a:lnTo>
                    <a:pt x="22109" y="376909"/>
                  </a:lnTo>
                  <a:lnTo>
                    <a:pt x="45139" y="388754"/>
                  </a:lnTo>
                  <a:lnTo>
                    <a:pt x="56150" y="393054"/>
                  </a:lnTo>
                </a:path>
                <a:path w="449579" h="393064">
                  <a:moveTo>
                    <a:pt x="168452" y="0"/>
                  </a:moveTo>
                  <a:lnTo>
                    <a:pt x="233376" y="14564"/>
                  </a:lnTo>
                  <a:lnTo>
                    <a:pt x="266715" y="25267"/>
                  </a:lnTo>
                  <a:lnTo>
                    <a:pt x="278998" y="37375"/>
                  </a:lnTo>
                  <a:lnTo>
                    <a:pt x="280753" y="56150"/>
                  </a:lnTo>
                  <a:lnTo>
                    <a:pt x="263206" y="73870"/>
                  </a:lnTo>
                  <a:lnTo>
                    <a:pt x="224602" y="84223"/>
                  </a:lnTo>
                  <a:lnTo>
                    <a:pt x="185999" y="94577"/>
                  </a:lnTo>
                  <a:lnTo>
                    <a:pt x="168452" y="112301"/>
                  </a:lnTo>
                  <a:lnTo>
                    <a:pt x="185999" y="130021"/>
                  </a:lnTo>
                  <a:lnTo>
                    <a:pt x="224602" y="140374"/>
                  </a:lnTo>
                  <a:lnTo>
                    <a:pt x="263206" y="150728"/>
                  </a:lnTo>
                  <a:lnTo>
                    <a:pt x="280753" y="168452"/>
                  </a:lnTo>
                  <a:lnTo>
                    <a:pt x="263206" y="186171"/>
                  </a:lnTo>
                  <a:lnTo>
                    <a:pt x="224602" y="196525"/>
                  </a:lnTo>
                  <a:lnTo>
                    <a:pt x="185999" y="206879"/>
                  </a:lnTo>
                  <a:lnTo>
                    <a:pt x="168452" y="224602"/>
                  </a:lnTo>
                  <a:lnTo>
                    <a:pt x="185999" y="242322"/>
                  </a:lnTo>
                  <a:lnTo>
                    <a:pt x="224602" y="252675"/>
                  </a:lnTo>
                  <a:lnTo>
                    <a:pt x="263206" y="263029"/>
                  </a:lnTo>
                  <a:lnTo>
                    <a:pt x="280753" y="280753"/>
                  </a:lnTo>
                  <a:lnTo>
                    <a:pt x="265443" y="298473"/>
                  </a:lnTo>
                  <a:lnTo>
                    <a:pt x="230568" y="308826"/>
                  </a:lnTo>
                  <a:lnTo>
                    <a:pt x="192710" y="319180"/>
                  </a:lnTo>
                  <a:lnTo>
                    <a:pt x="168452" y="336904"/>
                  </a:lnTo>
                  <a:lnTo>
                    <a:pt x="170513" y="359098"/>
                  </a:lnTo>
                  <a:lnTo>
                    <a:pt x="190561" y="376909"/>
                  </a:lnTo>
                  <a:lnTo>
                    <a:pt x="213591" y="388754"/>
                  </a:lnTo>
                  <a:lnTo>
                    <a:pt x="224602" y="393054"/>
                  </a:lnTo>
                </a:path>
                <a:path w="449579" h="393064">
                  <a:moveTo>
                    <a:pt x="336904" y="0"/>
                  </a:moveTo>
                  <a:lnTo>
                    <a:pt x="401828" y="14564"/>
                  </a:lnTo>
                  <a:lnTo>
                    <a:pt x="435167" y="25267"/>
                  </a:lnTo>
                  <a:lnTo>
                    <a:pt x="447450" y="37375"/>
                  </a:lnTo>
                  <a:lnTo>
                    <a:pt x="449205" y="56150"/>
                  </a:lnTo>
                  <a:lnTo>
                    <a:pt x="431658" y="73870"/>
                  </a:lnTo>
                  <a:lnTo>
                    <a:pt x="393054" y="84223"/>
                  </a:lnTo>
                  <a:lnTo>
                    <a:pt x="354451" y="94577"/>
                  </a:lnTo>
                  <a:lnTo>
                    <a:pt x="336904" y="112301"/>
                  </a:lnTo>
                  <a:lnTo>
                    <a:pt x="354451" y="130021"/>
                  </a:lnTo>
                  <a:lnTo>
                    <a:pt x="393054" y="140374"/>
                  </a:lnTo>
                  <a:lnTo>
                    <a:pt x="431658" y="150728"/>
                  </a:lnTo>
                  <a:lnTo>
                    <a:pt x="449205" y="168452"/>
                  </a:lnTo>
                  <a:lnTo>
                    <a:pt x="431658" y="186171"/>
                  </a:lnTo>
                  <a:lnTo>
                    <a:pt x="393054" y="196525"/>
                  </a:lnTo>
                  <a:lnTo>
                    <a:pt x="354451" y="206879"/>
                  </a:lnTo>
                  <a:lnTo>
                    <a:pt x="336904" y="224602"/>
                  </a:lnTo>
                  <a:lnTo>
                    <a:pt x="354451" y="242322"/>
                  </a:lnTo>
                  <a:lnTo>
                    <a:pt x="393054" y="252675"/>
                  </a:lnTo>
                  <a:lnTo>
                    <a:pt x="431658" y="263029"/>
                  </a:lnTo>
                  <a:lnTo>
                    <a:pt x="449205" y="280753"/>
                  </a:lnTo>
                  <a:lnTo>
                    <a:pt x="433895" y="298473"/>
                  </a:lnTo>
                  <a:lnTo>
                    <a:pt x="399020" y="308826"/>
                  </a:lnTo>
                  <a:lnTo>
                    <a:pt x="361162" y="319180"/>
                  </a:lnTo>
                  <a:lnTo>
                    <a:pt x="336904" y="336904"/>
                  </a:lnTo>
                  <a:lnTo>
                    <a:pt x="338965" y="359098"/>
                  </a:lnTo>
                  <a:lnTo>
                    <a:pt x="359013" y="376909"/>
                  </a:lnTo>
                  <a:lnTo>
                    <a:pt x="382043" y="388754"/>
                  </a:lnTo>
                  <a:lnTo>
                    <a:pt x="393054" y="393054"/>
                  </a:lnTo>
                </a:path>
              </a:pathLst>
            </a:custGeom>
            <a:ln w="12477">
              <a:solidFill>
                <a:srgbClr val="FF5B2C"/>
              </a:solidFill>
            </a:ln>
          </p:spPr>
          <p:txBody>
            <a:bodyPr wrap="square" lIns="0" tIns="0" rIns="0" bIns="0" rtlCol="0"/>
            <a:lstStyle/>
            <a:p>
              <a:endParaRPr/>
            </a:p>
          </p:txBody>
        </p:sp>
        <p:sp>
          <p:nvSpPr>
            <p:cNvPr id="25" name="object 25"/>
            <p:cNvSpPr/>
            <p:nvPr/>
          </p:nvSpPr>
          <p:spPr>
            <a:xfrm>
              <a:off x="7457519" y="4056439"/>
              <a:ext cx="0" cy="655320"/>
            </a:xfrm>
            <a:custGeom>
              <a:avLst/>
              <a:gdLst/>
              <a:ahLst/>
              <a:cxnLst/>
              <a:rect l="l" t="t" r="r" b="b"/>
              <a:pathLst>
                <a:path h="655320">
                  <a:moveTo>
                    <a:pt x="0" y="0"/>
                  </a:moveTo>
                  <a:lnTo>
                    <a:pt x="0" y="655091"/>
                  </a:lnTo>
                </a:path>
              </a:pathLst>
            </a:custGeom>
            <a:ln w="9358">
              <a:solidFill>
                <a:srgbClr val="000000"/>
              </a:solidFill>
              <a:prstDash val="dash"/>
            </a:ln>
          </p:spPr>
          <p:txBody>
            <a:bodyPr wrap="square" lIns="0" tIns="0" rIns="0" bIns="0" rtlCol="0"/>
            <a:lstStyle/>
            <a:p>
              <a:endParaRPr/>
            </a:p>
          </p:txBody>
        </p:sp>
        <p:sp>
          <p:nvSpPr>
            <p:cNvPr id="26" name="object 26"/>
            <p:cNvSpPr/>
            <p:nvPr/>
          </p:nvSpPr>
          <p:spPr>
            <a:xfrm>
              <a:off x="6758762" y="3095645"/>
              <a:ext cx="324425" cy="155973"/>
            </a:xfrm>
            <a:prstGeom prst="rect">
              <a:avLst/>
            </a:prstGeom>
            <a:blipFill>
              <a:blip r:embed="rId3" cstate="print"/>
              <a:stretch>
                <a:fillRect/>
              </a:stretch>
            </a:blipFill>
          </p:spPr>
          <p:txBody>
            <a:bodyPr wrap="square" lIns="0" tIns="0" rIns="0" bIns="0" rtlCol="0"/>
            <a:lstStyle/>
            <a:p>
              <a:endParaRPr/>
            </a:p>
          </p:txBody>
        </p:sp>
        <p:sp>
          <p:nvSpPr>
            <p:cNvPr id="27" name="object 27"/>
            <p:cNvSpPr/>
            <p:nvPr/>
          </p:nvSpPr>
          <p:spPr>
            <a:xfrm>
              <a:off x="6590296" y="3095645"/>
              <a:ext cx="155973" cy="168445"/>
            </a:xfrm>
            <a:prstGeom prst="rect">
              <a:avLst/>
            </a:prstGeom>
            <a:blipFill>
              <a:blip r:embed="rId4" cstate="print"/>
              <a:stretch>
                <a:fillRect/>
              </a:stretch>
            </a:blipFill>
          </p:spPr>
          <p:txBody>
            <a:bodyPr wrap="square" lIns="0" tIns="0" rIns="0" bIns="0" rtlCol="0"/>
            <a:lstStyle/>
            <a:p>
              <a:endParaRPr/>
            </a:p>
          </p:txBody>
        </p:sp>
        <p:sp>
          <p:nvSpPr>
            <p:cNvPr id="28" name="object 28"/>
            <p:cNvSpPr/>
            <p:nvPr/>
          </p:nvSpPr>
          <p:spPr>
            <a:xfrm>
              <a:off x="7657160" y="3089398"/>
              <a:ext cx="318187" cy="499113"/>
            </a:xfrm>
            <a:prstGeom prst="rect">
              <a:avLst/>
            </a:prstGeom>
            <a:blipFill>
              <a:blip r:embed="rId5" cstate="print"/>
              <a:stretch>
                <a:fillRect/>
              </a:stretch>
            </a:blipFill>
          </p:spPr>
          <p:txBody>
            <a:bodyPr wrap="square" lIns="0" tIns="0" rIns="0" bIns="0" rtlCol="0"/>
            <a:lstStyle/>
            <a:p>
              <a:endParaRPr/>
            </a:p>
          </p:txBody>
        </p:sp>
        <p:sp>
          <p:nvSpPr>
            <p:cNvPr id="29" name="object 29"/>
            <p:cNvSpPr/>
            <p:nvPr/>
          </p:nvSpPr>
          <p:spPr>
            <a:xfrm>
              <a:off x="6758762" y="3264098"/>
              <a:ext cx="324425" cy="155973"/>
            </a:xfrm>
            <a:prstGeom prst="rect">
              <a:avLst/>
            </a:prstGeom>
            <a:blipFill>
              <a:blip r:embed="rId6" cstate="print"/>
              <a:stretch>
                <a:fillRect/>
              </a:stretch>
            </a:blipFill>
          </p:spPr>
          <p:txBody>
            <a:bodyPr wrap="square" lIns="0" tIns="0" rIns="0" bIns="0" rtlCol="0"/>
            <a:lstStyle/>
            <a:p>
              <a:endParaRPr/>
            </a:p>
          </p:txBody>
        </p:sp>
        <p:sp>
          <p:nvSpPr>
            <p:cNvPr id="30" name="object 30"/>
            <p:cNvSpPr/>
            <p:nvPr/>
          </p:nvSpPr>
          <p:spPr>
            <a:xfrm>
              <a:off x="6590296" y="3264098"/>
              <a:ext cx="155973" cy="155973"/>
            </a:xfrm>
            <a:prstGeom prst="rect">
              <a:avLst/>
            </a:prstGeom>
            <a:blipFill>
              <a:blip r:embed="rId7" cstate="print"/>
              <a:stretch>
                <a:fillRect/>
              </a:stretch>
            </a:blipFill>
          </p:spPr>
          <p:txBody>
            <a:bodyPr wrap="square" lIns="0" tIns="0" rIns="0" bIns="0" rtlCol="0"/>
            <a:lstStyle/>
            <a:p>
              <a:endParaRPr/>
            </a:p>
          </p:txBody>
        </p:sp>
        <p:sp>
          <p:nvSpPr>
            <p:cNvPr id="31" name="object 31"/>
            <p:cNvSpPr/>
            <p:nvPr/>
          </p:nvSpPr>
          <p:spPr>
            <a:xfrm>
              <a:off x="6590296" y="3432538"/>
              <a:ext cx="492878" cy="155973"/>
            </a:xfrm>
            <a:prstGeom prst="rect">
              <a:avLst/>
            </a:prstGeom>
            <a:blipFill>
              <a:blip r:embed="rId8" cstate="print"/>
              <a:stretch>
                <a:fillRect/>
              </a:stretch>
            </a:blipFill>
          </p:spPr>
          <p:txBody>
            <a:bodyPr wrap="square" lIns="0" tIns="0" rIns="0" bIns="0" rtlCol="0"/>
            <a:lstStyle/>
            <a:p>
              <a:endParaRPr/>
            </a:p>
          </p:txBody>
        </p:sp>
      </p:grpSp>
      <p:sp>
        <p:nvSpPr>
          <p:cNvPr id="32" name="object 32"/>
          <p:cNvSpPr txBox="1"/>
          <p:nvPr/>
        </p:nvSpPr>
        <p:spPr>
          <a:xfrm>
            <a:off x="7877791" y="2800787"/>
            <a:ext cx="458470" cy="145415"/>
          </a:xfrm>
          <a:prstGeom prst="rect">
            <a:avLst/>
          </a:prstGeom>
        </p:spPr>
        <p:txBody>
          <a:bodyPr vert="horz" wrap="square" lIns="0" tIns="17145" rIns="0" bIns="0" rtlCol="0">
            <a:spAutoFit/>
          </a:bodyPr>
          <a:lstStyle/>
          <a:p>
            <a:pPr marL="12700">
              <a:lnSpc>
                <a:spcPct val="100000"/>
              </a:lnSpc>
              <a:spcBef>
                <a:spcPts val="135"/>
              </a:spcBef>
            </a:pPr>
            <a:r>
              <a:rPr sz="750" i="1" spc="10" dirty="0">
                <a:latin typeface="Arial"/>
                <a:cs typeface="Arial"/>
              </a:rPr>
              <a:t>Idle</a:t>
            </a:r>
            <a:r>
              <a:rPr sz="750" i="1" spc="-40" dirty="0">
                <a:latin typeface="Arial"/>
                <a:cs typeface="Arial"/>
              </a:rPr>
              <a:t> </a:t>
            </a:r>
            <a:r>
              <a:rPr sz="750" i="1" spc="15" dirty="0">
                <a:latin typeface="Arial"/>
                <a:cs typeface="Arial"/>
              </a:rPr>
              <a:t>cores</a:t>
            </a:r>
            <a:endParaRPr sz="750">
              <a:latin typeface="Arial"/>
              <a:cs typeface="Arial"/>
            </a:endParaRPr>
          </a:p>
        </p:txBody>
      </p:sp>
      <p:sp>
        <p:nvSpPr>
          <p:cNvPr id="33" name="object 33"/>
          <p:cNvSpPr txBox="1"/>
          <p:nvPr/>
        </p:nvSpPr>
        <p:spPr>
          <a:xfrm>
            <a:off x="5867459" y="3833286"/>
            <a:ext cx="509905" cy="145415"/>
          </a:xfrm>
          <a:prstGeom prst="rect">
            <a:avLst/>
          </a:prstGeom>
        </p:spPr>
        <p:txBody>
          <a:bodyPr vert="horz" wrap="square" lIns="0" tIns="17145" rIns="0" bIns="0" rtlCol="0">
            <a:spAutoFit/>
          </a:bodyPr>
          <a:lstStyle/>
          <a:p>
            <a:pPr marL="12700">
              <a:lnSpc>
                <a:spcPct val="100000"/>
              </a:lnSpc>
              <a:spcBef>
                <a:spcPts val="135"/>
              </a:spcBef>
            </a:pPr>
            <a:r>
              <a:rPr sz="750" b="1" spc="25" dirty="0">
                <a:latin typeface="Arial"/>
                <a:cs typeface="Arial"/>
              </a:rPr>
              <a:t>GC</a:t>
            </a:r>
            <a:r>
              <a:rPr sz="750" b="1" spc="-55" dirty="0">
                <a:latin typeface="Arial"/>
                <a:cs typeface="Arial"/>
              </a:rPr>
              <a:t> </a:t>
            </a:r>
            <a:r>
              <a:rPr sz="750" b="1" spc="20" dirty="0">
                <a:latin typeface="Arial"/>
                <a:cs typeface="Arial"/>
              </a:rPr>
              <a:t>thread</a:t>
            </a:r>
            <a:endParaRPr sz="750">
              <a:latin typeface="Arial"/>
              <a:cs typeface="Arial"/>
            </a:endParaRPr>
          </a:p>
        </p:txBody>
      </p:sp>
      <p:sp>
        <p:nvSpPr>
          <p:cNvPr id="34" name="object 34"/>
          <p:cNvSpPr txBox="1"/>
          <p:nvPr/>
        </p:nvSpPr>
        <p:spPr>
          <a:xfrm>
            <a:off x="8184012" y="3833286"/>
            <a:ext cx="456565" cy="145415"/>
          </a:xfrm>
          <a:prstGeom prst="rect">
            <a:avLst/>
          </a:prstGeom>
        </p:spPr>
        <p:txBody>
          <a:bodyPr vert="horz" wrap="square" lIns="0" tIns="17145" rIns="0" bIns="0" rtlCol="0">
            <a:spAutoFit/>
          </a:bodyPr>
          <a:lstStyle/>
          <a:p>
            <a:pPr marL="12700">
              <a:lnSpc>
                <a:spcPct val="100000"/>
              </a:lnSpc>
              <a:spcBef>
                <a:spcPts val="135"/>
              </a:spcBef>
            </a:pPr>
            <a:r>
              <a:rPr sz="750" b="1" spc="25" dirty="0">
                <a:solidFill>
                  <a:srgbClr val="EE5732"/>
                </a:solidFill>
                <a:latin typeface="Arial"/>
                <a:cs typeface="Arial"/>
              </a:rPr>
              <a:t>Mutators</a:t>
            </a:r>
            <a:endParaRPr sz="750">
              <a:latin typeface="Arial"/>
              <a:cs typeface="Arial"/>
            </a:endParaRPr>
          </a:p>
        </p:txBody>
      </p:sp>
      <p:grpSp>
        <p:nvGrpSpPr>
          <p:cNvPr id="35" name="object 35"/>
          <p:cNvGrpSpPr/>
          <p:nvPr/>
        </p:nvGrpSpPr>
        <p:grpSpPr>
          <a:xfrm>
            <a:off x="6099297" y="5233531"/>
            <a:ext cx="73025" cy="30480"/>
            <a:chOff x="6099297" y="5233531"/>
            <a:chExt cx="73025" cy="30480"/>
          </a:xfrm>
        </p:grpSpPr>
        <p:sp>
          <p:nvSpPr>
            <p:cNvPr id="36" name="object 36"/>
            <p:cNvSpPr/>
            <p:nvPr/>
          </p:nvSpPr>
          <p:spPr>
            <a:xfrm>
              <a:off x="6129493" y="5248617"/>
              <a:ext cx="36830" cy="635"/>
            </a:xfrm>
            <a:custGeom>
              <a:avLst/>
              <a:gdLst/>
              <a:ahLst/>
              <a:cxnLst/>
              <a:rect l="l" t="t" r="r" b="b"/>
              <a:pathLst>
                <a:path w="36829" h="635">
                  <a:moveTo>
                    <a:pt x="-6238" y="68"/>
                  </a:moveTo>
                  <a:lnTo>
                    <a:pt x="42799" y="68"/>
                  </a:lnTo>
                </a:path>
              </a:pathLst>
            </a:custGeom>
            <a:ln w="12615">
              <a:solidFill>
                <a:srgbClr val="000000"/>
              </a:solidFill>
            </a:ln>
          </p:spPr>
          <p:txBody>
            <a:bodyPr wrap="square" lIns="0" tIns="0" rIns="0" bIns="0" rtlCol="0"/>
            <a:lstStyle/>
            <a:p>
              <a:endParaRPr/>
            </a:p>
          </p:txBody>
        </p:sp>
        <p:sp>
          <p:nvSpPr>
            <p:cNvPr id="37" name="object 37"/>
            <p:cNvSpPr/>
            <p:nvPr/>
          </p:nvSpPr>
          <p:spPr>
            <a:xfrm>
              <a:off x="6105537" y="5239770"/>
              <a:ext cx="24130" cy="18415"/>
            </a:xfrm>
            <a:custGeom>
              <a:avLst/>
              <a:gdLst/>
              <a:ahLst/>
              <a:cxnLst/>
              <a:rect l="l" t="t" r="r" b="b"/>
              <a:pathLst>
                <a:path w="24129" h="18414">
                  <a:moveTo>
                    <a:pt x="23914" y="0"/>
                  </a:moveTo>
                  <a:lnTo>
                    <a:pt x="0" y="9077"/>
                  </a:lnTo>
                  <a:lnTo>
                    <a:pt x="23990" y="17967"/>
                  </a:lnTo>
                  <a:lnTo>
                    <a:pt x="23914" y="0"/>
                  </a:lnTo>
                  <a:close/>
                </a:path>
              </a:pathLst>
            </a:custGeom>
            <a:solidFill>
              <a:srgbClr val="000000"/>
            </a:solidFill>
          </p:spPr>
          <p:txBody>
            <a:bodyPr wrap="square" lIns="0" tIns="0" rIns="0" bIns="0" rtlCol="0"/>
            <a:lstStyle/>
            <a:p>
              <a:endParaRPr/>
            </a:p>
          </p:txBody>
        </p:sp>
        <p:sp>
          <p:nvSpPr>
            <p:cNvPr id="38" name="object 38"/>
            <p:cNvSpPr/>
            <p:nvPr/>
          </p:nvSpPr>
          <p:spPr>
            <a:xfrm>
              <a:off x="6105536" y="5239770"/>
              <a:ext cx="24130" cy="18415"/>
            </a:xfrm>
            <a:custGeom>
              <a:avLst/>
              <a:gdLst/>
              <a:ahLst/>
              <a:cxnLst/>
              <a:rect l="l" t="t" r="r" b="b"/>
              <a:pathLst>
                <a:path w="24129" h="18414">
                  <a:moveTo>
                    <a:pt x="0" y="9077"/>
                  </a:moveTo>
                  <a:lnTo>
                    <a:pt x="23988" y="17968"/>
                  </a:lnTo>
                  <a:lnTo>
                    <a:pt x="23920" y="0"/>
                  </a:lnTo>
                  <a:lnTo>
                    <a:pt x="0" y="9077"/>
                  </a:lnTo>
                  <a:close/>
                </a:path>
              </a:pathLst>
            </a:custGeom>
            <a:ln w="12477">
              <a:solidFill>
                <a:srgbClr val="000000"/>
              </a:solidFill>
            </a:ln>
          </p:spPr>
          <p:txBody>
            <a:bodyPr wrap="square" lIns="0" tIns="0" rIns="0" bIns="0" rtlCol="0"/>
            <a:lstStyle/>
            <a:p>
              <a:endParaRPr/>
            </a:p>
          </p:txBody>
        </p:sp>
      </p:grpSp>
      <p:grpSp>
        <p:nvGrpSpPr>
          <p:cNvPr id="39" name="object 39"/>
          <p:cNvGrpSpPr/>
          <p:nvPr/>
        </p:nvGrpSpPr>
        <p:grpSpPr>
          <a:xfrm>
            <a:off x="6446807" y="5232271"/>
            <a:ext cx="276225" cy="35560"/>
            <a:chOff x="6446807" y="5232271"/>
            <a:chExt cx="276225" cy="35560"/>
          </a:xfrm>
        </p:grpSpPr>
        <p:sp>
          <p:nvSpPr>
            <p:cNvPr id="40" name="object 40"/>
            <p:cNvSpPr/>
            <p:nvPr/>
          </p:nvSpPr>
          <p:spPr>
            <a:xfrm>
              <a:off x="6446807" y="5247812"/>
              <a:ext cx="57150" cy="635"/>
            </a:xfrm>
            <a:custGeom>
              <a:avLst/>
              <a:gdLst/>
              <a:ahLst/>
              <a:cxnLst/>
              <a:rect l="l" t="t" r="r" b="b"/>
              <a:pathLst>
                <a:path w="57150" h="635">
                  <a:moveTo>
                    <a:pt x="0" y="81"/>
                  </a:moveTo>
                  <a:lnTo>
                    <a:pt x="56836" y="0"/>
                  </a:lnTo>
                </a:path>
              </a:pathLst>
            </a:custGeom>
            <a:ln w="12477">
              <a:solidFill>
                <a:srgbClr val="000000"/>
              </a:solidFill>
            </a:ln>
          </p:spPr>
          <p:txBody>
            <a:bodyPr wrap="square" lIns="0" tIns="0" rIns="0" bIns="0" rtlCol="0"/>
            <a:lstStyle/>
            <a:p>
              <a:endParaRPr/>
            </a:p>
          </p:txBody>
        </p:sp>
        <p:sp>
          <p:nvSpPr>
            <p:cNvPr id="41" name="object 41"/>
            <p:cNvSpPr/>
            <p:nvPr/>
          </p:nvSpPr>
          <p:spPr>
            <a:xfrm>
              <a:off x="6503632" y="5238835"/>
              <a:ext cx="24130" cy="18415"/>
            </a:xfrm>
            <a:custGeom>
              <a:avLst/>
              <a:gdLst/>
              <a:ahLst/>
              <a:cxnLst/>
              <a:rect l="l" t="t" r="r" b="b"/>
              <a:pathLst>
                <a:path w="24129" h="18414">
                  <a:moveTo>
                    <a:pt x="0" y="0"/>
                  </a:moveTo>
                  <a:lnTo>
                    <a:pt x="25" y="17967"/>
                  </a:lnTo>
                  <a:lnTo>
                    <a:pt x="23964" y="8945"/>
                  </a:lnTo>
                  <a:lnTo>
                    <a:pt x="0" y="0"/>
                  </a:lnTo>
                  <a:close/>
                </a:path>
              </a:pathLst>
            </a:custGeom>
            <a:solidFill>
              <a:srgbClr val="000000"/>
            </a:solidFill>
          </p:spPr>
          <p:txBody>
            <a:bodyPr wrap="square" lIns="0" tIns="0" rIns="0" bIns="0" rtlCol="0"/>
            <a:lstStyle/>
            <a:p>
              <a:endParaRPr/>
            </a:p>
          </p:txBody>
        </p:sp>
        <p:sp>
          <p:nvSpPr>
            <p:cNvPr id="42" name="object 42"/>
            <p:cNvSpPr/>
            <p:nvPr/>
          </p:nvSpPr>
          <p:spPr>
            <a:xfrm>
              <a:off x="6503632" y="5238828"/>
              <a:ext cx="24130" cy="18415"/>
            </a:xfrm>
            <a:custGeom>
              <a:avLst/>
              <a:gdLst/>
              <a:ahLst/>
              <a:cxnLst/>
              <a:rect l="l" t="t" r="r" b="b"/>
              <a:pathLst>
                <a:path w="24129" h="18414">
                  <a:moveTo>
                    <a:pt x="23970" y="8952"/>
                  </a:moveTo>
                  <a:lnTo>
                    <a:pt x="0" y="0"/>
                  </a:lnTo>
                  <a:lnTo>
                    <a:pt x="24" y="17968"/>
                  </a:lnTo>
                  <a:lnTo>
                    <a:pt x="23970" y="8952"/>
                  </a:lnTo>
                  <a:close/>
                </a:path>
              </a:pathLst>
            </a:custGeom>
            <a:ln w="12477">
              <a:solidFill>
                <a:srgbClr val="000000"/>
              </a:solidFill>
            </a:ln>
          </p:spPr>
          <p:txBody>
            <a:bodyPr wrap="square" lIns="0" tIns="0" rIns="0" bIns="0" rtlCol="0"/>
            <a:lstStyle/>
            <a:p>
              <a:endParaRPr/>
            </a:p>
          </p:txBody>
        </p:sp>
        <p:sp>
          <p:nvSpPr>
            <p:cNvPr id="43" name="object 43"/>
            <p:cNvSpPr/>
            <p:nvPr/>
          </p:nvSpPr>
          <p:spPr>
            <a:xfrm>
              <a:off x="6598726" y="5248755"/>
              <a:ext cx="118110" cy="1270"/>
            </a:xfrm>
            <a:custGeom>
              <a:avLst/>
              <a:gdLst/>
              <a:ahLst/>
              <a:cxnLst/>
              <a:rect l="l" t="t" r="r" b="b"/>
              <a:pathLst>
                <a:path w="118109" h="1270">
                  <a:moveTo>
                    <a:pt x="-6238" y="492"/>
                  </a:moveTo>
                  <a:lnTo>
                    <a:pt x="124155" y="492"/>
                  </a:lnTo>
                </a:path>
              </a:pathLst>
            </a:custGeom>
            <a:ln w="13463">
              <a:solidFill>
                <a:srgbClr val="000000"/>
              </a:solidFill>
            </a:ln>
          </p:spPr>
          <p:txBody>
            <a:bodyPr wrap="square" lIns="0" tIns="0" rIns="0" bIns="0" rtlCol="0"/>
            <a:lstStyle/>
            <a:p>
              <a:endParaRPr/>
            </a:p>
          </p:txBody>
        </p:sp>
        <p:sp>
          <p:nvSpPr>
            <p:cNvPr id="44" name="object 44"/>
            <p:cNvSpPr/>
            <p:nvPr/>
          </p:nvSpPr>
          <p:spPr>
            <a:xfrm>
              <a:off x="6568783" y="5238510"/>
              <a:ext cx="30480" cy="22860"/>
            </a:xfrm>
            <a:custGeom>
              <a:avLst/>
              <a:gdLst/>
              <a:ahLst/>
              <a:cxnLst/>
              <a:rect l="l" t="t" r="r" b="b"/>
              <a:pathLst>
                <a:path w="30479" h="22860">
                  <a:moveTo>
                    <a:pt x="29845" y="0"/>
                  </a:moveTo>
                  <a:lnTo>
                    <a:pt x="0" y="11480"/>
                  </a:lnTo>
                  <a:lnTo>
                    <a:pt x="30035" y="22461"/>
                  </a:lnTo>
                  <a:lnTo>
                    <a:pt x="29845" y="0"/>
                  </a:lnTo>
                  <a:close/>
                </a:path>
              </a:pathLst>
            </a:custGeom>
            <a:solidFill>
              <a:srgbClr val="000000"/>
            </a:solidFill>
          </p:spPr>
          <p:txBody>
            <a:bodyPr wrap="square" lIns="0" tIns="0" rIns="0" bIns="0" rtlCol="0"/>
            <a:lstStyle/>
            <a:p>
              <a:endParaRPr/>
            </a:p>
          </p:txBody>
        </p:sp>
        <p:sp>
          <p:nvSpPr>
            <p:cNvPr id="45" name="object 45"/>
            <p:cNvSpPr/>
            <p:nvPr/>
          </p:nvSpPr>
          <p:spPr>
            <a:xfrm>
              <a:off x="6568779" y="5238510"/>
              <a:ext cx="30480" cy="22860"/>
            </a:xfrm>
            <a:custGeom>
              <a:avLst/>
              <a:gdLst/>
              <a:ahLst/>
              <a:cxnLst/>
              <a:rect l="l" t="t" r="r" b="b"/>
              <a:pathLst>
                <a:path w="30479" h="22860">
                  <a:moveTo>
                    <a:pt x="0" y="11479"/>
                  </a:moveTo>
                  <a:lnTo>
                    <a:pt x="30040" y="22460"/>
                  </a:lnTo>
                  <a:lnTo>
                    <a:pt x="29853" y="0"/>
                  </a:lnTo>
                  <a:lnTo>
                    <a:pt x="0" y="11479"/>
                  </a:lnTo>
                  <a:close/>
                </a:path>
              </a:pathLst>
            </a:custGeom>
            <a:ln w="12477">
              <a:solidFill>
                <a:srgbClr val="000000"/>
              </a:solidFill>
            </a:ln>
          </p:spPr>
          <p:txBody>
            <a:bodyPr wrap="square" lIns="0" tIns="0" rIns="0" bIns="0" rtlCol="0"/>
            <a:lstStyle/>
            <a:p>
              <a:endParaRPr/>
            </a:p>
          </p:txBody>
        </p:sp>
      </p:grpSp>
      <p:grpSp>
        <p:nvGrpSpPr>
          <p:cNvPr id="46" name="object 46"/>
          <p:cNvGrpSpPr/>
          <p:nvPr/>
        </p:nvGrpSpPr>
        <p:grpSpPr>
          <a:xfrm>
            <a:off x="6871870" y="5228885"/>
            <a:ext cx="139700" cy="35560"/>
            <a:chOff x="6871870" y="5228885"/>
            <a:chExt cx="139700" cy="35560"/>
          </a:xfrm>
        </p:grpSpPr>
        <p:sp>
          <p:nvSpPr>
            <p:cNvPr id="47" name="object 47"/>
            <p:cNvSpPr/>
            <p:nvPr/>
          </p:nvSpPr>
          <p:spPr>
            <a:xfrm>
              <a:off x="6878855" y="5246465"/>
              <a:ext cx="96520" cy="1270"/>
            </a:xfrm>
            <a:custGeom>
              <a:avLst/>
              <a:gdLst/>
              <a:ahLst/>
              <a:cxnLst/>
              <a:rect l="l" t="t" r="r" b="b"/>
              <a:pathLst>
                <a:path w="96520" h="1270">
                  <a:moveTo>
                    <a:pt x="-6238" y="436"/>
                  </a:moveTo>
                  <a:lnTo>
                    <a:pt x="102319" y="436"/>
                  </a:lnTo>
                </a:path>
              </a:pathLst>
            </a:custGeom>
            <a:ln w="13351">
              <a:solidFill>
                <a:srgbClr val="000000"/>
              </a:solidFill>
            </a:ln>
          </p:spPr>
          <p:txBody>
            <a:bodyPr wrap="square" lIns="0" tIns="0" rIns="0" bIns="0" rtlCol="0"/>
            <a:lstStyle/>
            <a:p>
              <a:endParaRPr/>
            </a:p>
          </p:txBody>
        </p:sp>
        <p:sp>
          <p:nvSpPr>
            <p:cNvPr id="48" name="object 48"/>
            <p:cNvSpPr/>
            <p:nvPr/>
          </p:nvSpPr>
          <p:spPr>
            <a:xfrm>
              <a:off x="6974839" y="5235234"/>
              <a:ext cx="30480" cy="22860"/>
            </a:xfrm>
            <a:custGeom>
              <a:avLst/>
              <a:gdLst/>
              <a:ahLst/>
              <a:cxnLst/>
              <a:rect l="l" t="t" r="r" b="b"/>
              <a:pathLst>
                <a:path w="30479" h="22860">
                  <a:moveTo>
                    <a:pt x="0" y="0"/>
                  </a:moveTo>
                  <a:lnTo>
                    <a:pt x="203" y="22461"/>
                  </a:lnTo>
                  <a:lnTo>
                    <a:pt x="30035" y="10956"/>
                  </a:lnTo>
                  <a:lnTo>
                    <a:pt x="0" y="0"/>
                  </a:lnTo>
                  <a:close/>
                </a:path>
              </a:pathLst>
            </a:custGeom>
            <a:solidFill>
              <a:srgbClr val="000000"/>
            </a:solidFill>
          </p:spPr>
          <p:txBody>
            <a:bodyPr wrap="square" lIns="0" tIns="0" rIns="0" bIns="0" rtlCol="0"/>
            <a:lstStyle/>
            <a:p>
              <a:endParaRPr/>
            </a:p>
          </p:txBody>
        </p:sp>
        <p:sp>
          <p:nvSpPr>
            <p:cNvPr id="49" name="object 49"/>
            <p:cNvSpPr/>
            <p:nvPr/>
          </p:nvSpPr>
          <p:spPr>
            <a:xfrm>
              <a:off x="6974835" y="5235235"/>
              <a:ext cx="30480" cy="22860"/>
            </a:xfrm>
            <a:custGeom>
              <a:avLst/>
              <a:gdLst/>
              <a:ahLst/>
              <a:cxnLst/>
              <a:rect l="l" t="t" r="r" b="b"/>
              <a:pathLst>
                <a:path w="30479" h="22860">
                  <a:moveTo>
                    <a:pt x="30046" y="10955"/>
                  </a:moveTo>
                  <a:lnTo>
                    <a:pt x="0" y="0"/>
                  </a:lnTo>
                  <a:lnTo>
                    <a:pt x="205" y="22460"/>
                  </a:lnTo>
                  <a:lnTo>
                    <a:pt x="30046" y="10955"/>
                  </a:lnTo>
                  <a:close/>
                </a:path>
              </a:pathLst>
            </a:custGeom>
            <a:ln w="12477">
              <a:solidFill>
                <a:srgbClr val="000000"/>
              </a:solidFill>
            </a:ln>
          </p:spPr>
          <p:txBody>
            <a:bodyPr wrap="square" lIns="0" tIns="0" rIns="0" bIns="0" rtlCol="0"/>
            <a:lstStyle/>
            <a:p>
              <a:endParaRPr/>
            </a:p>
          </p:txBody>
        </p:sp>
      </p:grpSp>
      <p:graphicFrame>
        <p:nvGraphicFramePr>
          <p:cNvPr id="50" name="object 50"/>
          <p:cNvGraphicFramePr>
            <a:graphicFrameLocks noGrp="1"/>
          </p:cNvGraphicFramePr>
          <p:nvPr/>
        </p:nvGraphicFramePr>
        <p:xfrm>
          <a:off x="6078708" y="4873743"/>
          <a:ext cx="2134235" cy="430488"/>
        </p:xfrm>
        <a:graphic>
          <a:graphicData uri="http://schemas.openxmlformats.org/drawingml/2006/table">
            <a:tbl>
              <a:tblPr firstRow="1" bandRow="1">
                <a:tableStyleId>{2D5ABB26-0587-4C30-8999-92F81FD0307C}</a:tableStyleId>
              </a:tblPr>
              <a:tblGrid>
                <a:gridCol w="461645">
                  <a:extLst>
                    <a:ext uri="{9D8B030D-6E8A-4147-A177-3AD203B41FA5}">
                      <a16:colId xmlns:a16="http://schemas.microsoft.com/office/drawing/2014/main" val="20000"/>
                    </a:ext>
                  </a:extLst>
                </a:gridCol>
                <a:gridCol w="477520">
                  <a:extLst>
                    <a:ext uri="{9D8B030D-6E8A-4147-A177-3AD203B41FA5}">
                      <a16:colId xmlns:a16="http://schemas.microsoft.com/office/drawing/2014/main" val="20001"/>
                    </a:ext>
                  </a:extLst>
                </a:gridCol>
                <a:gridCol w="1195070">
                  <a:extLst>
                    <a:ext uri="{9D8B030D-6E8A-4147-A177-3AD203B41FA5}">
                      <a16:colId xmlns:a16="http://schemas.microsoft.com/office/drawing/2014/main" val="20002"/>
                    </a:ext>
                  </a:extLst>
                </a:gridCol>
              </a:tblGrid>
              <a:tr h="280753">
                <a:tc>
                  <a:txBody>
                    <a:bodyPr/>
                    <a:lstStyle/>
                    <a:p>
                      <a:pPr>
                        <a:lnSpc>
                          <a:spcPct val="100000"/>
                        </a:lnSpc>
                      </a:pPr>
                      <a:endParaRPr sz="15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ACACA"/>
                    </a:solidFill>
                  </a:tcPr>
                </a:tc>
                <a:tc>
                  <a:txBody>
                    <a:bodyPr/>
                    <a:lstStyle/>
                    <a:p>
                      <a:pPr>
                        <a:lnSpc>
                          <a:spcPct val="100000"/>
                        </a:lnSpc>
                      </a:pPr>
                      <a:endParaRPr sz="15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ACACA"/>
                    </a:solidFill>
                  </a:tcPr>
                </a:tc>
                <a:tc>
                  <a:txBody>
                    <a:bodyPr/>
                    <a:lstStyle/>
                    <a:p>
                      <a:pPr>
                        <a:lnSpc>
                          <a:spcPct val="100000"/>
                        </a:lnSpc>
                      </a:pPr>
                      <a:endParaRPr sz="15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ACACA"/>
                    </a:solidFill>
                  </a:tcPr>
                </a:tc>
                <a:extLst>
                  <a:ext uri="{0D108BD9-81ED-4DB2-BD59-A6C34878D82A}">
                    <a16:rowId xmlns:a16="http://schemas.microsoft.com/office/drawing/2014/main" val="10000"/>
                  </a:ext>
                </a:extLst>
              </a:tr>
              <a:tr h="149735">
                <a:tc>
                  <a:txBody>
                    <a:bodyPr/>
                    <a:lstStyle/>
                    <a:p>
                      <a:pPr marL="113664">
                        <a:lnSpc>
                          <a:spcPct val="100000"/>
                        </a:lnSpc>
                        <a:spcBef>
                          <a:spcPts val="295"/>
                        </a:spcBef>
                      </a:pPr>
                      <a:r>
                        <a:rPr sz="650" b="1" i="1" spc="15" dirty="0">
                          <a:latin typeface="Arial"/>
                          <a:cs typeface="Arial"/>
                        </a:rPr>
                        <a:t>From</a:t>
                      </a:r>
                      <a:endParaRPr sz="650">
                        <a:latin typeface="Arial"/>
                        <a:cs typeface="Arial"/>
                      </a:endParaRPr>
                    </a:p>
                  </a:txBody>
                  <a:tcPr marL="0" marR="0" marT="37465" marB="0">
                    <a:lnL w="12700">
                      <a:solidFill>
                        <a:srgbClr val="000000"/>
                      </a:solidFill>
                      <a:prstDash val="solid"/>
                    </a:lnL>
                    <a:lnR w="12700">
                      <a:solidFill>
                        <a:srgbClr val="000000"/>
                      </a:solidFill>
                      <a:prstDash val="solid"/>
                    </a:lnR>
                    <a:lnT w="12700">
                      <a:solidFill>
                        <a:srgbClr val="000000"/>
                      </a:solidFill>
                      <a:prstDash val="solid"/>
                    </a:lnT>
                  </a:tcPr>
                </a:tc>
                <a:tc>
                  <a:txBody>
                    <a:bodyPr/>
                    <a:lstStyle/>
                    <a:p>
                      <a:pPr marL="15240" algn="ctr">
                        <a:lnSpc>
                          <a:spcPct val="100000"/>
                        </a:lnSpc>
                        <a:spcBef>
                          <a:spcPts val="295"/>
                        </a:spcBef>
                      </a:pPr>
                      <a:r>
                        <a:rPr sz="650" b="1" i="1" spc="-65" dirty="0">
                          <a:latin typeface="Arial"/>
                          <a:cs typeface="Arial"/>
                        </a:rPr>
                        <a:t>To</a:t>
                      </a:r>
                      <a:endParaRPr sz="650">
                        <a:latin typeface="Arial"/>
                        <a:cs typeface="Arial"/>
                      </a:endParaRPr>
                    </a:p>
                  </a:txBody>
                  <a:tcPr marL="0" marR="0" marT="37465" marB="0">
                    <a:lnL w="12700">
                      <a:solidFill>
                        <a:srgbClr val="000000"/>
                      </a:solidFill>
                      <a:prstDash val="solid"/>
                    </a:lnL>
                    <a:lnR w="12700">
                      <a:solidFill>
                        <a:srgbClr val="000000"/>
                      </a:solidFill>
                      <a:prstDash val="solid"/>
                    </a:lnR>
                    <a:lnT w="12700">
                      <a:solidFill>
                        <a:srgbClr val="000000"/>
                      </a:solidFill>
                      <a:prstDash val="solid"/>
                    </a:lnT>
                  </a:tcPr>
                </a:tc>
                <a:tc>
                  <a:txBody>
                    <a:bodyPr/>
                    <a:lstStyle/>
                    <a:p>
                      <a:pPr marL="387985">
                        <a:lnSpc>
                          <a:spcPct val="100000"/>
                        </a:lnSpc>
                        <a:spcBef>
                          <a:spcPts val="295"/>
                        </a:spcBef>
                      </a:pPr>
                      <a:r>
                        <a:rPr sz="650" b="1" i="1" spc="15" dirty="0">
                          <a:latin typeface="Arial"/>
                          <a:cs typeface="Arial"/>
                        </a:rPr>
                        <a:t>Old</a:t>
                      </a:r>
                      <a:r>
                        <a:rPr sz="650" b="1" i="1" spc="5" dirty="0">
                          <a:latin typeface="Arial"/>
                          <a:cs typeface="Arial"/>
                        </a:rPr>
                        <a:t> </a:t>
                      </a:r>
                      <a:r>
                        <a:rPr sz="650" b="1" i="1" spc="20" dirty="0">
                          <a:latin typeface="Arial"/>
                          <a:cs typeface="Arial"/>
                        </a:rPr>
                        <a:t>Space</a:t>
                      </a:r>
                      <a:endParaRPr sz="650">
                        <a:latin typeface="Arial"/>
                        <a:cs typeface="Arial"/>
                      </a:endParaRPr>
                    </a:p>
                  </a:txBody>
                  <a:tcPr marL="0" marR="0" marT="37465" marB="0">
                    <a:lnL w="12700">
                      <a:solidFill>
                        <a:srgbClr val="000000"/>
                      </a:solidFill>
                      <a:prstDash val="solid"/>
                    </a:lnL>
                    <a:lnR w="12700">
                      <a:solidFill>
                        <a:srgbClr val="000000"/>
                      </a:solidFill>
                      <a:prstDash val="solid"/>
                    </a:lnR>
                    <a:lnT w="12700">
                      <a:solidFill>
                        <a:srgbClr val="000000"/>
                      </a:solidFill>
                      <a:prstDash val="solid"/>
                    </a:lnT>
                  </a:tcPr>
                </a:tc>
                <a:extLst>
                  <a:ext uri="{0D108BD9-81ED-4DB2-BD59-A6C34878D82A}">
                    <a16:rowId xmlns:a16="http://schemas.microsoft.com/office/drawing/2014/main" val="10001"/>
                  </a:ext>
                </a:extLst>
              </a:tr>
            </a:tbl>
          </a:graphicData>
        </a:graphic>
      </p:graphicFrame>
      <p:grpSp>
        <p:nvGrpSpPr>
          <p:cNvPr id="51" name="object 51"/>
          <p:cNvGrpSpPr/>
          <p:nvPr/>
        </p:nvGrpSpPr>
        <p:grpSpPr>
          <a:xfrm>
            <a:off x="7039820" y="5227985"/>
            <a:ext cx="346075" cy="40005"/>
            <a:chOff x="7039820" y="5227985"/>
            <a:chExt cx="346075" cy="40005"/>
          </a:xfrm>
        </p:grpSpPr>
        <p:sp>
          <p:nvSpPr>
            <p:cNvPr id="52" name="object 52"/>
            <p:cNvSpPr/>
            <p:nvPr/>
          </p:nvSpPr>
          <p:spPr>
            <a:xfrm>
              <a:off x="7081996" y="5247700"/>
              <a:ext cx="297815" cy="635"/>
            </a:xfrm>
            <a:custGeom>
              <a:avLst/>
              <a:gdLst/>
              <a:ahLst/>
              <a:cxnLst/>
              <a:rect l="l" t="t" r="r" b="b"/>
              <a:pathLst>
                <a:path w="297815" h="635">
                  <a:moveTo>
                    <a:pt x="297536" y="205"/>
                  </a:moveTo>
                  <a:lnTo>
                    <a:pt x="0" y="0"/>
                  </a:lnTo>
                </a:path>
              </a:pathLst>
            </a:custGeom>
            <a:ln w="12477">
              <a:solidFill>
                <a:srgbClr val="000000"/>
              </a:solidFill>
            </a:ln>
          </p:spPr>
          <p:txBody>
            <a:bodyPr wrap="square" lIns="0" tIns="0" rIns="0" bIns="0" rtlCol="0"/>
            <a:lstStyle/>
            <a:p>
              <a:endParaRPr/>
            </a:p>
          </p:txBody>
        </p:sp>
        <p:sp>
          <p:nvSpPr>
            <p:cNvPr id="53" name="object 53"/>
            <p:cNvSpPr/>
            <p:nvPr/>
          </p:nvSpPr>
          <p:spPr>
            <a:xfrm>
              <a:off x="7046061" y="5234223"/>
              <a:ext cx="36195" cy="27305"/>
            </a:xfrm>
            <a:custGeom>
              <a:avLst/>
              <a:gdLst/>
              <a:ahLst/>
              <a:cxnLst/>
              <a:rect l="l" t="t" r="r" b="b"/>
              <a:pathLst>
                <a:path w="36195" h="27304">
                  <a:moveTo>
                    <a:pt x="35941" y="0"/>
                  </a:moveTo>
                  <a:lnTo>
                    <a:pt x="0" y="13451"/>
                  </a:lnTo>
                  <a:lnTo>
                    <a:pt x="35915" y="26953"/>
                  </a:lnTo>
                  <a:lnTo>
                    <a:pt x="35941" y="0"/>
                  </a:lnTo>
                  <a:close/>
                </a:path>
              </a:pathLst>
            </a:custGeom>
            <a:solidFill>
              <a:srgbClr val="000000"/>
            </a:solidFill>
          </p:spPr>
          <p:txBody>
            <a:bodyPr wrap="square" lIns="0" tIns="0" rIns="0" bIns="0" rtlCol="0"/>
            <a:lstStyle/>
            <a:p>
              <a:endParaRPr/>
            </a:p>
          </p:txBody>
        </p:sp>
        <p:sp>
          <p:nvSpPr>
            <p:cNvPr id="54" name="object 54"/>
            <p:cNvSpPr/>
            <p:nvPr/>
          </p:nvSpPr>
          <p:spPr>
            <a:xfrm>
              <a:off x="7046059" y="5234224"/>
              <a:ext cx="36195" cy="27305"/>
            </a:xfrm>
            <a:custGeom>
              <a:avLst/>
              <a:gdLst/>
              <a:ahLst/>
              <a:cxnLst/>
              <a:rect l="l" t="t" r="r" b="b"/>
              <a:pathLst>
                <a:path w="36195" h="27304">
                  <a:moveTo>
                    <a:pt x="0" y="13451"/>
                  </a:moveTo>
                  <a:lnTo>
                    <a:pt x="35923" y="26952"/>
                  </a:lnTo>
                  <a:lnTo>
                    <a:pt x="35948" y="0"/>
                  </a:lnTo>
                  <a:lnTo>
                    <a:pt x="0" y="13451"/>
                  </a:lnTo>
                  <a:close/>
                </a:path>
              </a:pathLst>
            </a:custGeom>
            <a:ln w="12477">
              <a:solidFill>
                <a:srgbClr val="000000"/>
              </a:solidFill>
            </a:ln>
          </p:spPr>
          <p:txBody>
            <a:bodyPr wrap="square" lIns="0" tIns="0" rIns="0" bIns="0" rtlCol="0"/>
            <a:lstStyle/>
            <a:p>
              <a:endParaRPr/>
            </a:p>
          </p:txBody>
        </p:sp>
      </p:grpSp>
      <p:grpSp>
        <p:nvGrpSpPr>
          <p:cNvPr id="55" name="object 55"/>
          <p:cNvGrpSpPr/>
          <p:nvPr/>
        </p:nvGrpSpPr>
        <p:grpSpPr>
          <a:xfrm>
            <a:off x="7866171" y="5230112"/>
            <a:ext cx="338455" cy="40005"/>
            <a:chOff x="7866171" y="5230112"/>
            <a:chExt cx="338455" cy="40005"/>
          </a:xfrm>
        </p:grpSpPr>
        <p:sp>
          <p:nvSpPr>
            <p:cNvPr id="56" name="object 56"/>
            <p:cNvSpPr/>
            <p:nvPr/>
          </p:nvSpPr>
          <p:spPr>
            <a:xfrm>
              <a:off x="7872410" y="5248885"/>
              <a:ext cx="290195" cy="1270"/>
            </a:xfrm>
            <a:custGeom>
              <a:avLst/>
              <a:gdLst/>
              <a:ahLst/>
              <a:cxnLst/>
              <a:rect l="l" t="t" r="r" b="b"/>
              <a:pathLst>
                <a:path w="290195" h="1270">
                  <a:moveTo>
                    <a:pt x="0" y="0"/>
                  </a:moveTo>
                  <a:lnTo>
                    <a:pt x="289737" y="942"/>
                  </a:lnTo>
                </a:path>
              </a:pathLst>
            </a:custGeom>
            <a:ln w="12477">
              <a:solidFill>
                <a:srgbClr val="000000"/>
              </a:solidFill>
            </a:ln>
          </p:spPr>
          <p:txBody>
            <a:bodyPr wrap="square" lIns="0" tIns="0" rIns="0" bIns="0" rtlCol="0"/>
            <a:lstStyle/>
            <a:p>
              <a:endParaRPr/>
            </a:p>
          </p:txBody>
        </p:sp>
        <p:sp>
          <p:nvSpPr>
            <p:cNvPr id="57" name="object 57"/>
            <p:cNvSpPr/>
            <p:nvPr/>
          </p:nvSpPr>
          <p:spPr>
            <a:xfrm>
              <a:off x="8162099" y="5236352"/>
              <a:ext cx="36195" cy="27305"/>
            </a:xfrm>
            <a:custGeom>
              <a:avLst/>
              <a:gdLst/>
              <a:ahLst/>
              <a:cxnLst/>
              <a:rect l="l" t="t" r="r" b="b"/>
              <a:pathLst>
                <a:path w="36195" h="27304">
                  <a:moveTo>
                    <a:pt x="88" y="0"/>
                  </a:moveTo>
                  <a:lnTo>
                    <a:pt x="0" y="26951"/>
                  </a:lnTo>
                  <a:lnTo>
                    <a:pt x="35979" y="13594"/>
                  </a:lnTo>
                  <a:lnTo>
                    <a:pt x="88" y="0"/>
                  </a:lnTo>
                  <a:close/>
                </a:path>
              </a:pathLst>
            </a:custGeom>
            <a:solidFill>
              <a:srgbClr val="000000"/>
            </a:solidFill>
          </p:spPr>
          <p:txBody>
            <a:bodyPr wrap="square" lIns="0" tIns="0" rIns="0" bIns="0" rtlCol="0"/>
            <a:lstStyle/>
            <a:p>
              <a:endParaRPr/>
            </a:p>
          </p:txBody>
        </p:sp>
        <p:sp>
          <p:nvSpPr>
            <p:cNvPr id="58" name="object 58"/>
            <p:cNvSpPr/>
            <p:nvPr/>
          </p:nvSpPr>
          <p:spPr>
            <a:xfrm>
              <a:off x="8162104" y="5236351"/>
              <a:ext cx="36195" cy="27305"/>
            </a:xfrm>
            <a:custGeom>
              <a:avLst/>
              <a:gdLst/>
              <a:ahLst/>
              <a:cxnLst/>
              <a:rect l="l" t="t" r="r" b="b"/>
              <a:pathLst>
                <a:path w="36195" h="27304">
                  <a:moveTo>
                    <a:pt x="35980" y="13594"/>
                  </a:moveTo>
                  <a:lnTo>
                    <a:pt x="87" y="0"/>
                  </a:lnTo>
                  <a:lnTo>
                    <a:pt x="0" y="26952"/>
                  </a:lnTo>
                  <a:lnTo>
                    <a:pt x="35980" y="13594"/>
                  </a:lnTo>
                  <a:close/>
                </a:path>
              </a:pathLst>
            </a:custGeom>
            <a:ln w="12477">
              <a:solidFill>
                <a:srgbClr val="000000"/>
              </a:solidFill>
            </a:ln>
          </p:spPr>
          <p:txBody>
            <a:bodyPr wrap="square" lIns="0" tIns="0" rIns="0" bIns="0" rtlCol="0"/>
            <a:lstStyle/>
            <a:p>
              <a:endParaRPr/>
            </a:p>
          </p:txBody>
        </p:sp>
      </p:grpSp>
      <p:sp>
        <p:nvSpPr>
          <p:cNvPr id="59" name="object 59"/>
          <p:cNvSpPr txBox="1"/>
          <p:nvPr/>
        </p:nvSpPr>
        <p:spPr>
          <a:xfrm>
            <a:off x="6777275" y="5349354"/>
            <a:ext cx="755650" cy="145415"/>
          </a:xfrm>
          <a:prstGeom prst="rect">
            <a:avLst/>
          </a:prstGeom>
        </p:spPr>
        <p:txBody>
          <a:bodyPr vert="horz" wrap="square" lIns="0" tIns="17145" rIns="0" bIns="0" rtlCol="0">
            <a:spAutoFit/>
          </a:bodyPr>
          <a:lstStyle/>
          <a:p>
            <a:pPr marL="12700">
              <a:lnSpc>
                <a:spcPct val="100000"/>
              </a:lnSpc>
              <a:spcBef>
                <a:spcPts val="135"/>
              </a:spcBef>
            </a:pPr>
            <a:r>
              <a:rPr sz="750" b="1" spc="15" dirty="0">
                <a:latin typeface="Arial"/>
                <a:cs typeface="Arial"/>
              </a:rPr>
              <a:t>Collection</a:t>
            </a:r>
            <a:r>
              <a:rPr sz="750" b="1" spc="-45" dirty="0">
                <a:latin typeface="Arial"/>
                <a:cs typeface="Arial"/>
              </a:rPr>
              <a:t> </a:t>
            </a:r>
            <a:r>
              <a:rPr sz="750" b="1" spc="15" dirty="0">
                <a:latin typeface="Arial"/>
                <a:cs typeface="Arial"/>
              </a:rPr>
              <a:t>Area</a:t>
            </a:r>
            <a:endParaRPr sz="750">
              <a:latin typeface="Arial"/>
              <a:cs typeface="Arial"/>
            </a:endParaRPr>
          </a:p>
        </p:txBody>
      </p:sp>
      <p:sp>
        <p:nvSpPr>
          <p:cNvPr id="60" name="object 60"/>
          <p:cNvSpPr txBox="1"/>
          <p:nvPr/>
        </p:nvSpPr>
        <p:spPr>
          <a:xfrm>
            <a:off x="5513161" y="4674099"/>
            <a:ext cx="463550" cy="266700"/>
          </a:xfrm>
          <a:prstGeom prst="rect">
            <a:avLst/>
          </a:prstGeom>
        </p:spPr>
        <p:txBody>
          <a:bodyPr vert="horz" wrap="square" lIns="0" tIns="17145" rIns="0" bIns="0" rtlCol="0">
            <a:spAutoFit/>
          </a:bodyPr>
          <a:lstStyle/>
          <a:p>
            <a:pPr algn="ctr">
              <a:lnSpc>
                <a:spcPct val="100000"/>
              </a:lnSpc>
              <a:spcBef>
                <a:spcPts val="135"/>
              </a:spcBef>
            </a:pPr>
            <a:r>
              <a:rPr sz="750" b="1" i="1" spc="45" dirty="0">
                <a:latin typeface="Arial"/>
                <a:cs typeface="Arial"/>
              </a:rPr>
              <a:t>MPK</a:t>
            </a:r>
            <a:endParaRPr sz="750">
              <a:latin typeface="Arial"/>
              <a:cs typeface="Arial"/>
            </a:endParaRPr>
          </a:p>
          <a:p>
            <a:pPr algn="ctr">
              <a:lnSpc>
                <a:spcPct val="100000"/>
              </a:lnSpc>
              <a:spcBef>
                <a:spcPts val="55"/>
              </a:spcBef>
            </a:pPr>
            <a:r>
              <a:rPr sz="750" b="1" i="1" spc="20" dirty="0">
                <a:latin typeface="Arial"/>
                <a:cs typeface="Arial"/>
              </a:rPr>
              <a:t>domain</a:t>
            </a:r>
            <a:r>
              <a:rPr sz="750" b="1" i="1" spc="-50" dirty="0">
                <a:latin typeface="Arial"/>
                <a:cs typeface="Arial"/>
              </a:rPr>
              <a:t> </a:t>
            </a:r>
            <a:r>
              <a:rPr sz="750" b="1" i="1" spc="15" dirty="0">
                <a:latin typeface="Arial"/>
                <a:cs typeface="Arial"/>
              </a:rPr>
              <a:t>0</a:t>
            </a:r>
            <a:endParaRPr sz="750">
              <a:latin typeface="Arial"/>
              <a:cs typeface="Arial"/>
            </a:endParaRPr>
          </a:p>
        </p:txBody>
      </p:sp>
      <p:sp>
        <p:nvSpPr>
          <p:cNvPr id="61" name="object 61"/>
          <p:cNvSpPr/>
          <p:nvPr/>
        </p:nvSpPr>
        <p:spPr>
          <a:xfrm>
            <a:off x="5879972" y="4486927"/>
            <a:ext cx="149225" cy="617855"/>
          </a:xfrm>
          <a:custGeom>
            <a:avLst/>
            <a:gdLst/>
            <a:ahLst/>
            <a:cxnLst/>
            <a:rect l="l" t="t" r="r" b="b"/>
            <a:pathLst>
              <a:path w="149225" h="617854">
                <a:moveTo>
                  <a:pt x="148824" y="0"/>
                </a:moveTo>
                <a:lnTo>
                  <a:pt x="0" y="168452"/>
                </a:lnTo>
              </a:path>
              <a:path w="149225" h="617854">
                <a:moveTo>
                  <a:pt x="11367" y="474161"/>
                </a:moveTo>
                <a:lnTo>
                  <a:pt x="148824" y="617657"/>
                </a:lnTo>
              </a:path>
            </a:pathLst>
          </a:custGeom>
          <a:ln w="12477">
            <a:solidFill>
              <a:srgbClr val="000000"/>
            </a:solidFill>
          </a:ln>
        </p:spPr>
        <p:txBody>
          <a:bodyPr wrap="square" lIns="0" tIns="0" rIns="0" bIns="0" rtlCol="0"/>
          <a:lstStyle/>
          <a:p>
            <a:endParaRPr/>
          </a:p>
        </p:txBody>
      </p:sp>
      <p:sp>
        <p:nvSpPr>
          <p:cNvPr id="62" name="object 62"/>
          <p:cNvSpPr txBox="1"/>
          <p:nvPr/>
        </p:nvSpPr>
        <p:spPr>
          <a:xfrm>
            <a:off x="8351890" y="4368389"/>
            <a:ext cx="463550" cy="266700"/>
          </a:xfrm>
          <a:prstGeom prst="rect">
            <a:avLst/>
          </a:prstGeom>
        </p:spPr>
        <p:txBody>
          <a:bodyPr vert="horz" wrap="square" lIns="0" tIns="17145" rIns="0" bIns="0" rtlCol="0">
            <a:spAutoFit/>
          </a:bodyPr>
          <a:lstStyle/>
          <a:p>
            <a:pPr algn="ctr">
              <a:lnSpc>
                <a:spcPct val="100000"/>
              </a:lnSpc>
              <a:spcBef>
                <a:spcPts val="135"/>
              </a:spcBef>
            </a:pPr>
            <a:r>
              <a:rPr sz="750" b="1" i="1" spc="45" dirty="0">
                <a:latin typeface="Arial"/>
                <a:cs typeface="Arial"/>
              </a:rPr>
              <a:t>MPK</a:t>
            </a:r>
            <a:endParaRPr sz="750">
              <a:latin typeface="Arial"/>
              <a:cs typeface="Arial"/>
            </a:endParaRPr>
          </a:p>
          <a:p>
            <a:pPr algn="ctr">
              <a:lnSpc>
                <a:spcPct val="100000"/>
              </a:lnSpc>
              <a:spcBef>
                <a:spcPts val="55"/>
              </a:spcBef>
            </a:pPr>
            <a:r>
              <a:rPr sz="750" b="1" i="1" spc="20" dirty="0">
                <a:latin typeface="Arial"/>
                <a:cs typeface="Arial"/>
              </a:rPr>
              <a:t>domain</a:t>
            </a:r>
            <a:r>
              <a:rPr sz="750" b="1" i="1" spc="-50" dirty="0">
                <a:latin typeface="Arial"/>
                <a:cs typeface="Arial"/>
              </a:rPr>
              <a:t> </a:t>
            </a:r>
            <a:r>
              <a:rPr sz="750" b="1" i="1" spc="15" dirty="0">
                <a:latin typeface="Arial"/>
                <a:cs typeface="Arial"/>
              </a:rPr>
              <a:t>1</a:t>
            </a:r>
            <a:endParaRPr sz="750">
              <a:latin typeface="Arial"/>
              <a:cs typeface="Arial"/>
            </a:endParaRPr>
          </a:p>
        </p:txBody>
      </p:sp>
      <p:grpSp>
        <p:nvGrpSpPr>
          <p:cNvPr id="63" name="object 63"/>
          <p:cNvGrpSpPr/>
          <p:nvPr/>
        </p:nvGrpSpPr>
        <p:grpSpPr>
          <a:xfrm>
            <a:off x="6005804" y="4147299"/>
            <a:ext cx="2331720" cy="516890"/>
            <a:chOff x="6005804" y="4147299"/>
            <a:chExt cx="2331720" cy="516890"/>
          </a:xfrm>
        </p:grpSpPr>
        <p:sp>
          <p:nvSpPr>
            <p:cNvPr id="64" name="object 64"/>
            <p:cNvSpPr/>
            <p:nvPr/>
          </p:nvSpPr>
          <p:spPr>
            <a:xfrm>
              <a:off x="8224912" y="4508433"/>
              <a:ext cx="106680" cy="2540"/>
            </a:xfrm>
            <a:custGeom>
              <a:avLst/>
              <a:gdLst/>
              <a:ahLst/>
              <a:cxnLst/>
              <a:rect l="l" t="t" r="r" b="b"/>
              <a:pathLst>
                <a:path w="106679" h="2539">
                  <a:moveTo>
                    <a:pt x="-6238" y="1241"/>
                  </a:moveTo>
                  <a:lnTo>
                    <a:pt x="112301" y="1241"/>
                  </a:lnTo>
                </a:path>
              </a:pathLst>
            </a:custGeom>
            <a:ln w="14961">
              <a:solidFill>
                <a:srgbClr val="000000"/>
              </a:solidFill>
            </a:ln>
          </p:spPr>
          <p:txBody>
            <a:bodyPr wrap="square" lIns="0" tIns="0" rIns="0" bIns="0" rtlCol="0"/>
            <a:lstStyle/>
            <a:p>
              <a:endParaRPr/>
            </a:p>
          </p:txBody>
        </p:sp>
        <p:sp>
          <p:nvSpPr>
            <p:cNvPr id="65" name="object 65"/>
            <p:cNvSpPr/>
            <p:nvPr/>
          </p:nvSpPr>
          <p:spPr>
            <a:xfrm>
              <a:off x="6012154" y="4153649"/>
              <a:ext cx="2304415" cy="504190"/>
            </a:xfrm>
            <a:custGeom>
              <a:avLst/>
              <a:gdLst/>
              <a:ahLst/>
              <a:cxnLst/>
              <a:rect l="l" t="t" r="r" b="b"/>
              <a:pathLst>
                <a:path w="2304415" h="504189">
                  <a:moveTo>
                    <a:pt x="0" y="0"/>
                  </a:moveTo>
                  <a:lnTo>
                    <a:pt x="2304261" y="0"/>
                  </a:lnTo>
                  <a:lnTo>
                    <a:pt x="2304261" y="504056"/>
                  </a:lnTo>
                  <a:lnTo>
                    <a:pt x="0" y="504056"/>
                  </a:lnTo>
                  <a:lnTo>
                    <a:pt x="0" y="0"/>
                  </a:lnTo>
                  <a:close/>
                </a:path>
              </a:pathLst>
            </a:custGeom>
            <a:ln w="12700">
              <a:solidFill>
                <a:srgbClr val="FF0000"/>
              </a:solidFill>
            </a:ln>
          </p:spPr>
          <p:txBody>
            <a:bodyPr wrap="square" lIns="0" tIns="0" rIns="0" bIns="0" rtlCol="0"/>
            <a:lstStyle/>
            <a:p>
              <a:endParaRPr/>
            </a:p>
          </p:txBody>
        </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5940" y="1391412"/>
            <a:ext cx="2665095" cy="1360805"/>
          </a:xfrm>
          <a:prstGeom prst="rect">
            <a:avLst/>
          </a:prstGeom>
        </p:spPr>
        <p:txBody>
          <a:bodyPr vert="horz" wrap="square" lIns="0" tIns="12700" rIns="0" bIns="0" rtlCol="0">
            <a:spAutoFit/>
          </a:bodyPr>
          <a:lstStyle/>
          <a:p>
            <a:pPr marL="355600" indent="-342900">
              <a:lnSpc>
                <a:spcPct val="100000"/>
              </a:lnSpc>
              <a:spcBef>
                <a:spcPts val="100"/>
              </a:spcBef>
              <a:buFont typeface="Arial"/>
              <a:buChar char="•"/>
              <a:tabLst>
                <a:tab pos="354965" algn="l"/>
                <a:tab pos="355600" algn="l"/>
              </a:tabLst>
            </a:pPr>
            <a:r>
              <a:rPr sz="2000" b="1" spc="-5" dirty="0">
                <a:solidFill>
                  <a:srgbClr val="404040"/>
                </a:solidFill>
                <a:latin typeface="Arial"/>
                <a:cs typeface="Arial"/>
              </a:rPr>
              <a:t>Idle core</a:t>
            </a:r>
            <a:r>
              <a:rPr sz="2000" b="1" spc="-75" dirty="0">
                <a:solidFill>
                  <a:srgbClr val="404040"/>
                </a:solidFill>
                <a:latin typeface="Arial"/>
                <a:cs typeface="Arial"/>
              </a:rPr>
              <a:t> </a:t>
            </a:r>
            <a:r>
              <a:rPr sz="2000" b="1" spc="-5" dirty="0">
                <a:solidFill>
                  <a:srgbClr val="404040"/>
                </a:solidFill>
                <a:latin typeface="Arial"/>
                <a:cs typeface="Arial"/>
              </a:rPr>
              <a:t>collection</a:t>
            </a:r>
            <a:endParaRPr sz="2000">
              <a:latin typeface="Arial"/>
              <a:cs typeface="Arial"/>
            </a:endParaRPr>
          </a:p>
          <a:p>
            <a:pPr>
              <a:lnSpc>
                <a:spcPct val="100000"/>
              </a:lnSpc>
              <a:buChar char="•"/>
            </a:pPr>
            <a:endParaRPr sz="2200">
              <a:latin typeface="Arial"/>
              <a:cs typeface="Arial"/>
            </a:endParaRPr>
          </a:p>
          <a:p>
            <a:pPr>
              <a:lnSpc>
                <a:spcPct val="100000"/>
              </a:lnSpc>
              <a:spcBef>
                <a:spcPts val="20"/>
              </a:spcBef>
              <a:buChar char="•"/>
            </a:pPr>
            <a:endParaRPr sz="2750">
              <a:latin typeface="Arial"/>
              <a:cs typeface="Arial"/>
            </a:endParaRPr>
          </a:p>
          <a:p>
            <a:pPr marL="355600" indent="-342900">
              <a:lnSpc>
                <a:spcPct val="100000"/>
              </a:lnSpc>
              <a:buFont typeface="Arial"/>
              <a:buChar char="•"/>
              <a:tabLst>
                <a:tab pos="354965" algn="l"/>
                <a:tab pos="355600" algn="l"/>
              </a:tabLst>
            </a:pPr>
            <a:r>
              <a:rPr sz="2000" b="1" spc="-5" dirty="0">
                <a:latin typeface="Arial"/>
                <a:cs typeface="Arial"/>
              </a:rPr>
              <a:t>Heap</a:t>
            </a:r>
            <a:r>
              <a:rPr sz="2000" b="1" spc="-15" dirty="0">
                <a:latin typeface="Arial"/>
                <a:cs typeface="Arial"/>
              </a:rPr>
              <a:t> </a:t>
            </a:r>
            <a:r>
              <a:rPr sz="2000" b="1" spc="-5" dirty="0">
                <a:latin typeface="Arial"/>
                <a:cs typeface="Arial"/>
              </a:rPr>
              <a:t>partition</a:t>
            </a:r>
            <a:endParaRPr sz="2000">
              <a:latin typeface="Arial"/>
              <a:cs typeface="Arial"/>
            </a:endParaRPr>
          </a:p>
        </p:txBody>
      </p:sp>
      <p:sp>
        <p:nvSpPr>
          <p:cNvPr id="3" name="object 3"/>
          <p:cNvSpPr txBox="1"/>
          <p:nvPr/>
        </p:nvSpPr>
        <p:spPr>
          <a:xfrm>
            <a:off x="535940" y="3805428"/>
            <a:ext cx="2607945" cy="330200"/>
          </a:xfrm>
          <a:prstGeom prst="rect">
            <a:avLst/>
          </a:prstGeom>
        </p:spPr>
        <p:txBody>
          <a:bodyPr vert="horz" wrap="square" lIns="0" tIns="12700" rIns="0" bIns="0" rtlCol="0">
            <a:spAutoFit/>
          </a:bodyPr>
          <a:lstStyle/>
          <a:p>
            <a:pPr marL="355600" indent="-342900">
              <a:lnSpc>
                <a:spcPct val="100000"/>
              </a:lnSpc>
              <a:spcBef>
                <a:spcPts val="100"/>
              </a:spcBef>
              <a:buFont typeface="Arial"/>
              <a:buChar char="•"/>
              <a:tabLst>
                <a:tab pos="354965" algn="l"/>
                <a:tab pos="355600" algn="l"/>
              </a:tabLst>
            </a:pPr>
            <a:r>
              <a:rPr sz="2000" b="1" spc="-5" dirty="0">
                <a:solidFill>
                  <a:srgbClr val="C00000"/>
                </a:solidFill>
                <a:latin typeface="Arial"/>
                <a:cs typeface="Arial"/>
              </a:rPr>
              <a:t>Barrier</a:t>
            </a:r>
            <a:r>
              <a:rPr sz="2000" b="1" spc="-80" dirty="0">
                <a:solidFill>
                  <a:srgbClr val="C00000"/>
                </a:solidFill>
                <a:latin typeface="Arial"/>
                <a:cs typeface="Arial"/>
              </a:rPr>
              <a:t> </a:t>
            </a:r>
            <a:r>
              <a:rPr sz="2000" b="1" spc="-5" dirty="0">
                <a:solidFill>
                  <a:srgbClr val="C00000"/>
                </a:solidFill>
                <a:latin typeface="Arial"/>
                <a:cs typeface="Arial"/>
              </a:rPr>
              <a:t>elimination</a:t>
            </a:r>
            <a:endParaRPr sz="2000">
              <a:latin typeface="Arial"/>
              <a:cs typeface="Arial"/>
            </a:endParaRPr>
          </a:p>
        </p:txBody>
      </p:sp>
      <p:sp>
        <p:nvSpPr>
          <p:cNvPr id="4" name="object 4"/>
          <p:cNvSpPr txBox="1"/>
          <p:nvPr/>
        </p:nvSpPr>
        <p:spPr>
          <a:xfrm>
            <a:off x="993139" y="4115308"/>
            <a:ext cx="3854450" cy="708660"/>
          </a:xfrm>
          <a:prstGeom prst="rect">
            <a:avLst/>
          </a:prstGeom>
        </p:spPr>
        <p:txBody>
          <a:bodyPr vert="horz" wrap="square" lIns="0" tIns="109855" rIns="0" bIns="0" rtlCol="0">
            <a:spAutoFit/>
          </a:bodyPr>
          <a:lstStyle/>
          <a:p>
            <a:pPr marL="298450" indent="-285750">
              <a:lnSpc>
                <a:spcPct val="100000"/>
              </a:lnSpc>
              <a:spcBef>
                <a:spcPts val="865"/>
              </a:spcBef>
              <a:buChar char="–"/>
              <a:tabLst>
                <a:tab pos="297815" algn="l"/>
                <a:tab pos="298450" algn="l"/>
              </a:tabLst>
            </a:pPr>
            <a:r>
              <a:rPr sz="1600" spc="-5" dirty="0">
                <a:solidFill>
                  <a:srgbClr val="404040"/>
                </a:solidFill>
                <a:latin typeface="Arial"/>
                <a:cs typeface="Arial"/>
              </a:rPr>
              <a:t>Using MPK </a:t>
            </a:r>
            <a:r>
              <a:rPr sz="1600" dirty="0">
                <a:solidFill>
                  <a:srgbClr val="404040"/>
                </a:solidFill>
                <a:latin typeface="Arial"/>
                <a:cs typeface="Arial"/>
              </a:rPr>
              <a:t>to </a:t>
            </a:r>
            <a:r>
              <a:rPr sz="1600" spc="-5" dirty="0">
                <a:solidFill>
                  <a:srgbClr val="404040"/>
                </a:solidFill>
                <a:latin typeface="Arial"/>
                <a:cs typeface="Arial"/>
              </a:rPr>
              <a:t>divide heap into</a:t>
            </a:r>
            <a:r>
              <a:rPr sz="1600" spc="-50" dirty="0">
                <a:solidFill>
                  <a:srgbClr val="404040"/>
                </a:solidFill>
                <a:latin typeface="Arial"/>
                <a:cs typeface="Arial"/>
              </a:rPr>
              <a:t> </a:t>
            </a:r>
            <a:r>
              <a:rPr sz="1600" spc="-5" dirty="0">
                <a:solidFill>
                  <a:srgbClr val="404040"/>
                </a:solidFill>
                <a:latin typeface="Arial"/>
                <a:cs typeface="Arial"/>
              </a:rPr>
              <a:t>domains</a:t>
            </a:r>
            <a:endParaRPr sz="1600" dirty="0">
              <a:latin typeface="Arial"/>
              <a:cs typeface="Arial"/>
            </a:endParaRPr>
          </a:p>
          <a:p>
            <a:pPr marL="298450" indent="-285750">
              <a:lnSpc>
                <a:spcPct val="100000"/>
              </a:lnSpc>
              <a:spcBef>
                <a:spcPts val="770"/>
              </a:spcBef>
              <a:buChar char="–"/>
              <a:tabLst>
                <a:tab pos="297815" algn="l"/>
                <a:tab pos="298450" algn="l"/>
              </a:tabLst>
            </a:pPr>
            <a:r>
              <a:rPr sz="1600" spc="-5" dirty="0">
                <a:solidFill>
                  <a:srgbClr val="404040"/>
                </a:solidFill>
                <a:latin typeface="Arial"/>
                <a:cs typeface="Arial"/>
              </a:rPr>
              <a:t>Removing </a:t>
            </a:r>
            <a:r>
              <a:rPr sz="1600" dirty="0">
                <a:solidFill>
                  <a:srgbClr val="404040"/>
                </a:solidFill>
                <a:latin typeface="Arial"/>
                <a:cs typeface="Arial"/>
              </a:rPr>
              <a:t>the </a:t>
            </a:r>
            <a:r>
              <a:rPr sz="1600" spc="-5" dirty="0">
                <a:solidFill>
                  <a:srgbClr val="404040"/>
                </a:solidFill>
                <a:latin typeface="Arial"/>
                <a:cs typeface="Arial"/>
              </a:rPr>
              <a:t>needs </a:t>
            </a:r>
            <a:r>
              <a:rPr sz="1600" dirty="0">
                <a:solidFill>
                  <a:srgbClr val="404040"/>
                </a:solidFill>
                <a:latin typeface="Arial"/>
                <a:cs typeface="Arial"/>
              </a:rPr>
              <a:t>for</a:t>
            </a:r>
            <a:r>
              <a:rPr sz="1600" spc="5" dirty="0">
                <a:solidFill>
                  <a:srgbClr val="404040"/>
                </a:solidFill>
                <a:latin typeface="Arial"/>
                <a:cs typeface="Arial"/>
              </a:rPr>
              <a:t> </a:t>
            </a:r>
            <a:r>
              <a:rPr sz="1600" spc="-5" dirty="0">
                <a:solidFill>
                  <a:srgbClr val="404040"/>
                </a:solidFill>
                <a:latin typeface="Arial"/>
                <a:cs typeface="Arial"/>
              </a:rPr>
              <a:t>barriers</a:t>
            </a:r>
            <a:endParaRPr sz="1600" dirty="0">
              <a:latin typeface="Arial"/>
              <a:cs typeface="Arial"/>
            </a:endParaRPr>
          </a:p>
        </p:txBody>
      </p:sp>
      <p:grpSp>
        <p:nvGrpSpPr>
          <p:cNvPr id="5" name="object 5"/>
          <p:cNvGrpSpPr/>
          <p:nvPr/>
        </p:nvGrpSpPr>
        <p:grpSpPr>
          <a:xfrm>
            <a:off x="6078597" y="4368276"/>
            <a:ext cx="2146935" cy="294005"/>
            <a:chOff x="6078597" y="4368276"/>
            <a:chExt cx="2146935" cy="294005"/>
          </a:xfrm>
        </p:grpSpPr>
        <p:sp>
          <p:nvSpPr>
            <p:cNvPr id="6" name="object 6"/>
            <p:cNvSpPr/>
            <p:nvPr/>
          </p:nvSpPr>
          <p:spPr>
            <a:xfrm>
              <a:off x="6084951" y="4374629"/>
              <a:ext cx="1348105" cy="281305"/>
            </a:xfrm>
            <a:custGeom>
              <a:avLst/>
              <a:gdLst/>
              <a:ahLst/>
              <a:cxnLst/>
              <a:rect l="l" t="t" r="r" b="b"/>
              <a:pathLst>
                <a:path w="1348104" h="281304">
                  <a:moveTo>
                    <a:pt x="1347609" y="0"/>
                  </a:moveTo>
                  <a:lnTo>
                    <a:pt x="0" y="0"/>
                  </a:lnTo>
                  <a:lnTo>
                    <a:pt x="0" y="280750"/>
                  </a:lnTo>
                  <a:lnTo>
                    <a:pt x="1347609" y="280750"/>
                  </a:lnTo>
                  <a:lnTo>
                    <a:pt x="1347609" y="0"/>
                  </a:lnTo>
                  <a:close/>
                </a:path>
              </a:pathLst>
            </a:custGeom>
            <a:solidFill>
              <a:srgbClr val="CACACA"/>
            </a:solidFill>
          </p:spPr>
          <p:txBody>
            <a:bodyPr wrap="square" lIns="0" tIns="0" rIns="0" bIns="0" rtlCol="0"/>
            <a:lstStyle/>
            <a:p>
              <a:endParaRPr/>
            </a:p>
          </p:txBody>
        </p:sp>
        <p:sp>
          <p:nvSpPr>
            <p:cNvPr id="7" name="object 7"/>
            <p:cNvSpPr/>
            <p:nvPr/>
          </p:nvSpPr>
          <p:spPr>
            <a:xfrm>
              <a:off x="6084947" y="4374626"/>
              <a:ext cx="2134235" cy="281305"/>
            </a:xfrm>
            <a:custGeom>
              <a:avLst/>
              <a:gdLst/>
              <a:ahLst/>
              <a:cxnLst/>
              <a:rect l="l" t="t" r="r" b="b"/>
              <a:pathLst>
                <a:path w="2134234" h="281304">
                  <a:moveTo>
                    <a:pt x="0" y="0"/>
                  </a:moveTo>
                  <a:lnTo>
                    <a:pt x="1347616" y="0"/>
                  </a:lnTo>
                  <a:lnTo>
                    <a:pt x="1347616" y="280753"/>
                  </a:lnTo>
                  <a:lnTo>
                    <a:pt x="0" y="280753"/>
                  </a:lnTo>
                  <a:lnTo>
                    <a:pt x="0" y="0"/>
                  </a:lnTo>
                  <a:close/>
                </a:path>
                <a:path w="2134234" h="281304">
                  <a:moveTo>
                    <a:pt x="1403766" y="0"/>
                  </a:moveTo>
                  <a:lnTo>
                    <a:pt x="1740670" y="0"/>
                  </a:lnTo>
                  <a:lnTo>
                    <a:pt x="1740670" y="280753"/>
                  </a:lnTo>
                  <a:lnTo>
                    <a:pt x="1403766" y="280753"/>
                  </a:lnTo>
                  <a:lnTo>
                    <a:pt x="1403766" y="0"/>
                  </a:lnTo>
                  <a:close/>
                </a:path>
                <a:path w="2134234" h="281304">
                  <a:moveTo>
                    <a:pt x="1796821" y="0"/>
                  </a:moveTo>
                  <a:lnTo>
                    <a:pt x="2133725" y="0"/>
                  </a:lnTo>
                  <a:lnTo>
                    <a:pt x="2133725" y="280753"/>
                  </a:lnTo>
                  <a:lnTo>
                    <a:pt x="1796821" y="280753"/>
                  </a:lnTo>
                  <a:lnTo>
                    <a:pt x="1796821" y="0"/>
                  </a:lnTo>
                  <a:close/>
                </a:path>
              </a:pathLst>
            </a:custGeom>
            <a:ln w="12477">
              <a:solidFill>
                <a:srgbClr val="000000"/>
              </a:solidFill>
            </a:ln>
          </p:spPr>
          <p:txBody>
            <a:bodyPr wrap="square" lIns="0" tIns="0" rIns="0" bIns="0" rtlCol="0"/>
            <a:lstStyle/>
            <a:p>
              <a:endParaRPr/>
            </a:p>
          </p:txBody>
        </p:sp>
      </p:grpSp>
      <p:sp>
        <p:nvSpPr>
          <p:cNvPr id="8" name="object 8"/>
          <p:cNvSpPr txBox="1"/>
          <p:nvPr/>
        </p:nvSpPr>
        <p:spPr>
          <a:xfrm>
            <a:off x="6437638" y="4207624"/>
            <a:ext cx="755650" cy="145415"/>
          </a:xfrm>
          <a:prstGeom prst="rect">
            <a:avLst/>
          </a:prstGeom>
        </p:spPr>
        <p:txBody>
          <a:bodyPr vert="horz" wrap="square" lIns="0" tIns="17145" rIns="0" bIns="0" rtlCol="0">
            <a:spAutoFit/>
          </a:bodyPr>
          <a:lstStyle/>
          <a:p>
            <a:pPr marL="12700">
              <a:lnSpc>
                <a:spcPct val="100000"/>
              </a:lnSpc>
              <a:spcBef>
                <a:spcPts val="135"/>
              </a:spcBef>
            </a:pPr>
            <a:r>
              <a:rPr sz="750" b="1" spc="15" dirty="0">
                <a:latin typeface="Arial"/>
                <a:cs typeface="Arial"/>
              </a:rPr>
              <a:t>Collection</a:t>
            </a:r>
            <a:r>
              <a:rPr sz="750" b="1" spc="-45" dirty="0">
                <a:latin typeface="Arial"/>
                <a:cs typeface="Arial"/>
              </a:rPr>
              <a:t> </a:t>
            </a:r>
            <a:r>
              <a:rPr sz="750" b="1" spc="15" dirty="0">
                <a:latin typeface="Arial"/>
                <a:cs typeface="Arial"/>
              </a:rPr>
              <a:t>Area</a:t>
            </a:r>
            <a:endParaRPr sz="750">
              <a:latin typeface="Arial"/>
              <a:cs typeface="Arial"/>
            </a:endParaRPr>
          </a:p>
        </p:txBody>
      </p:sp>
      <p:sp>
        <p:nvSpPr>
          <p:cNvPr id="9" name="object 9"/>
          <p:cNvSpPr txBox="1"/>
          <p:nvPr/>
        </p:nvSpPr>
        <p:spPr>
          <a:xfrm>
            <a:off x="7479957" y="4207624"/>
            <a:ext cx="859155" cy="145415"/>
          </a:xfrm>
          <a:prstGeom prst="rect">
            <a:avLst/>
          </a:prstGeom>
        </p:spPr>
        <p:txBody>
          <a:bodyPr vert="horz" wrap="square" lIns="0" tIns="17145" rIns="0" bIns="0" rtlCol="0">
            <a:spAutoFit/>
          </a:bodyPr>
          <a:lstStyle/>
          <a:p>
            <a:pPr marL="12700">
              <a:lnSpc>
                <a:spcPct val="100000"/>
              </a:lnSpc>
              <a:spcBef>
                <a:spcPts val="135"/>
              </a:spcBef>
            </a:pPr>
            <a:r>
              <a:rPr sz="750" b="1" spc="15" dirty="0">
                <a:latin typeface="Arial"/>
                <a:cs typeface="Arial"/>
              </a:rPr>
              <a:t>Pinned</a:t>
            </a:r>
            <a:r>
              <a:rPr sz="750" b="1" spc="-45" dirty="0">
                <a:latin typeface="Arial"/>
                <a:cs typeface="Arial"/>
              </a:rPr>
              <a:t> </a:t>
            </a:r>
            <a:r>
              <a:rPr sz="750" b="1" spc="10" dirty="0">
                <a:latin typeface="Arial"/>
                <a:cs typeface="Arial"/>
              </a:rPr>
              <a:t>Allocation</a:t>
            </a:r>
            <a:endParaRPr sz="750">
              <a:latin typeface="Arial"/>
              <a:cs typeface="Arial"/>
            </a:endParaRPr>
          </a:p>
        </p:txBody>
      </p:sp>
      <p:sp>
        <p:nvSpPr>
          <p:cNvPr id="10" name="object 10"/>
          <p:cNvSpPr/>
          <p:nvPr/>
        </p:nvSpPr>
        <p:spPr>
          <a:xfrm>
            <a:off x="6084947" y="4711530"/>
            <a:ext cx="0" cy="112395"/>
          </a:xfrm>
          <a:custGeom>
            <a:avLst/>
            <a:gdLst/>
            <a:ahLst/>
            <a:cxnLst/>
            <a:rect l="l" t="t" r="r" b="b"/>
            <a:pathLst>
              <a:path h="112395">
                <a:moveTo>
                  <a:pt x="0" y="0"/>
                </a:moveTo>
                <a:lnTo>
                  <a:pt x="0" y="112301"/>
                </a:lnTo>
              </a:path>
            </a:pathLst>
          </a:custGeom>
          <a:ln w="12477">
            <a:solidFill>
              <a:srgbClr val="000000"/>
            </a:solidFill>
          </a:ln>
        </p:spPr>
        <p:txBody>
          <a:bodyPr wrap="square" lIns="0" tIns="0" rIns="0" bIns="0" rtlCol="0"/>
          <a:lstStyle/>
          <a:p>
            <a:endParaRPr/>
          </a:p>
        </p:txBody>
      </p:sp>
      <p:sp>
        <p:nvSpPr>
          <p:cNvPr id="11" name="object 11"/>
          <p:cNvSpPr/>
          <p:nvPr/>
        </p:nvSpPr>
        <p:spPr>
          <a:xfrm>
            <a:off x="8212434" y="4711530"/>
            <a:ext cx="0" cy="112395"/>
          </a:xfrm>
          <a:custGeom>
            <a:avLst/>
            <a:gdLst/>
            <a:ahLst/>
            <a:cxnLst/>
            <a:rect l="l" t="t" r="r" b="b"/>
            <a:pathLst>
              <a:path h="112395">
                <a:moveTo>
                  <a:pt x="0" y="0"/>
                </a:moveTo>
                <a:lnTo>
                  <a:pt x="0" y="112301"/>
                </a:lnTo>
              </a:path>
            </a:pathLst>
          </a:custGeom>
          <a:ln w="12477">
            <a:solidFill>
              <a:srgbClr val="000000"/>
            </a:solidFill>
          </a:ln>
        </p:spPr>
        <p:txBody>
          <a:bodyPr wrap="square" lIns="0" tIns="0" rIns="0" bIns="0" rtlCol="0"/>
          <a:lstStyle/>
          <a:p>
            <a:endParaRPr/>
          </a:p>
        </p:txBody>
      </p:sp>
      <p:sp>
        <p:nvSpPr>
          <p:cNvPr id="12" name="object 12"/>
          <p:cNvSpPr txBox="1"/>
          <p:nvPr/>
        </p:nvSpPr>
        <p:spPr>
          <a:xfrm>
            <a:off x="6886881" y="4694444"/>
            <a:ext cx="523875" cy="130810"/>
          </a:xfrm>
          <a:prstGeom prst="rect">
            <a:avLst/>
          </a:prstGeom>
        </p:spPr>
        <p:txBody>
          <a:bodyPr vert="horz" wrap="square" lIns="0" tIns="17145" rIns="0" bIns="0" rtlCol="0">
            <a:spAutoFit/>
          </a:bodyPr>
          <a:lstStyle/>
          <a:p>
            <a:pPr marL="12700">
              <a:lnSpc>
                <a:spcPct val="100000"/>
              </a:lnSpc>
              <a:spcBef>
                <a:spcPts val="135"/>
              </a:spcBef>
            </a:pPr>
            <a:r>
              <a:rPr sz="650" b="1" i="1" spc="25" dirty="0">
                <a:latin typeface="Arial"/>
                <a:cs typeface="Arial"/>
              </a:rPr>
              <a:t>Eden</a:t>
            </a:r>
            <a:r>
              <a:rPr sz="650" b="1" i="1" spc="-40" dirty="0">
                <a:latin typeface="Arial"/>
                <a:cs typeface="Arial"/>
              </a:rPr>
              <a:t> </a:t>
            </a:r>
            <a:r>
              <a:rPr sz="650" b="1" i="1" spc="20" dirty="0">
                <a:latin typeface="Arial"/>
                <a:cs typeface="Arial"/>
              </a:rPr>
              <a:t>Space</a:t>
            </a:r>
            <a:endParaRPr sz="650">
              <a:latin typeface="Arial"/>
              <a:cs typeface="Arial"/>
            </a:endParaRPr>
          </a:p>
        </p:txBody>
      </p:sp>
      <p:grpSp>
        <p:nvGrpSpPr>
          <p:cNvPr id="13" name="object 13"/>
          <p:cNvGrpSpPr/>
          <p:nvPr/>
        </p:nvGrpSpPr>
        <p:grpSpPr>
          <a:xfrm>
            <a:off x="6099297" y="4739499"/>
            <a:ext cx="775335" cy="48895"/>
            <a:chOff x="6099297" y="4739499"/>
            <a:chExt cx="775335" cy="48895"/>
          </a:xfrm>
        </p:grpSpPr>
        <p:sp>
          <p:nvSpPr>
            <p:cNvPr id="14" name="object 14"/>
            <p:cNvSpPr/>
            <p:nvPr/>
          </p:nvSpPr>
          <p:spPr>
            <a:xfrm>
              <a:off x="6153451" y="4762078"/>
              <a:ext cx="715010" cy="1905"/>
            </a:xfrm>
            <a:custGeom>
              <a:avLst/>
              <a:gdLst/>
              <a:ahLst/>
              <a:cxnLst/>
              <a:rect l="l" t="t" r="r" b="b"/>
              <a:pathLst>
                <a:path w="715009" h="1904">
                  <a:moveTo>
                    <a:pt x="714486" y="0"/>
                  </a:moveTo>
                  <a:lnTo>
                    <a:pt x="0" y="1628"/>
                  </a:lnTo>
                </a:path>
              </a:pathLst>
            </a:custGeom>
            <a:ln w="12477">
              <a:solidFill>
                <a:srgbClr val="000000"/>
              </a:solidFill>
            </a:ln>
          </p:spPr>
          <p:txBody>
            <a:bodyPr wrap="square" lIns="0" tIns="0" rIns="0" bIns="0" rtlCol="0"/>
            <a:lstStyle/>
            <a:p>
              <a:endParaRPr/>
            </a:p>
          </p:txBody>
        </p:sp>
        <p:sp>
          <p:nvSpPr>
            <p:cNvPr id="15" name="object 15"/>
            <p:cNvSpPr/>
            <p:nvPr/>
          </p:nvSpPr>
          <p:spPr>
            <a:xfrm>
              <a:off x="6105537" y="4745738"/>
              <a:ext cx="48260" cy="36195"/>
            </a:xfrm>
            <a:custGeom>
              <a:avLst/>
              <a:gdLst/>
              <a:ahLst/>
              <a:cxnLst/>
              <a:rect l="l" t="t" r="r" b="b"/>
              <a:pathLst>
                <a:path w="48260" h="36195">
                  <a:moveTo>
                    <a:pt x="47866" y="0"/>
                  </a:moveTo>
                  <a:lnTo>
                    <a:pt x="0" y="18080"/>
                  </a:lnTo>
                  <a:lnTo>
                    <a:pt x="47955" y="35937"/>
                  </a:lnTo>
                  <a:lnTo>
                    <a:pt x="47866" y="0"/>
                  </a:lnTo>
                  <a:close/>
                </a:path>
              </a:pathLst>
            </a:custGeom>
            <a:solidFill>
              <a:srgbClr val="000000"/>
            </a:solidFill>
          </p:spPr>
          <p:txBody>
            <a:bodyPr wrap="square" lIns="0" tIns="0" rIns="0" bIns="0" rtlCol="0"/>
            <a:lstStyle/>
            <a:p>
              <a:endParaRPr/>
            </a:p>
          </p:txBody>
        </p:sp>
        <p:sp>
          <p:nvSpPr>
            <p:cNvPr id="16" name="object 16"/>
            <p:cNvSpPr/>
            <p:nvPr/>
          </p:nvSpPr>
          <p:spPr>
            <a:xfrm>
              <a:off x="6105536" y="4745738"/>
              <a:ext cx="48260" cy="36195"/>
            </a:xfrm>
            <a:custGeom>
              <a:avLst/>
              <a:gdLst/>
              <a:ahLst/>
              <a:cxnLst/>
              <a:rect l="l" t="t" r="r" b="b"/>
              <a:pathLst>
                <a:path w="48260" h="36195">
                  <a:moveTo>
                    <a:pt x="0" y="18080"/>
                  </a:moveTo>
                  <a:lnTo>
                    <a:pt x="47958" y="35936"/>
                  </a:lnTo>
                  <a:lnTo>
                    <a:pt x="47871" y="0"/>
                  </a:lnTo>
                  <a:lnTo>
                    <a:pt x="0" y="18080"/>
                  </a:lnTo>
                  <a:close/>
                </a:path>
              </a:pathLst>
            </a:custGeom>
            <a:ln w="12477">
              <a:solidFill>
                <a:srgbClr val="000000"/>
              </a:solidFill>
            </a:ln>
          </p:spPr>
          <p:txBody>
            <a:bodyPr wrap="square" lIns="0" tIns="0" rIns="0" bIns="0" rtlCol="0"/>
            <a:lstStyle/>
            <a:p>
              <a:endParaRPr/>
            </a:p>
          </p:txBody>
        </p:sp>
      </p:grpSp>
      <p:sp>
        <p:nvSpPr>
          <p:cNvPr id="17" name="object 17"/>
          <p:cNvSpPr txBox="1"/>
          <p:nvPr/>
        </p:nvSpPr>
        <p:spPr>
          <a:xfrm>
            <a:off x="7877791" y="2800787"/>
            <a:ext cx="458470" cy="145415"/>
          </a:xfrm>
          <a:prstGeom prst="rect">
            <a:avLst/>
          </a:prstGeom>
        </p:spPr>
        <p:txBody>
          <a:bodyPr vert="horz" wrap="square" lIns="0" tIns="17145" rIns="0" bIns="0" rtlCol="0">
            <a:spAutoFit/>
          </a:bodyPr>
          <a:lstStyle/>
          <a:p>
            <a:pPr marL="12700">
              <a:lnSpc>
                <a:spcPct val="100000"/>
              </a:lnSpc>
              <a:spcBef>
                <a:spcPts val="135"/>
              </a:spcBef>
            </a:pPr>
            <a:r>
              <a:rPr sz="750" i="1" spc="10" dirty="0">
                <a:latin typeface="Arial"/>
                <a:cs typeface="Arial"/>
              </a:rPr>
              <a:t>Idle</a:t>
            </a:r>
            <a:r>
              <a:rPr sz="750" i="1" spc="-40" dirty="0">
                <a:latin typeface="Arial"/>
                <a:cs typeface="Arial"/>
              </a:rPr>
              <a:t> </a:t>
            </a:r>
            <a:r>
              <a:rPr sz="750" i="1" spc="15" dirty="0">
                <a:latin typeface="Arial"/>
                <a:cs typeface="Arial"/>
              </a:rPr>
              <a:t>cores</a:t>
            </a:r>
            <a:endParaRPr sz="750">
              <a:latin typeface="Arial"/>
              <a:cs typeface="Arial"/>
            </a:endParaRPr>
          </a:p>
        </p:txBody>
      </p:sp>
      <p:sp>
        <p:nvSpPr>
          <p:cNvPr id="18" name="object 18"/>
          <p:cNvSpPr/>
          <p:nvPr/>
        </p:nvSpPr>
        <p:spPr>
          <a:xfrm>
            <a:off x="6421851" y="3700817"/>
            <a:ext cx="786130" cy="393065"/>
          </a:xfrm>
          <a:custGeom>
            <a:avLst/>
            <a:gdLst/>
            <a:ahLst/>
            <a:cxnLst/>
            <a:rect l="l" t="t" r="r" b="b"/>
            <a:pathLst>
              <a:path w="786129" h="393064">
                <a:moveTo>
                  <a:pt x="0" y="0"/>
                </a:moveTo>
                <a:lnTo>
                  <a:pt x="64924" y="14564"/>
                </a:lnTo>
                <a:lnTo>
                  <a:pt x="98263" y="25267"/>
                </a:lnTo>
                <a:lnTo>
                  <a:pt x="110546" y="37375"/>
                </a:lnTo>
                <a:lnTo>
                  <a:pt x="112301" y="56150"/>
                </a:lnTo>
                <a:lnTo>
                  <a:pt x="94754" y="73870"/>
                </a:lnTo>
                <a:lnTo>
                  <a:pt x="56150" y="84223"/>
                </a:lnTo>
                <a:lnTo>
                  <a:pt x="17547" y="94577"/>
                </a:lnTo>
                <a:lnTo>
                  <a:pt x="0" y="112301"/>
                </a:lnTo>
                <a:lnTo>
                  <a:pt x="17547" y="130021"/>
                </a:lnTo>
                <a:lnTo>
                  <a:pt x="56150" y="140374"/>
                </a:lnTo>
                <a:lnTo>
                  <a:pt x="94754" y="150728"/>
                </a:lnTo>
                <a:lnTo>
                  <a:pt x="112301" y="168452"/>
                </a:lnTo>
                <a:lnTo>
                  <a:pt x="94754" y="186171"/>
                </a:lnTo>
                <a:lnTo>
                  <a:pt x="56150" y="196525"/>
                </a:lnTo>
                <a:lnTo>
                  <a:pt x="17547" y="206879"/>
                </a:lnTo>
                <a:lnTo>
                  <a:pt x="0" y="224602"/>
                </a:lnTo>
                <a:lnTo>
                  <a:pt x="17547" y="242322"/>
                </a:lnTo>
                <a:lnTo>
                  <a:pt x="56150" y="252675"/>
                </a:lnTo>
                <a:lnTo>
                  <a:pt x="94754" y="263029"/>
                </a:lnTo>
                <a:lnTo>
                  <a:pt x="112301" y="280753"/>
                </a:lnTo>
                <a:lnTo>
                  <a:pt x="96991" y="298473"/>
                </a:lnTo>
                <a:lnTo>
                  <a:pt x="62116" y="308826"/>
                </a:lnTo>
                <a:lnTo>
                  <a:pt x="24258" y="319180"/>
                </a:lnTo>
                <a:lnTo>
                  <a:pt x="0" y="336904"/>
                </a:lnTo>
                <a:lnTo>
                  <a:pt x="2061" y="359098"/>
                </a:lnTo>
                <a:lnTo>
                  <a:pt x="22109" y="376909"/>
                </a:lnTo>
                <a:lnTo>
                  <a:pt x="45139" y="388754"/>
                </a:lnTo>
                <a:lnTo>
                  <a:pt x="56150" y="393054"/>
                </a:lnTo>
              </a:path>
              <a:path w="786129" h="393064">
                <a:moveTo>
                  <a:pt x="168452" y="0"/>
                </a:moveTo>
                <a:lnTo>
                  <a:pt x="233376" y="14564"/>
                </a:lnTo>
                <a:lnTo>
                  <a:pt x="266715" y="25267"/>
                </a:lnTo>
                <a:lnTo>
                  <a:pt x="278998" y="37375"/>
                </a:lnTo>
                <a:lnTo>
                  <a:pt x="280753" y="56150"/>
                </a:lnTo>
                <a:lnTo>
                  <a:pt x="263206" y="73870"/>
                </a:lnTo>
                <a:lnTo>
                  <a:pt x="224602" y="84223"/>
                </a:lnTo>
                <a:lnTo>
                  <a:pt x="185999" y="94577"/>
                </a:lnTo>
                <a:lnTo>
                  <a:pt x="168452" y="112301"/>
                </a:lnTo>
                <a:lnTo>
                  <a:pt x="185999" y="130021"/>
                </a:lnTo>
                <a:lnTo>
                  <a:pt x="224602" y="140374"/>
                </a:lnTo>
                <a:lnTo>
                  <a:pt x="263206" y="150728"/>
                </a:lnTo>
                <a:lnTo>
                  <a:pt x="280753" y="168452"/>
                </a:lnTo>
                <a:lnTo>
                  <a:pt x="263206" y="186171"/>
                </a:lnTo>
                <a:lnTo>
                  <a:pt x="224602" y="196525"/>
                </a:lnTo>
                <a:lnTo>
                  <a:pt x="185999" y="206879"/>
                </a:lnTo>
                <a:lnTo>
                  <a:pt x="168452" y="224602"/>
                </a:lnTo>
                <a:lnTo>
                  <a:pt x="185999" y="242322"/>
                </a:lnTo>
                <a:lnTo>
                  <a:pt x="224602" y="252675"/>
                </a:lnTo>
                <a:lnTo>
                  <a:pt x="263206" y="263029"/>
                </a:lnTo>
                <a:lnTo>
                  <a:pt x="280753" y="280753"/>
                </a:lnTo>
                <a:lnTo>
                  <a:pt x="265443" y="298473"/>
                </a:lnTo>
                <a:lnTo>
                  <a:pt x="230568" y="308826"/>
                </a:lnTo>
                <a:lnTo>
                  <a:pt x="192710" y="319180"/>
                </a:lnTo>
                <a:lnTo>
                  <a:pt x="168452" y="336904"/>
                </a:lnTo>
                <a:lnTo>
                  <a:pt x="170513" y="359098"/>
                </a:lnTo>
                <a:lnTo>
                  <a:pt x="190561" y="376909"/>
                </a:lnTo>
                <a:lnTo>
                  <a:pt x="213591" y="388754"/>
                </a:lnTo>
                <a:lnTo>
                  <a:pt x="224602" y="393054"/>
                </a:lnTo>
              </a:path>
              <a:path w="786129" h="393064">
                <a:moveTo>
                  <a:pt x="336904" y="0"/>
                </a:moveTo>
                <a:lnTo>
                  <a:pt x="401828" y="14564"/>
                </a:lnTo>
                <a:lnTo>
                  <a:pt x="435167" y="25267"/>
                </a:lnTo>
                <a:lnTo>
                  <a:pt x="447450" y="37375"/>
                </a:lnTo>
                <a:lnTo>
                  <a:pt x="449205" y="56150"/>
                </a:lnTo>
                <a:lnTo>
                  <a:pt x="431658" y="73870"/>
                </a:lnTo>
                <a:lnTo>
                  <a:pt x="393054" y="84223"/>
                </a:lnTo>
                <a:lnTo>
                  <a:pt x="354451" y="94577"/>
                </a:lnTo>
                <a:lnTo>
                  <a:pt x="336904" y="112301"/>
                </a:lnTo>
                <a:lnTo>
                  <a:pt x="354451" y="130021"/>
                </a:lnTo>
                <a:lnTo>
                  <a:pt x="393054" y="140374"/>
                </a:lnTo>
                <a:lnTo>
                  <a:pt x="431658" y="150728"/>
                </a:lnTo>
                <a:lnTo>
                  <a:pt x="449205" y="168452"/>
                </a:lnTo>
                <a:lnTo>
                  <a:pt x="431658" y="186171"/>
                </a:lnTo>
                <a:lnTo>
                  <a:pt x="393054" y="196525"/>
                </a:lnTo>
                <a:lnTo>
                  <a:pt x="354451" y="206879"/>
                </a:lnTo>
                <a:lnTo>
                  <a:pt x="336904" y="224602"/>
                </a:lnTo>
                <a:lnTo>
                  <a:pt x="354451" y="242322"/>
                </a:lnTo>
                <a:lnTo>
                  <a:pt x="393054" y="252675"/>
                </a:lnTo>
                <a:lnTo>
                  <a:pt x="431658" y="263029"/>
                </a:lnTo>
                <a:lnTo>
                  <a:pt x="449205" y="280753"/>
                </a:lnTo>
                <a:lnTo>
                  <a:pt x="433895" y="298473"/>
                </a:lnTo>
                <a:lnTo>
                  <a:pt x="399020" y="308826"/>
                </a:lnTo>
                <a:lnTo>
                  <a:pt x="361162" y="319180"/>
                </a:lnTo>
                <a:lnTo>
                  <a:pt x="336904" y="336904"/>
                </a:lnTo>
                <a:lnTo>
                  <a:pt x="338965" y="359098"/>
                </a:lnTo>
                <a:lnTo>
                  <a:pt x="359013" y="376909"/>
                </a:lnTo>
                <a:lnTo>
                  <a:pt x="382043" y="388754"/>
                </a:lnTo>
                <a:lnTo>
                  <a:pt x="393054" y="393054"/>
                </a:lnTo>
              </a:path>
              <a:path w="786129" h="393064">
                <a:moveTo>
                  <a:pt x="505356" y="0"/>
                </a:moveTo>
                <a:lnTo>
                  <a:pt x="570280" y="14564"/>
                </a:lnTo>
                <a:lnTo>
                  <a:pt x="603619" y="25267"/>
                </a:lnTo>
                <a:lnTo>
                  <a:pt x="615902" y="37375"/>
                </a:lnTo>
                <a:lnTo>
                  <a:pt x="617657" y="56150"/>
                </a:lnTo>
                <a:lnTo>
                  <a:pt x="600110" y="73870"/>
                </a:lnTo>
                <a:lnTo>
                  <a:pt x="561506" y="84223"/>
                </a:lnTo>
                <a:lnTo>
                  <a:pt x="522903" y="94577"/>
                </a:lnTo>
                <a:lnTo>
                  <a:pt x="505356" y="112301"/>
                </a:lnTo>
                <a:lnTo>
                  <a:pt x="522903" y="130021"/>
                </a:lnTo>
                <a:lnTo>
                  <a:pt x="561506" y="140374"/>
                </a:lnTo>
                <a:lnTo>
                  <a:pt x="600110" y="150728"/>
                </a:lnTo>
                <a:lnTo>
                  <a:pt x="617657" y="168452"/>
                </a:lnTo>
                <a:lnTo>
                  <a:pt x="600110" y="186171"/>
                </a:lnTo>
                <a:lnTo>
                  <a:pt x="561506" y="196525"/>
                </a:lnTo>
                <a:lnTo>
                  <a:pt x="522903" y="206879"/>
                </a:lnTo>
                <a:lnTo>
                  <a:pt x="505356" y="224602"/>
                </a:lnTo>
                <a:lnTo>
                  <a:pt x="522903" y="242322"/>
                </a:lnTo>
                <a:lnTo>
                  <a:pt x="561506" y="252675"/>
                </a:lnTo>
                <a:lnTo>
                  <a:pt x="600110" y="263029"/>
                </a:lnTo>
                <a:lnTo>
                  <a:pt x="617657" y="280753"/>
                </a:lnTo>
                <a:lnTo>
                  <a:pt x="602347" y="298473"/>
                </a:lnTo>
                <a:lnTo>
                  <a:pt x="567472" y="308826"/>
                </a:lnTo>
                <a:lnTo>
                  <a:pt x="529614" y="319180"/>
                </a:lnTo>
                <a:lnTo>
                  <a:pt x="505356" y="336904"/>
                </a:lnTo>
                <a:lnTo>
                  <a:pt x="507417" y="359098"/>
                </a:lnTo>
                <a:lnTo>
                  <a:pt x="527465" y="376909"/>
                </a:lnTo>
                <a:lnTo>
                  <a:pt x="550495" y="388754"/>
                </a:lnTo>
                <a:lnTo>
                  <a:pt x="561506" y="393054"/>
                </a:lnTo>
              </a:path>
              <a:path w="786129" h="393064">
                <a:moveTo>
                  <a:pt x="673808" y="0"/>
                </a:moveTo>
                <a:lnTo>
                  <a:pt x="738732" y="14564"/>
                </a:lnTo>
                <a:lnTo>
                  <a:pt x="772071" y="25267"/>
                </a:lnTo>
                <a:lnTo>
                  <a:pt x="784354" y="37375"/>
                </a:lnTo>
                <a:lnTo>
                  <a:pt x="786109" y="56150"/>
                </a:lnTo>
                <a:lnTo>
                  <a:pt x="768562" y="73870"/>
                </a:lnTo>
                <a:lnTo>
                  <a:pt x="729958" y="84223"/>
                </a:lnTo>
                <a:lnTo>
                  <a:pt x="691355" y="94577"/>
                </a:lnTo>
                <a:lnTo>
                  <a:pt x="673808" y="112301"/>
                </a:lnTo>
                <a:lnTo>
                  <a:pt x="691355" y="130021"/>
                </a:lnTo>
                <a:lnTo>
                  <a:pt x="729958" y="140374"/>
                </a:lnTo>
                <a:lnTo>
                  <a:pt x="768562" y="150728"/>
                </a:lnTo>
                <a:lnTo>
                  <a:pt x="786109" y="168452"/>
                </a:lnTo>
                <a:lnTo>
                  <a:pt x="768562" y="186171"/>
                </a:lnTo>
                <a:lnTo>
                  <a:pt x="729958" y="196525"/>
                </a:lnTo>
                <a:lnTo>
                  <a:pt x="691355" y="206879"/>
                </a:lnTo>
                <a:lnTo>
                  <a:pt x="673808" y="224602"/>
                </a:lnTo>
                <a:lnTo>
                  <a:pt x="691355" y="242322"/>
                </a:lnTo>
                <a:lnTo>
                  <a:pt x="729958" y="252675"/>
                </a:lnTo>
                <a:lnTo>
                  <a:pt x="768562" y="263029"/>
                </a:lnTo>
                <a:lnTo>
                  <a:pt x="786109" y="280753"/>
                </a:lnTo>
                <a:lnTo>
                  <a:pt x="770799" y="298473"/>
                </a:lnTo>
                <a:lnTo>
                  <a:pt x="735924" y="308826"/>
                </a:lnTo>
                <a:lnTo>
                  <a:pt x="698066" y="319180"/>
                </a:lnTo>
                <a:lnTo>
                  <a:pt x="673808" y="336904"/>
                </a:lnTo>
                <a:lnTo>
                  <a:pt x="675869" y="359098"/>
                </a:lnTo>
                <a:lnTo>
                  <a:pt x="695917" y="376909"/>
                </a:lnTo>
                <a:lnTo>
                  <a:pt x="718947" y="388754"/>
                </a:lnTo>
                <a:lnTo>
                  <a:pt x="729958" y="393054"/>
                </a:lnTo>
              </a:path>
            </a:pathLst>
          </a:custGeom>
          <a:ln w="12477">
            <a:solidFill>
              <a:srgbClr val="000000"/>
            </a:solidFill>
          </a:ln>
        </p:spPr>
        <p:txBody>
          <a:bodyPr wrap="square" lIns="0" tIns="0" rIns="0" bIns="0" rtlCol="0"/>
          <a:lstStyle/>
          <a:p>
            <a:endParaRPr/>
          </a:p>
        </p:txBody>
      </p:sp>
      <p:grpSp>
        <p:nvGrpSpPr>
          <p:cNvPr id="19" name="object 19"/>
          <p:cNvGrpSpPr/>
          <p:nvPr/>
        </p:nvGrpSpPr>
        <p:grpSpPr>
          <a:xfrm>
            <a:off x="7423094" y="4051676"/>
            <a:ext cx="775335" cy="742315"/>
            <a:chOff x="7423094" y="4051676"/>
            <a:chExt cx="775335" cy="742315"/>
          </a:xfrm>
        </p:grpSpPr>
        <p:sp>
          <p:nvSpPr>
            <p:cNvPr id="20" name="object 20"/>
            <p:cNvSpPr/>
            <p:nvPr/>
          </p:nvSpPr>
          <p:spPr>
            <a:xfrm>
              <a:off x="7429444" y="4762502"/>
              <a:ext cx="702945" cy="3175"/>
            </a:xfrm>
            <a:custGeom>
              <a:avLst/>
              <a:gdLst/>
              <a:ahLst/>
              <a:cxnLst/>
              <a:rect l="l" t="t" r="r" b="b"/>
              <a:pathLst>
                <a:path w="702945" h="3175">
                  <a:moveTo>
                    <a:pt x="0" y="0"/>
                  </a:moveTo>
                  <a:lnTo>
                    <a:pt x="702507" y="2651"/>
                  </a:lnTo>
                </a:path>
              </a:pathLst>
            </a:custGeom>
            <a:ln w="12477">
              <a:solidFill>
                <a:srgbClr val="000000"/>
              </a:solidFill>
            </a:ln>
          </p:spPr>
          <p:txBody>
            <a:bodyPr wrap="square" lIns="0" tIns="0" rIns="0" bIns="0" rtlCol="0"/>
            <a:lstStyle/>
            <a:p>
              <a:endParaRPr/>
            </a:p>
          </p:txBody>
        </p:sp>
        <p:sp>
          <p:nvSpPr>
            <p:cNvPr id="21" name="object 21"/>
            <p:cNvSpPr/>
            <p:nvPr/>
          </p:nvSpPr>
          <p:spPr>
            <a:xfrm>
              <a:off x="8131873" y="4742694"/>
              <a:ext cx="60325" cy="45085"/>
            </a:xfrm>
            <a:custGeom>
              <a:avLst/>
              <a:gdLst/>
              <a:ahLst/>
              <a:cxnLst/>
              <a:rect l="l" t="t" r="r" b="b"/>
              <a:pathLst>
                <a:path w="60325" h="45085">
                  <a:moveTo>
                    <a:pt x="165" y="0"/>
                  </a:moveTo>
                  <a:lnTo>
                    <a:pt x="0" y="44919"/>
                  </a:lnTo>
                  <a:lnTo>
                    <a:pt x="59969" y="22684"/>
                  </a:lnTo>
                  <a:lnTo>
                    <a:pt x="165" y="0"/>
                  </a:lnTo>
                  <a:close/>
                </a:path>
              </a:pathLst>
            </a:custGeom>
            <a:solidFill>
              <a:srgbClr val="000000"/>
            </a:solidFill>
          </p:spPr>
          <p:txBody>
            <a:bodyPr wrap="square" lIns="0" tIns="0" rIns="0" bIns="0" rtlCol="0"/>
            <a:lstStyle/>
            <a:p>
              <a:endParaRPr/>
            </a:p>
          </p:txBody>
        </p:sp>
        <p:sp>
          <p:nvSpPr>
            <p:cNvPr id="22" name="object 22"/>
            <p:cNvSpPr/>
            <p:nvPr/>
          </p:nvSpPr>
          <p:spPr>
            <a:xfrm>
              <a:off x="8131870" y="4742693"/>
              <a:ext cx="60325" cy="45085"/>
            </a:xfrm>
            <a:custGeom>
              <a:avLst/>
              <a:gdLst/>
              <a:ahLst/>
              <a:cxnLst/>
              <a:rect l="l" t="t" r="r" b="b"/>
              <a:pathLst>
                <a:path w="60325" h="45085">
                  <a:moveTo>
                    <a:pt x="59975" y="22684"/>
                  </a:moveTo>
                  <a:lnTo>
                    <a:pt x="168" y="0"/>
                  </a:lnTo>
                  <a:lnTo>
                    <a:pt x="0" y="44920"/>
                  </a:lnTo>
                  <a:lnTo>
                    <a:pt x="59975" y="22684"/>
                  </a:lnTo>
                  <a:close/>
                </a:path>
              </a:pathLst>
            </a:custGeom>
            <a:ln w="12477">
              <a:solidFill>
                <a:srgbClr val="000000"/>
              </a:solidFill>
            </a:ln>
          </p:spPr>
          <p:txBody>
            <a:bodyPr wrap="square" lIns="0" tIns="0" rIns="0" bIns="0" rtlCol="0"/>
            <a:lstStyle/>
            <a:p>
              <a:endParaRPr/>
            </a:p>
          </p:txBody>
        </p:sp>
        <p:sp>
          <p:nvSpPr>
            <p:cNvPr id="23" name="object 23"/>
            <p:cNvSpPr/>
            <p:nvPr/>
          </p:nvSpPr>
          <p:spPr>
            <a:xfrm>
              <a:off x="7457519" y="4056438"/>
              <a:ext cx="0" cy="655320"/>
            </a:xfrm>
            <a:custGeom>
              <a:avLst/>
              <a:gdLst/>
              <a:ahLst/>
              <a:cxnLst/>
              <a:rect l="l" t="t" r="r" b="b"/>
              <a:pathLst>
                <a:path h="655320">
                  <a:moveTo>
                    <a:pt x="0" y="0"/>
                  </a:moveTo>
                  <a:lnTo>
                    <a:pt x="0" y="655091"/>
                  </a:lnTo>
                </a:path>
              </a:pathLst>
            </a:custGeom>
            <a:ln w="9358">
              <a:solidFill>
                <a:srgbClr val="000000"/>
              </a:solidFill>
              <a:prstDash val="dash"/>
            </a:ln>
          </p:spPr>
          <p:txBody>
            <a:bodyPr wrap="square" lIns="0" tIns="0" rIns="0" bIns="0" rtlCol="0"/>
            <a:lstStyle/>
            <a:p>
              <a:endParaRPr/>
            </a:p>
          </p:txBody>
        </p:sp>
      </p:grpSp>
      <p:grpSp>
        <p:nvGrpSpPr>
          <p:cNvPr id="24" name="object 24"/>
          <p:cNvGrpSpPr/>
          <p:nvPr/>
        </p:nvGrpSpPr>
        <p:grpSpPr>
          <a:xfrm>
            <a:off x="7524590" y="3020769"/>
            <a:ext cx="574040" cy="1079500"/>
            <a:chOff x="7524590" y="3020769"/>
            <a:chExt cx="574040" cy="1079500"/>
          </a:xfrm>
        </p:grpSpPr>
        <p:sp>
          <p:nvSpPr>
            <p:cNvPr id="25" name="object 25"/>
            <p:cNvSpPr/>
            <p:nvPr/>
          </p:nvSpPr>
          <p:spPr>
            <a:xfrm>
              <a:off x="7530829" y="3027008"/>
              <a:ext cx="561975" cy="617855"/>
            </a:xfrm>
            <a:custGeom>
              <a:avLst/>
              <a:gdLst/>
              <a:ahLst/>
              <a:cxnLst/>
              <a:rect l="l" t="t" r="r" b="b"/>
              <a:pathLst>
                <a:path w="561975" h="617854">
                  <a:moveTo>
                    <a:pt x="479275" y="90454"/>
                  </a:moveTo>
                  <a:lnTo>
                    <a:pt x="508877" y="128733"/>
                  </a:lnTo>
                  <a:lnTo>
                    <a:pt x="531901" y="170610"/>
                  </a:lnTo>
                  <a:lnTo>
                    <a:pt x="548347" y="215185"/>
                  </a:lnTo>
                  <a:lnTo>
                    <a:pt x="558214" y="261558"/>
                  </a:lnTo>
                  <a:lnTo>
                    <a:pt x="561503" y="308830"/>
                  </a:lnTo>
                  <a:lnTo>
                    <a:pt x="558214" y="356102"/>
                  </a:lnTo>
                  <a:lnTo>
                    <a:pt x="548347" y="402475"/>
                  </a:lnTo>
                  <a:lnTo>
                    <a:pt x="531901" y="447049"/>
                  </a:lnTo>
                  <a:lnTo>
                    <a:pt x="508877" y="488926"/>
                  </a:lnTo>
                  <a:lnTo>
                    <a:pt x="479275" y="527206"/>
                  </a:lnTo>
                  <a:lnTo>
                    <a:pt x="444475" y="559769"/>
                  </a:lnTo>
                  <a:lnTo>
                    <a:pt x="406405" y="585097"/>
                  </a:lnTo>
                  <a:lnTo>
                    <a:pt x="365883" y="603187"/>
                  </a:lnTo>
                  <a:lnTo>
                    <a:pt x="323726" y="614042"/>
                  </a:lnTo>
                  <a:lnTo>
                    <a:pt x="280751" y="617660"/>
                  </a:lnTo>
                  <a:lnTo>
                    <a:pt x="237777" y="614042"/>
                  </a:lnTo>
                  <a:lnTo>
                    <a:pt x="195620" y="603187"/>
                  </a:lnTo>
                  <a:lnTo>
                    <a:pt x="155098" y="585097"/>
                  </a:lnTo>
                  <a:lnTo>
                    <a:pt x="117028" y="559769"/>
                  </a:lnTo>
                  <a:lnTo>
                    <a:pt x="82227" y="527206"/>
                  </a:lnTo>
                  <a:lnTo>
                    <a:pt x="52625" y="488926"/>
                  </a:lnTo>
                  <a:lnTo>
                    <a:pt x="29602" y="447049"/>
                  </a:lnTo>
                  <a:lnTo>
                    <a:pt x="13156" y="402475"/>
                  </a:lnTo>
                  <a:lnTo>
                    <a:pt x="3289" y="356102"/>
                  </a:lnTo>
                  <a:lnTo>
                    <a:pt x="0" y="308830"/>
                  </a:lnTo>
                  <a:lnTo>
                    <a:pt x="3289" y="261558"/>
                  </a:lnTo>
                  <a:lnTo>
                    <a:pt x="13156" y="215185"/>
                  </a:lnTo>
                  <a:lnTo>
                    <a:pt x="29602" y="170610"/>
                  </a:lnTo>
                  <a:lnTo>
                    <a:pt x="52625" y="128733"/>
                  </a:lnTo>
                  <a:lnTo>
                    <a:pt x="82227" y="90454"/>
                  </a:lnTo>
                  <a:lnTo>
                    <a:pt x="117028" y="57890"/>
                  </a:lnTo>
                  <a:lnTo>
                    <a:pt x="155098" y="32563"/>
                  </a:lnTo>
                  <a:lnTo>
                    <a:pt x="195620" y="14472"/>
                  </a:lnTo>
                  <a:lnTo>
                    <a:pt x="237777" y="3618"/>
                  </a:lnTo>
                  <a:lnTo>
                    <a:pt x="280751" y="0"/>
                  </a:lnTo>
                  <a:lnTo>
                    <a:pt x="323726" y="3618"/>
                  </a:lnTo>
                  <a:lnTo>
                    <a:pt x="365883" y="14472"/>
                  </a:lnTo>
                  <a:lnTo>
                    <a:pt x="406405" y="32563"/>
                  </a:lnTo>
                  <a:lnTo>
                    <a:pt x="444475" y="57890"/>
                  </a:lnTo>
                  <a:lnTo>
                    <a:pt x="479275" y="90454"/>
                  </a:lnTo>
                </a:path>
              </a:pathLst>
            </a:custGeom>
            <a:ln w="12477">
              <a:solidFill>
                <a:srgbClr val="000000"/>
              </a:solidFill>
              <a:prstDash val="lgDash"/>
            </a:ln>
          </p:spPr>
          <p:txBody>
            <a:bodyPr wrap="square" lIns="0" tIns="0" rIns="0" bIns="0" rtlCol="0"/>
            <a:lstStyle/>
            <a:p>
              <a:endParaRPr/>
            </a:p>
          </p:txBody>
        </p:sp>
        <p:sp>
          <p:nvSpPr>
            <p:cNvPr id="26" name="object 26"/>
            <p:cNvSpPr/>
            <p:nvPr/>
          </p:nvSpPr>
          <p:spPr>
            <a:xfrm>
              <a:off x="7601016" y="3700818"/>
              <a:ext cx="449580" cy="393065"/>
            </a:xfrm>
            <a:custGeom>
              <a:avLst/>
              <a:gdLst/>
              <a:ahLst/>
              <a:cxnLst/>
              <a:rect l="l" t="t" r="r" b="b"/>
              <a:pathLst>
                <a:path w="449579" h="393064">
                  <a:moveTo>
                    <a:pt x="0" y="0"/>
                  </a:moveTo>
                  <a:lnTo>
                    <a:pt x="64924" y="14564"/>
                  </a:lnTo>
                  <a:lnTo>
                    <a:pt x="98263" y="25267"/>
                  </a:lnTo>
                  <a:lnTo>
                    <a:pt x="110546" y="37375"/>
                  </a:lnTo>
                  <a:lnTo>
                    <a:pt x="112301" y="56150"/>
                  </a:lnTo>
                  <a:lnTo>
                    <a:pt x="94754" y="73870"/>
                  </a:lnTo>
                  <a:lnTo>
                    <a:pt x="56150" y="84223"/>
                  </a:lnTo>
                  <a:lnTo>
                    <a:pt x="17547" y="94577"/>
                  </a:lnTo>
                  <a:lnTo>
                    <a:pt x="0" y="112301"/>
                  </a:lnTo>
                  <a:lnTo>
                    <a:pt x="17547" y="130021"/>
                  </a:lnTo>
                  <a:lnTo>
                    <a:pt x="56150" y="140374"/>
                  </a:lnTo>
                  <a:lnTo>
                    <a:pt x="94754" y="150728"/>
                  </a:lnTo>
                  <a:lnTo>
                    <a:pt x="112301" y="168452"/>
                  </a:lnTo>
                  <a:lnTo>
                    <a:pt x="94754" y="186171"/>
                  </a:lnTo>
                  <a:lnTo>
                    <a:pt x="56150" y="196525"/>
                  </a:lnTo>
                  <a:lnTo>
                    <a:pt x="17547" y="206879"/>
                  </a:lnTo>
                  <a:lnTo>
                    <a:pt x="0" y="224602"/>
                  </a:lnTo>
                  <a:lnTo>
                    <a:pt x="17547" y="242322"/>
                  </a:lnTo>
                  <a:lnTo>
                    <a:pt x="56150" y="252675"/>
                  </a:lnTo>
                  <a:lnTo>
                    <a:pt x="94754" y="263029"/>
                  </a:lnTo>
                  <a:lnTo>
                    <a:pt x="112301" y="280753"/>
                  </a:lnTo>
                  <a:lnTo>
                    <a:pt x="96991" y="298473"/>
                  </a:lnTo>
                  <a:lnTo>
                    <a:pt x="62116" y="308826"/>
                  </a:lnTo>
                  <a:lnTo>
                    <a:pt x="24258" y="319180"/>
                  </a:lnTo>
                  <a:lnTo>
                    <a:pt x="0" y="336904"/>
                  </a:lnTo>
                  <a:lnTo>
                    <a:pt x="2061" y="359098"/>
                  </a:lnTo>
                  <a:lnTo>
                    <a:pt x="22109" y="376909"/>
                  </a:lnTo>
                  <a:lnTo>
                    <a:pt x="45139" y="388754"/>
                  </a:lnTo>
                  <a:lnTo>
                    <a:pt x="56150" y="393054"/>
                  </a:lnTo>
                </a:path>
                <a:path w="449579" h="393064">
                  <a:moveTo>
                    <a:pt x="168452" y="0"/>
                  </a:moveTo>
                  <a:lnTo>
                    <a:pt x="233376" y="14564"/>
                  </a:lnTo>
                  <a:lnTo>
                    <a:pt x="266715" y="25267"/>
                  </a:lnTo>
                  <a:lnTo>
                    <a:pt x="278998" y="37375"/>
                  </a:lnTo>
                  <a:lnTo>
                    <a:pt x="280753" y="56150"/>
                  </a:lnTo>
                  <a:lnTo>
                    <a:pt x="263206" y="73870"/>
                  </a:lnTo>
                  <a:lnTo>
                    <a:pt x="224602" y="84223"/>
                  </a:lnTo>
                  <a:lnTo>
                    <a:pt x="185999" y="94577"/>
                  </a:lnTo>
                  <a:lnTo>
                    <a:pt x="168452" y="112301"/>
                  </a:lnTo>
                  <a:lnTo>
                    <a:pt x="185999" y="130021"/>
                  </a:lnTo>
                  <a:lnTo>
                    <a:pt x="224602" y="140374"/>
                  </a:lnTo>
                  <a:lnTo>
                    <a:pt x="263206" y="150728"/>
                  </a:lnTo>
                  <a:lnTo>
                    <a:pt x="280753" y="168452"/>
                  </a:lnTo>
                  <a:lnTo>
                    <a:pt x="263206" y="186171"/>
                  </a:lnTo>
                  <a:lnTo>
                    <a:pt x="224602" y="196525"/>
                  </a:lnTo>
                  <a:lnTo>
                    <a:pt x="185999" y="206879"/>
                  </a:lnTo>
                  <a:lnTo>
                    <a:pt x="168452" y="224602"/>
                  </a:lnTo>
                  <a:lnTo>
                    <a:pt x="185999" y="242322"/>
                  </a:lnTo>
                  <a:lnTo>
                    <a:pt x="224602" y="252675"/>
                  </a:lnTo>
                  <a:lnTo>
                    <a:pt x="263206" y="263029"/>
                  </a:lnTo>
                  <a:lnTo>
                    <a:pt x="280753" y="280753"/>
                  </a:lnTo>
                  <a:lnTo>
                    <a:pt x="265443" y="298473"/>
                  </a:lnTo>
                  <a:lnTo>
                    <a:pt x="230568" y="308826"/>
                  </a:lnTo>
                  <a:lnTo>
                    <a:pt x="192710" y="319180"/>
                  </a:lnTo>
                  <a:lnTo>
                    <a:pt x="168452" y="336904"/>
                  </a:lnTo>
                  <a:lnTo>
                    <a:pt x="170513" y="359098"/>
                  </a:lnTo>
                  <a:lnTo>
                    <a:pt x="190561" y="376909"/>
                  </a:lnTo>
                  <a:lnTo>
                    <a:pt x="213591" y="388754"/>
                  </a:lnTo>
                  <a:lnTo>
                    <a:pt x="224602" y="393054"/>
                  </a:lnTo>
                </a:path>
                <a:path w="449579" h="393064">
                  <a:moveTo>
                    <a:pt x="336904" y="0"/>
                  </a:moveTo>
                  <a:lnTo>
                    <a:pt x="401828" y="14564"/>
                  </a:lnTo>
                  <a:lnTo>
                    <a:pt x="435167" y="25267"/>
                  </a:lnTo>
                  <a:lnTo>
                    <a:pt x="447450" y="37375"/>
                  </a:lnTo>
                  <a:lnTo>
                    <a:pt x="449205" y="56150"/>
                  </a:lnTo>
                  <a:lnTo>
                    <a:pt x="431658" y="73870"/>
                  </a:lnTo>
                  <a:lnTo>
                    <a:pt x="393054" y="84223"/>
                  </a:lnTo>
                  <a:lnTo>
                    <a:pt x="354451" y="94577"/>
                  </a:lnTo>
                  <a:lnTo>
                    <a:pt x="336904" y="112301"/>
                  </a:lnTo>
                  <a:lnTo>
                    <a:pt x="354451" y="130021"/>
                  </a:lnTo>
                  <a:lnTo>
                    <a:pt x="393054" y="140374"/>
                  </a:lnTo>
                  <a:lnTo>
                    <a:pt x="431658" y="150728"/>
                  </a:lnTo>
                  <a:lnTo>
                    <a:pt x="449205" y="168452"/>
                  </a:lnTo>
                  <a:lnTo>
                    <a:pt x="431658" y="186171"/>
                  </a:lnTo>
                  <a:lnTo>
                    <a:pt x="393054" y="196525"/>
                  </a:lnTo>
                  <a:lnTo>
                    <a:pt x="354451" y="206879"/>
                  </a:lnTo>
                  <a:lnTo>
                    <a:pt x="336904" y="224602"/>
                  </a:lnTo>
                  <a:lnTo>
                    <a:pt x="354451" y="242322"/>
                  </a:lnTo>
                  <a:lnTo>
                    <a:pt x="393054" y="252675"/>
                  </a:lnTo>
                  <a:lnTo>
                    <a:pt x="431658" y="263029"/>
                  </a:lnTo>
                  <a:lnTo>
                    <a:pt x="449205" y="280753"/>
                  </a:lnTo>
                  <a:lnTo>
                    <a:pt x="433895" y="298473"/>
                  </a:lnTo>
                  <a:lnTo>
                    <a:pt x="399020" y="308826"/>
                  </a:lnTo>
                  <a:lnTo>
                    <a:pt x="361162" y="319180"/>
                  </a:lnTo>
                  <a:lnTo>
                    <a:pt x="336904" y="336904"/>
                  </a:lnTo>
                  <a:lnTo>
                    <a:pt x="338965" y="359098"/>
                  </a:lnTo>
                  <a:lnTo>
                    <a:pt x="359013" y="376909"/>
                  </a:lnTo>
                  <a:lnTo>
                    <a:pt x="382043" y="388754"/>
                  </a:lnTo>
                  <a:lnTo>
                    <a:pt x="393054" y="393054"/>
                  </a:lnTo>
                </a:path>
              </a:pathLst>
            </a:custGeom>
            <a:ln w="12477">
              <a:solidFill>
                <a:srgbClr val="FF5B2C"/>
              </a:solidFill>
            </a:ln>
          </p:spPr>
          <p:txBody>
            <a:bodyPr wrap="square" lIns="0" tIns="0" rIns="0" bIns="0" rtlCol="0"/>
            <a:lstStyle/>
            <a:p>
              <a:endParaRPr/>
            </a:p>
          </p:txBody>
        </p:sp>
        <p:sp>
          <p:nvSpPr>
            <p:cNvPr id="27" name="object 27"/>
            <p:cNvSpPr/>
            <p:nvPr/>
          </p:nvSpPr>
          <p:spPr>
            <a:xfrm>
              <a:off x="7657160" y="3089398"/>
              <a:ext cx="318187" cy="499113"/>
            </a:xfrm>
            <a:prstGeom prst="rect">
              <a:avLst/>
            </a:prstGeom>
            <a:blipFill>
              <a:blip r:embed="rId3" cstate="print"/>
              <a:stretch>
                <a:fillRect/>
              </a:stretch>
            </a:blipFill>
          </p:spPr>
          <p:txBody>
            <a:bodyPr wrap="square" lIns="0" tIns="0" rIns="0" bIns="0" rtlCol="0"/>
            <a:lstStyle/>
            <a:p>
              <a:endParaRPr/>
            </a:p>
          </p:txBody>
        </p:sp>
      </p:grpSp>
      <p:sp>
        <p:nvSpPr>
          <p:cNvPr id="28" name="object 28"/>
          <p:cNvSpPr txBox="1"/>
          <p:nvPr/>
        </p:nvSpPr>
        <p:spPr>
          <a:xfrm>
            <a:off x="5867459" y="3833286"/>
            <a:ext cx="509905" cy="145415"/>
          </a:xfrm>
          <a:prstGeom prst="rect">
            <a:avLst/>
          </a:prstGeom>
        </p:spPr>
        <p:txBody>
          <a:bodyPr vert="horz" wrap="square" lIns="0" tIns="17145" rIns="0" bIns="0" rtlCol="0">
            <a:spAutoFit/>
          </a:bodyPr>
          <a:lstStyle/>
          <a:p>
            <a:pPr marL="12700">
              <a:lnSpc>
                <a:spcPct val="100000"/>
              </a:lnSpc>
              <a:spcBef>
                <a:spcPts val="135"/>
              </a:spcBef>
            </a:pPr>
            <a:r>
              <a:rPr sz="750" b="1" spc="25" dirty="0">
                <a:latin typeface="Arial"/>
                <a:cs typeface="Arial"/>
              </a:rPr>
              <a:t>GC</a:t>
            </a:r>
            <a:r>
              <a:rPr sz="750" b="1" spc="-55" dirty="0">
                <a:latin typeface="Arial"/>
                <a:cs typeface="Arial"/>
              </a:rPr>
              <a:t> </a:t>
            </a:r>
            <a:r>
              <a:rPr sz="750" b="1" spc="20" dirty="0">
                <a:latin typeface="Arial"/>
                <a:cs typeface="Arial"/>
              </a:rPr>
              <a:t>thread</a:t>
            </a:r>
            <a:endParaRPr sz="750">
              <a:latin typeface="Arial"/>
              <a:cs typeface="Arial"/>
            </a:endParaRPr>
          </a:p>
        </p:txBody>
      </p:sp>
      <p:sp>
        <p:nvSpPr>
          <p:cNvPr id="29" name="object 29"/>
          <p:cNvSpPr txBox="1"/>
          <p:nvPr/>
        </p:nvSpPr>
        <p:spPr>
          <a:xfrm>
            <a:off x="8184012" y="3833286"/>
            <a:ext cx="456565" cy="145415"/>
          </a:xfrm>
          <a:prstGeom prst="rect">
            <a:avLst/>
          </a:prstGeom>
        </p:spPr>
        <p:txBody>
          <a:bodyPr vert="horz" wrap="square" lIns="0" tIns="17145" rIns="0" bIns="0" rtlCol="0">
            <a:spAutoFit/>
          </a:bodyPr>
          <a:lstStyle/>
          <a:p>
            <a:pPr marL="12700">
              <a:lnSpc>
                <a:spcPct val="100000"/>
              </a:lnSpc>
              <a:spcBef>
                <a:spcPts val="135"/>
              </a:spcBef>
            </a:pPr>
            <a:r>
              <a:rPr sz="750" b="1" spc="25" dirty="0">
                <a:solidFill>
                  <a:srgbClr val="EE5732"/>
                </a:solidFill>
                <a:latin typeface="Arial"/>
                <a:cs typeface="Arial"/>
              </a:rPr>
              <a:t>Mutators</a:t>
            </a:r>
            <a:endParaRPr sz="750">
              <a:latin typeface="Arial"/>
              <a:cs typeface="Arial"/>
            </a:endParaRPr>
          </a:p>
        </p:txBody>
      </p:sp>
      <p:grpSp>
        <p:nvGrpSpPr>
          <p:cNvPr id="30" name="object 30"/>
          <p:cNvGrpSpPr/>
          <p:nvPr/>
        </p:nvGrpSpPr>
        <p:grpSpPr>
          <a:xfrm>
            <a:off x="6099297" y="5233531"/>
            <a:ext cx="73025" cy="30480"/>
            <a:chOff x="6099297" y="5233531"/>
            <a:chExt cx="73025" cy="30480"/>
          </a:xfrm>
        </p:grpSpPr>
        <p:sp>
          <p:nvSpPr>
            <p:cNvPr id="31" name="object 31"/>
            <p:cNvSpPr/>
            <p:nvPr/>
          </p:nvSpPr>
          <p:spPr>
            <a:xfrm>
              <a:off x="6129493" y="5248617"/>
              <a:ext cx="36830" cy="635"/>
            </a:xfrm>
            <a:custGeom>
              <a:avLst/>
              <a:gdLst/>
              <a:ahLst/>
              <a:cxnLst/>
              <a:rect l="l" t="t" r="r" b="b"/>
              <a:pathLst>
                <a:path w="36829" h="635">
                  <a:moveTo>
                    <a:pt x="-6238" y="68"/>
                  </a:moveTo>
                  <a:lnTo>
                    <a:pt x="42799" y="68"/>
                  </a:lnTo>
                </a:path>
              </a:pathLst>
            </a:custGeom>
            <a:ln w="12615">
              <a:solidFill>
                <a:srgbClr val="000000"/>
              </a:solidFill>
            </a:ln>
          </p:spPr>
          <p:txBody>
            <a:bodyPr wrap="square" lIns="0" tIns="0" rIns="0" bIns="0" rtlCol="0"/>
            <a:lstStyle/>
            <a:p>
              <a:endParaRPr/>
            </a:p>
          </p:txBody>
        </p:sp>
        <p:sp>
          <p:nvSpPr>
            <p:cNvPr id="32" name="object 32"/>
            <p:cNvSpPr/>
            <p:nvPr/>
          </p:nvSpPr>
          <p:spPr>
            <a:xfrm>
              <a:off x="6105537" y="5239770"/>
              <a:ext cx="24130" cy="18415"/>
            </a:xfrm>
            <a:custGeom>
              <a:avLst/>
              <a:gdLst/>
              <a:ahLst/>
              <a:cxnLst/>
              <a:rect l="l" t="t" r="r" b="b"/>
              <a:pathLst>
                <a:path w="24129" h="18414">
                  <a:moveTo>
                    <a:pt x="23914" y="0"/>
                  </a:moveTo>
                  <a:lnTo>
                    <a:pt x="0" y="9077"/>
                  </a:lnTo>
                  <a:lnTo>
                    <a:pt x="23990" y="17967"/>
                  </a:lnTo>
                  <a:lnTo>
                    <a:pt x="23914" y="0"/>
                  </a:lnTo>
                  <a:close/>
                </a:path>
              </a:pathLst>
            </a:custGeom>
            <a:solidFill>
              <a:srgbClr val="000000"/>
            </a:solidFill>
          </p:spPr>
          <p:txBody>
            <a:bodyPr wrap="square" lIns="0" tIns="0" rIns="0" bIns="0" rtlCol="0"/>
            <a:lstStyle/>
            <a:p>
              <a:endParaRPr/>
            </a:p>
          </p:txBody>
        </p:sp>
        <p:sp>
          <p:nvSpPr>
            <p:cNvPr id="33" name="object 33"/>
            <p:cNvSpPr/>
            <p:nvPr/>
          </p:nvSpPr>
          <p:spPr>
            <a:xfrm>
              <a:off x="6105536" y="5239770"/>
              <a:ext cx="24130" cy="18415"/>
            </a:xfrm>
            <a:custGeom>
              <a:avLst/>
              <a:gdLst/>
              <a:ahLst/>
              <a:cxnLst/>
              <a:rect l="l" t="t" r="r" b="b"/>
              <a:pathLst>
                <a:path w="24129" h="18414">
                  <a:moveTo>
                    <a:pt x="0" y="9077"/>
                  </a:moveTo>
                  <a:lnTo>
                    <a:pt x="23988" y="17968"/>
                  </a:lnTo>
                  <a:lnTo>
                    <a:pt x="23920" y="0"/>
                  </a:lnTo>
                  <a:lnTo>
                    <a:pt x="0" y="9077"/>
                  </a:lnTo>
                  <a:close/>
                </a:path>
              </a:pathLst>
            </a:custGeom>
            <a:ln w="12477">
              <a:solidFill>
                <a:srgbClr val="000000"/>
              </a:solidFill>
            </a:ln>
          </p:spPr>
          <p:txBody>
            <a:bodyPr wrap="square" lIns="0" tIns="0" rIns="0" bIns="0" rtlCol="0"/>
            <a:lstStyle/>
            <a:p>
              <a:endParaRPr/>
            </a:p>
          </p:txBody>
        </p:sp>
      </p:grpSp>
      <p:grpSp>
        <p:nvGrpSpPr>
          <p:cNvPr id="34" name="object 34"/>
          <p:cNvGrpSpPr/>
          <p:nvPr/>
        </p:nvGrpSpPr>
        <p:grpSpPr>
          <a:xfrm>
            <a:off x="6446807" y="5232271"/>
            <a:ext cx="276225" cy="35560"/>
            <a:chOff x="6446807" y="5232271"/>
            <a:chExt cx="276225" cy="35560"/>
          </a:xfrm>
        </p:grpSpPr>
        <p:sp>
          <p:nvSpPr>
            <p:cNvPr id="35" name="object 35"/>
            <p:cNvSpPr/>
            <p:nvPr/>
          </p:nvSpPr>
          <p:spPr>
            <a:xfrm>
              <a:off x="6446807" y="5247812"/>
              <a:ext cx="57150" cy="635"/>
            </a:xfrm>
            <a:custGeom>
              <a:avLst/>
              <a:gdLst/>
              <a:ahLst/>
              <a:cxnLst/>
              <a:rect l="l" t="t" r="r" b="b"/>
              <a:pathLst>
                <a:path w="57150" h="635">
                  <a:moveTo>
                    <a:pt x="0" y="81"/>
                  </a:moveTo>
                  <a:lnTo>
                    <a:pt x="56836" y="0"/>
                  </a:lnTo>
                </a:path>
              </a:pathLst>
            </a:custGeom>
            <a:ln w="12477">
              <a:solidFill>
                <a:srgbClr val="000000"/>
              </a:solidFill>
            </a:ln>
          </p:spPr>
          <p:txBody>
            <a:bodyPr wrap="square" lIns="0" tIns="0" rIns="0" bIns="0" rtlCol="0"/>
            <a:lstStyle/>
            <a:p>
              <a:endParaRPr/>
            </a:p>
          </p:txBody>
        </p:sp>
        <p:sp>
          <p:nvSpPr>
            <p:cNvPr id="36" name="object 36"/>
            <p:cNvSpPr/>
            <p:nvPr/>
          </p:nvSpPr>
          <p:spPr>
            <a:xfrm>
              <a:off x="6503632" y="5238835"/>
              <a:ext cx="24130" cy="18415"/>
            </a:xfrm>
            <a:custGeom>
              <a:avLst/>
              <a:gdLst/>
              <a:ahLst/>
              <a:cxnLst/>
              <a:rect l="l" t="t" r="r" b="b"/>
              <a:pathLst>
                <a:path w="24129" h="18414">
                  <a:moveTo>
                    <a:pt x="0" y="0"/>
                  </a:moveTo>
                  <a:lnTo>
                    <a:pt x="25" y="17967"/>
                  </a:lnTo>
                  <a:lnTo>
                    <a:pt x="23964" y="8945"/>
                  </a:lnTo>
                  <a:lnTo>
                    <a:pt x="0" y="0"/>
                  </a:lnTo>
                  <a:close/>
                </a:path>
              </a:pathLst>
            </a:custGeom>
            <a:solidFill>
              <a:srgbClr val="000000"/>
            </a:solidFill>
          </p:spPr>
          <p:txBody>
            <a:bodyPr wrap="square" lIns="0" tIns="0" rIns="0" bIns="0" rtlCol="0"/>
            <a:lstStyle/>
            <a:p>
              <a:endParaRPr/>
            </a:p>
          </p:txBody>
        </p:sp>
        <p:sp>
          <p:nvSpPr>
            <p:cNvPr id="37" name="object 37"/>
            <p:cNvSpPr/>
            <p:nvPr/>
          </p:nvSpPr>
          <p:spPr>
            <a:xfrm>
              <a:off x="6503632" y="5238828"/>
              <a:ext cx="24130" cy="18415"/>
            </a:xfrm>
            <a:custGeom>
              <a:avLst/>
              <a:gdLst/>
              <a:ahLst/>
              <a:cxnLst/>
              <a:rect l="l" t="t" r="r" b="b"/>
              <a:pathLst>
                <a:path w="24129" h="18414">
                  <a:moveTo>
                    <a:pt x="23970" y="8952"/>
                  </a:moveTo>
                  <a:lnTo>
                    <a:pt x="0" y="0"/>
                  </a:lnTo>
                  <a:lnTo>
                    <a:pt x="24" y="17968"/>
                  </a:lnTo>
                  <a:lnTo>
                    <a:pt x="23970" y="8952"/>
                  </a:lnTo>
                  <a:close/>
                </a:path>
              </a:pathLst>
            </a:custGeom>
            <a:ln w="12477">
              <a:solidFill>
                <a:srgbClr val="000000"/>
              </a:solidFill>
            </a:ln>
          </p:spPr>
          <p:txBody>
            <a:bodyPr wrap="square" lIns="0" tIns="0" rIns="0" bIns="0" rtlCol="0"/>
            <a:lstStyle/>
            <a:p>
              <a:endParaRPr/>
            </a:p>
          </p:txBody>
        </p:sp>
        <p:sp>
          <p:nvSpPr>
            <p:cNvPr id="38" name="object 38"/>
            <p:cNvSpPr/>
            <p:nvPr/>
          </p:nvSpPr>
          <p:spPr>
            <a:xfrm>
              <a:off x="6598726" y="5248755"/>
              <a:ext cx="118110" cy="1270"/>
            </a:xfrm>
            <a:custGeom>
              <a:avLst/>
              <a:gdLst/>
              <a:ahLst/>
              <a:cxnLst/>
              <a:rect l="l" t="t" r="r" b="b"/>
              <a:pathLst>
                <a:path w="118109" h="1270">
                  <a:moveTo>
                    <a:pt x="-6238" y="492"/>
                  </a:moveTo>
                  <a:lnTo>
                    <a:pt x="124155" y="492"/>
                  </a:lnTo>
                </a:path>
              </a:pathLst>
            </a:custGeom>
            <a:ln w="13463">
              <a:solidFill>
                <a:srgbClr val="000000"/>
              </a:solidFill>
            </a:ln>
          </p:spPr>
          <p:txBody>
            <a:bodyPr wrap="square" lIns="0" tIns="0" rIns="0" bIns="0" rtlCol="0"/>
            <a:lstStyle/>
            <a:p>
              <a:endParaRPr/>
            </a:p>
          </p:txBody>
        </p:sp>
        <p:sp>
          <p:nvSpPr>
            <p:cNvPr id="39" name="object 39"/>
            <p:cNvSpPr/>
            <p:nvPr/>
          </p:nvSpPr>
          <p:spPr>
            <a:xfrm>
              <a:off x="6568783" y="5238510"/>
              <a:ext cx="30480" cy="22860"/>
            </a:xfrm>
            <a:custGeom>
              <a:avLst/>
              <a:gdLst/>
              <a:ahLst/>
              <a:cxnLst/>
              <a:rect l="l" t="t" r="r" b="b"/>
              <a:pathLst>
                <a:path w="30479" h="22860">
                  <a:moveTo>
                    <a:pt x="29845" y="0"/>
                  </a:moveTo>
                  <a:lnTo>
                    <a:pt x="0" y="11480"/>
                  </a:lnTo>
                  <a:lnTo>
                    <a:pt x="30035" y="22461"/>
                  </a:lnTo>
                  <a:lnTo>
                    <a:pt x="29845" y="0"/>
                  </a:lnTo>
                  <a:close/>
                </a:path>
              </a:pathLst>
            </a:custGeom>
            <a:solidFill>
              <a:srgbClr val="000000"/>
            </a:solidFill>
          </p:spPr>
          <p:txBody>
            <a:bodyPr wrap="square" lIns="0" tIns="0" rIns="0" bIns="0" rtlCol="0"/>
            <a:lstStyle/>
            <a:p>
              <a:endParaRPr/>
            </a:p>
          </p:txBody>
        </p:sp>
        <p:sp>
          <p:nvSpPr>
            <p:cNvPr id="40" name="object 40"/>
            <p:cNvSpPr/>
            <p:nvPr/>
          </p:nvSpPr>
          <p:spPr>
            <a:xfrm>
              <a:off x="6568779" y="5238510"/>
              <a:ext cx="30480" cy="22860"/>
            </a:xfrm>
            <a:custGeom>
              <a:avLst/>
              <a:gdLst/>
              <a:ahLst/>
              <a:cxnLst/>
              <a:rect l="l" t="t" r="r" b="b"/>
              <a:pathLst>
                <a:path w="30479" h="22860">
                  <a:moveTo>
                    <a:pt x="0" y="11479"/>
                  </a:moveTo>
                  <a:lnTo>
                    <a:pt x="30040" y="22460"/>
                  </a:lnTo>
                  <a:lnTo>
                    <a:pt x="29853" y="0"/>
                  </a:lnTo>
                  <a:lnTo>
                    <a:pt x="0" y="11479"/>
                  </a:lnTo>
                  <a:close/>
                </a:path>
              </a:pathLst>
            </a:custGeom>
            <a:ln w="12477">
              <a:solidFill>
                <a:srgbClr val="000000"/>
              </a:solidFill>
            </a:ln>
          </p:spPr>
          <p:txBody>
            <a:bodyPr wrap="square" lIns="0" tIns="0" rIns="0" bIns="0" rtlCol="0"/>
            <a:lstStyle/>
            <a:p>
              <a:endParaRPr/>
            </a:p>
          </p:txBody>
        </p:sp>
      </p:grpSp>
      <p:grpSp>
        <p:nvGrpSpPr>
          <p:cNvPr id="41" name="object 41"/>
          <p:cNvGrpSpPr/>
          <p:nvPr/>
        </p:nvGrpSpPr>
        <p:grpSpPr>
          <a:xfrm>
            <a:off x="6871870" y="5228885"/>
            <a:ext cx="139700" cy="35560"/>
            <a:chOff x="6871870" y="5228885"/>
            <a:chExt cx="139700" cy="35560"/>
          </a:xfrm>
        </p:grpSpPr>
        <p:sp>
          <p:nvSpPr>
            <p:cNvPr id="42" name="object 42"/>
            <p:cNvSpPr/>
            <p:nvPr/>
          </p:nvSpPr>
          <p:spPr>
            <a:xfrm>
              <a:off x="6878855" y="5246465"/>
              <a:ext cx="96520" cy="1270"/>
            </a:xfrm>
            <a:custGeom>
              <a:avLst/>
              <a:gdLst/>
              <a:ahLst/>
              <a:cxnLst/>
              <a:rect l="l" t="t" r="r" b="b"/>
              <a:pathLst>
                <a:path w="96520" h="1270">
                  <a:moveTo>
                    <a:pt x="-6238" y="436"/>
                  </a:moveTo>
                  <a:lnTo>
                    <a:pt x="102319" y="436"/>
                  </a:lnTo>
                </a:path>
              </a:pathLst>
            </a:custGeom>
            <a:ln w="13351">
              <a:solidFill>
                <a:srgbClr val="000000"/>
              </a:solidFill>
            </a:ln>
          </p:spPr>
          <p:txBody>
            <a:bodyPr wrap="square" lIns="0" tIns="0" rIns="0" bIns="0" rtlCol="0"/>
            <a:lstStyle/>
            <a:p>
              <a:endParaRPr/>
            </a:p>
          </p:txBody>
        </p:sp>
        <p:sp>
          <p:nvSpPr>
            <p:cNvPr id="43" name="object 43"/>
            <p:cNvSpPr/>
            <p:nvPr/>
          </p:nvSpPr>
          <p:spPr>
            <a:xfrm>
              <a:off x="6974839" y="5235234"/>
              <a:ext cx="30480" cy="22860"/>
            </a:xfrm>
            <a:custGeom>
              <a:avLst/>
              <a:gdLst/>
              <a:ahLst/>
              <a:cxnLst/>
              <a:rect l="l" t="t" r="r" b="b"/>
              <a:pathLst>
                <a:path w="30479" h="22860">
                  <a:moveTo>
                    <a:pt x="0" y="0"/>
                  </a:moveTo>
                  <a:lnTo>
                    <a:pt x="203" y="22461"/>
                  </a:lnTo>
                  <a:lnTo>
                    <a:pt x="30035" y="10956"/>
                  </a:lnTo>
                  <a:lnTo>
                    <a:pt x="0" y="0"/>
                  </a:lnTo>
                  <a:close/>
                </a:path>
              </a:pathLst>
            </a:custGeom>
            <a:solidFill>
              <a:srgbClr val="000000"/>
            </a:solidFill>
          </p:spPr>
          <p:txBody>
            <a:bodyPr wrap="square" lIns="0" tIns="0" rIns="0" bIns="0" rtlCol="0"/>
            <a:lstStyle/>
            <a:p>
              <a:endParaRPr/>
            </a:p>
          </p:txBody>
        </p:sp>
        <p:sp>
          <p:nvSpPr>
            <p:cNvPr id="44" name="object 44"/>
            <p:cNvSpPr/>
            <p:nvPr/>
          </p:nvSpPr>
          <p:spPr>
            <a:xfrm>
              <a:off x="6974835" y="5235235"/>
              <a:ext cx="30480" cy="22860"/>
            </a:xfrm>
            <a:custGeom>
              <a:avLst/>
              <a:gdLst/>
              <a:ahLst/>
              <a:cxnLst/>
              <a:rect l="l" t="t" r="r" b="b"/>
              <a:pathLst>
                <a:path w="30479" h="22860">
                  <a:moveTo>
                    <a:pt x="30046" y="10955"/>
                  </a:moveTo>
                  <a:lnTo>
                    <a:pt x="0" y="0"/>
                  </a:lnTo>
                  <a:lnTo>
                    <a:pt x="205" y="22460"/>
                  </a:lnTo>
                  <a:lnTo>
                    <a:pt x="30046" y="10955"/>
                  </a:lnTo>
                  <a:close/>
                </a:path>
              </a:pathLst>
            </a:custGeom>
            <a:ln w="12477">
              <a:solidFill>
                <a:srgbClr val="000000"/>
              </a:solidFill>
            </a:ln>
          </p:spPr>
          <p:txBody>
            <a:bodyPr wrap="square" lIns="0" tIns="0" rIns="0" bIns="0" rtlCol="0"/>
            <a:lstStyle/>
            <a:p>
              <a:endParaRPr/>
            </a:p>
          </p:txBody>
        </p:sp>
      </p:grpSp>
      <p:graphicFrame>
        <p:nvGraphicFramePr>
          <p:cNvPr id="45" name="object 45"/>
          <p:cNvGraphicFramePr>
            <a:graphicFrameLocks noGrp="1"/>
          </p:cNvGraphicFramePr>
          <p:nvPr/>
        </p:nvGraphicFramePr>
        <p:xfrm>
          <a:off x="6078708" y="4873743"/>
          <a:ext cx="2134235" cy="430488"/>
        </p:xfrm>
        <a:graphic>
          <a:graphicData uri="http://schemas.openxmlformats.org/drawingml/2006/table">
            <a:tbl>
              <a:tblPr firstRow="1" bandRow="1">
                <a:tableStyleId>{2D5ABB26-0587-4C30-8999-92F81FD0307C}</a:tableStyleId>
              </a:tblPr>
              <a:tblGrid>
                <a:gridCol w="461645">
                  <a:extLst>
                    <a:ext uri="{9D8B030D-6E8A-4147-A177-3AD203B41FA5}">
                      <a16:colId xmlns:a16="http://schemas.microsoft.com/office/drawing/2014/main" val="20000"/>
                    </a:ext>
                  </a:extLst>
                </a:gridCol>
                <a:gridCol w="477520">
                  <a:extLst>
                    <a:ext uri="{9D8B030D-6E8A-4147-A177-3AD203B41FA5}">
                      <a16:colId xmlns:a16="http://schemas.microsoft.com/office/drawing/2014/main" val="20001"/>
                    </a:ext>
                  </a:extLst>
                </a:gridCol>
                <a:gridCol w="1195070">
                  <a:extLst>
                    <a:ext uri="{9D8B030D-6E8A-4147-A177-3AD203B41FA5}">
                      <a16:colId xmlns:a16="http://schemas.microsoft.com/office/drawing/2014/main" val="20002"/>
                    </a:ext>
                  </a:extLst>
                </a:gridCol>
              </a:tblGrid>
              <a:tr h="280753">
                <a:tc>
                  <a:txBody>
                    <a:bodyPr/>
                    <a:lstStyle/>
                    <a:p>
                      <a:pPr>
                        <a:lnSpc>
                          <a:spcPct val="100000"/>
                        </a:lnSpc>
                      </a:pPr>
                      <a:endParaRPr sz="15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ACACA"/>
                    </a:solidFill>
                  </a:tcPr>
                </a:tc>
                <a:tc>
                  <a:txBody>
                    <a:bodyPr/>
                    <a:lstStyle/>
                    <a:p>
                      <a:pPr>
                        <a:lnSpc>
                          <a:spcPct val="100000"/>
                        </a:lnSpc>
                      </a:pPr>
                      <a:endParaRPr sz="15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ACACA"/>
                    </a:solidFill>
                  </a:tcPr>
                </a:tc>
                <a:tc>
                  <a:txBody>
                    <a:bodyPr/>
                    <a:lstStyle/>
                    <a:p>
                      <a:pPr>
                        <a:lnSpc>
                          <a:spcPct val="100000"/>
                        </a:lnSpc>
                      </a:pPr>
                      <a:endParaRPr sz="15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ACACA"/>
                    </a:solidFill>
                  </a:tcPr>
                </a:tc>
                <a:extLst>
                  <a:ext uri="{0D108BD9-81ED-4DB2-BD59-A6C34878D82A}">
                    <a16:rowId xmlns:a16="http://schemas.microsoft.com/office/drawing/2014/main" val="10000"/>
                  </a:ext>
                </a:extLst>
              </a:tr>
              <a:tr h="149735">
                <a:tc>
                  <a:txBody>
                    <a:bodyPr/>
                    <a:lstStyle/>
                    <a:p>
                      <a:pPr marL="113664">
                        <a:lnSpc>
                          <a:spcPct val="100000"/>
                        </a:lnSpc>
                        <a:spcBef>
                          <a:spcPts val="295"/>
                        </a:spcBef>
                      </a:pPr>
                      <a:r>
                        <a:rPr sz="650" b="1" i="1" spc="15" dirty="0">
                          <a:latin typeface="Arial"/>
                          <a:cs typeface="Arial"/>
                        </a:rPr>
                        <a:t>From</a:t>
                      </a:r>
                      <a:endParaRPr sz="650">
                        <a:latin typeface="Arial"/>
                        <a:cs typeface="Arial"/>
                      </a:endParaRPr>
                    </a:p>
                  </a:txBody>
                  <a:tcPr marL="0" marR="0" marT="37465" marB="0">
                    <a:lnL w="12700">
                      <a:solidFill>
                        <a:srgbClr val="000000"/>
                      </a:solidFill>
                      <a:prstDash val="solid"/>
                    </a:lnL>
                    <a:lnR w="12700">
                      <a:solidFill>
                        <a:srgbClr val="000000"/>
                      </a:solidFill>
                      <a:prstDash val="solid"/>
                    </a:lnR>
                    <a:lnT w="12700">
                      <a:solidFill>
                        <a:srgbClr val="000000"/>
                      </a:solidFill>
                      <a:prstDash val="solid"/>
                    </a:lnT>
                  </a:tcPr>
                </a:tc>
                <a:tc>
                  <a:txBody>
                    <a:bodyPr/>
                    <a:lstStyle/>
                    <a:p>
                      <a:pPr marL="15240" algn="ctr">
                        <a:lnSpc>
                          <a:spcPct val="100000"/>
                        </a:lnSpc>
                        <a:spcBef>
                          <a:spcPts val="295"/>
                        </a:spcBef>
                      </a:pPr>
                      <a:r>
                        <a:rPr sz="650" b="1" i="1" spc="-65" dirty="0">
                          <a:latin typeface="Arial"/>
                          <a:cs typeface="Arial"/>
                        </a:rPr>
                        <a:t>To</a:t>
                      </a:r>
                      <a:endParaRPr sz="650">
                        <a:latin typeface="Arial"/>
                        <a:cs typeface="Arial"/>
                      </a:endParaRPr>
                    </a:p>
                  </a:txBody>
                  <a:tcPr marL="0" marR="0" marT="37465" marB="0">
                    <a:lnL w="12700">
                      <a:solidFill>
                        <a:srgbClr val="000000"/>
                      </a:solidFill>
                      <a:prstDash val="solid"/>
                    </a:lnL>
                    <a:lnR w="12700">
                      <a:solidFill>
                        <a:srgbClr val="000000"/>
                      </a:solidFill>
                      <a:prstDash val="solid"/>
                    </a:lnR>
                    <a:lnT w="12700">
                      <a:solidFill>
                        <a:srgbClr val="000000"/>
                      </a:solidFill>
                      <a:prstDash val="solid"/>
                    </a:lnT>
                  </a:tcPr>
                </a:tc>
                <a:tc>
                  <a:txBody>
                    <a:bodyPr/>
                    <a:lstStyle/>
                    <a:p>
                      <a:pPr marL="387985">
                        <a:lnSpc>
                          <a:spcPct val="100000"/>
                        </a:lnSpc>
                        <a:spcBef>
                          <a:spcPts val="295"/>
                        </a:spcBef>
                      </a:pPr>
                      <a:r>
                        <a:rPr sz="650" b="1" i="1" spc="15" dirty="0">
                          <a:latin typeface="Arial"/>
                          <a:cs typeface="Arial"/>
                        </a:rPr>
                        <a:t>Old</a:t>
                      </a:r>
                      <a:r>
                        <a:rPr sz="650" b="1" i="1" spc="5" dirty="0">
                          <a:latin typeface="Arial"/>
                          <a:cs typeface="Arial"/>
                        </a:rPr>
                        <a:t> </a:t>
                      </a:r>
                      <a:r>
                        <a:rPr sz="650" b="1" i="1" spc="20" dirty="0">
                          <a:latin typeface="Arial"/>
                          <a:cs typeface="Arial"/>
                        </a:rPr>
                        <a:t>Space</a:t>
                      </a:r>
                      <a:endParaRPr sz="650">
                        <a:latin typeface="Arial"/>
                        <a:cs typeface="Arial"/>
                      </a:endParaRPr>
                    </a:p>
                  </a:txBody>
                  <a:tcPr marL="0" marR="0" marT="37465" marB="0">
                    <a:lnL w="12700">
                      <a:solidFill>
                        <a:srgbClr val="000000"/>
                      </a:solidFill>
                      <a:prstDash val="solid"/>
                    </a:lnL>
                    <a:lnR w="12700">
                      <a:solidFill>
                        <a:srgbClr val="000000"/>
                      </a:solidFill>
                      <a:prstDash val="solid"/>
                    </a:lnR>
                    <a:lnT w="12700">
                      <a:solidFill>
                        <a:srgbClr val="000000"/>
                      </a:solidFill>
                      <a:prstDash val="solid"/>
                    </a:lnT>
                  </a:tcPr>
                </a:tc>
                <a:extLst>
                  <a:ext uri="{0D108BD9-81ED-4DB2-BD59-A6C34878D82A}">
                    <a16:rowId xmlns:a16="http://schemas.microsoft.com/office/drawing/2014/main" val="10001"/>
                  </a:ext>
                </a:extLst>
              </a:tr>
            </a:tbl>
          </a:graphicData>
        </a:graphic>
      </p:graphicFrame>
      <p:grpSp>
        <p:nvGrpSpPr>
          <p:cNvPr id="46" name="object 46"/>
          <p:cNvGrpSpPr/>
          <p:nvPr/>
        </p:nvGrpSpPr>
        <p:grpSpPr>
          <a:xfrm>
            <a:off x="7039820" y="5227985"/>
            <a:ext cx="346075" cy="40005"/>
            <a:chOff x="7039820" y="5227985"/>
            <a:chExt cx="346075" cy="40005"/>
          </a:xfrm>
        </p:grpSpPr>
        <p:sp>
          <p:nvSpPr>
            <p:cNvPr id="47" name="object 47"/>
            <p:cNvSpPr/>
            <p:nvPr/>
          </p:nvSpPr>
          <p:spPr>
            <a:xfrm>
              <a:off x="7081996" y="5247700"/>
              <a:ext cx="297815" cy="635"/>
            </a:xfrm>
            <a:custGeom>
              <a:avLst/>
              <a:gdLst/>
              <a:ahLst/>
              <a:cxnLst/>
              <a:rect l="l" t="t" r="r" b="b"/>
              <a:pathLst>
                <a:path w="297815" h="635">
                  <a:moveTo>
                    <a:pt x="297536" y="205"/>
                  </a:moveTo>
                  <a:lnTo>
                    <a:pt x="0" y="0"/>
                  </a:lnTo>
                </a:path>
              </a:pathLst>
            </a:custGeom>
            <a:ln w="12477">
              <a:solidFill>
                <a:srgbClr val="000000"/>
              </a:solidFill>
            </a:ln>
          </p:spPr>
          <p:txBody>
            <a:bodyPr wrap="square" lIns="0" tIns="0" rIns="0" bIns="0" rtlCol="0"/>
            <a:lstStyle/>
            <a:p>
              <a:endParaRPr/>
            </a:p>
          </p:txBody>
        </p:sp>
        <p:sp>
          <p:nvSpPr>
            <p:cNvPr id="48" name="object 48"/>
            <p:cNvSpPr/>
            <p:nvPr/>
          </p:nvSpPr>
          <p:spPr>
            <a:xfrm>
              <a:off x="7046061" y="5234223"/>
              <a:ext cx="36195" cy="27305"/>
            </a:xfrm>
            <a:custGeom>
              <a:avLst/>
              <a:gdLst/>
              <a:ahLst/>
              <a:cxnLst/>
              <a:rect l="l" t="t" r="r" b="b"/>
              <a:pathLst>
                <a:path w="36195" h="27304">
                  <a:moveTo>
                    <a:pt x="35941" y="0"/>
                  </a:moveTo>
                  <a:lnTo>
                    <a:pt x="0" y="13451"/>
                  </a:lnTo>
                  <a:lnTo>
                    <a:pt x="35915" y="26953"/>
                  </a:lnTo>
                  <a:lnTo>
                    <a:pt x="35941" y="0"/>
                  </a:lnTo>
                  <a:close/>
                </a:path>
              </a:pathLst>
            </a:custGeom>
            <a:solidFill>
              <a:srgbClr val="000000"/>
            </a:solidFill>
          </p:spPr>
          <p:txBody>
            <a:bodyPr wrap="square" lIns="0" tIns="0" rIns="0" bIns="0" rtlCol="0"/>
            <a:lstStyle/>
            <a:p>
              <a:endParaRPr/>
            </a:p>
          </p:txBody>
        </p:sp>
        <p:sp>
          <p:nvSpPr>
            <p:cNvPr id="49" name="object 49"/>
            <p:cNvSpPr/>
            <p:nvPr/>
          </p:nvSpPr>
          <p:spPr>
            <a:xfrm>
              <a:off x="7046059" y="5234224"/>
              <a:ext cx="36195" cy="27305"/>
            </a:xfrm>
            <a:custGeom>
              <a:avLst/>
              <a:gdLst/>
              <a:ahLst/>
              <a:cxnLst/>
              <a:rect l="l" t="t" r="r" b="b"/>
              <a:pathLst>
                <a:path w="36195" h="27304">
                  <a:moveTo>
                    <a:pt x="0" y="13451"/>
                  </a:moveTo>
                  <a:lnTo>
                    <a:pt x="35923" y="26952"/>
                  </a:lnTo>
                  <a:lnTo>
                    <a:pt x="35948" y="0"/>
                  </a:lnTo>
                  <a:lnTo>
                    <a:pt x="0" y="13451"/>
                  </a:lnTo>
                  <a:close/>
                </a:path>
              </a:pathLst>
            </a:custGeom>
            <a:ln w="12477">
              <a:solidFill>
                <a:srgbClr val="000000"/>
              </a:solidFill>
            </a:ln>
          </p:spPr>
          <p:txBody>
            <a:bodyPr wrap="square" lIns="0" tIns="0" rIns="0" bIns="0" rtlCol="0"/>
            <a:lstStyle/>
            <a:p>
              <a:endParaRPr/>
            </a:p>
          </p:txBody>
        </p:sp>
      </p:grpSp>
      <p:grpSp>
        <p:nvGrpSpPr>
          <p:cNvPr id="50" name="object 50"/>
          <p:cNvGrpSpPr/>
          <p:nvPr/>
        </p:nvGrpSpPr>
        <p:grpSpPr>
          <a:xfrm>
            <a:off x="7866171" y="5230112"/>
            <a:ext cx="338455" cy="40005"/>
            <a:chOff x="7866171" y="5230112"/>
            <a:chExt cx="338455" cy="40005"/>
          </a:xfrm>
        </p:grpSpPr>
        <p:sp>
          <p:nvSpPr>
            <p:cNvPr id="51" name="object 51"/>
            <p:cNvSpPr/>
            <p:nvPr/>
          </p:nvSpPr>
          <p:spPr>
            <a:xfrm>
              <a:off x="7872410" y="5248885"/>
              <a:ext cx="290195" cy="1270"/>
            </a:xfrm>
            <a:custGeom>
              <a:avLst/>
              <a:gdLst/>
              <a:ahLst/>
              <a:cxnLst/>
              <a:rect l="l" t="t" r="r" b="b"/>
              <a:pathLst>
                <a:path w="290195" h="1270">
                  <a:moveTo>
                    <a:pt x="0" y="0"/>
                  </a:moveTo>
                  <a:lnTo>
                    <a:pt x="289737" y="942"/>
                  </a:lnTo>
                </a:path>
              </a:pathLst>
            </a:custGeom>
            <a:ln w="12477">
              <a:solidFill>
                <a:srgbClr val="000000"/>
              </a:solidFill>
            </a:ln>
          </p:spPr>
          <p:txBody>
            <a:bodyPr wrap="square" lIns="0" tIns="0" rIns="0" bIns="0" rtlCol="0"/>
            <a:lstStyle/>
            <a:p>
              <a:endParaRPr/>
            </a:p>
          </p:txBody>
        </p:sp>
        <p:sp>
          <p:nvSpPr>
            <p:cNvPr id="52" name="object 52"/>
            <p:cNvSpPr/>
            <p:nvPr/>
          </p:nvSpPr>
          <p:spPr>
            <a:xfrm>
              <a:off x="8162099" y="5236352"/>
              <a:ext cx="36195" cy="27305"/>
            </a:xfrm>
            <a:custGeom>
              <a:avLst/>
              <a:gdLst/>
              <a:ahLst/>
              <a:cxnLst/>
              <a:rect l="l" t="t" r="r" b="b"/>
              <a:pathLst>
                <a:path w="36195" h="27304">
                  <a:moveTo>
                    <a:pt x="88" y="0"/>
                  </a:moveTo>
                  <a:lnTo>
                    <a:pt x="0" y="26951"/>
                  </a:lnTo>
                  <a:lnTo>
                    <a:pt x="35979" y="13594"/>
                  </a:lnTo>
                  <a:lnTo>
                    <a:pt x="88" y="0"/>
                  </a:lnTo>
                  <a:close/>
                </a:path>
              </a:pathLst>
            </a:custGeom>
            <a:solidFill>
              <a:srgbClr val="000000"/>
            </a:solidFill>
          </p:spPr>
          <p:txBody>
            <a:bodyPr wrap="square" lIns="0" tIns="0" rIns="0" bIns="0" rtlCol="0"/>
            <a:lstStyle/>
            <a:p>
              <a:endParaRPr/>
            </a:p>
          </p:txBody>
        </p:sp>
        <p:sp>
          <p:nvSpPr>
            <p:cNvPr id="53" name="object 53"/>
            <p:cNvSpPr/>
            <p:nvPr/>
          </p:nvSpPr>
          <p:spPr>
            <a:xfrm>
              <a:off x="8162104" y="5236351"/>
              <a:ext cx="36195" cy="27305"/>
            </a:xfrm>
            <a:custGeom>
              <a:avLst/>
              <a:gdLst/>
              <a:ahLst/>
              <a:cxnLst/>
              <a:rect l="l" t="t" r="r" b="b"/>
              <a:pathLst>
                <a:path w="36195" h="27304">
                  <a:moveTo>
                    <a:pt x="35980" y="13594"/>
                  </a:moveTo>
                  <a:lnTo>
                    <a:pt x="87" y="0"/>
                  </a:lnTo>
                  <a:lnTo>
                    <a:pt x="0" y="26952"/>
                  </a:lnTo>
                  <a:lnTo>
                    <a:pt x="35980" y="13594"/>
                  </a:lnTo>
                  <a:close/>
                </a:path>
              </a:pathLst>
            </a:custGeom>
            <a:ln w="12477">
              <a:solidFill>
                <a:srgbClr val="000000"/>
              </a:solidFill>
            </a:ln>
          </p:spPr>
          <p:txBody>
            <a:bodyPr wrap="square" lIns="0" tIns="0" rIns="0" bIns="0" rtlCol="0"/>
            <a:lstStyle/>
            <a:p>
              <a:endParaRPr/>
            </a:p>
          </p:txBody>
        </p:sp>
      </p:grpSp>
      <p:grpSp>
        <p:nvGrpSpPr>
          <p:cNvPr id="54" name="object 54"/>
          <p:cNvGrpSpPr/>
          <p:nvPr/>
        </p:nvGrpSpPr>
        <p:grpSpPr>
          <a:xfrm>
            <a:off x="6590296" y="3095645"/>
            <a:ext cx="493395" cy="493395"/>
            <a:chOff x="6590296" y="3095645"/>
            <a:chExt cx="493395" cy="493395"/>
          </a:xfrm>
        </p:grpSpPr>
        <p:sp>
          <p:nvSpPr>
            <p:cNvPr id="55" name="object 55"/>
            <p:cNvSpPr/>
            <p:nvPr/>
          </p:nvSpPr>
          <p:spPr>
            <a:xfrm>
              <a:off x="6758762" y="3095645"/>
              <a:ext cx="324425" cy="155973"/>
            </a:xfrm>
            <a:prstGeom prst="rect">
              <a:avLst/>
            </a:prstGeom>
            <a:blipFill>
              <a:blip r:embed="rId4" cstate="print"/>
              <a:stretch>
                <a:fillRect/>
              </a:stretch>
            </a:blipFill>
          </p:spPr>
          <p:txBody>
            <a:bodyPr wrap="square" lIns="0" tIns="0" rIns="0" bIns="0" rtlCol="0"/>
            <a:lstStyle/>
            <a:p>
              <a:endParaRPr/>
            </a:p>
          </p:txBody>
        </p:sp>
        <p:sp>
          <p:nvSpPr>
            <p:cNvPr id="56" name="object 56"/>
            <p:cNvSpPr/>
            <p:nvPr/>
          </p:nvSpPr>
          <p:spPr>
            <a:xfrm>
              <a:off x="6590296" y="3095645"/>
              <a:ext cx="155973" cy="168445"/>
            </a:xfrm>
            <a:prstGeom prst="rect">
              <a:avLst/>
            </a:prstGeom>
            <a:blipFill>
              <a:blip r:embed="rId5" cstate="print"/>
              <a:stretch>
                <a:fillRect/>
              </a:stretch>
            </a:blipFill>
          </p:spPr>
          <p:txBody>
            <a:bodyPr wrap="square" lIns="0" tIns="0" rIns="0" bIns="0" rtlCol="0"/>
            <a:lstStyle/>
            <a:p>
              <a:endParaRPr/>
            </a:p>
          </p:txBody>
        </p:sp>
        <p:sp>
          <p:nvSpPr>
            <p:cNvPr id="57" name="object 57"/>
            <p:cNvSpPr/>
            <p:nvPr/>
          </p:nvSpPr>
          <p:spPr>
            <a:xfrm>
              <a:off x="6758762" y="3264098"/>
              <a:ext cx="324425" cy="155973"/>
            </a:xfrm>
            <a:prstGeom prst="rect">
              <a:avLst/>
            </a:prstGeom>
            <a:blipFill>
              <a:blip r:embed="rId6" cstate="print"/>
              <a:stretch>
                <a:fillRect/>
              </a:stretch>
            </a:blipFill>
          </p:spPr>
          <p:txBody>
            <a:bodyPr wrap="square" lIns="0" tIns="0" rIns="0" bIns="0" rtlCol="0"/>
            <a:lstStyle/>
            <a:p>
              <a:endParaRPr/>
            </a:p>
          </p:txBody>
        </p:sp>
        <p:sp>
          <p:nvSpPr>
            <p:cNvPr id="58" name="object 58"/>
            <p:cNvSpPr/>
            <p:nvPr/>
          </p:nvSpPr>
          <p:spPr>
            <a:xfrm>
              <a:off x="6590296" y="3264098"/>
              <a:ext cx="155973" cy="155973"/>
            </a:xfrm>
            <a:prstGeom prst="rect">
              <a:avLst/>
            </a:prstGeom>
            <a:blipFill>
              <a:blip r:embed="rId7" cstate="print"/>
              <a:stretch>
                <a:fillRect/>
              </a:stretch>
            </a:blipFill>
          </p:spPr>
          <p:txBody>
            <a:bodyPr wrap="square" lIns="0" tIns="0" rIns="0" bIns="0" rtlCol="0"/>
            <a:lstStyle/>
            <a:p>
              <a:endParaRPr/>
            </a:p>
          </p:txBody>
        </p:sp>
        <p:sp>
          <p:nvSpPr>
            <p:cNvPr id="59" name="object 59"/>
            <p:cNvSpPr/>
            <p:nvPr/>
          </p:nvSpPr>
          <p:spPr>
            <a:xfrm>
              <a:off x="6590296" y="3432538"/>
              <a:ext cx="492878" cy="155973"/>
            </a:xfrm>
            <a:prstGeom prst="rect">
              <a:avLst/>
            </a:prstGeom>
            <a:blipFill>
              <a:blip r:embed="rId8" cstate="print"/>
              <a:stretch>
                <a:fillRect/>
              </a:stretch>
            </a:blipFill>
          </p:spPr>
          <p:txBody>
            <a:bodyPr wrap="square" lIns="0" tIns="0" rIns="0" bIns="0" rtlCol="0"/>
            <a:lstStyle/>
            <a:p>
              <a:endParaRPr/>
            </a:p>
          </p:txBody>
        </p:sp>
      </p:grpSp>
      <p:sp>
        <p:nvSpPr>
          <p:cNvPr id="60" name="object 60"/>
          <p:cNvSpPr txBox="1"/>
          <p:nvPr/>
        </p:nvSpPr>
        <p:spPr>
          <a:xfrm>
            <a:off x="6777275" y="5349354"/>
            <a:ext cx="755650" cy="145415"/>
          </a:xfrm>
          <a:prstGeom prst="rect">
            <a:avLst/>
          </a:prstGeom>
        </p:spPr>
        <p:txBody>
          <a:bodyPr vert="horz" wrap="square" lIns="0" tIns="17145" rIns="0" bIns="0" rtlCol="0">
            <a:spAutoFit/>
          </a:bodyPr>
          <a:lstStyle/>
          <a:p>
            <a:pPr marL="12700">
              <a:lnSpc>
                <a:spcPct val="100000"/>
              </a:lnSpc>
              <a:spcBef>
                <a:spcPts val="135"/>
              </a:spcBef>
            </a:pPr>
            <a:r>
              <a:rPr sz="750" b="1" spc="15" dirty="0">
                <a:latin typeface="Arial"/>
                <a:cs typeface="Arial"/>
              </a:rPr>
              <a:t>Collection</a:t>
            </a:r>
            <a:r>
              <a:rPr sz="750" b="1" spc="-45" dirty="0">
                <a:latin typeface="Arial"/>
                <a:cs typeface="Arial"/>
              </a:rPr>
              <a:t> </a:t>
            </a:r>
            <a:r>
              <a:rPr sz="750" b="1" spc="15" dirty="0">
                <a:latin typeface="Arial"/>
                <a:cs typeface="Arial"/>
              </a:rPr>
              <a:t>Area</a:t>
            </a:r>
            <a:endParaRPr sz="750">
              <a:latin typeface="Arial"/>
              <a:cs typeface="Arial"/>
            </a:endParaRPr>
          </a:p>
        </p:txBody>
      </p:sp>
      <p:sp>
        <p:nvSpPr>
          <p:cNvPr id="61" name="object 61"/>
          <p:cNvSpPr txBox="1"/>
          <p:nvPr/>
        </p:nvSpPr>
        <p:spPr>
          <a:xfrm>
            <a:off x="5508104" y="4657699"/>
            <a:ext cx="467995" cy="288290"/>
          </a:xfrm>
          <a:prstGeom prst="rect">
            <a:avLst/>
          </a:prstGeom>
          <a:ln w="12700">
            <a:solidFill>
              <a:srgbClr val="FF0000"/>
            </a:solidFill>
          </a:ln>
        </p:spPr>
        <p:txBody>
          <a:bodyPr vert="horz" wrap="square" lIns="0" tIns="33655" rIns="0" bIns="0" rtlCol="0">
            <a:spAutoFit/>
          </a:bodyPr>
          <a:lstStyle/>
          <a:p>
            <a:pPr marL="5080" algn="ctr">
              <a:lnSpc>
                <a:spcPct val="100000"/>
              </a:lnSpc>
              <a:spcBef>
                <a:spcPts val="265"/>
              </a:spcBef>
            </a:pPr>
            <a:r>
              <a:rPr sz="750" b="1" i="1" spc="45" dirty="0">
                <a:latin typeface="Arial"/>
                <a:cs typeface="Arial"/>
              </a:rPr>
              <a:t>MPK</a:t>
            </a:r>
            <a:endParaRPr sz="750">
              <a:latin typeface="Arial"/>
              <a:cs typeface="Arial"/>
            </a:endParaRPr>
          </a:p>
          <a:p>
            <a:pPr marL="5080" algn="ctr">
              <a:lnSpc>
                <a:spcPct val="100000"/>
              </a:lnSpc>
              <a:spcBef>
                <a:spcPts val="55"/>
              </a:spcBef>
            </a:pPr>
            <a:r>
              <a:rPr sz="750" b="1" i="1" spc="20" dirty="0">
                <a:latin typeface="Arial"/>
                <a:cs typeface="Arial"/>
              </a:rPr>
              <a:t>domain</a:t>
            </a:r>
            <a:r>
              <a:rPr sz="750" b="1" i="1" spc="-55" dirty="0">
                <a:latin typeface="Arial"/>
                <a:cs typeface="Arial"/>
              </a:rPr>
              <a:t> </a:t>
            </a:r>
            <a:r>
              <a:rPr sz="750" b="1" i="1" spc="15" dirty="0">
                <a:latin typeface="Arial"/>
                <a:cs typeface="Arial"/>
              </a:rPr>
              <a:t>0</a:t>
            </a:r>
            <a:endParaRPr sz="750">
              <a:latin typeface="Arial"/>
              <a:cs typeface="Arial"/>
            </a:endParaRPr>
          </a:p>
        </p:txBody>
      </p:sp>
      <p:grpSp>
        <p:nvGrpSpPr>
          <p:cNvPr id="62" name="object 62"/>
          <p:cNvGrpSpPr/>
          <p:nvPr/>
        </p:nvGrpSpPr>
        <p:grpSpPr>
          <a:xfrm>
            <a:off x="5873733" y="4480688"/>
            <a:ext cx="2463800" cy="180975"/>
            <a:chOff x="5873733" y="4480688"/>
            <a:chExt cx="2463800" cy="180975"/>
          </a:xfrm>
        </p:grpSpPr>
        <p:sp>
          <p:nvSpPr>
            <p:cNvPr id="63" name="object 63"/>
            <p:cNvSpPr/>
            <p:nvPr/>
          </p:nvSpPr>
          <p:spPr>
            <a:xfrm>
              <a:off x="5879972" y="4486927"/>
              <a:ext cx="149225" cy="168910"/>
            </a:xfrm>
            <a:custGeom>
              <a:avLst/>
              <a:gdLst/>
              <a:ahLst/>
              <a:cxnLst/>
              <a:rect l="l" t="t" r="r" b="b"/>
              <a:pathLst>
                <a:path w="149225" h="168910">
                  <a:moveTo>
                    <a:pt x="148824" y="0"/>
                  </a:moveTo>
                  <a:lnTo>
                    <a:pt x="0" y="168452"/>
                  </a:lnTo>
                </a:path>
              </a:pathLst>
            </a:custGeom>
            <a:ln w="12477">
              <a:solidFill>
                <a:srgbClr val="000000"/>
              </a:solidFill>
            </a:ln>
          </p:spPr>
          <p:txBody>
            <a:bodyPr wrap="square" lIns="0" tIns="0" rIns="0" bIns="0" rtlCol="0"/>
            <a:lstStyle/>
            <a:p>
              <a:endParaRPr/>
            </a:p>
          </p:txBody>
        </p:sp>
        <p:sp>
          <p:nvSpPr>
            <p:cNvPr id="64" name="object 64"/>
            <p:cNvSpPr/>
            <p:nvPr/>
          </p:nvSpPr>
          <p:spPr>
            <a:xfrm>
              <a:off x="8224912" y="4508433"/>
              <a:ext cx="106680" cy="2540"/>
            </a:xfrm>
            <a:custGeom>
              <a:avLst/>
              <a:gdLst/>
              <a:ahLst/>
              <a:cxnLst/>
              <a:rect l="l" t="t" r="r" b="b"/>
              <a:pathLst>
                <a:path w="106679" h="2539">
                  <a:moveTo>
                    <a:pt x="-6238" y="1241"/>
                  </a:moveTo>
                  <a:lnTo>
                    <a:pt x="112301" y="1241"/>
                  </a:lnTo>
                </a:path>
              </a:pathLst>
            </a:custGeom>
            <a:ln w="14961">
              <a:solidFill>
                <a:srgbClr val="000000"/>
              </a:solidFill>
            </a:ln>
          </p:spPr>
          <p:txBody>
            <a:bodyPr wrap="square" lIns="0" tIns="0" rIns="0" bIns="0" rtlCol="0"/>
            <a:lstStyle/>
            <a:p>
              <a:endParaRPr/>
            </a:p>
          </p:txBody>
        </p:sp>
      </p:grpSp>
      <p:sp>
        <p:nvSpPr>
          <p:cNvPr id="65" name="object 65"/>
          <p:cNvSpPr/>
          <p:nvPr/>
        </p:nvSpPr>
        <p:spPr>
          <a:xfrm>
            <a:off x="5891340" y="4961088"/>
            <a:ext cx="137795" cy="143510"/>
          </a:xfrm>
          <a:custGeom>
            <a:avLst/>
            <a:gdLst/>
            <a:ahLst/>
            <a:cxnLst/>
            <a:rect l="l" t="t" r="r" b="b"/>
            <a:pathLst>
              <a:path w="137795" h="143510">
                <a:moveTo>
                  <a:pt x="0" y="0"/>
                </a:moveTo>
                <a:lnTo>
                  <a:pt x="137456" y="143496"/>
                </a:lnTo>
              </a:path>
            </a:pathLst>
          </a:custGeom>
          <a:ln w="12477">
            <a:solidFill>
              <a:srgbClr val="000000"/>
            </a:solidFill>
          </a:ln>
        </p:spPr>
        <p:txBody>
          <a:bodyPr wrap="square" lIns="0" tIns="0" rIns="0" bIns="0" rtlCol="0"/>
          <a:lstStyle/>
          <a:p>
            <a:endParaRPr/>
          </a:p>
        </p:txBody>
      </p:sp>
      <p:sp>
        <p:nvSpPr>
          <p:cNvPr id="66" name="object 66"/>
          <p:cNvSpPr txBox="1"/>
          <p:nvPr/>
        </p:nvSpPr>
        <p:spPr>
          <a:xfrm>
            <a:off x="8352002" y="4353826"/>
            <a:ext cx="467995" cy="288290"/>
          </a:xfrm>
          <a:prstGeom prst="rect">
            <a:avLst/>
          </a:prstGeom>
          <a:ln w="12700">
            <a:solidFill>
              <a:srgbClr val="FF0000"/>
            </a:solidFill>
          </a:ln>
        </p:spPr>
        <p:txBody>
          <a:bodyPr vert="horz" wrap="square" lIns="0" tIns="31750" rIns="0" bIns="0" rtlCol="0">
            <a:spAutoFit/>
          </a:bodyPr>
          <a:lstStyle/>
          <a:p>
            <a:pPr algn="ctr">
              <a:lnSpc>
                <a:spcPct val="100000"/>
              </a:lnSpc>
              <a:spcBef>
                <a:spcPts val="250"/>
              </a:spcBef>
            </a:pPr>
            <a:r>
              <a:rPr sz="750" b="1" i="1" spc="45" dirty="0">
                <a:latin typeface="Arial"/>
                <a:cs typeface="Arial"/>
              </a:rPr>
              <a:t>MPK</a:t>
            </a:r>
            <a:endParaRPr sz="750">
              <a:latin typeface="Arial"/>
              <a:cs typeface="Arial"/>
            </a:endParaRPr>
          </a:p>
          <a:p>
            <a:pPr algn="ctr">
              <a:lnSpc>
                <a:spcPct val="100000"/>
              </a:lnSpc>
              <a:spcBef>
                <a:spcPts val="55"/>
              </a:spcBef>
            </a:pPr>
            <a:r>
              <a:rPr sz="750" b="1" i="1" spc="20" dirty="0">
                <a:latin typeface="Arial"/>
                <a:cs typeface="Arial"/>
              </a:rPr>
              <a:t>domain</a:t>
            </a:r>
            <a:r>
              <a:rPr sz="750" b="1" i="1" spc="-50" dirty="0">
                <a:latin typeface="Arial"/>
                <a:cs typeface="Arial"/>
              </a:rPr>
              <a:t> </a:t>
            </a:r>
            <a:r>
              <a:rPr sz="750" b="1" i="1" spc="15" dirty="0">
                <a:latin typeface="Arial"/>
                <a:cs typeface="Arial"/>
              </a:rPr>
              <a:t>1</a:t>
            </a:r>
            <a:endParaRPr sz="750">
              <a:latin typeface="Arial"/>
              <a:cs typeface="Arial"/>
            </a:endParaRPr>
          </a:p>
        </p:txBody>
      </p:sp>
      <p:sp>
        <p:nvSpPr>
          <p:cNvPr id="67" name="object 67"/>
          <p:cNvSpPr txBox="1"/>
          <p:nvPr/>
        </p:nvSpPr>
        <p:spPr>
          <a:xfrm>
            <a:off x="8419465" y="5333491"/>
            <a:ext cx="187325" cy="208279"/>
          </a:xfrm>
          <a:prstGeom prst="rect">
            <a:avLst/>
          </a:prstGeom>
        </p:spPr>
        <p:txBody>
          <a:bodyPr vert="horz" wrap="square" lIns="0" tIns="12700" rIns="0" bIns="0" rtlCol="0">
            <a:spAutoFit/>
          </a:bodyPr>
          <a:lstStyle/>
          <a:p>
            <a:pPr marL="12700">
              <a:lnSpc>
                <a:spcPct val="100000"/>
              </a:lnSpc>
              <a:spcBef>
                <a:spcPts val="100"/>
              </a:spcBef>
            </a:pPr>
            <a:r>
              <a:rPr sz="1200" spc="-35" dirty="0">
                <a:solidFill>
                  <a:srgbClr val="898989"/>
                </a:solidFill>
                <a:latin typeface="Arial"/>
                <a:cs typeface="Arial"/>
              </a:rPr>
              <a:t>25</a:t>
            </a:r>
            <a:endParaRPr sz="1200">
              <a:latin typeface="Arial"/>
              <a:cs typeface="Arial"/>
            </a:endParaRPr>
          </a:p>
        </p:txBody>
      </p:sp>
      <p:sp>
        <p:nvSpPr>
          <p:cNvPr id="68" name="object 68"/>
          <p:cNvSpPr txBox="1">
            <a:spLocks noGrp="1"/>
          </p:cNvSpPr>
          <p:nvPr>
            <p:ph type="title"/>
          </p:nvPr>
        </p:nvSpPr>
        <p:spPr>
          <a:xfrm>
            <a:off x="535940" y="380491"/>
            <a:ext cx="3919220" cy="574040"/>
          </a:xfrm>
          <a:prstGeom prst="rect">
            <a:avLst/>
          </a:prstGeom>
        </p:spPr>
        <p:txBody>
          <a:bodyPr vert="horz" wrap="square" lIns="0" tIns="12700" rIns="0" bIns="0" rtlCol="0">
            <a:spAutoFit/>
          </a:bodyPr>
          <a:lstStyle/>
          <a:p>
            <a:pPr marL="12700">
              <a:lnSpc>
                <a:spcPct val="100000"/>
              </a:lnSpc>
              <a:spcBef>
                <a:spcPts val="100"/>
              </a:spcBef>
            </a:pPr>
            <a:r>
              <a:rPr sz="3600" b="1" spc="80" dirty="0">
                <a:solidFill>
                  <a:srgbClr val="BE384B"/>
                </a:solidFill>
                <a:latin typeface="Arial"/>
                <a:cs typeface="Arial"/>
              </a:rPr>
              <a:t>Design</a:t>
            </a:r>
            <a:r>
              <a:rPr sz="3600" b="1" spc="30" dirty="0">
                <a:solidFill>
                  <a:srgbClr val="BE384B"/>
                </a:solidFill>
                <a:latin typeface="Arial"/>
                <a:cs typeface="Arial"/>
              </a:rPr>
              <a:t> </a:t>
            </a:r>
            <a:r>
              <a:rPr sz="3600" b="1" spc="125" dirty="0">
                <a:solidFill>
                  <a:srgbClr val="BE384B"/>
                </a:solidFill>
                <a:latin typeface="Arial"/>
                <a:cs typeface="Arial"/>
              </a:rPr>
              <a:t>Overview</a:t>
            </a:r>
            <a:endParaRPr sz="3600">
              <a:latin typeface="Arial"/>
              <a:cs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380491"/>
            <a:ext cx="4525010" cy="574040"/>
          </a:xfrm>
          <a:prstGeom prst="rect">
            <a:avLst/>
          </a:prstGeom>
        </p:spPr>
        <p:txBody>
          <a:bodyPr vert="horz" wrap="square" lIns="0" tIns="12700" rIns="0" bIns="0" rtlCol="0">
            <a:spAutoFit/>
          </a:bodyPr>
          <a:lstStyle/>
          <a:p>
            <a:pPr marL="12700">
              <a:lnSpc>
                <a:spcPct val="100000"/>
              </a:lnSpc>
              <a:spcBef>
                <a:spcPts val="100"/>
              </a:spcBef>
            </a:pPr>
            <a:r>
              <a:rPr sz="3600" b="1" spc="135" dirty="0">
                <a:solidFill>
                  <a:srgbClr val="BE384B"/>
                </a:solidFill>
                <a:latin typeface="Arial"/>
                <a:cs typeface="Arial"/>
              </a:rPr>
              <a:t>Idle </a:t>
            </a:r>
            <a:r>
              <a:rPr sz="3600" b="1" spc="45" dirty="0">
                <a:solidFill>
                  <a:srgbClr val="BE384B"/>
                </a:solidFill>
                <a:latin typeface="Arial"/>
                <a:cs typeface="Arial"/>
              </a:rPr>
              <a:t>Core</a:t>
            </a:r>
            <a:r>
              <a:rPr sz="3600" b="1" spc="-55" dirty="0">
                <a:solidFill>
                  <a:srgbClr val="BE384B"/>
                </a:solidFill>
                <a:latin typeface="Arial"/>
                <a:cs typeface="Arial"/>
              </a:rPr>
              <a:t> </a:t>
            </a:r>
            <a:r>
              <a:rPr sz="3600" b="1" spc="70" dirty="0">
                <a:solidFill>
                  <a:srgbClr val="BE384B"/>
                </a:solidFill>
                <a:latin typeface="Arial"/>
                <a:cs typeface="Arial"/>
              </a:rPr>
              <a:t>Collection</a:t>
            </a:r>
            <a:endParaRPr sz="3600">
              <a:latin typeface="Arial"/>
              <a:cs typeface="Arial"/>
            </a:endParaRPr>
          </a:p>
        </p:txBody>
      </p:sp>
      <p:sp>
        <p:nvSpPr>
          <p:cNvPr id="3" name="object 3"/>
          <p:cNvSpPr txBox="1"/>
          <p:nvPr/>
        </p:nvSpPr>
        <p:spPr>
          <a:xfrm>
            <a:off x="535940" y="1263141"/>
            <a:ext cx="7963534" cy="3201670"/>
          </a:xfrm>
          <a:prstGeom prst="rect">
            <a:avLst/>
          </a:prstGeom>
        </p:spPr>
        <p:txBody>
          <a:bodyPr vert="horz" wrap="square" lIns="0" tIns="140970" rIns="0" bIns="0" rtlCol="0">
            <a:spAutoFit/>
          </a:bodyPr>
          <a:lstStyle/>
          <a:p>
            <a:pPr marL="355600" indent="-342900">
              <a:lnSpc>
                <a:spcPct val="100000"/>
              </a:lnSpc>
              <a:spcBef>
                <a:spcPts val="1110"/>
              </a:spcBef>
              <a:buFont typeface="Arial"/>
              <a:buChar char="•"/>
              <a:tabLst>
                <a:tab pos="354965" algn="l"/>
                <a:tab pos="355600" algn="l"/>
              </a:tabLst>
            </a:pPr>
            <a:r>
              <a:rPr sz="2000" b="1" spc="-5" dirty="0">
                <a:solidFill>
                  <a:srgbClr val="404040"/>
                </a:solidFill>
                <a:latin typeface="Arial"/>
                <a:cs typeface="Arial"/>
              </a:rPr>
              <a:t>Binding GC threads to separated cores </a:t>
            </a:r>
            <a:r>
              <a:rPr sz="2000" b="1" spc="-10" dirty="0">
                <a:solidFill>
                  <a:srgbClr val="404040"/>
                </a:solidFill>
                <a:latin typeface="Arial"/>
                <a:cs typeface="Arial"/>
              </a:rPr>
              <a:t>(with</a:t>
            </a:r>
            <a:r>
              <a:rPr sz="2000" b="1" spc="10" dirty="0">
                <a:solidFill>
                  <a:srgbClr val="404040"/>
                </a:solidFill>
                <a:latin typeface="Arial"/>
                <a:cs typeface="Arial"/>
              </a:rPr>
              <a:t> </a:t>
            </a:r>
            <a:r>
              <a:rPr sz="2000" b="1" i="1" spc="-5" dirty="0">
                <a:solidFill>
                  <a:srgbClr val="404040"/>
                </a:solidFill>
                <a:latin typeface="Arial"/>
                <a:cs typeface="Arial"/>
              </a:rPr>
              <a:t>sched_setaffinity</a:t>
            </a:r>
            <a:r>
              <a:rPr sz="2000" b="1" spc="-5" dirty="0">
                <a:solidFill>
                  <a:srgbClr val="404040"/>
                </a:solidFill>
                <a:latin typeface="Arial"/>
                <a:cs typeface="Arial"/>
              </a:rPr>
              <a:t>)</a:t>
            </a:r>
            <a:endParaRPr sz="2000" dirty="0">
              <a:latin typeface="Arial"/>
              <a:cs typeface="Arial"/>
            </a:endParaRPr>
          </a:p>
          <a:p>
            <a:pPr marL="755650" lvl="1" indent="-285750">
              <a:lnSpc>
                <a:spcPct val="100000"/>
              </a:lnSpc>
              <a:spcBef>
                <a:spcPts val="805"/>
              </a:spcBef>
              <a:buChar char="–"/>
              <a:tabLst>
                <a:tab pos="755015" algn="l"/>
                <a:tab pos="755650" algn="l"/>
              </a:tabLst>
            </a:pPr>
            <a:r>
              <a:rPr sz="1600" spc="-5" dirty="0">
                <a:solidFill>
                  <a:srgbClr val="404040"/>
                </a:solidFill>
                <a:latin typeface="Arial"/>
                <a:cs typeface="Arial"/>
              </a:rPr>
              <a:t>Each </a:t>
            </a:r>
            <a:r>
              <a:rPr sz="1600" dirty="0">
                <a:solidFill>
                  <a:srgbClr val="404040"/>
                </a:solidFill>
                <a:latin typeface="Arial"/>
                <a:cs typeface="Arial"/>
              </a:rPr>
              <a:t>GC </a:t>
            </a:r>
            <a:r>
              <a:rPr sz="1600" spc="-5" dirty="0">
                <a:solidFill>
                  <a:srgbClr val="404040"/>
                </a:solidFill>
                <a:latin typeface="Arial"/>
                <a:cs typeface="Arial"/>
              </a:rPr>
              <a:t>thread can monopoly its core during</a:t>
            </a:r>
            <a:r>
              <a:rPr sz="1600" spc="35" dirty="0">
                <a:solidFill>
                  <a:srgbClr val="404040"/>
                </a:solidFill>
                <a:latin typeface="Arial"/>
                <a:cs typeface="Arial"/>
              </a:rPr>
              <a:t> </a:t>
            </a:r>
            <a:r>
              <a:rPr sz="1600" dirty="0">
                <a:solidFill>
                  <a:srgbClr val="404040"/>
                </a:solidFill>
                <a:latin typeface="Arial"/>
                <a:cs typeface="Arial"/>
              </a:rPr>
              <a:t>GC</a:t>
            </a:r>
            <a:endParaRPr sz="1600" dirty="0">
              <a:latin typeface="Arial"/>
              <a:cs typeface="Arial"/>
            </a:endParaRPr>
          </a:p>
          <a:p>
            <a:pPr marL="755650" lvl="1" indent="-285750">
              <a:lnSpc>
                <a:spcPct val="100000"/>
              </a:lnSpc>
              <a:spcBef>
                <a:spcPts val="770"/>
              </a:spcBef>
              <a:buChar char="–"/>
              <a:tabLst>
                <a:tab pos="755015" algn="l"/>
                <a:tab pos="755650" algn="l"/>
              </a:tabLst>
            </a:pPr>
            <a:r>
              <a:rPr sz="1600" dirty="0">
                <a:solidFill>
                  <a:srgbClr val="404040"/>
                </a:solidFill>
                <a:latin typeface="Arial"/>
                <a:cs typeface="Arial"/>
              </a:rPr>
              <a:t>Other </a:t>
            </a:r>
            <a:r>
              <a:rPr sz="1600" spc="-5" dirty="0">
                <a:solidFill>
                  <a:srgbClr val="404040"/>
                </a:solidFill>
                <a:latin typeface="Arial"/>
                <a:cs typeface="Arial"/>
              </a:rPr>
              <a:t>unused cores are identified as </a:t>
            </a:r>
            <a:r>
              <a:rPr sz="1600" i="1" spc="-10" dirty="0">
                <a:solidFill>
                  <a:srgbClr val="404040"/>
                </a:solidFill>
                <a:latin typeface="Arial"/>
                <a:cs typeface="Arial"/>
              </a:rPr>
              <a:t>idle</a:t>
            </a:r>
            <a:r>
              <a:rPr sz="1600" i="1" spc="35" dirty="0">
                <a:solidFill>
                  <a:srgbClr val="404040"/>
                </a:solidFill>
                <a:latin typeface="Arial"/>
                <a:cs typeface="Arial"/>
              </a:rPr>
              <a:t> </a:t>
            </a:r>
            <a:r>
              <a:rPr sz="1600" i="1" spc="-5" dirty="0">
                <a:solidFill>
                  <a:srgbClr val="404040"/>
                </a:solidFill>
                <a:latin typeface="Arial"/>
                <a:cs typeface="Arial"/>
              </a:rPr>
              <a:t>cores</a:t>
            </a:r>
            <a:endParaRPr sz="1600" dirty="0">
              <a:latin typeface="Arial"/>
              <a:cs typeface="Arial"/>
            </a:endParaRPr>
          </a:p>
          <a:p>
            <a:pPr lvl="1">
              <a:lnSpc>
                <a:spcPct val="100000"/>
              </a:lnSpc>
              <a:spcBef>
                <a:spcPts val="50"/>
              </a:spcBef>
              <a:buClr>
                <a:srgbClr val="404040"/>
              </a:buClr>
              <a:buFont typeface="Arial"/>
              <a:buChar char="–"/>
            </a:pPr>
            <a:endParaRPr sz="2550" dirty="0">
              <a:latin typeface="Arial"/>
              <a:cs typeface="Arial"/>
            </a:endParaRPr>
          </a:p>
          <a:p>
            <a:pPr marL="355600" indent="-342900">
              <a:lnSpc>
                <a:spcPct val="100000"/>
              </a:lnSpc>
              <a:buFont typeface="Arial"/>
              <a:buChar char="•"/>
              <a:tabLst>
                <a:tab pos="354965" algn="l"/>
                <a:tab pos="355600" algn="l"/>
              </a:tabLst>
            </a:pPr>
            <a:r>
              <a:rPr sz="2000" b="1" spc="-5" dirty="0">
                <a:solidFill>
                  <a:srgbClr val="404040"/>
                </a:solidFill>
                <a:latin typeface="Arial"/>
                <a:cs typeface="Arial"/>
              </a:rPr>
              <a:t>Changing the affinity </a:t>
            </a:r>
            <a:r>
              <a:rPr sz="2000" b="1" dirty="0">
                <a:solidFill>
                  <a:srgbClr val="404040"/>
                </a:solidFill>
                <a:latin typeface="Arial"/>
                <a:cs typeface="Arial"/>
              </a:rPr>
              <a:t>of </a:t>
            </a:r>
            <a:r>
              <a:rPr sz="2000" b="1" spc="-5" dirty="0">
                <a:solidFill>
                  <a:srgbClr val="404040"/>
                </a:solidFill>
                <a:latin typeface="Arial"/>
                <a:cs typeface="Arial"/>
              </a:rPr>
              <a:t>mutators with/without</a:t>
            </a:r>
            <a:r>
              <a:rPr sz="2000" b="1" spc="-45" dirty="0">
                <a:solidFill>
                  <a:srgbClr val="404040"/>
                </a:solidFill>
                <a:latin typeface="Arial"/>
                <a:cs typeface="Arial"/>
              </a:rPr>
              <a:t> </a:t>
            </a:r>
            <a:r>
              <a:rPr sz="2000" b="1" spc="-5" dirty="0">
                <a:solidFill>
                  <a:srgbClr val="404040"/>
                </a:solidFill>
                <a:latin typeface="Arial"/>
                <a:cs typeface="Arial"/>
              </a:rPr>
              <a:t>GC</a:t>
            </a:r>
            <a:endParaRPr sz="2000" dirty="0">
              <a:latin typeface="Arial"/>
              <a:cs typeface="Arial"/>
            </a:endParaRPr>
          </a:p>
          <a:p>
            <a:pPr marL="755650" lvl="1" indent="-285750">
              <a:lnSpc>
                <a:spcPct val="100000"/>
              </a:lnSpc>
              <a:spcBef>
                <a:spcPts val="810"/>
              </a:spcBef>
              <a:buChar char="–"/>
              <a:tabLst>
                <a:tab pos="755015" algn="l"/>
                <a:tab pos="755650" algn="l"/>
              </a:tabLst>
            </a:pPr>
            <a:r>
              <a:rPr sz="1600" spc="-5" dirty="0">
                <a:solidFill>
                  <a:srgbClr val="404040"/>
                </a:solidFill>
                <a:latin typeface="Arial"/>
                <a:cs typeface="Arial"/>
              </a:rPr>
              <a:t>During GC: mutators can only run on </a:t>
            </a:r>
            <a:r>
              <a:rPr sz="1600" spc="-10" dirty="0">
                <a:solidFill>
                  <a:srgbClr val="404040"/>
                </a:solidFill>
                <a:latin typeface="Arial"/>
                <a:cs typeface="Arial"/>
              </a:rPr>
              <a:t>idle</a:t>
            </a:r>
            <a:r>
              <a:rPr sz="1600" spc="55" dirty="0">
                <a:solidFill>
                  <a:srgbClr val="404040"/>
                </a:solidFill>
                <a:latin typeface="Arial"/>
                <a:cs typeface="Arial"/>
              </a:rPr>
              <a:t> </a:t>
            </a:r>
            <a:r>
              <a:rPr sz="1600" spc="-5" dirty="0">
                <a:solidFill>
                  <a:srgbClr val="404040"/>
                </a:solidFill>
                <a:latin typeface="Arial"/>
                <a:cs typeface="Arial"/>
              </a:rPr>
              <a:t>cores</a:t>
            </a:r>
            <a:endParaRPr sz="1600" dirty="0">
              <a:latin typeface="Arial"/>
              <a:cs typeface="Arial"/>
            </a:endParaRPr>
          </a:p>
          <a:p>
            <a:pPr marL="755650" lvl="1" indent="-285750">
              <a:lnSpc>
                <a:spcPct val="100000"/>
              </a:lnSpc>
              <a:spcBef>
                <a:spcPts val="765"/>
              </a:spcBef>
              <a:buChar char="–"/>
              <a:tabLst>
                <a:tab pos="755015" algn="l"/>
                <a:tab pos="755650" algn="l"/>
              </a:tabLst>
            </a:pPr>
            <a:r>
              <a:rPr sz="1600" dirty="0">
                <a:solidFill>
                  <a:srgbClr val="404040"/>
                </a:solidFill>
                <a:latin typeface="Arial"/>
                <a:cs typeface="Arial"/>
              </a:rPr>
              <a:t>Out </a:t>
            </a:r>
            <a:r>
              <a:rPr sz="1600" spc="-5" dirty="0">
                <a:solidFill>
                  <a:srgbClr val="404040"/>
                </a:solidFill>
                <a:latin typeface="Arial"/>
                <a:cs typeface="Arial"/>
              </a:rPr>
              <a:t>of GC: mutators can run on all</a:t>
            </a:r>
            <a:r>
              <a:rPr sz="1600" spc="60" dirty="0">
                <a:solidFill>
                  <a:srgbClr val="404040"/>
                </a:solidFill>
                <a:latin typeface="Arial"/>
                <a:cs typeface="Arial"/>
              </a:rPr>
              <a:t> </a:t>
            </a:r>
            <a:r>
              <a:rPr sz="1600" spc="-5" dirty="0">
                <a:solidFill>
                  <a:srgbClr val="404040"/>
                </a:solidFill>
                <a:latin typeface="Arial"/>
                <a:cs typeface="Arial"/>
              </a:rPr>
              <a:t>cores</a:t>
            </a:r>
            <a:endParaRPr sz="1600" dirty="0">
              <a:latin typeface="Arial"/>
              <a:cs typeface="Arial"/>
            </a:endParaRPr>
          </a:p>
          <a:p>
            <a:pPr lvl="1">
              <a:lnSpc>
                <a:spcPct val="100000"/>
              </a:lnSpc>
              <a:spcBef>
                <a:spcPts val="55"/>
              </a:spcBef>
              <a:buClr>
                <a:srgbClr val="404040"/>
              </a:buClr>
              <a:buFont typeface="Arial"/>
              <a:buChar char="–"/>
            </a:pPr>
            <a:endParaRPr sz="2550" dirty="0">
              <a:latin typeface="Arial"/>
              <a:cs typeface="Arial"/>
            </a:endParaRPr>
          </a:p>
          <a:p>
            <a:pPr marL="355600" indent="-342900">
              <a:lnSpc>
                <a:spcPct val="100000"/>
              </a:lnSpc>
              <a:buFont typeface="Arial"/>
              <a:buChar char="•"/>
              <a:tabLst>
                <a:tab pos="354965" algn="l"/>
                <a:tab pos="355600" algn="l"/>
              </a:tabLst>
            </a:pPr>
            <a:r>
              <a:rPr sz="2000" b="1" spc="-15" dirty="0">
                <a:solidFill>
                  <a:srgbClr val="404040"/>
                </a:solidFill>
                <a:latin typeface="Arial"/>
                <a:cs typeface="Arial"/>
              </a:rPr>
              <a:t>Avoiding </a:t>
            </a:r>
            <a:r>
              <a:rPr sz="2000" b="1" dirty="0">
                <a:solidFill>
                  <a:srgbClr val="404040"/>
                </a:solidFill>
                <a:latin typeface="Arial"/>
                <a:cs typeface="Arial"/>
              </a:rPr>
              <a:t>CPU </a:t>
            </a:r>
            <a:r>
              <a:rPr sz="2000" b="1" spc="-5" dirty="0">
                <a:solidFill>
                  <a:srgbClr val="404040"/>
                </a:solidFill>
                <a:latin typeface="Arial"/>
                <a:cs typeface="Arial"/>
              </a:rPr>
              <a:t>contention between GC threads and</a:t>
            </a:r>
            <a:r>
              <a:rPr sz="2000" b="1" dirty="0">
                <a:solidFill>
                  <a:srgbClr val="404040"/>
                </a:solidFill>
                <a:latin typeface="Arial"/>
                <a:cs typeface="Arial"/>
              </a:rPr>
              <a:t> </a:t>
            </a:r>
            <a:r>
              <a:rPr sz="2000" b="1" spc="-5" dirty="0">
                <a:solidFill>
                  <a:srgbClr val="404040"/>
                </a:solidFill>
                <a:latin typeface="Arial"/>
                <a:cs typeface="Arial"/>
              </a:rPr>
              <a:t>mutators</a:t>
            </a:r>
            <a:endParaRPr sz="2000" dirty="0">
              <a:latin typeface="Arial"/>
              <a:cs typeface="Arial"/>
            </a:endParaRPr>
          </a:p>
        </p:txBody>
      </p:sp>
      <p:sp>
        <p:nvSpPr>
          <p:cNvPr id="4" name="object 4"/>
          <p:cNvSpPr txBox="1"/>
          <p:nvPr/>
        </p:nvSpPr>
        <p:spPr>
          <a:xfrm>
            <a:off x="8419465" y="5333491"/>
            <a:ext cx="187325" cy="208279"/>
          </a:xfrm>
          <a:prstGeom prst="rect">
            <a:avLst/>
          </a:prstGeom>
        </p:spPr>
        <p:txBody>
          <a:bodyPr vert="horz" wrap="square" lIns="0" tIns="12700" rIns="0" bIns="0" rtlCol="0">
            <a:spAutoFit/>
          </a:bodyPr>
          <a:lstStyle/>
          <a:p>
            <a:pPr marL="12700">
              <a:lnSpc>
                <a:spcPct val="100000"/>
              </a:lnSpc>
              <a:spcBef>
                <a:spcPts val="100"/>
              </a:spcBef>
            </a:pPr>
            <a:r>
              <a:rPr sz="1200" spc="-35" dirty="0">
                <a:solidFill>
                  <a:srgbClr val="898989"/>
                </a:solidFill>
                <a:latin typeface="Arial"/>
                <a:cs typeface="Arial"/>
              </a:rPr>
              <a:t>26</a:t>
            </a:r>
            <a:endParaRPr sz="1200">
              <a:latin typeface="Arial"/>
              <a:cs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380491"/>
            <a:ext cx="3376929" cy="574040"/>
          </a:xfrm>
          <a:prstGeom prst="rect">
            <a:avLst/>
          </a:prstGeom>
        </p:spPr>
        <p:txBody>
          <a:bodyPr vert="horz" wrap="square" lIns="0" tIns="12700" rIns="0" bIns="0" rtlCol="0">
            <a:spAutoFit/>
          </a:bodyPr>
          <a:lstStyle/>
          <a:p>
            <a:pPr marL="12700">
              <a:lnSpc>
                <a:spcPct val="100000"/>
              </a:lnSpc>
              <a:spcBef>
                <a:spcPts val="100"/>
              </a:spcBef>
            </a:pPr>
            <a:r>
              <a:rPr sz="3600" b="1" spc="180" dirty="0">
                <a:solidFill>
                  <a:srgbClr val="BE384B"/>
                </a:solidFill>
                <a:latin typeface="Arial"/>
                <a:cs typeface="Arial"/>
              </a:rPr>
              <a:t>Heap</a:t>
            </a:r>
            <a:r>
              <a:rPr sz="3600" b="1" spc="15" dirty="0">
                <a:solidFill>
                  <a:srgbClr val="BE384B"/>
                </a:solidFill>
                <a:latin typeface="Arial"/>
                <a:cs typeface="Arial"/>
              </a:rPr>
              <a:t> </a:t>
            </a:r>
            <a:r>
              <a:rPr sz="3600" b="1" spc="125" dirty="0">
                <a:solidFill>
                  <a:srgbClr val="BE384B"/>
                </a:solidFill>
                <a:latin typeface="Arial"/>
                <a:cs typeface="Arial"/>
              </a:rPr>
              <a:t>Partition</a:t>
            </a:r>
            <a:endParaRPr sz="3600">
              <a:latin typeface="Arial"/>
              <a:cs typeface="Arial"/>
            </a:endParaRPr>
          </a:p>
        </p:txBody>
      </p:sp>
      <p:sp>
        <p:nvSpPr>
          <p:cNvPr id="3" name="object 3"/>
          <p:cNvSpPr txBox="1"/>
          <p:nvPr/>
        </p:nvSpPr>
        <p:spPr>
          <a:xfrm>
            <a:off x="535940" y="1339595"/>
            <a:ext cx="7502525" cy="1771014"/>
          </a:xfrm>
          <a:prstGeom prst="rect">
            <a:avLst/>
          </a:prstGeom>
        </p:spPr>
        <p:txBody>
          <a:bodyPr vert="horz" wrap="square" lIns="0" tIns="12700" rIns="0" bIns="0" rtlCol="0">
            <a:spAutoFit/>
          </a:bodyPr>
          <a:lstStyle/>
          <a:p>
            <a:pPr marL="355600" marR="5080" indent="-342900">
              <a:lnSpc>
                <a:spcPct val="117000"/>
              </a:lnSpc>
              <a:spcBef>
                <a:spcPts val="100"/>
              </a:spcBef>
              <a:buFont typeface="Arial"/>
              <a:buChar char="•"/>
              <a:tabLst>
                <a:tab pos="354965" algn="l"/>
                <a:tab pos="355600" algn="l"/>
              </a:tabLst>
            </a:pPr>
            <a:r>
              <a:rPr sz="2000" b="1" spc="-5" dirty="0">
                <a:solidFill>
                  <a:srgbClr val="404040"/>
                </a:solidFill>
                <a:latin typeface="Arial"/>
                <a:cs typeface="Arial"/>
              </a:rPr>
              <a:t>Partition the </a:t>
            </a:r>
            <a:r>
              <a:rPr sz="2000" b="1" dirty="0">
                <a:solidFill>
                  <a:srgbClr val="404040"/>
                </a:solidFill>
                <a:latin typeface="Arial"/>
                <a:cs typeface="Arial"/>
              </a:rPr>
              <a:t>heap </a:t>
            </a:r>
            <a:r>
              <a:rPr sz="2000" b="1" spc="-5" dirty="0">
                <a:solidFill>
                  <a:srgbClr val="404040"/>
                </a:solidFill>
                <a:latin typeface="Arial"/>
                <a:cs typeface="Arial"/>
              </a:rPr>
              <a:t>into three areas according to the skewed  </a:t>
            </a:r>
            <a:r>
              <a:rPr sz="2000" b="1" spc="-10" dirty="0">
                <a:solidFill>
                  <a:srgbClr val="404040"/>
                </a:solidFill>
                <a:latin typeface="Arial"/>
                <a:cs typeface="Arial"/>
              </a:rPr>
              <a:t>write</a:t>
            </a:r>
            <a:r>
              <a:rPr sz="2000" b="1" spc="-15" dirty="0">
                <a:solidFill>
                  <a:srgbClr val="404040"/>
                </a:solidFill>
                <a:latin typeface="Arial"/>
                <a:cs typeface="Arial"/>
              </a:rPr>
              <a:t> </a:t>
            </a:r>
            <a:r>
              <a:rPr sz="2000" b="1" spc="-5" dirty="0">
                <a:solidFill>
                  <a:srgbClr val="404040"/>
                </a:solidFill>
                <a:latin typeface="Arial"/>
                <a:cs typeface="Arial"/>
              </a:rPr>
              <a:t>behavior</a:t>
            </a:r>
            <a:endParaRPr sz="2000" dirty="0">
              <a:latin typeface="Arial"/>
              <a:cs typeface="Arial"/>
            </a:endParaRPr>
          </a:p>
          <a:p>
            <a:pPr marL="755650" lvl="1" indent="-285750">
              <a:lnSpc>
                <a:spcPct val="100000"/>
              </a:lnSpc>
              <a:spcBef>
                <a:spcPts val="900"/>
              </a:spcBef>
              <a:buChar char="–"/>
              <a:tabLst>
                <a:tab pos="755015" algn="l"/>
                <a:tab pos="755650" algn="l"/>
              </a:tabLst>
            </a:pPr>
            <a:r>
              <a:rPr sz="1600" spc="-5" dirty="0">
                <a:solidFill>
                  <a:srgbClr val="404040"/>
                </a:solidFill>
                <a:latin typeface="Arial"/>
                <a:cs typeface="Arial"/>
              </a:rPr>
              <a:t>Collection area: containing objects under</a:t>
            </a:r>
            <a:r>
              <a:rPr sz="1600" spc="35" dirty="0">
                <a:solidFill>
                  <a:srgbClr val="404040"/>
                </a:solidFill>
                <a:latin typeface="Arial"/>
                <a:cs typeface="Arial"/>
              </a:rPr>
              <a:t> </a:t>
            </a:r>
            <a:r>
              <a:rPr sz="1600" spc="-5" dirty="0">
                <a:solidFill>
                  <a:srgbClr val="404040"/>
                </a:solidFill>
                <a:latin typeface="Arial"/>
                <a:cs typeface="Arial"/>
              </a:rPr>
              <a:t>collection</a:t>
            </a:r>
            <a:endParaRPr sz="1600" dirty="0">
              <a:latin typeface="Arial"/>
              <a:cs typeface="Arial"/>
            </a:endParaRPr>
          </a:p>
          <a:p>
            <a:pPr marL="755650" lvl="1" indent="-285750">
              <a:lnSpc>
                <a:spcPct val="100000"/>
              </a:lnSpc>
              <a:spcBef>
                <a:spcPts val="770"/>
              </a:spcBef>
              <a:buChar char="–"/>
              <a:tabLst>
                <a:tab pos="755015" algn="l"/>
                <a:tab pos="755650" algn="l"/>
              </a:tabLst>
            </a:pPr>
            <a:r>
              <a:rPr sz="1600" spc="-5" dirty="0">
                <a:solidFill>
                  <a:srgbClr val="404040"/>
                </a:solidFill>
                <a:latin typeface="Arial"/>
                <a:cs typeface="Arial"/>
              </a:rPr>
              <a:t>Pinned area: containing active objects being used by mutators</a:t>
            </a:r>
            <a:r>
              <a:rPr sz="1600" spc="100" dirty="0">
                <a:solidFill>
                  <a:srgbClr val="404040"/>
                </a:solidFill>
                <a:latin typeface="Arial"/>
                <a:cs typeface="Arial"/>
              </a:rPr>
              <a:t> </a:t>
            </a:r>
            <a:r>
              <a:rPr sz="1600" spc="-5" dirty="0">
                <a:solidFill>
                  <a:srgbClr val="404040"/>
                </a:solidFill>
                <a:latin typeface="Arial"/>
                <a:cs typeface="Arial"/>
              </a:rPr>
              <a:t>(estimated)</a:t>
            </a:r>
            <a:endParaRPr sz="1600" dirty="0">
              <a:latin typeface="Arial"/>
              <a:cs typeface="Arial"/>
            </a:endParaRPr>
          </a:p>
          <a:p>
            <a:pPr marL="755650" lvl="1" indent="-285750">
              <a:lnSpc>
                <a:spcPct val="100000"/>
              </a:lnSpc>
              <a:spcBef>
                <a:spcPts val="695"/>
              </a:spcBef>
              <a:buChar char="–"/>
              <a:tabLst>
                <a:tab pos="755015" algn="l"/>
                <a:tab pos="755650" algn="l"/>
              </a:tabLst>
            </a:pPr>
            <a:r>
              <a:rPr sz="1600" spc="-5" dirty="0">
                <a:solidFill>
                  <a:srgbClr val="404040"/>
                </a:solidFill>
                <a:latin typeface="Arial"/>
                <a:cs typeface="Arial"/>
              </a:rPr>
              <a:t>Allocation area: reserved </a:t>
            </a:r>
            <a:r>
              <a:rPr sz="1600" dirty="0">
                <a:solidFill>
                  <a:srgbClr val="404040"/>
                </a:solidFill>
                <a:latin typeface="Arial"/>
                <a:cs typeface="Arial"/>
              </a:rPr>
              <a:t>for </a:t>
            </a:r>
            <a:r>
              <a:rPr sz="1600" spc="-5" dirty="0">
                <a:solidFill>
                  <a:srgbClr val="404040"/>
                </a:solidFill>
                <a:latin typeface="Arial"/>
                <a:cs typeface="Arial"/>
              </a:rPr>
              <a:t>memory allocation during</a:t>
            </a:r>
            <a:r>
              <a:rPr sz="1600" spc="35" dirty="0">
                <a:solidFill>
                  <a:srgbClr val="404040"/>
                </a:solidFill>
                <a:latin typeface="Arial"/>
                <a:cs typeface="Arial"/>
              </a:rPr>
              <a:t> </a:t>
            </a:r>
            <a:r>
              <a:rPr sz="1600" spc="5" dirty="0">
                <a:solidFill>
                  <a:srgbClr val="404040"/>
                </a:solidFill>
                <a:latin typeface="Arial"/>
                <a:cs typeface="Arial"/>
              </a:rPr>
              <a:t>GC</a:t>
            </a:r>
            <a:endParaRPr sz="1600" dirty="0">
              <a:latin typeface="Arial"/>
              <a:cs typeface="Arial"/>
            </a:endParaRPr>
          </a:p>
        </p:txBody>
      </p:sp>
      <p:sp>
        <p:nvSpPr>
          <p:cNvPr id="4" name="object 4"/>
          <p:cNvSpPr txBox="1"/>
          <p:nvPr/>
        </p:nvSpPr>
        <p:spPr>
          <a:xfrm>
            <a:off x="8419465" y="5333491"/>
            <a:ext cx="187325" cy="208279"/>
          </a:xfrm>
          <a:prstGeom prst="rect">
            <a:avLst/>
          </a:prstGeom>
        </p:spPr>
        <p:txBody>
          <a:bodyPr vert="horz" wrap="square" lIns="0" tIns="12700" rIns="0" bIns="0" rtlCol="0">
            <a:spAutoFit/>
          </a:bodyPr>
          <a:lstStyle/>
          <a:p>
            <a:pPr marL="12700">
              <a:lnSpc>
                <a:spcPct val="100000"/>
              </a:lnSpc>
              <a:spcBef>
                <a:spcPts val="100"/>
              </a:spcBef>
            </a:pPr>
            <a:r>
              <a:rPr sz="1200" spc="-35" dirty="0">
                <a:solidFill>
                  <a:srgbClr val="898989"/>
                </a:solidFill>
                <a:latin typeface="Arial"/>
                <a:cs typeface="Arial"/>
              </a:rPr>
              <a:t>27</a:t>
            </a:r>
            <a:endParaRPr sz="1200">
              <a:latin typeface="Arial"/>
              <a:cs typeface="Arial"/>
            </a:endParaRPr>
          </a:p>
        </p:txBody>
      </p:sp>
      <p:grpSp>
        <p:nvGrpSpPr>
          <p:cNvPr id="5" name="object 5"/>
          <p:cNvGrpSpPr/>
          <p:nvPr/>
        </p:nvGrpSpPr>
        <p:grpSpPr>
          <a:xfrm>
            <a:off x="1895005" y="4833720"/>
            <a:ext cx="2689860" cy="457834"/>
            <a:chOff x="1895005" y="4833720"/>
            <a:chExt cx="2689860" cy="457834"/>
          </a:xfrm>
        </p:grpSpPr>
        <p:sp>
          <p:nvSpPr>
            <p:cNvPr id="6" name="object 6"/>
            <p:cNvSpPr/>
            <p:nvPr/>
          </p:nvSpPr>
          <p:spPr>
            <a:xfrm>
              <a:off x="1907705" y="4846420"/>
              <a:ext cx="2664460" cy="432434"/>
            </a:xfrm>
            <a:custGeom>
              <a:avLst/>
              <a:gdLst/>
              <a:ahLst/>
              <a:cxnLst/>
              <a:rect l="l" t="t" r="r" b="b"/>
              <a:pathLst>
                <a:path w="2664460" h="432435">
                  <a:moveTo>
                    <a:pt x="2664294" y="0"/>
                  </a:moveTo>
                  <a:lnTo>
                    <a:pt x="0" y="0"/>
                  </a:lnTo>
                  <a:lnTo>
                    <a:pt x="0" y="432047"/>
                  </a:lnTo>
                  <a:lnTo>
                    <a:pt x="2664294" y="432047"/>
                  </a:lnTo>
                  <a:lnTo>
                    <a:pt x="2664294" y="0"/>
                  </a:lnTo>
                  <a:close/>
                </a:path>
              </a:pathLst>
            </a:custGeom>
            <a:solidFill>
              <a:srgbClr val="BE384B"/>
            </a:solidFill>
          </p:spPr>
          <p:txBody>
            <a:bodyPr wrap="square" lIns="0" tIns="0" rIns="0" bIns="0" rtlCol="0"/>
            <a:lstStyle/>
            <a:p>
              <a:endParaRPr/>
            </a:p>
          </p:txBody>
        </p:sp>
        <p:sp>
          <p:nvSpPr>
            <p:cNvPr id="7" name="object 7"/>
            <p:cNvSpPr/>
            <p:nvPr/>
          </p:nvSpPr>
          <p:spPr>
            <a:xfrm>
              <a:off x="1907705" y="4846420"/>
              <a:ext cx="2664460" cy="432434"/>
            </a:xfrm>
            <a:custGeom>
              <a:avLst/>
              <a:gdLst/>
              <a:ahLst/>
              <a:cxnLst/>
              <a:rect l="l" t="t" r="r" b="b"/>
              <a:pathLst>
                <a:path w="2664460" h="432435">
                  <a:moveTo>
                    <a:pt x="0" y="0"/>
                  </a:moveTo>
                  <a:lnTo>
                    <a:pt x="2664301" y="0"/>
                  </a:lnTo>
                  <a:lnTo>
                    <a:pt x="2664301" y="432048"/>
                  </a:lnTo>
                  <a:lnTo>
                    <a:pt x="0" y="432048"/>
                  </a:lnTo>
                  <a:lnTo>
                    <a:pt x="0" y="0"/>
                  </a:lnTo>
                  <a:close/>
                </a:path>
              </a:pathLst>
            </a:custGeom>
            <a:ln w="25400">
              <a:solidFill>
                <a:srgbClr val="BD3846"/>
              </a:solidFill>
            </a:ln>
          </p:spPr>
          <p:txBody>
            <a:bodyPr wrap="square" lIns="0" tIns="0" rIns="0" bIns="0" rtlCol="0"/>
            <a:lstStyle/>
            <a:p>
              <a:endParaRPr/>
            </a:p>
          </p:txBody>
        </p:sp>
      </p:grpSp>
      <p:grpSp>
        <p:nvGrpSpPr>
          <p:cNvPr id="8" name="object 8"/>
          <p:cNvGrpSpPr/>
          <p:nvPr/>
        </p:nvGrpSpPr>
        <p:grpSpPr>
          <a:xfrm>
            <a:off x="4631309" y="4833720"/>
            <a:ext cx="962025" cy="457834"/>
            <a:chOff x="4631309" y="4833720"/>
            <a:chExt cx="962025" cy="457834"/>
          </a:xfrm>
        </p:grpSpPr>
        <p:sp>
          <p:nvSpPr>
            <p:cNvPr id="9" name="object 9"/>
            <p:cNvSpPr/>
            <p:nvPr/>
          </p:nvSpPr>
          <p:spPr>
            <a:xfrm>
              <a:off x="4644009" y="4846420"/>
              <a:ext cx="936625" cy="432434"/>
            </a:xfrm>
            <a:custGeom>
              <a:avLst/>
              <a:gdLst/>
              <a:ahLst/>
              <a:cxnLst/>
              <a:rect l="l" t="t" r="r" b="b"/>
              <a:pathLst>
                <a:path w="936625" h="432435">
                  <a:moveTo>
                    <a:pt x="936104" y="0"/>
                  </a:moveTo>
                  <a:lnTo>
                    <a:pt x="0" y="0"/>
                  </a:lnTo>
                  <a:lnTo>
                    <a:pt x="0" y="432047"/>
                  </a:lnTo>
                  <a:lnTo>
                    <a:pt x="936104" y="432047"/>
                  </a:lnTo>
                  <a:lnTo>
                    <a:pt x="936104" y="0"/>
                  </a:lnTo>
                  <a:close/>
                </a:path>
              </a:pathLst>
            </a:custGeom>
            <a:solidFill>
              <a:srgbClr val="3FB1F1"/>
            </a:solidFill>
          </p:spPr>
          <p:txBody>
            <a:bodyPr wrap="square" lIns="0" tIns="0" rIns="0" bIns="0" rtlCol="0"/>
            <a:lstStyle/>
            <a:p>
              <a:endParaRPr/>
            </a:p>
          </p:txBody>
        </p:sp>
        <p:sp>
          <p:nvSpPr>
            <p:cNvPr id="10" name="object 10"/>
            <p:cNvSpPr/>
            <p:nvPr/>
          </p:nvSpPr>
          <p:spPr>
            <a:xfrm>
              <a:off x="4644009" y="4846420"/>
              <a:ext cx="936625" cy="432434"/>
            </a:xfrm>
            <a:custGeom>
              <a:avLst/>
              <a:gdLst/>
              <a:ahLst/>
              <a:cxnLst/>
              <a:rect l="l" t="t" r="r" b="b"/>
              <a:pathLst>
                <a:path w="936625" h="432435">
                  <a:moveTo>
                    <a:pt x="0" y="0"/>
                  </a:moveTo>
                  <a:lnTo>
                    <a:pt x="936104" y="0"/>
                  </a:lnTo>
                  <a:lnTo>
                    <a:pt x="936104" y="432048"/>
                  </a:lnTo>
                  <a:lnTo>
                    <a:pt x="0" y="432048"/>
                  </a:lnTo>
                  <a:lnTo>
                    <a:pt x="0" y="0"/>
                  </a:lnTo>
                  <a:close/>
                </a:path>
              </a:pathLst>
            </a:custGeom>
            <a:ln w="25400">
              <a:solidFill>
                <a:srgbClr val="3FB1F1"/>
              </a:solidFill>
            </a:ln>
          </p:spPr>
          <p:txBody>
            <a:bodyPr wrap="square" lIns="0" tIns="0" rIns="0" bIns="0" rtlCol="0"/>
            <a:lstStyle/>
            <a:p>
              <a:endParaRPr/>
            </a:p>
          </p:txBody>
        </p:sp>
      </p:grpSp>
      <p:grpSp>
        <p:nvGrpSpPr>
          <p:cNvPr id="11" name="object 11"/>
          <p:cNvGrpSpPr/>
          <p:nvPr/>
        </p:nvGrpSpPr>
        <p:grpSpPr>
          <a:xfrm>
            <a:off x="5639422" y="4554389"/>
            <a:ext cx="817880" cy="737235"/>
            <a:chOff x="5639422" y="4554389"/>
            <a:chExt cx="817880" cy="737235"/>
          </a:xfrm>
        </p:grpSpPr>
        <p:sp>
          <p:nvSpPr>
            <p:cNvPr id="12" name="object 12"/>
            <p:cNvSpPr/>
            <p:nvPr/>
          </p:nvSpPr>
          <p:spPr>
            <a:xfrm>
              <a:off x="6156172" y="4846420"/>
              <a:ext cx="288290" cy="432434"/>
            </a:xfrm>
            <a:custGeom>
              <a:avLst/>
              <a:gdLst/>
              <a:ahLst/>
              <a:cxnLst/>
              <a:rect l="l" t="t" r="r" b="b"/>
              <a:pathLst>
                <a:path w="288289" h="432435">
                  <a:moveTo>
                    <a:pt x="0" y="432047"/>
                  </a:moveTo>
                  <a:lnTo>
                    <a:pt x="288036" y="432047"/>
                  </a:lnTo>
                  <a:lnTo>
                    <a:pt x="288036" y="0"/>
                  </a:lnTo>
                  <a:lnTo>
                    <a:pt x="0" y="0"/>
                  </a:lnTo>
                  <a:lnTo>
                    <a:pt x="0" y="432047"/>
                  </a:lnTo>
                  <a:close/>
                </a:path>
              </a:pathLst>
            </a:custGeom>
            <a:solidFill>
              <a:srgbClr val="7F7F7F"/>
            </a:solidFill>
          </p:spPr>
          <p:txBody>
            <a:bodyPr wrap="square" lIns="0" tIns="0" rIns="0" bIns="0" rtlCol="0"/>
            <a:lstStyle/>
            <a:p>
              <a:endParaRPr/>
            </a:p>
          </p:txBody>
        </p:sp>
        <p:sp>
          <p:nvSpPr>
            <p:cNvPr id="13" name="object 13"/>
            <p:cNvSpPr/>
            <p:nvPr/>
          </p:nvSpPr>
          <p:spPr>
            <a:xfrm>
              <a:off x="5652122" y="4846420"/>
              <a:ext cx="792480" cy="432434"/>
            </a:xfrm>
            <a:custGeom>
              <a:avLst/>
              <a:gdLst/>
              <a:ahLst/>
              <a:cxnLst/>
              <a:rect l="l" t="t" r="r" b="b"/>
              <a:pathLst>
                <a:path w="792479" h="432435">
                  <a:moveTo>
                    <a:pt x="0" y="0"/>
                  </a:moveTo>
                  <a:lnTo>
                    <a:pt x="792088" y="0"/>
                  </a:lnTo>
                  <a:lnTo>
                    <a:pt x="792088" y="432048"/>
                  </a:lnTo>
                  <a:lnTo>
                    <a:pt x="0" y="432048"/>
                  </a:lnTo>
                  <a:lnTo>
                    <a:pt x="0" y="0"/>
                  </a:lnTo>
                  <a:close/>
                </a:path>
              </a:pathLst>
            </a:custGeom>
            <a:ln w="25400">
              <a:solidFill>
                <a:srgbClr val="7F7F7F"/>
              </a:solidFill>
            </a:ln>
          </p:spPr>
          <p:txBody>
            <a:bodyPr wrap="square" lIns="0" tIns="0" rIns="0" bIns="0" rtlCol="0"/>
            <a:lstStyle/>
            <a:p>
              <a:endParaRPr/>
            </a:p>
          </p:txBody>
        </p:sp>
        <p:sp>
          <p:nvSpPr>
            <p:cNvPr id="14" name="object 14"/>
            <p:cNvSpPr/>
            <p:nvPr/>
          </p:nvSpPr>
          <p:spPr>
            <a:xfrm>
              <a:off x="5652122" y="4846420"/>
              <a:ext cx="504190" cy="432434"/>
            </a:xfrm>
            <a:custGeom>
              <a:avLst/>
              <a:gdLst/>
              <a:ahLst/>
              <a:cxnLst/>
              <a:rect l="l" t="t" r="r" b="b"/>
              <a:pathLst>
                <a:path w="504189" h="432435">
                  <a:moveTo>
                    <a:pt x="504050" y="0"/>
                  </a:moveTo>
                  <a:lnTo>
                    <a:pt x="0" y="0"/>
                  </a:lnTo>
                  <a:lnTo>
                    <a:pt x="0" y="432047"/>
                  </a:lnTo>
                  <a:lnTo>
                    <a:pt x="504050" y="432047"/>
                  </a:lnTo>
                  <a:lnTo>
                    <a:pt x="504050" y="0"/>
                  </a:lnTo>
                  <a:close/>
                </a:path>
              </a:pathLst>
            </a:custGeom>
            <a:solidFill>
              <a:srgbClr val="3FB1F1"/>
            </a:solidFill>
          </p:spPr>
          <p:txBody>
            <a:bodyPr wrap="square" lIns="0" tIns="0" rIns="0" bIns="0" rtlCol="0"/>
            <a:lstStyle/>
            <a:p>
              <a:endParaRPr/>
            </a:p>
          </p:txBody>
        </p:sp>
        <p:sp>
          <p:nvSpPr>
            <p:cNvPr id="15" name="object 15"/>
            <p:cNvSpPr/>
            <p:nvPr/>
          </p:nvSpPr>
          <p:spPr>
            <a:xfrm>
              <a:off x="5652122" y="4846420"/>
              <a:ext cx="504190" cy="432434"/>
            </a:xfrm>
            <a:custGeom>
              <a:avLst/>
              <a:gdLst/>
              <a:ahLst/>
              <a:cxnLst/>
              <a:rect l="l" t="t" r="r" b="b"/>
              <a:pathLst>
                <a:path w="504189" h="432435">
                  <a:moveTo>
                    <a:pt x="0" y="0"/>
                  </a:moveTo>
                  <a:lnTo>
                    <a:pt x="504056" y="0"/>
                  </a:lnTo>
                  <a:lnTo>
                    <a:pt x="504056" y="432048"/>
                  </a:lnTo>
                  <a:lnTo>
                    <a:pt x="0" y="432048"/>
                  </a:lnTo>
                  <a:lnTo>
                    <a:pt x="0" y="0"/>
                  </a:lnTo>
                  <a:close/>
                </a:path>
              </a:pathLst>
            </a:custGeom>
            <a:ln w="25400">
              <a:solidFill>
                <a:srgbClr val="3FB1F1"/>
              </a:solidFill>
            </a:ln>
          </p:spPr>
          <p:txBody>
            <a:bodyPr wrap="square" lIns="0" tIns="0" rIns="0" bIns="0" rtlCol="0"/>
            <a:lstStyle/>
            <a:p>
              <a:endParaRPr/>
            </a:p>
          </p:txBody>
        </p:sp>
        <p:sp>
          <p:nvSpPr>
            <p:cNvPr id="16" name="object 16"/>
            <p:cNvSpPr/>
            <p:nvPr/>
          </p:nvSpPr>
          <p:spPr>
            <a:xfrm>
              <a:off x="6118072" y="4554389"/>
              <a:ext cx="76200" cy="292100"/>
            </a:xfrm>
            <a:custGeom>
              <a:avLst/>
              <a:gdLst/>
              <a:ahLst/>
              <a:cxnLst/>
              <a:rect l="l" t="t" r="r" b="b"/>
              <a:pathLst>
                <a:path w="76200" h="292100">
                  <a:moveTo>
                    <a:pt x="25400" y="215831"/>
                  </a:moveTo>
                  <a:lnTo>
                    <a:pt x="0" y="215831"/>
                  </a:lnTo>
                  <a:lnTo>
                    <a:pt x="38100" y="292031"/>
                  </a:lnTo>
                  <a:lnTo>
                    <a:pt x="69850" y="228531"/>
                  </a:lnTo>
                  <a:lnTo>
                    <a:pt x="25400" y="228531"/>
                  </a:lnTo>
                  <a:lnTo>
                    <a:pt x="25400" y="215831"/>
                  </a:lnTo>
                  <a:close/>
                </a:path>
                <a:path w="76200" h="292100">
                  <a:moveTo>
                    <a:pt x="50800" y="0"/>
                  </a:moveTo>
                  <a:lnTo>
                    <a:pt x="25400" y="0"/>
                  </a:lnTo>
                  <a:lnTo>
                    <a:pt x="25400" y="228531"/>
                  </a:lnTo>
                  <a:lnTo>
                    <a:pt x="50800" y="228531"/>
                  </a:lnTo>
                  <a:lnTo>
                    <a:pt x="50800" y="0"/>
                  </a:lnTo>
                  <a:close/>
                </a:path>
                <a:path w="76200" h="292100">
                  <a:moveTo>
                    <a:pt x="76200" y="215831"/>
                  </a:moveTo>
                  <a:lnTo>
                    <a:pt x="50800" y="215831"/>
                  </a:lnTo>
                  <a:lnTo>
                    <a:pt x="50800" y="228531"/>
                  </a:lnTo>
                  <a:lnTo>
                    <a:pt x="69850" y="228531"/>
                  </a:lnTo>
                  <a:lnTo>
                    <a:pt x="76200" y="215831"/>
                  </a:lnTo>
                  <a:close/>
                </a:path>
              </a:pathLst>
            </a:custGeom>
            <a:solidFill>
              <a:srgbClr val="3FB1F1"/>
            </a:solidFill>
          </p:spPr>
          <p:txBody>
            <a:bodyPr wrap="square" lIns="0" tIns="0" rIns="0" bIns="0" rtlCol="0"/>
            <a:lstStyle/>
            <a:p>
              <a:endParaRPr/>
            </a:p>
          </p:txBody>
        </p:sp>
      </p:grpSp>
      <p:sp>
        <p:nvSpPr>
          <p:cNvPr id="17" name="object 17"/>
          <p:cNvSpPr txBox="1"/>
          <p:nvPr/>
        </p:nvSpPr>
        <p:spPr>
          <a:xfrm>
            <a:off x="2832722" y="5320284"/>
            <a:ext cx="882015" cy="238760"/>
          </a:xfrm>
          <a:prstGeom prst="rect">
            <a:avLst/>
          </a:prstGeom>
        </p:spPr>
        <p:txBody>
          <a:bodyPr vert="horz" wrap="square" lIns="0" tIns="12700" rIns="0" bIns="0" rtlCol="0">
            <a:spAutoFit/>
          </a:bodyPr>
          <a:lstStyle/>
          <a:p>
            <a:pPr marL="12700">
              <a:lnSpc>
                <a:spcPct val="100000"/>
              </a:lnSpc>
              <a:spcBef>
                <a:spcPts val="100"/>
              </a:spcBef>
            </a:pPr>
            <a:r>
              <a:rPr sz="1400" b="1" dirty="0">
                <a:latin typeface="Arial"/>
                <a:cs typeface="Arial"/>
              </a:rPr>
              <a:t>C</a:t>
            </a:r>
            <a:r>
              <a:rPr sz="1400" b="1" spc="-10" dirty="0">
                <a:latin typeface="Arial"/>
                <a:cs typeface="Arial"/>
              </a:rPr>
              <a:t>o</a:t>
            </a:r>
            <a:r>
              <a:rPr sz="1400" b="1" spc="-5" dirty="0">
                <a:latin typeface="Arial"/>
                <a:cs typeface="Arial"/>
              </a:rPr>
              <a:t>llecti</a:t>
            </a:r>
            <a:r>
              <a:rPr sz="1400" b="1" spc="-10" dirty="0">
                <a:latin typeface="Arial"/>
                <a:cs typeface="Arial"/>
              </a:rPr>
              <a:t>o</a:t>
            </a:r>
            <a:r>
              <a:rPr sz="1400" b="1" dirty="0">
                <a:latin typeface="Arial"/>
                <a:cs typeface="Arial"/>
              </a:rPr>
              <a:t>n</a:t>
            </a:r>
            <a:endParaRPr sz="1400">
              <a:latin typeface="Arial"/>
              <a:cs typeface="Arial"/>
            </a:endParaRPr>
          </a:p>
        </p:txBody>
      </p:sp>
      <p:sp>
        <p:nvSpPr>
          <p:cNvPr id="18" name="object 18"/>
          <p:cNvSpPr txBox="1"/>
          <p:nvPr/>
        </p:nvSpPr>
        <p:spPr>
          <a:xfrm>
            <a:off x="4800307" y="5320284"/>
            <a:ext cx="616585" cy="238760"/>
          </a:xfrm>
          <a:prstGeom prst="rect">
            <a:avLst/>
          </a:prstGeom>
        </p:spPr>
        <p:txBody>
          <a:bodyPr vert="horz" wrap="square" lIns="0" tIns="12700" rIns="0" bIns="0" rtlCol="0">
            <a:spAutoFit/>
          </a:bodyPr>
          <a:lstStyle/>
          <a:p>
            <a:pPr marL="12700">
              <a:lnSpc>
                <a:spcPct val="100000"/>
              </a:lnSpc>
              <a:spcBef>
                <a:spcPts val="100"/>
              </a:spcBef>
            </a:pPr>
            <a:r>
              <a:rPr sz="1400" b="1" dirty="0">
                <a:latin typeface="Arial"/>
                <a:cs typeface="Arial"/>
              </a:rPr>
              <a:t>P</a:t>
            </a:r>
            <a:r>
              <a:rPr sz="1400" b="1" spc="-5" dirty="0">
                <a:latin typeface="Arial"/>
                <a:cs typeface="Arial"/>
              </a:rPr>
              <a:t>i</a:t>
            </a:r>
            <a:r>
              <a:rPr sz="1400" b="1" spc="-10" dirty="0">
                <a:latin typeface="Arial"/>
                <a:cs typeface="Arial"/>
              </a:rPr>
              <a:t>nn</a:t>
            </a:r>
            <a:r>
              <a:rPr sz="1400" b="1" spc="-5" dirty="0">
                <a:latin typeface="Arial"/>
                <a:cs typeface="Arial"/>
              </a:rPr>
              <a:t>e</a:t>
            </a:r>
            <a:r>
              <a:rPr sz="1400" b="1" dirty="0">
                <a:latin typeface="Arial"/>
                <a:cs typeface="Arial"/>
              </a:rPr>
              <a:t>d</a:t>
            </a:r>
            <a:endParaRPr sz="1400">
              <a:latin typeface="Arial"/>
              <a:cs typeface="Arial"/>
            </a:endParaRPr>
          </a:p>
        </p:txBody>
      </p:sp>
      <p:sp>
        <p:nvSpPr>
          <p:cNvPr id="19" name="object 19"/>
          <p:cNvSpPr txBox="1"/>
          <p:nvPr/>
        </p:nvSpPr>
        <p:spPr>
          <a:xfrm>
            <a:off x="5602566" y="5311140"/>
            <a:ext cx="882015" cy="238760"/>
          </a:xfrm>
          <a:prstGeom prst="rect">
            <a:avLst/>
          </a:prstGeom>
        </p:spPr>
        <p:txBody>
          <a:bodyPr vert="horz" wrap="square" lIns="0" tIns="12700" rIns="0" bIns="0" rtlCol="0">
            <a:spAutoFit/>
          </a:bodyPr>
          <a:lstStyle/>
          <a:p>
            <a:pPr marL="12700">
              <a:lnSpc>
                <a:spcPct val="100000"/>
              </a:lnSpc>
              <a:spcBef>
                <a:spcPts val="100"/>
              </a:spcBef>
            </a:pPr>
            <a:r>
              <a:rPr sz="1400" b="1" dirty="0">
                <a:latin typeface="Arial"/>
                <a:cs typeface="Arial"/>
              </a:rPr>
              <a:t>A</a:t>
            </a:r>
            <a:r>
              <a:rPr sz="1400" b="1" spc="-5" dirty="0">
                <a:latin typeface="Arial"/>
                <a:cs typeface="Arial"/>
              </a:rPr>
              <a:t>ll</a:t>
            </a:r>
            <a:r>
              <a:rPr sz="1400" b="1" spc="-10" dirty="0">
                <a:latin typeface="Arial"/>
                <a:cs typeface="Arial"/>
              </a:rPr>
              <a:t>o</a:t>
            </a:r>
            <a:r>
              <a:rPr sz="1400" b="1" spc="-5" dirty="0">
                <a:latin typeface="Arial"/>
                <a:cs typeface="Arial"/>
              </a:rPr>
              <a:t>cati</a:t>
            </a:r>
            <a:r>
              <a:rPr sz="1400" b="1" spc="-10" dirty="0">
                <a:latin typeface="Arial"/>
                <a:cs typeface="Arial"/>
              </a:rPr>
              <a:t>o</a:t>
            </a:r>
            <a:r>
              <a:rPr sz="1400" b="1" dirty="0">
                <a:latin typeface="Arial"/>
                <a:cs typeface="Arial"/>
              </a:rPr>
              <a:t>n</a:t>
            </a:r>
            <a:endParaRPr sz="1400">
              <a:latin typeface="Arial"/>
              <a:cs typeface="Arial"/>
            </a:endParaRPr>
          </a:p>
        </p:txBody>
      </p:sp>
      <p:sp>
        <p:nvSpPr>
          <p:cNvPr id="20" name="object 20"/>
          <p:cNvSpPr txBox="1"/>
          <p:nvPr/>
        </p:nvSpPr>
        <p:spPr>
          <a:xfrm>
            <a:off x="6122822" y="4368291"/>
            <a:ext cx="851535" cy="177800"/>
          </a:xfrm>
          <a:prstGeom prst="rect">
            <a:avLst/>
          </a:prstGeom>
        </p:spPr>
        <p:txBody>
          <a:bodyPr vert="horz" wrap="square" lIns="0" tIns="12700" rIns="0" bIns="0" rtlCol="0">
            <a:spAutoFit/>
          </a:bodyPr>
          <a:lstStyle/>
          <a:p>
            <a:pPr marL="12700">
              <a:lnSpc>
                <a:spcPct val="100000"/>
              </a:lnSpc>
              <a:spcBef>
                <a:spcPts val="100"/>
              </a:spcBef>
            </a:pPr>
            <a:r>
              <a:rPr sz="1000" b="1" spc="-5" dirty="0">
                <a:latin typeface="Arial"/>
                <a:cs typeface="Arial"/>
              </a:rPr>
              <a:t>Bump</a:t>
            </a:r>
            <a:r>
              <a:rPr sz="1000" b="1" spc="-45" dirty="0">
                <a:latin typeface="Arial"/>
                <a:cs typeface="Arial"/>
              </a:rPr>
              <a:t> </a:t>
            </a:r>
            <a:r>
              <a:rPr sz="1000" b="1" spc="-5" dirty="0">
                <a:latin typeface="Arial"/>
                <a:cs typeface="Arial"/>
              </a:rPr>
              <a:t>pointer</a:t>
            </a:r>
            <a:endParaRPr sz="1000">
              <a:latin typeface="Arial"/>
              <a:cs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380491"/>
            <a:ext cx="3376929" cy="574040"/>
          </a:xfrm>
          <a:prstGeom prst="rect">
            <a:avLst/>
          </a:prstGeom>
        </p:spPr>
        <p:txBody>
          <a:bodyPr vert="horz" wrap="square" lIns="0" tIns="12700" rIns="0" bIns="0" rtlCol="0">
            <a:spAutoFit/>
          </a:bodyPr>
          <a:lstStyle/>
          <a:p>
            <a:pPr marL="12700">
              <a:lnSpc>
                <a:spcPct val="100000"/>
              </a:lnSpc>
              <a:spcBef>
                <a:spcPts val="100"/>
              </a:spcBef>
            </a:pPr>
            <a:r>
              <a:rPr sz="3600" b="1" spc="180" dirty="0">
                <a:solidFill>
                  <a:srgbClr val="BE384B"/>
                </a:solidFill>
                <a:latin typeface="Arial"/>
                <a:cs typeface="Arial"/>
              </a:rPr>
              <a:t>Heap</a:t>
            </a:r>
            <a:r>
              <a:rPr sz="3600" b="1" spc="15" dirty="0">
                <a:solidFill>
                  <a:srgbClr val="BE384B"/>
                </a:solidFill>
                <a:latin typeface="Arial"/>
                <a:cs typeface="Arial"/>
              </a:rPr>
              <a:t> </a:t>
            </a:r>
            <a:r>
              <a:rPr sz="3600" b="1" spc="125" dirty="0">
                <a:solidFill>
                  <a:srgbClr val="BE384B"/>
                </a:solidFill>
                <a:latin typeface="Arial"/>
                <a:cs typeface="Arial"/>
              </a:rPr>
              <a:t>Partition</a:t>
            </a:r>
            <a:endParaRPr sz="3600">
              <a:latin typeface="Arial"/>
              <a:cs typeface="Arial"/>
            </a:endParaRPr>
          </a:p>
        </p:txBody>
      </p:sp>
      <p:sp>
        <p:nvSpPr>
          <p:cNvPr id="3" name="object 3"/>
          <p:cNvSpPr txBox="1"/>
          <p:nvPr/>
        </p:nvSpPr>
        <p:spPr>
          <a:xfrm>
            <a:off x="535940" y="1339595"/>
            <a:ext cx="7502525" cy="3260725"/>
          </a:xfrm>
          <a:prstGeom prst="rect">
            <a:avLst/>
          </a:prstGeom>
        </p:spPr>
        <p:txBody>
          <a:bodyPr vert="horz" wrap="square" lIns="0" tIns="12700" rIns="0" bIns="0" rtlCol="0">
            <a:spAutoFit/>
          </a:bodyPr>
          <a:lstStyle/>
          <a:p>
            <a:pPr marL="355600" marR="5080" indent="-342900">
              <a:lnSpc>
                <a:spcPct val="117000"/>
              </a:lnSpc>
              <a:spcBef>
                <a:spcPts val="100"/>
              </a:spcBef>
              <a:buFont typeface="Arial"/>
              <a:buChar char="•"/>
              <a:tabLst>
                <a:tab pos="354965" algn="l"/>
                <a:tab pos="355600" algn="l"/>
              </a:tabLst>
            </a:pPr>
            <a:r>
              <a:rPr sz="2000" b="1" spc="-5" dirty="0">
                <a:solidFill>
                  <a:srgbClr val="404040"/>
                </a:solidFill>
                <a:latin typeface="Arial"/>
                <a:cs typeface="Arial"/>
              </a:rPr>
              <a:t>Partition the </a:t>
            </a:r>
            <a:r>
              <a:rPr sz="2000" b="1" dirty="0">
                <a:solidFill>
                  <a:srgbClr val="404040"/>
                </a:solidFill>
                <a:latin typeface="Arial"/>
                <a:cs typeface="Arial"/>
              </a:rPr>
              <a:t>heap </a:t>
            </a:r>
            <a:r>
              <a:rPr sz="2000" b="1" spc="-5" dirty="0">
                <a:solidFill>
                  <a:srgbClr val="404040"/>
                </a:solidFill>
                <a:latin typeface="Arial"/>
                <a:cs typeface="Arial"/>
              </a:rPr>
              <a:t>into three areas according to the skewed  </a:t>
            </a:r>
            <a:r>
              <a:rPr sz="2000" b="1" spc="-10" dirty="0">
                <a:solidFill>
                  <a:srgbClr val="404040"/>
                </a:solidFill>
                <a:latin typeface="Arial"/>
                <a:cs typeface="Arial"/>
              </a:rPr>
              <a:t>write</a:t>
            </a:r>
            <a:r>
              <a:rPr sz="2000" b="1" spc="-15" dirty="0">
                <a:solidFill>
                  <a:srgbClr val="404040"/>
                </a:solidFill>
                <a:latin typeface="Arial"/>
                <a:cs typeface="Arial"/>
              </a:rPr>
              <a:t> </a:t>
            </a:r>
            <a:r>
              <a:rPr sz="2000" b="1" spc="-5" dirty="0">
                <a:solidFill>
                  <a:srgbClr val="404040"/>
                </a:solidFill>
                <a:latin typeface="Arial"/>
                <a:cs typeface="Arial"/>
              </a:rPr>
              <a:t>behavior</a:t>
            </a:r>
            <a:endParaRPr sz="2000" dirty="0">
              <a:latin typeface="Arial"/>
              <a:cs typeface="Arial"/>
            </a:endParaRPr>
          </a:p>
          <a:p>
            <a:pPr marL="755650" lvl="1" indent="-285750">
              <a:lnSpc>
                <a:spcPct val="100000"/>
              </a:lnSpc>
              <a:spcBef>
                <a:spcPts val="900"/>
              </a:spcBef>
              <a:buChar char="–"/>
              <a:tabLst>
                <a:tab pos="755015" algn="l"/>
                <a:tab pos="755650" algn="l"/>
              </a:tabLst>
            </a:pPr>
            <a:r>
              <a:rPr sz="1600" spc="-5" dirty="0">
                <a:solidFill>
                  <a:srgbClr val="404040"/>
                </a:solidFill>
                <a:latin typeface="Arial"/>
                <a:cs typeface="Arial"/>
              </a:rPr>
              <a:t>Collection area: containing objects under</a:t>
            </a:r>
            <a:r>
              <a:rPr sz="1600" spc="35" dirty="0">
                <a:solidFill>
                  <a:srgbClr val="404040"/>
                </a:solidFill>
                <a:latin typeface="Arial"/>
                <a:cs typeface="Arial"/>
              </a:rPr>
              <a:t> </a:t>
            </a:r>
            <a:r>
              <a:rPr sz="1600" spc="-5" dirty="0">
                <a:solidFill>
                  <a:srgbClr val="404040"/>
                </a:solidFill>
                <a:latin typeface="Arial"/>
                <a:cs typeface="Arial"/>
              </a:rPr>
              <a:t>collection</a:t>
            </a:r>
            <a:endParaRPr sz="1600" dirty="0">
              <a:latin typeface="Arial"/>
              <a:cs typeface="Arial"/>
            </a:endParaRPr>
          </a:p>
          <a:p>
            <a:pPr marL="755650" lvl="1" indent="-285750">
              <a:lnSpc>
                <a:spcPct val="100000"/>
              </a:lnSpc>
              <a:spcBef>
                <a:spcPts val="770"/>
              </a:spcBef>
              <a:buChar char="–"/>
              <a:tabLst>
                <a:tab pos="755015" algn="l"/>
                <a:tab pos="755650" algn="l"/>
              </a:tabLst>
            </a:pPr>
            <a:r>
              <a:rPr sz="1600" spc="-5" dirty="0">
                <a:solidFill>
                  <a:srgbClr val="404040"/>
                </a:solidFill>
                <a:latin typeface="Arial"/>
                <a:cs typeface="Arial"/>
              </a:rPr>
              <a:t>Pinned area: containing active objects being used by mutators</a:t>
            </a:r>
            <a:r>
              <a:rPr sz="1600" spc="85" dirty="0">
                <a:solidFill>
                  <a:srgbClr val="404040"/>
                </a:solidFill>
                <a:latin typeface="Arial"/>
                <a:cs typeface="Arial"/>
              </a:rPr>
              <a:t> </a:t>
            </a:r>
            <a:r>
              <a:rPr sz="1600" spc="-5" dirty="0">
                <a:solidFill>
                  <a:srgbClr val="404040"/>
                </a:solidFill>
                <a:latin typeface="Arial"/>
                <a:cs typeface="Arial"/>
              </a:rPr>
              <a:t>(estimated)</a:t>
            </a:r>
            <a:endParaRPr sz="1600" dirty="0">
              <a:latin typeface="Arial"/>
              <a:cs typeface="Arial"/>
            </a:endParaRPr>
          </a:p>
          <a:p>
            <a:pPr marL="755650" lvl="1" indent="-285750">
              <a:lnSpc>
                <a:spcPct val="100000"/>
              </a:lnSpc>
              <a:spcBef>
                <a:spcPts val="695"/>
              </a:spcBef>
              <a:buChar char="–"/>
              <a:tabLst>
                <a:tab pos="755015" algn="l"/>
                <a:tab pos="755650" algn="l"/>
              </a:tabLst>
            </a:pPr>
            <a:r>
              <a:rPr sz="1600" spc="-5" dirty="0">
                <a:solidFill>
                  <a:srgbClr val="404040"/>
                </a:solidFill>
                <a:latin typeface="Arial"/>
                <a:cs typeface="Arial"/>
              </a:rPr>
              <a:t>Allocation area: reserved </a:t>
            </a:r>
            <a:r>
              <a:rPr sz="1600" dirty="0">
                <a:solidFill>
                  <a:srgbClr val="404040"/>
                </a:solidFill>
                <a:latin typeface="Arial"/>
                <a:cs typeface="Arial"/>
              </a:rPr>
              <a:t>for </a:t>
            </a:r>
            <a:r>
              <a:rPr sz="1600" spc="-5" dirty="0">
                <a:solidFill>
                  <a:srgbClr val="404040"/>
                </a:solidFill>
                <a:latin typeface="Arial"/>
                <a:cs typeface="Arial"/>
              </a:rPr>
              <a:t>memory allocation during</a:t>
            </a:r>
            <a:r>
              <a:rPr sz="1600" spc="35" dirty="0">
                <a:solidFill>
                  <a:srgbClr val="404040"/>
                </a:solidFill>
                <a:latin typeface="Arial"/>
                <a:cs typeface="Arial"/>
              </a:rPr>
              <a:t> </a:t>
            </a:r>
            <a:r>
              <a:rPr sz="1600" spc="5" dirty="0">
                <a:solidFill>
                  <a:srgbClr val="404040"/>
                </a:solidFill>
                <a:latin typeface="Arial"/>
                <a:cs typeface="Arial"/>
              </a:rPr>
              <a:t>GC</a:t>
            </a:r>
            <a:endParaRPr sz="1600" dirty="0">
              <a:latin typeface="Arial"/>
              <a:cs typeface="Arial"/>
            </a:endParaRPr>
          </a:p>
          <a:p>
            <a:pPr lvl="1">
              <a:lnSpc>
                <a:spcPct val="100000"/>
              </a:lnSpc>
              <a:spcBef>
                <a:spcPts val="55"/>
              </a:spcBef>
              <a:buClr>
                <a:srgbClr val="404040"/>
              </a:buClr>
              <a:buFont typeface="Arial"/>
              <a:buChar char="–"/>
            </a:pPr>
            <a:endParaRPr sz="1400" dirty="0">
              <a:latin typeface="Arial"/>
              <a:cs typeface="Arial"/>
            </a:endParaRPr>
          </a:p>
          <a:p>
            <a:pPr marL="355600" indent="-342900">
              <a:lnSpc>
                <a:spcPct val="100000"/>
              </a:lnSpc>
              <a:buFont typeface="Arial"/>
              <a:buChar char="•"/>
              <a:tabLst>
                <a:tab pos="354965" algn="l"/>
                <a:tab pos="355600" algn="l"/>
              </a:tabLst>
            </a:pPr>
            <a:r>
              <a:rPr sz="2000" b="1" spc="-5" dirty="0">
                <a:solidFill>
                  <a:srgbClr val="404040"/>
                </a:solidFill>
                <a:latin typeface="Arial"/>
                <a:cs typeface="Arial"/>
              </a:rPr>
              <a:t>Enforcing isolation for GC threads </a:t>
            </a:r>
            <a:r>
              <a:rPr sz="2000" b="1" dirty="0">
                <a:solidFill>
                  <a:srgbClr val="404040"/>
                </a:solidFill>
                <a:latin typeface="Arial"/>
                <a:cs typeface="Arial"/>
              </a:rPr>
              <a:t>and</a:t>
            </a:r>
            <a:r>
              <a:rPr sz="2000" b="1" spc="-15" dirty="0">
                <a:solidFill>
                  <a:srgbClr val="404040"/>
                </a:solidFill>
                <a:latin typeface="Arial"/>
                <a:cs typeface="Arial"/>
              </a:rPr>
              <a:t> </a:t>
            </a:r>
            <a:r>
              <a:rPr sz="2000" b="1" spc="-5" dirty="0">
                <a:solidFill>
                  <a:srgbClr val="404040"/>
                </a:solidFill>
                <a:latin typeface="Arial"/>
                <a:cs typeface="Arial"/>
              </a:rPr>
              <a:t>mutators</a:t>
            </a:r>
            <a:endParaRPr sz="2000" dirty="0">
              <a:latin typeface="Arial"/>
              <a:cs typeface="Arial"/>
            </a:endParaRPr>
          </a:p>
          <a:p>
            <a:pPr marL="755650" lvl="1" indent="-285750">
              <a:lnSpc>
                <a:spcPct val="100000"/>
              </a:lnSpc>
              <a:spcBef>
                <a:spcPts val="810"/>
              </a:spcBef>
              <a:buChar char="–"/>
              <a:tabLst>
                <a:tab pos="755015" algn="l"/>
                <a:tab pos="755650" algn="l"/>
              </a:tabLst>
            </a:pPr>
            <a:r>
              <a:rPr sz="1600" dirty="0">
                <a:solidFill>
                  <a:srgbClr val="404040"/>
                </a:solidFill>
                <a:latin typeface="Arial"/>
                <a:cs typeface="Arial"/>
              </a:rPr>
              <a:t>GC </a:t>
            </a:r>
            <a:r>
              <a:rPr sz="1600" spc="-5" dirty="0">
                <a:solidFill>
                  <a:srgbClr val="404040"/>
                </a:solidFill>
                <a:latin typeface="Arial"/>
                <a:cs typeface="Arial"/>
              </a:rPr>
              <a:t>threads only collect objects in </a:t>
            </a:r>
            <a:r>
              <a:rPr sz="1600" dirty="0">
                <a:solidFill>
                  <a:srgbClr val="404040"/>
                </a:solidFill>
                <a:latin typeface="Arial"/>
                <a:cs typeface="Arial"/>
              </a:rPr>
              <a:t>the </a:t>
            </a:r>
            <a:r>
              <a:rPr sz="1600" spc="-5" dirty="0">
                <a:solidFill>
                  <a:srgbClr val="404040"/>
                </a:solidFill>
                <a:latin typeface="Arial"/>
                <a:cs typeface="Arial"/>
              </a:rPr>
              <a:t>collection</a:t>
            </a:r>
            <a:r>
              <a:rPr sz="1600" spc="35" dirty="0">
                <a:solidFill>
                  <a:srgbClr val="404040"/>
                </a:solidFill>
                <a:latin typeface="Arial"/>
                <a:cs typeface="Arial"/>
              </a:rPr>
              <a:t> </a:t>
            </a:r>
            <a:r>
              <a:rPr sz="1600" spc="-5" dirty="0">
                <a:solidFill>
                  <a:srgbClr val="404040"/>
                </a:solidFill>
                <a:latin typeface="Arial"/>
                <a:cs typeface="Arial"/>
              </a:rPr>
              <a:t>area</a:t>
            </a:r>
            <a:endParaRPr sz="1600" dirty="0">
              <a:latin typeface="Arial"/>
              <a:cs typeface="Arial"/>
            </a:endParaRPr>
          </a:p>
          <a:p>
            <a:pPr marL="755650" lvl="1" indent="-285750">
              <a:lnSpc>
                <a:spcPct val="100000"/>
              </a:lnSpc>
              <a:spcBef>
                <a:spcPts val="765"/>
              </a:spcBef>
              <a:buChar char="–"/>
              <a:tabLst>
                <a:tab pos="755015" algn="l"/>
                <a:tab pos="755650" algn="l"/>
              </a:tabLst>
            </a:pPr>
            <a:r>
              <a:rPr sz="1600" spc="-5" dirty="0">
                <a:solidFill>
                  <a:srgbClr val="404040"/>
                </a:solidFill>
                <a:latin typeface="Arial"/>
                <a:cs typeface="Arial"/>
              </a:rPr>
              <a:t>Mutators </a:t>
            </a:r>
            <a:r>
              <a:rPr sz="1600" spc="-10" dirty="0">
                <a:solidFill>
                  <a:srgbClr val="404040"/>
                </a:solidFill>
                <a:latin typeface="Arial"/>
                <a:cs typeface="Arial"/>
              </a:rPr>
              <a:t>will </a:t>
            </a:r>
            <a:r>
              <a:rPr sz="1600" spc="-5" dirty="0">
                <a:solidFill>
                  <a:srgbClr val="404040"/>
                </a:solidFill>
                <a:latin typeface="Arial"/>
                <a:cs typeface="Arial"/>
              </a:rPr>
              <a:t>mostly access </a:t>
            </a:r>
            <a:r>
              <a:rPr sz="1600" dirty="0">
                <a:solidFill>
                  <a:srgbClr val="404040"/>
                </a:solidFill>
                <a:latin typeface="Arial"/>
                <a:cs typeface="Arial"/>
              </a:rPr>
              <a:t>the </a:t>
            </a:r>
            <a:r>
              <a:rPr sz="1600" spc="-5" dirty="0">
                <a:solidFill>
                  <a:srgbClr val="404040"/>
                </a:solidFill>
                <a:latin typeface="Arial"/>
                <a:cs typeface="Arial"/>
              </a:rPr>
              <a:t>other two</a:t>
            </a:r>
            <a:r>
              <a:rPr sz="1600" spc="45" dirty="0">
                <a:solidFill>
                  <a:srgbClr val="404040"/>
                </a:solidFill>
                <a:latin typeface="Arial"/>
                <a:cs typeface="Arial"/>
              </a:rPr>
              <a:t> </a:t>
            </a:r>
            <a:r>
              <a:rPr sz="1600" spc="-5" dirty="0">
                <a:solidFill>
                  <a:srgbClr val="404040"/>
                </a:solidFill>
                <a:latin typeface="Arial"/>
                <a:cs typeface="Arial"/>
              </a:rPr>
              <a:t>areas</a:t>
            </a:r>
            <a:endParaRPr sz="1600" dirty="0">
              <a:latin typeface="Arial"/>
              <a:cs typeface="Arial"/>
            </a:endParaRPr>
          </a:p>
          <a:p>
            <a:pPr marL="8890" algn="ctr">
              <a:lnSpc>
                <a:spcPct val="100000"/>
              </a:lnSpc>
              <a:spcBef>
                <a:spcPts val="810"/>
              </a:spcBef>
              <a:tabLst>
                <a:tab pos="2510790" algn="l"/>
              </a:tabLst>
            </a:pPr>
            <a:r>
              <a:rPr sz="1200" b="1" dirty="0">
                <a:solidFill>
                  <a:srgbClr val="C00000"/>
                </a:solidFill>
                <a:latin typeface="Arial"/>
                <a:cs typeface="Arial"/>
              </a:rPr>
              <a:t>GC </a:t>
            </a:r>
            <a:r>
              <a:rPr sz="1200" b="1" spc="-5" dirty="0">
                <a:solidFill>
                  <a:srgbClr val="C00000"/>
                </a:solidFill>
                <a:latin typeface="Arial"/>
                <a:cs typeface="Arial"/>
              </a:rPr>
              <a:t>Threads	</a:t>
            </a:r>
            <a:r>
              <a:rPr sz="1200" b="1" spc="-5" dirty="0">
                <a:solidFill>
                  <a:srgbClr val="3FB1F2"/>
                </a:solidFill>
                <a:latin typeface="Arial"/>
                <a:cs typeface="Arial"/>
              </a:rPr>
              <a:t>Mutators</a:t>
            </a:r>
            <a:endParaRPr sz="1200" dirty="0">
              <a:latin typeface="Arial"/>
              <a:cs typeface="Arial"/>
            </a:endParaRPr>
          </a:p>
        </p:txBody>
      </p:sp>
      <p:sp>
        <p:nvSpPr>
          <p:cNvPr id="4" name="object 4"/>
          <p:cNvSpPr txBox="1"/>
          <p:nvPr/>
        </p:nvSpPr>
        <p:spPr>
          <a:xfrm>
            <a:off x="8419465" y="5333491"/>
            <a:ext cx="187325" cy="208279"/>
          </a:xfrm>
          <a:prstGeom prst="rect">
            <a:avLst/>
          </a:prstGeom>
        </p:spPr>
        <p:txBody>
          <a:bodyPr vert="horz" wrap="square" lIns="0" tIns="12700" rIns="0" bIns="0" rtlCol="0">
            <a:spAutoFit/>
          </a:bodyPr>
          <a:lstStyle/>
          <a:p>
            <a:pPr marL="12700">
              <a:lnSpc>
                <a:spcPct val="100000"/>
              </a:lnSpc>
              <a:spcBef>
                <a:spcPts val="100"/>
              </a:spcBef>
            </a:pPr>
            <a:r>
              <a:rPr sz="1200" spc="-35" dirty="0">
                <a:solidFill>
                  <a:srgbClr val="898989"/>
                </a:solidFill>
                <a:latin typeface="Arial"/>
                <a:cs typeface="Arial"/>
              </a:rPr>
              <a:t>28</a:t>
            </a:r>
            <a:endParaRPr sz="1200">
              <a:latin typeface="Arial"/>
              <a:cs typeface="Arial"/>
            </a:endParaRPr>
          </a:p>
        </p:txBody>
      </p:sp>
      <p:grpSp>
        <p:nvGrpSpPr>
          <p:cNvPr id="5" name="object 5"/>
          <p:cNvGrpSpPr/>
          <p:nvPr/>
        </p:nvGrpSpPr>
        <p:grpSpPr>
          <a:xfrm>
            <a:off x="1895005" y="4905728"/>
            <a:ext cx="4562475" cy="457834"/>
            <a:chOff x="1895005" y="4905728"/>
            <a:chExt cx="4562475" cy="457834"/>
          </a:xfrm>
        </p:grpSpPr>
        <p:sp>
          <p:nvSpPr>
            <p:cNvPr id="6" name="object 6"/>
            <p:cNvSpPr/>
            <p:nvPr/>
          </p:nvSpPr>
          <p:spPr>
            <a:xfrm>
              <a:off x="1907705" y="4918428"/>
              <a:ext cx="2664460" cy="432434"/>
            </a:xfrm>
            <a:custGeom>
              <a:avLst/>
              <a:gdLst/>
              <a:ahLst/>
              <a:cxnLst/>
              <a:rect l="l" t="t" r="r" b="b"/>
              <a:pathLst>
                <a:path w="2664460" h="432435">
                  <a:moveTo>
                    <a:pt x="2664294" y="0"/>
                  </a:moveTo>
                  <a:lnTo>
                    <a:pt x="0" y="0"/>
                  </a:lnTo>
                  <a:lnTo>
                    <a:pt x="0" y="432047"/>
                  </a:lnTo>
                  <a:lnTo>
                    <a:pt x="2664294" y="432047"/>
                  </a:lnTo>
                  <a:lnTo>
                    <a:pt x="2664294" y="0"/>
                  </a:lnTo>
                  <a:close/>
                </a:path>
              </a:pathLst>
            </a:custGeom>
            <a:solidFill>
              <a:srgbClr val="BE384B"/>
            </a:solidFill>
          </p:spPr>
          <p:txBody>
            <a:bodyPr wrap="square" lIns="0" tIns="0" rIns="0" bIns="0" rtlCol="0"/>
            <a:lstStyle/>
            <a:p>
              <a:endParaRPr/>
            </a:p>
          </p:txBody>
        </p:sp>
        <p:sp>
          <p:nvSpPr>
            <p:cNvPr id="7" name="object 7"/>
            <p:cNvSpPr/>
            <p:nvPr/>
          </p:nvSpPr>
          <p:spPr>
            <a:xfrm>
              <a:off x="1907705" y="4918428"/>
              <a:ext cx="2664460" cy="432434"/>
            </a:xfrm>
            <a:custGeom>
              <a:avLst/>
              <a:gdLst/>
              <a:ahLst/>
              <a:cxnLst/>
              <a:rect l="l" t="t" r="r" b="b"/>
              <a:pathLst>
                <a:path w="2664460" h="432435">
                  <a:moveTo>
                    <a:pt x="0" y="0"/>
                  </a:moveTo>
                  <a:lnTo>
                    <a:pt x="2664301" y="0"/>
                  </a:lnTo>
                  <a:lnTo>
                    <a:pt x="2664301" y="432048"/>
                  </a:lnTo>
                  <a:lnTo>
                    <a:pt x="0" y="432048"/>
                  </a:lnTo>
                  <a:lnTo>
                    <a:pt x="0" y="0"/>
                  </a:lnTo>
                  <a:close/>
                </a:path>
              </a:pathLst>
            </a:custGeom>
            <a:ln w="25400">
              <a:solidFill>
                <a:srgbClr val="BD3846"/>
              </a:solidFill>
            </a:ln>
          </p:spPr>
          <p:txBody>
            <a:bodyPr wrap="square" lIns="0" tIns="0" rIns="0" bIns="0" rtlCol="0"/>
            <a:lstStyle/>
            <a:p>
              <a:endParaRPr/>
            </a:p>
          </p:txBody>
        </p:sp>
        <p:sp>
          <p:nvSpPr>
            <p:cNvPr id="8" name="object 8"/>
            <p:cNvSpPr/>
            <p:nvPr/>
          </p:nvSpPr>
          <p:spPr>
            <a:xfrm>
              <a:off x="4644008" y="4918428"/>
              <a:ext cx="936625" cy="432434"/>
            </a:xfrm>
            <a:custGeom>
              <a:avLst/>
              <a:gdLst/>
              <a:ahLst/>
              <a:cxnLst/>
              <a:rect l="l" t="t" r="r" b="b"/>
              <a:pathLst>
                <a:path w="936625" h="432435">
                  <a:moveTo>
                    <a:pt x="936104" y="0"/>
                  </a:moveTo>
                  <a:lnTo>
                    <a:pt x="0" y="0"/>
                  </a:lnTo>
                  <a:lnTo>
                    <a:pt x="0" y="432047"/>
                  </a:lnTo>
                  <a:lnTo>
                    <a:pt x="936104" y="432047"/>
                  </a:lnTo>
                  <a:lnTo>
                    <a:pt x="936104" y="0"/>
                  </a:lnTo>
                  <a:close/>
                </a:path>
              </a:pathLst>
            </a:custGeom>
            <a:solidFill>
              <a:srgbClr val="3FB1F1"/>
            </a:solidFill>
          </p:spPr>
          <p:txBody>
            <a:bodyPr wrap="square" lIns="0" tIns="0" rIns="0" bIns="0" rtlCol="0"/>
            <a:lstStyle/>
            <a:p>
              <a:endParaRPr/>
            </a:p>
          </p:txBody>
        </p:sp>
        <p:sp>
          <p:nvSpPr>
            <p:cNvPr id="9" name="object 9"/>
            <p:cNvSpPr/>
            <p:nvPr/>
          </p:nvSpPr>
          <p:spPr>
            <a:xfrm>
              <a:off x="4644008" y="4918428"/>
              <a:ext cx="936625" cy="432434"/>
            </a:xfrm>
            <a:custGeom>
              <a:avLst/>
              <a:gdLst/>
              <a:ahLst/>
              <a:cxnLst/>
              <a:rect l="l" t="t" r="r" b="b"/>
              <a:pathLst>
                <a:path w="936625" h="432435">
                  <a:moveTo>
                    <a:pt x="0" y="0"/>
                  </a:moveTo>
                  <a:lnTo>
                    <a:pt x="936104" y="0"/>
                  </a:lnTo>
                  <a:lnTo>
                    <a:pt x="936104" y="432048"/>
                  </a:lnTo>
                  <a:lnTo>
                    <a:pt x="0" y="432048"/>
                  </a:lnTo>
                  <a:lnTo>
                    <a:pt x="0" y="0"/>
                  </a:lnTo>
                  <a:close/>
                </a:path>
              </a:pathLst>
            </a:custGeom>
            <a:ln w="25400">
              <a:solidFill>
                <a:srgbClr val="3FB1F1"/>
              </a:solidFill>
            </a:ln>
          </p:spPr>
          <p:txBody>
            <a:bodyPr wrap="square" lIns="0" tIns="0" rIns="0" bIns="0" rtlCol="0"/>
            <a:lstStyle/>
            <a:p>
              <a:endParaRPr/>
            </a:p>
          </p:txBody>
        </p:sp>
        <p:sp>
          <p:nvSpPr>
            <p:cNvPr id="10" name="object 10"/>
            <p:cNvSpPr/>
            <p:nvPr/>
          </p:nvSpPr>
          <p:spPr>
            <a:xfrm>
              <a:off x="6156172" y="4918428"/>
              <a:ext cx="288290" cy="432434"/>
            </a:xfrm>
            <a:custGeom>
              <a:avLst/>
              <a:gdLst/>
              <a:ahLst/>
              <a:cxnLst/>
              <a:rect l="l" t="t" r="r" b="b"/>
              <a:pathLst>
                <a:path w="288289" h="432435">
                  <a:moveTo>
                    <a:pt x="0" y="432047"/>
                  </a:moveTo>
                  <a:lnTo>
                    <a:pt x="288036" y="432047"/>
                  </a:lnTo>
                  <a:lnTo>
                    <a:pt x="288036" y="0"/>
                  </a:lnTo>
                  <a:lnTo>
                    <a:pt x="0" y="0"/>
                  </a:lnTo>
                  <a:lnTo>
                    <a:pt x="0" y="432047"/>
                  </a:lnTo>
                  <a:close/>
                </a:path>
              </a:pathLst>
            </a:custGeom>
            <a:solidFill>
              <a:srgbClr val="7F7F7F"/>
            </a:solidFill>
          </p:spPr>
          <p:txBody>
            <a:bodyPr wrap="square" lIns="0" tIns="0" rIns="0" bIns="0" rtlCol="0"/>
            <a:lstStyle/>
            <a:p>
              <a:endParaRPr/>
            </a:p>
          </p:txBody>
        </p:sp>
        <p:sp>
          <p:nvSpPr>
            <p:cNvPr id="11" name="object 11"/>
            <p:cNvSpPr/>
            <p:nvPr/>
          </p:nvSpPr>
          <p:spPr>
            <a:xfrm>
              <a:off x="5652122" y="4918428"/>
              <a:ext cx="792480" cy="432434"/>
            </a:xfrm>
            <a:custGeom>
              <a:avLst/>
              <a:gdLst/>
              <a:ahLst/>
              <a:cxnLst/>
              <a:rect l="l" t="t" r="r" b="b"/>
              <a:pathLst>
                <a:path w="792479" h="432435">
                  <a:moveTo>
                    <a:pt x="0" y="0"/>
                  </a:moveTo>
                  <a:lnTo>
                    <a:pt x="792088" y="0"/>
                  </a:lnTo>
                  <a:lnTo>
                    <a:pt x="792088" y="432048"/>
                  </a:lnTo>
                  <a:lnTo>
                    <a:pt x="0" y="432048"/>
                  </a:lnTo>
                  <a:lnTo>
                    <a:pt x="0" y="0"/>
                  </a:lnTo>
                  <a:close/>
                </a:path>
              </a:pathLst>
            </a:custGeom>
            <a:ln w="25400">
              <a:solidFill>
                <a:srgbClr val="7F7F7F"/>
              </a:solidFill>
            </a:ln>
          </p:spPr>
          <p:txBody>
            <a:bodyPr wrap="square" lIns="0" tIns="0" rIns="0" bIns="0" rtlCol="0"/>
            <a:lstStyle/>
            <a:p>
              <a:endParaRPr/>
            </a:p>
          </p:txBody>
        </p:sp>
        <p:sp>
          <p:nvSpPr>
            <p:cNvPr id="12" name="object 12"/>
            <p:cNvSpPr/>
            <p:nvPr/>
          </p:nvSpPr>
          <p:spPr>
            <a:xfrm>
              <a:off x="5652122" y="4918428"/>
              <a:ext cx="504190" cy="432434"/>
            </a:xfrm>
            <a:custGeom>
              <a:avLst/>
              <a:gdLst/>
              <a:ahLst/>
              <a:cxnLst/>
              <a:rect l="l" t="t" r="r" b="b"/>
              <a:pathLst>
                <a:path w="504189" h="432435">
                  <a:moveTo>
                    <a:pt x="504050" y="0"/>
                  </a:moveTo>
                  <a:lnTo>
                    <a:pt x="0" y="0"/>
                  </a:lnTo>
                  <a:lnTo>
                    <a:pt x="0" y="432047"/>
                  </a:lnTo>
                  <a:lnTo>
                    <a:pt x="504050" y="432047"/>
                  </a:lnTo>
                  <a:lnTo>
                    <a:pt x="504050" y="0"/>
                  </a:lnTo>
                  <a:close/>
                </a:path>
              </a:pathLst>
            </a:custGeom>
            <a:solidFill>
              <a:srgbClr val="3FB1F1"/>
            </a:solidFill>
          </p:spPr>
          <p:txBody>
            <a:bodyPr wrap="square" lIns="0" tIns="0" rIns="0" bIns="0" rtlCol="0"/>
            <a:lstStyle/>
            <a:p>
              <a:endParaRPr/>
            </a:p>
          </p:txBody>
        </p:sp>
        <p:sp>
          <p:nvSpPr>
            <p:cNvPr id="13" name="object 13"/>
            <p:cNvSpPr/>
            <p:nvPr/>
          </p:nvSpPr>
          <p:spPr>
            <a:xfrm>
              <a:off x="5652122" y="4918428"/>
              <a:ext cx="504190" cy="432434"/>
            </a:xfrm>
            <a:custGeom>
              <a:avLst/>
              <a:gdLst/>
              <a:ahLst/>
              <a:cxnLst/>
              <a:rect l="l" t="t" r="r" b="b"/>
              <a:pathLst>
                <a:path w="504189" h="432435">
                  <a:moveTo>
                    <a:pt x="0" y="0"/>
                  </a:moveTo>
                  <a:lnTo>
                    <a:pt x="504056" y="0"/>
                  </a:lnTo>
                  <a:lnTo>
                    <a:pt x="504056" y="432048"/>
                  </a:lnTo>
                  <a:lnTo>
                    <a:pt x="0" y="432048"/>
                  </a:lnTo>
                  <a:lnTo>
                    <a:pt x="0" y="0"/>
                  </a:lnTo>
                  <a:close/>
                </a:path>
              </a:pathLst>
            </a:custGeom>
            <a:ln w="25400">
              <a:solidFill>
                <a:srgbClr val="3FB1F1"/>
              </a:solidFill>
            </a:ln>
          </p:spPr>
          <p:txBody>
            <a:bodyPr wrap="square" lIns="0" tIns="0" rIns="0" bIns="0" rtlCol="0"/>
            <a:lstStyle/>
            <a:p>
              <a:endParaRPr/>
            </a:p>
          </p:txBody>
        </p:sp>
      </p:grpSp>
      <p:sp>
        <p:nvSpPr>
          <p:cNvPr id="14" name="object 14"/>
          <p:cNvSpPr txBox="1"/>
          <p:nvPr/>
        </p:nvSpPr>
        <p:spPr>
          <a:xfrm>
            <a:off x="2832722" y="5391403"/>
            <a:ext cx="763270" cy="208279"/>
          </a:xfrm>
          <a:prstGeom prst="rect">
            <a:avLst/>
          </a:prstGeom>
        </p:spPr>
        <p:txBody>
          <a:bodyPr vert="horz" wrap="square" lIns="0" tIns="12700" rIns="0" bIns="0" rtlCol="0">
            <a:spAutoFit/>
          </a:bodyPr>
          <a:lstStyle/>
          <a:p>
            <a:pPr marL="12700">
              <a:lnSpc>
                <a:spcPct val="100000"/>
              </a:lnSpc>
              <a:spcBef>
                <a:spcPts val="100"/>
              </a:spcBef>
            </a:pPr>
            <a:r>
              <a:rPr sz="1200" b="1" spc="-5" dirty="0">
                <a:latin typeface="Arial"/>
                <a:cs typeface="Arial"/>
              </a:rPr>
              <a:t>Collection</a:t>
            </a:r>
            <a:endParaRPr sz="1200">
              <a:latin typeface="Arial"/>
              <a:cs typeface="Arial"/>
            </a:endParaRPr>
          </a:p>
        </p:txBody>
      </p:sp>
      <p:sp>
        <p:nvSpPr>
          <p:cNvPr id="15" name="object 15"/>
          <p:cNvSpPr txBox="1"/>
          <p:nvPr/>
        </p:nvSpPr>
        <p:spPr>
          <a:xfrm>
            <a:off x="4800307" y="5391403"/>
            <a:ext cx="534670" cy="208279"/>
          </a:xfrm>
          <a:prstGeom prst="rect">
            <a:avLst/>
          </a:prstGeom>
        </p:spPr>
        <p:txBody>
          <a:bodyPr vert="horz" wrap="square" lIns="0" tIns="12700" rIns="0" bIns="0" rtlCol="0">
            <a:spAutoFit/>
          </a:bodyPr>
          <a:lstStyle/>
          <a:p>
            <a:pPr marL="12700">
              <a:lnSpc>
                <a:spcPct val="100000"/>
              </a:lnSpc>
              <a:spcBef>
                <a:spcPts val="100"/>
              </a:spcBef>
            </a:pPr>
            <a:r>
              <a:rPr sz="1200" b="1" spc="-5" dirty="0">
                <a:latin typeface="Arial"/>
                <a:cs typeface="Arial"/>
              </a:rPr>
              <a:t>P</a:t>
            </a:r>
            <a:r>
              <a:rPr sz="1200" b="1" dirty="0">
                <a:latin typeface="Arial"/>
                <a:cs typeface="Arial"/>
              </a:rPr>
              <a:t>inn</a:t>
            </a:r>
            <a:r>
              <a:rPr sz="1200" b="1" spc="-10" dirty="0">
                <a:latin typeface="Arial"/>
                <a:cs typeface="Arial"/>
              </a:rPr>
              <a:t>e</a:t>
            </a:r>
            <a:r>
              <a:rPr sz="1200" b="1" dirty="0">
                <a:latin typeface="Arial"/>
                <a:cs typeface="Arial"/>
              </a:rPr>
              <a:t>d</a:t>
            </a:r>
            <a:endParaRPr sz="1200">
              <a:latin typeface="Arial"/>
              <a:cs typeface="Arial"/>
            </a:endParaRPr>
          </a:p>
        </p:txBody>
      </p:sp>
      <p:sp>
        <p:nvSpPr>
          <p:cNvPr id="16" name="object 16"/>
          <p:cNvSpPr txBox="1"/>
          <p:nvPr/>
        </p:nvSpPr>
        <p:spPr>
          <a:xfrm>
            <a:off x="5602566" y="5382259"/>
            <a:ext cx="763270" cy="208279"/>
          </a:xfrm>
          <a:prstGeom prst="rect">
            <a:avLst/>
          </a:prstGeom>
        </p:spPr>
        <p:txBody>
          <a:bodyPr vert="horz" wrap="square" lIns="0" tIns="12700" rIns="0" bIns="0" rtlCol="0">
            <a:spAutoFit/>
          </a:bodyPr>
          <a:lstStyle/>
          <a:p>
            <a:pPr marL="12700">
              <a:lnSpc>
                <a:spcPct val="100000"/>
              </a:lnSpc>
              <a:spcBef>
                <a:spcPts val="100"/>
              </a:spcBef>
            </a:pPr>
            <a:r>
              <a:rPr sz="1200" b="1" spc="-5" dirty="0">
                <a:latin typeface="Arial"/>
                <a:cs typeface="Arial"/>
              </a:rPr>
              <a:t>Allocation</a:t>
            </a:r>
            <a:endParaRPr sz="1200">
              <a:latin typeface="Arial"/>
              <a:cs typeface="Arial"/>
            </a:endParaRPr>
          </a:p>
        </p:txBody>
      </p:sp>
      <p:sp>
        <p:nvSpPr>
          <p:cNvPr id="17" name="object 17"/>
          <p:cNvSpPr/>
          <p:nvPr/>
        </p:nvSpPr>
        <p:spPr>
          <a:xfrm>
            <a:off x="2411755" y="4623090"/>
            <a:ext cx="347980" cy="179705"/>
          </a:xfrm>
          <a:custGeom>
            <a:avLst/>
            <a:gdLst/>
            <a:ahLst/>
            <a:cxnLst/>
            <a:rect l="l" t="t" r="r" b="b"/>
            <a:pathLst>
              <a:path w="347980" h="179704">
                <a:moveTo>
                  <a:pt x="51739" y="110939"/>
                </a:moveTo>
                <a:lnTo>
                  <a:pt x="0" y="178625"/>
                </a:lnTo>
                <a:lnTo>
                  <a:pt x="85191" y="179404"/>
                </a:lnTo>
                <a:lnTo>
                  <a:pt x="76765" y="162158"/>
                </a:lnTo>
                <a:lnTo>
                  <a:pt x="62636" y="162158"/>
                </a:lnTo>
                <a:lnTo>
                  <a:pt x="51485" y="139336"/>
                </a:lnTo>
                <a:lnTo>
                  <a:pt x="62891" y="133763"/>
                </a:lnTo>
                <a:lnTo>
                  <a:pt x="51739" y="110939"/>
                </a:lnTo>
                <a:close/>
              </a:path>
              <a:path w="347980" h="179704">
                <a:moveTo>
                  <a:pt x="62891" y="133763"/>
                </a:moveTo>
                <a:lnTo>
                  <a:pt x="51485" y="139336"/>
                </a:lnTo>
                <a:lnTo>
                  <a:pt x="62636" y="162158"/>
                </a:lnTo>
                <a:lnTo>
                  <a:pt x="74042" y="156585"/>
                </a:lnTo>
                <a:lnTo>
                  <a:pt x="62891" y="133763"/>
                </a:lnTo>
                <a:close/>
              </a:path>
              <a:path w="347980" h="179704">
                <a:moveTo>
                  <a:pt x="74042" y="156585"/>
                </a:moveTo>
                <a:lnTo>
                  <a:pt x="62636" y="162158"/>
                </a:lnTo>
                <a:lnTo>
                  <a:pt x="76765" y="162158"/>
                </a:lnTo>
                <a:lnTo>
                  <a:pt x="74042" y="156585"/>
                </a:lnTo>
                <a:close/>
              </a:path>
              <a:path w="347980" h="179704">
                <a:moveTo>
                  <a:pt x="336651" y="0"/>
                </a:moveTo>
                <a:lnTo>
                  <a:pt x="62891" y="133763"/>
                </a:lnTo>
                <a:lnTo>
                  <a:pt x="74042" y="156585"/>
                </a:lnTo>
                <a:lnTo>
                  <a:pt x="347802" y="22821"/>
                </a:lnTo>
                <a:lnTo>
                  <a:pt x="336651" y="0"/>
                </a:lnTo>
                <a:close/>
              </a:path>
            </a:pathLst>
          </a:custGeom>
          <a:solidFill>
            <a:srgbClr val="BD3347"/>
          </a:solidFill>
        </p:spPr>
        <p:txBody>
          <a:bodyPr wrap="square" lIns="0" tIns="0" rIns="0" bIns="0" rtlCol="0"/>
          <a:lstStyle/>
          <a:p>
            <a:endParaRPr/>
          </a:p>
        </p:txBody>
      </p:sp>
      <p:sp>
        <p:nvSpPr>
          <p:cNvPr id="18" name="object 18"/>
          <p:cNvSpPr/>
          <p:nvPr/>
        </p:nvSpPr>
        <p:spPr>
          <a:xfrm>
            <a:off x="2975851" y="4630277"/>
            <a:ext cx="94564" cy="208417"/>
          </a:xfrm>
          <a:prstGeom prst="rect">
            <a:avLst/>
          </a:prstGeom>
          <a:blipFill>
            <a:blip r:embed="rId3" cstate="print"/>
            <a:stretch>
              <a:fillRect/>
            </a:stretch>
          </a:blipFill>
        </p:spPr>
        <p:txBody>
          <a:bodyPr wrap="square" lIns="0" tIns="0" rIns="0" bIns="0" rtlCol="0"/>
          <a:lstStyle/>
          <a:p>
            <a:endParaRPr/>
          </a:p>
        </p:txBody>
      </p:sp>
      <p:sp>
        <p:nvSpPr>
          <p:cNvPr id="19" name="object 19"/>
          <p:cNvSpPr/>
          <p:nvPr/>
        </p:nvSpPr>
        <p:spPr>
          <a:xfrm>
            <a:off x="3338448" y="4645566"/>
            <a:ext cx="225437" cy="166985"/>
          </a:xfrm>
          <a:prstGeom prst="rect">
            <a:avLst/>
          </a:prstGeom>
          <a:blipFill>
            <a:blip r:embed="rId4" cstate="print"/>
            <a:stretch>
              <a:fillRect/>
            </a:stretch>
          </a:blipFill>
        </p:spPr>
        <p:txBody>
          <a:bodyPr wrap="square" lIns="0" tIns="0" rIns="0" bIns="0" rtlCol="0"/>
          <a:lstStyle/>
          <a:p>
            <a:endParaRPr/>
          </a:p>
        </p:txBody>
      </p:sp>
      <p:sp>
        <p:nvSpPr>
          <p:cNvPr id="20" name="object 20"/>
          <p:cNvSpPr/>
          <p:nvPr/>
        </p:nvSpPr>
        <p:spPr>
          <a:xfrm>
            <a:off x="3629278" y="4623665"/>
            <a:ext cx="340995" cy="215265"/>
          </a:xfrm>
          <a:custGeom>
            <a:avLst/>
            <a:gdLst/>
            <a:ahLst/>
            <a:cxnLst/>
            <a:rect l="l" t="t" r="r" b="b"/>
            <a:pathLst>
              <a:path w="340995" h="215264">
                <a:moveTo>
                  <a:pt x="269150" y="186137"/>
                </a:moveTo>
                <a:lnTo>
                  <a:pt x="255905" y="207810"/>
                </a:lnTo>
                <a:lnTo>
                  <a:pt x="340791" y="215030"/>
                </a:lnTo>
                <a:lnTo>
                  <a:pt x="326872" y="192758"/>
                </a:lnTo>
                <a:lnTo>
                  <a:pt x="279984" y="192758"/>
                </a:lnTo>
                <a:lnTo>
                  <a:pt x="269150" y="186137"/>
                </a:lnTo>
                <a:close/>
              </a:path>
              <a:path w="340995" h="215264">
                <a:moveTo>
                  <a:pt x="282396" y="164464"/>
                </a:moveTo>
                <a:lnTo>
                  <a:pt x="269150" y="186137"/>
                </a:lnTo>
                <a:lnTo>
                  <a:pt x="279984" y="192758"/>
                </a:lnTo>
                <a:lnTo>
                  <a:pt x="293230" y="171084"/>
                </a:lnTo>
                <a:lnTo>
                  <a:pt x="282396" y="164464"/>
                </a:lnTo>
                <a:close/>
              </a:path>
              <a:path w="340995" h="215264">
                <a:moveTo>
                  <a:pt x="295643" y="142788"/>
                </a:moveTo>
                <a:lnTo>
                  <a:pt x="282396" y="164464"/>
                </a:lnTo>
                <a:lnTo>
                  <a:pt x="293230" y="171084"/>
                </a:lnTo>
                <a:lnTo>
                  <a:pt x="279984" y="192758"/>
                </a:lnTo>
                <a:lnTo>
                  <a:pt x="326872" y="192758"/>
                </a:lnTo>
                <a:lnTo>
                  <a:pt x="295643" y="142788"/>
                </a:lnTo>
                <a:close/>
              </a:path>
              <a:path w="340995" h="215264">
                <a:moveTo>
                  <a:pt x="13233" y="0"/>
                </a:moveTo>
                <a:lnTo>
                  <a:pt x="0" y="21673"/>
                </a:lnTo>
                <a:lnTo>
                  <a:pt x="269150" y="186137"/>
                </a:lnTo>
                <a:lnTo>
                  <a:pt x="282396" y="164464"/>
                </a:lnTo>
                <a:lnTo>
                  <a:pt x="13233" y="0"/>
                </a:lnTo>
                <a:close/>
              </a:path>
            </a:pathLst>
          </a:custGeom>
          <a:solidFill>
            <a:srgbClr val="BD3347"/>
          </a:solidFill>
        </p:spPr>
        <p:txBody>
          <a:bodyPr wrap="square" lIns="0" tIns="0" rIns="0" bIns="0" rtlCol="0"/>
          <a:lstStyle/>
          <a:p>
            <a:endParaRPr/>
          </a:p>
        </p:txBody>
      </p:sp>
      <p:grpSp>
        <p:nvGrpSpPr>
          <p:cNvPr id="21" name="object 21"/>
          <p:cNvGrpSpPr/>
          <p:nvPr/>
        </p:nvGrpSpPr>
        <p:grpSpPr>
          <a:xfrm>
            <a:off x="4393603" y="4625252"/>
            <a:ext cx="1719580" cy="988060"/>
            <a:chOff x="4393603" y="4625252"/>
            <a:chExt cx="1719580" cy="988060"/>
          </a:xfrm>
        </p:grpSpPr>
        <p:sp>
          <p:nvSpPr>
            <p:cNvPr id="22" name="object 22"/>
            <p:cNvSpPr/>
            <p:nvPr/>
          </p:nvSpPr>
          <p:spPr>
            <a:xfrm>
              <a:off x="4604397" y="4660456"/>
              <a:ext cx="11430" cy="946785"/>
            </a:xfrm>
            <a:custGeom>
              <a:avLst/>
              <a:gdLst/>
              <a:ahLst/>
              <a:cxnLst/>
              <a:rect l="l" t="t" r="r" b="b"/>
              <a:pathLst>
                <a:path w="11429" h="946785">
                  <a:moveTo>
                    <a:pt x="0" y="0"/>
                  </a:moveTo>
                  <a:lnTo>
                    <a:pt x="11136" y="946156"/>
                  </a:lnTo>
                </a:path>
              </a:pathLst>
            </a:custGeom>
            <a:ln w="12700">
              <a:solidFill>
                <a:srgbClr val="7F7F7F"/>
              </a:solidFill>
            </a:ln>
          </p:spPr>
          <p:txBody>
            <a:bodyPr wrap="square" lIns="0" tIns="0" rIns="0" bIns="0" rtlCol="0"/>
            <a:lstStyle/>
            <a:p>
              <a:endParaRPr/>
            </a:p>
          </p:txBody>
        </p:sp>
        <p:sp>
          <p:nvSpPr>
            <p:cNvPr id="23" name="object 23"/>
            <p:cNvSpPr/>
            <p:nvPr/>
          </p:nvSpPr>
          <p:spPr>
            <a:xfrm>
              <a:off x="4966741" y="4630054"/>
              <a:ext cx="403225" cy="208915"/>
            </a:xfrm>
            <a:custGeom>
              <a:avLst/>
              <a:gdLst/>
              <a:ahLst/>
              <a:cxnLst/>
              <a:rect l="l" t="t" r="r" b="b"/>
              <a:pathLst>
                <a:path w="403225" h="208914">
                  <a:moveTo>
                    <a:pt x="51308" y="140629"/>
                  </a:moveTo>
                  <a:lnTo>
                    <a:pt x="0" y="208639"/>
                  </a:lnTo>
                  <a:lnTo>
                    <a:pt x="85191" y="208881"/>
                  </a:lnTo>
                  <a:lnTo>
                    <a:pt x="76700" y="191778"/>
                  </a:lnTo>
                  <a:lnTo>
                    <a:pt x="62522" y="191778"/>
                  </a:lnTo>
                  <a:lnTo>
                    <a:pt x="51231" y="169028"/>
                  </a:lnTo>
                  <a:lnTo>
                    <a:pt x="62603" y="163382"/>
                  </a:lnTo>
                  <a:lnTo>
                    <a:pt x="51308" y="140629"/>
                  </a:lnTo>
                  <a:close/>
                </a:path>
                <a:path w="403225" h="208914">
                  <a:moveTo>
                    <a:pt x="62603" y="163382"/>
                  </a:moveTo>
                  <a:lnTo>
                    <a:pt x="51231" y="169028"/>
                  </a:lnTo>
                  <a:lnTo>
                    <a:pt x="62522" y="191778"/>
                  </a:lnTo>
                  <a:lnTo>
                    <a:pt x="73897" y="186131"/>
                  </a:lnTo>
                  <a:lnTo>
                    <a:pt x="62603" y="163382"/>
                  </a:lnTo>
                  <a:close/>
                </a:path>
                <a:path w="403225" h="208914">
                  <a:moveTo>
                    <a:pt x="73897" y="186131"/>
                  </a:moveTo>
                  <a:lnTo>
                    <a:pt x="62522" y="191778"/>
                  </a:lnTo>
                  <a:lnTo>
                    <a:pt x="76700" y="191778"/>
                  </a:lnTo>
                  <a:lnTo>
                    <a:pt x="73897" y="186131"/>
                  </a:lnTo>
                  <a:close/>
                </a:path>
                <a:path w="403225" h="208914">
                  <a:moveTo>
                    <a:pt x="391693" y="0"/>
                  </a:moveTo>
                  <a:lnTo>
                    <a:pt x="62603" y="163382"/>
                  </a:lnTo>
                  <a:lnTo>
                    <a:pt x="73897" y="186131"/>
                  </a:lnTo>
                  <a:lnTo>
                    <a:pt x="402996" y="22749"/>
                  </a:lnTo>
                  <a:lnTo>
                    <a:pt x="391693" y="0"/>
                  </a:lnTo>
                  <a:close/>
                </a:path>
              </a:pathLst>
            </a:custGeom>
            <a:solidFill>
              <a:srgbClr val="3FB1F2"/>
            </a:solidFill>
          </p:spPr>
          <p:txBody>
            <a:bodyPr wrap="square" lIns="0" tIns="0" rIns="0" bIns="0" rtlCol="0"/>
            <a:lstStyle/>
            <a:p>
              <a:endParaRPr/>
            </a:p>
          </p:txBody>
        </p:sp>
        <p:sp>
          <p:nvSpPr>
            <p:cNvPr id="24" name="object 24"/>
            <p:cNvSpPr/>
            <p:nvPr/>
          </p:nvSpPr>
          <p:spPr>
            <a:xfrm>
              <a:off x="5364086" y="4625252"/>
              <a:ext cx="416940" cy="240742"/>
            </a:xfrm>
            <a:prstGeom prst="rect">
              <a:avLst/>
            </a:prstGeom>
            <a:blipFill>
              <a:blip r:embed="rId5" cstate="print"/>
              <a:stretch>
                <a:fillRect/>
              </a:stretch>
            </a:blipFill>
          </p:spPr>
          <p:txBody>
            <a:bodyPr wrap="square" lIns="0" tIns="0" rIns="0" bIns="0" rtlCol="0"/>
            <a:lstStyle/>
            <a:p>
              <a:endParaRPr/>
            </a:p>
          </p:txBody>
        </p:sp>
        <p:sp>
          <p:nvSpPr>
            <p:cNvPr id="25" name="object 25"/>
            <p:cNvSpPr/>
            <p:nvPr/>
          </p:nvSpPr>
          <p:spPr>
            <a:xfrm>
              <a:off x="4393603" y="4643577"/>
              <a:ext cx="1719580" cy="229870"/>
            </a:xfrm>
            <a:custGeom>
              <a:avLst/>
              <a:gdLst/>
              <a:ahLst/>
              <a:cxnLst/>
              <a:rect l="l" t="t" r="r" b="b"/>
              <a:pathLst>
                <a:path w="1719579" h="229870">
                  <a:moveTo>
                    <a:pt x="787933" y="24612"/>
                  </a:moveTo>
                  <a:lnTo>
                    <a:pt x="781685" y="0"/>
                  </a:lnTo>
                  <a:lnTo>
                    <a:pt x="70726" y="180568"/>
                  </a:lnTo>
                  <a:lnTo>
                    <a:pt x="64477" y="155943"/>
                  </a:lnTo>
                  <a:lnTo>
                    <a:pt x="0" y="211632"/>
                  </a:lnTo>
                  <a:lnTo>
                    <a:pt x="83235" y="229793"/>
                  </a:lnTo>
                  <a:lnTo>
                    <a:pt x="77774" y="208305"/>
                  </a:lnTo>
                  <a:lnTo>
                    <a:pt x="76974" y="205181"/>
                  </a:lnTo>
                  <a:lnTo>
                    <a:pt x="787933" y="24612"/>
                  </a:lnTo>
                  <a:close/>
                </a:path>
                <a:path w="1719579" h="229870">
                  <a:moveTo>
                    <a:pt x="1719033" y="195122"/>
                  </a:moveTo>
                  <a:lnTo>
                    <a:pt x="1705673" y="176034"/>
                  </a:lnTo>
                  <a:lnTo>
                    <a:pt x="1670189" y="125323"/>
                  </a:lnTo>
                  <a:lnTo>
                    <a:pt x="1658086" y="147650"/>
                  </a:lnTo>
                  <a:lnTo>
                    <a:pt x="1419479" y="18351"/>
                  </a:lnTo>
                  <a:lnTo>
                    <a:pt x="1407375" y="40678"/>
                  </a:lnTo>
                  <a:lnTo>
                    <a:pt x="1645983" y="169989"/>
                  </a:lnTo>
                  <a:lnTo>
                    <a:pt x="1633893" y="192316"/>
                  </a:lnTo>
                  <a:lnTo>
                    <a:pt x="1719033" y="195122"/>
                  </a:lnTo>
                  <a:close/>
                </a:path>
              </a:pathLst>
            </a:custGeom>
            <a:solidFill>
              <a:srgbClr val="3FB1F2"/>
            </a:solidFill>
          </p:spPr>
          <p:txBody>
            <a:bodyPr wrap="square" lIns="0" tIns="0" rIns="0" bIns="0" rtlCol="0"/>
            <a:lstStyle/>
            <a:p>
              <a:endParaRPr/>
            </a:p>
          </p:txBody>
        </p:sp>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409957"/>
            <a:ext cx="7843520" cy="513080"/>
          </a:xfrm>
          <a:prstGeom prst="rect">
            <a:avLst/>
          </a:prstGeom>
        </p:spPr>
        <p:txBody>
          <a:bodyPr vert="horz" wrap="square" lIns="0" tIns="12700" rIns="0" bIns="0" rtlCol="0">
            <a:spAutoFit/>
          </a:bodyPr>
          <a:lstStyle/>
          <a:p>
            <a:pPr marL="12700">
              <a:lnSpc>
                <a:spcPct val="100000"/>
              </a:lnSpc>
              <a:spcBef>
                <a:spcPts val="100"/>
              </a:spcBef>
            </a:pPr>
            <a:r>
              <a:rPr sz="3200" b="1" spc="85" dirty="0">
                <a:solidFill>
                  <a:srgbClr val="BE384B"/>
                </a:solidFill>
                <a:latin typeface="Arial"/>
                <a:cs typeface="Arial"/>
              </a:rPr>
              <a:t>Hardware-Assisted </a:t>
            </a:r>
            <a:r>
              <a:rPr sz="3200" b="1" spc="60" dirty="0">
                <a:solidFill>
                  <a:srgbClr val="BE384B"/>
                </a:solidFill>
                <a:latin typeface="Arial"/>
                <a:cs typeface="Arial"/>
              </a:rPr>
              <a:t>Barrier</a:t>
            </a:r>
            <a:r>
              <a:rPr sz="3200" b="1" spc="35" dirty="0">
                <a:solidFill>
                  <a:srgbClr val="BE384B"/>
                </a:solidFill>
                <a:latin typeface="Arial"/>
                <a:cs typeface="Arial"/>
              </a:rPr>
              <a:t> </a:t>
            </a:r>
            <a:r>
              <a:rPr sz="3200" b="1" spc="80" dirty="0">
                <a:solidFill>
                  <a:srgbClr val="BE384B"/>
                </a:solidFill>
                <a:latin typeface="Arial"/>
                <a:cs typeface="Arial"/>
              </a:rPr>
              <a:t>Elimination</a:t>
            </a:r>
            <a:endParaRPr sz="3200">
              <a:latin typeface="Arial"/>
              <a:cs typeface="Arial"/>
            </a:endParaRPr>
          </a:p>
        </p:txBody>
      </p:sp>
      <p:sp>
        <p:nvSpPr>
          <p:cNvPr id="3" name="object 3"/>
          <p:cNvSpPr txBox="1"/>
          <p:nvPr/>
        </p:nvSpPr>
        <p:spPr>
          <a:xfrm>
            <a:off x="535940" y="1263141"/>
            <a:ext cx="7496175" cy="2000250"/>
          </a:xfrm>
          <a:prstGeom prst="rect">
            <a:avLst/>
          </a:prstGeom>
        </p:spPr>
        <p:txBody>
          <a:bodyPr vert="horz" wrap="square" lIns="0" tIns="140970" rIns="0" bIns="0" rtlCol="0">
            <a:spAutoFit/>
          </a:bodyPr>
          <a:lstStyle/>
          <a:p>
            <a:pPr marL="355600" indent="-342900">
              <a:lnSpc>
                <a:spcPct val="100000"/>
              </a:lnSpc>
              <a:spcBef>
                <a:spcPts val="1110"/>
              </a:spcBef>
              <a:buFont typeface="Arial"/>
              <a:buChar char="•"/>
              <a:tabLst>
                <a:tab pos="354965" algn="l"/>
                <a:tab pos="355600" algn="l"/>
              </a:tabLst>
            </a:pPr>
            <a:r>
              <a:rPr sz="2000" b="1" spc="-5" dirty="0">
                <a:solidFill>
                  <a:srgbClr val="404040"/>
                </a:solidFill>
                <a:latin typeface="Arial"/>
                <a:cs typeface="Arial"/>
              </a:rPr>
              <a:t>It is still possible for mutators to </a:t>
            </a:r>
            <a:r>
              <a:rPr sz="2000" b="1" dirty="0">
                <a:solidFill>
                  <a:srgbClr val="404040"/>
                </a:solidFill>
                <a:latin typeface="Arial"/>
                <a:cs typeface="Arial"/>
              </a:rPr>
              <a:t>access </a:t>
            </a:r>
            <a:r>
              <a:rPr sz="2000" b="1" spc="-5" dirty="0">
                <a:solidFill>
                  <a:srgbClr val="404040"/>
                </a:solidFill>
                <a:latin typeface="Arial"/>
                <a:cs typeface="Arial"/>
              </a:rPr>
              <a:t>the collection</a:t>
            </a:r>
            <a:r>
              <a:rPr sz="2000" b="1" spc="-55" dirty="0">
                <a:solidFill>
                  <a:srgbClr val="404040"/>
                </a:solidFill>
                <a:latin typeface="Arial"/>
                <a:cs typeface="Arial"/>
              </a:rPr>
              <a:t> </a:t>
            </a:r>
            <a:r>
              <a:rPr sz="2000" b="1" spc="-5" dirty="0">
                <a:solidFill>
                  <a:srgbClr val="404040"/>
                </a:solidFill>
                <a:latin typeface="Arial"/>
                <a:cs typeface="Arial"/>
              </a:rPr>
              <a:t>area</a:t>
            </a:r>
            <a:endParaRPr sz="2000">
              <a:latin typeface="Arial"/>
              <a:cs typeface="Arial"/>
            </a:endParaRPr>
          </a:p>
          <a:p>
            <a:pPr marL="755650" lvl="1" indent="-285750">
              <a:lnSpc>
                <a:spcPct val="100000"/>
              </a:lnSpc>
              <a:spcBef>
                <a:spcPts val="805"/>
              </a:spcBef>
              <a:buChar char="–"/>
              <a:tabLst>
                <a:tab pos="755015" algn="l"/>
                <a:tab pos="755650" algn="l"/>
              </a:tabLst>
            </a:pPr>
            <a:r>
              <a:rPr sz="1600" spc="-5" dirty="0">
                <a:solidFill>
                  <a:srgbClr val="404040"/>
                </a:solidFill>
                <a:latin typeface="Arial"/>
                <a:cs typeface="Arial"/>
              </a:rPr>
              <a:t>Although it is rare (due </a:t>
            </a:r>
            <a:r>
              <a:rPr sz="1600" dirty="0">
                <a:solidFill>
                  <a:srgbClr val="404040"/>
                </a:solidFill>
                <a:latin typeface="Arial"/>
                <a:cs typeface="Arial"/>
              </a:rPr>
              <a:t>to the </a:t>
            </a:r>
            <a:r>
              <a:rPr sz="1600" spc="-5" dirty="0">
                <a:solidFill>
                  <a:srgbClr val="404040"/>
                </a:solidFill>
                <a:latin typeface="Arial"/>
                <a:cs typeface="Arial"/>
              </a:rPr>
              <a:t>skewed write</a:t>
            </a:r>
            <a:r>
              <a:rPr sz="1600" spc="35" dirty="0">
                <a:solidFill>
                  <a:srgbClr val="404040"/>
                </a:solidFill>
                <a:latin typeface="Arial"/>
                <a:cs typeface="Arial"/>
              </a:rPr>
              <a:t> </a:t>
            </a:r>
            <a:r>
              <a:rPr sz="1600" spc="-5" dirty="0">
                <a:solidFill>
                  <a:srgbClr val="404040"/>
                </a:solidFill>
                <a:latin typeface="Arial"/>
                <a:cs typeface="Arial"/>
              </a:rPr>
              <a:t>behavior)</a:t>
            </a:r>
            <a:endParaRPr sz="1600">
              <a:latin typeface="Arial"/>
              <a:cs typeface="Arial"/>
            </a:endParaRPr>
          </a:p>
          <a:p>
            <a:pPr lvl="1">
              <a:lnSpc>
                <a:spcPct val="100000"/>
              </a:lnSpc>
              <a:buClr>
                <a:srgbClr val="404040"/>
              </a:buClr>
              <a:buFont typeface="Arial"/>
              <a:buChar char="–"/>
            </a:pPr>
            <a:endParaRPr sz="1800">
              <a:latin typeface="Arial"/>
              <a:cs typeface="Arial"/>
            </a:endParaRPr>
          </a:p>
          <a:p>
            <a:pPr lvl="1">
              <a:lnSpc>
                <a:spcPct val="100000"/>
              </a:lnSpc>
              <a:spcBef>
                <a:spcPts val="25"/>
              </a:spcBef>
              <a:buClr>
                <a:srgbClr val="404040"/>
              </a:buClr>
              <a:buFont typeface="Arial"/>
              <a:buChar char="–"/>
            </a:pPr>
            <a:endParaRPr sz="1900">
              <a:latin typeface="Arial"/>
              <a:cs typeface="Arial"/>
            </a:endParaRPr>
          </a:p>
          <a:p>
            <a:pPr marL="355600" indent="-342900">
              <a:lnSpc>
                <a:spcPct val="100000"/>
              </a:lnSpc>
              <a:buFont typeface="Arial"/>
              <a:buChar char="•"/>
              <a:tabLst>
                <a:tab pos="354965" algn="l"/>
                <a:tab pos="355600" algn="l"/>
              </a:tabLst>
            </a:pPr>
            <a:r>
              <a:rPr sz="2000" b="1" spc="-15" dirty="0">
                <a:solidFill>
                  <a:srgbClr val="404040"/>
                </a:solidFill>
                <a:latin typeface="Arial"/>
                <a:cs typeface="Arial"/>
              </a:rPr>
              <a:t>Traditional </a:t>
            </a:r>
            <a:r>
              <a:rPr sz="2000" b="1" spc="-5" dirty="0">
                <a:solidFill>
                  <a:srgbClr val="404040"/>
                </a:solidFill>
                <a:latin typeface="Arial"/>
                <a:cs typeface="Arial"/>
              </a:rPr>
              <a:t>solution: </a:t>
            </a:r>
            <a:r>
              <a:rPr sz="2000" b="1" spc="-10" dirty="0">
                <a:solidFill>
                  <a:srgbClr val="404040"/>
                </a:solidFill>
                <a:latin typeface="Arial"/>
                <a:cs typeface="Arial"/>
              </a:rPr>
              <a:t>write</a:t>
            </a:r>
            <a:r>
              <a:rPr sz="2000" b="1" spc="-15" dirty="0">
                <a:solidFill>
                  <a:srgbClr val="404040"/>
                </a:solidFill>
                <a:latin typeface="Arial"/>
                <a:cs typeface="Arial"/>
              </a:rPr>
              <a:t> </a:t>
            </a:r>
            <a:r>
              <a:rPr sz="2000" b="1" spc="-5" dirty="0">
                <a:solidFill>
                  <a:srgbClr val="404040"/>
                </a:solidFill>
                <a:latin typeface="Arial"/>
                <a:cs typeface="Arial"/>
              </a:rPr>
              <a:t>barriers</a:t>
            </a:r>
            <a:endParaRPr sz="2000">
              <a:latin typeface="Arial"/>
              <a:cs typeface="Arial"/>
            </a:endParaRPr>
          </a:p>
          <a:p>
            <a:pPr marL="755650" lvl="1" indent="-285750">
              <a:lnSpc>
                <a:spcPct val="100000"/>
              </a:lnSpc>
              <a:spcBef>
                <a:spcPts val="810"/>
              </a:spcBef>
              <a:buChar char="–"/>
              <a:tabLst>
                <a:tab pos="755015" algn="l"/>
                <a:tab pos="755650" algn="l"/>
              </a:tabLst>
            </a:pPr>
            <a:r>
              <a:rPr sz="1600" spc="-5" dirty="0">
                <a:solidFill>
                  <a:srgbClr val="404040"/>
                </a:solidFill>
                <a:latin typeface="Arial"/>
                <a:cs typeface="Arial"/>
              </a:rPr>
              <a:t>Checking </a:t>
            </a:r>
            <a:r>
              <a:rPr sz="1600" dirty="0">
                <a:solidFill>
                  <a:srgbClr val="404040"/>
                </a:solidFill>
                <a:latin typeface="Arial"/>
                <a:cs typeface="Arial"/>
              </a:rPr>
              <a:t>the </a:t>
            </a:r>
            <a:r>
              <a:rPr sz="1600" spc="-5" dirty="0">
                <a:solidFill>
                  <a:srgbClr val="404040"/>
                </a:solidFill>
                <a:latin typeface="Arial"/>
                <a:cs typeface="Arial"/>
              </a:rPr>
              <a:t>address before </a:t>
            </a:r>
            <a:r>
              <a:rPr sz="1600" b="1" spc="-5" dirty="0">
                <a:solidFill>
                  <a:srgbClr val="404040"/>
                </a:solidFill>
                <a:latin typeface="Arial"/>
                <a:cs typeface="Arial"/>
              </a:rPr>
              <a:t>every </a:t>
            </a:r>
            <a:r>
              <a:rPr sz="1600" spc="-5" dirty="0">
                <a:solidFill>
                  <a:srgbClr val="404040"/>
                </a:solidFill>
                <a:latin typeface="Arial"/>
                <a:cs typeface="Arial"/>
              </a:rPr>
              <a:t>write </a:t>
            </a:r>
            <a:r>
              <a:rPr sz="1600" dirty="0">
                <a:solidFill>
                  <a:srgbClr val="404040"/>
                </a:solidFill>
                <a:latin typeface="Arial"/>
                <a:cs typeface="Arial"/>
              </a:rPr>
              <a:t>-&gt; </a:t>
            </a:r>
            <a:r>
              <a:rPr sz="1600" spc="-5" dirty="0">
                <a:solidFill>
                  <a:srgbClr val="404040"/>
                </a:solidFill>
                <a:latin typeface="Arial"/>
                <a:cs typeface="Arial"/>
              </a:rPr>
              <a:t>runtime</a:t>
            </a:r>
            <a:r>
              <a:rPr sz="1600" spc="30" dirty="0">
                <a:solidFill>
                  <a:srgbClr val="404040"/>
                </a:solidFill>
                <a:latin typeface="Arial"/>
                <a:cs typeface="Arial"/>
              </a:rPr>
              <a:t> </a:t>
            </a:r>
            <a:r>
              <a:rPr sz="1600" spc="-5" dirty="0">
                <a:solidFill>
                  <a:srgbClr val="404040"/>
                </a:solidFill>
                <a:latin typeface="Arial"/>
                <a:cs typeface="Arial"/>
              </a:rPr>
              <a:t>overhead</a:t>
            </a:r>
            <a:endParaRPr sz="1600">
              <a:latin typeface="Arial"/>
              <a:cs typeface="Arial"/>
            </a:endParaRPr>
          </a:p>
        </p:txBody>
      </p:sp>
      <p:sp>
        <p:nvSpPr>
          <p:cNvPr id="4" name="object 4"/>
          <p:cNvSpPr txBox="1"/>
          <p:nvPr/>
        </p:nvSpPr>
        <p:spPr>
          <a:xfrm>
            <a:off x="8419465" y="5333491"/>
            <a:ext cx="187325" cy="208279"/>
          </a:xfrm>
          <a:prstGeom prst="rect">
            <a:avLst/>
          </a:prstGeom>
        </p:spPr>
        <p:txBody>
          <a:bodyPr vert="horz" wrap="square" lIns="0" tIns="12700" rIns="0" bIns="0" rtlCol="0">
            <a:spAutoFit/>
          </a:bodyPr>
          <a:lstStyle/>
          <a:p>
            <a:pPr marL="12700">
              <a:lnSpc>
                <a:spcPct val="100000"/>
              </a:lnSpc>
              <a:spcBef>
                <a:spcPts val="100"/>
              </a:spcBef>
            </a:pPr>
            <a:r>
              <a:rPr sz="1200" spc="-35" dirty="0">
                <a:solidFill>
                  <a:srgbClr val="898989"/>
                </a:solidFill>
                <a:latin typeface="Arial"/>
                <a:cs typeface="Arial"/>
              </a:rPr>
              <a:t>29</a:t>
            </a:r>
            <a:endParaRPr sz="1200">
              <a:latin typeface="Arial"/>
              <a:cs typeface="Arial"/>
            </a:endParaRPr>
          </a:p>
        </p:txBody>
      </p:sp>
      <p:sp>
        <p:nvSpPr>
          <p:cNvPr id="5" name="object 5"/>
          <p:cNvSpPr txBox="1"/>
          <p:nvPr/>
        </p:nvSpPr>
        <p:spPr>
          <a:xfrm>
            <a:off x="2814942" y="4081640"/>
            <a:ext cx="3514725" cy="1169670"/>
          </a:xfrm>
          <a:prstGeom prst="rect">
            <a:avLst/>
          </a:prstGeom>
          <a:ln w="25400">
            <a:solidFill>
              <a:srgbClr val="000000"/>
            </a:solidFill>
          </a:ln>
        </p:spPr>
        <p:txBody>
          <a:bodyPr vert="horz" wrap="square" lIns="0" tIns="16510" rIns="0" bIns="0" rtlCol="0">
            <a:spAutoFit/>
          </a:bodyPr>
          <a:lstStyle/>
          <a:p>
            <a:pPr marL="516255" marR="117475" indent="-425450">
              <a:lnSpc>
                <a:spcPct val="101400"/>
              </a:lnSpc>
              <a:spcBef>
                <a:spcPts val="130"/>
              </a:spcBef>
            </a:pPr>
            <a:r>
              <a:rPr sz="1400" b="1" spc="-5" dirty="0">
                <a:solidFill>
                  <a:srgbClr val="BD3846"/>
                </a:solidFill>
                <a:latin typeface="Courier New"/>
                <a:cs typeface="Courier New"/>
              </a:rPr>
              <a:t>if (is_in_collection_area(y))</a:t>
            </a:r>
            <a:r>
              <a:rPr sz="1400" b="1" spc="-105" dirty="0">
                <a:solidFill>
                  <a:srgbClr val="BD3846"/>
                </a:solidFill>
                <a:latin typeface="Courier New"/>
                <a:cs typeface="Courier New"/>
              </a:rPr>
              <a:t> </a:t>
            </a:r>
            <a:r>
              <a:rPr sz="1400" b="1" dirty="0">
                <a:solidFill>
                  <a:srgbClr val="BD3846"/>
                </a:solidFill>
                <a:latin typeface="Courier New"/>
                <a:cs typeface="Courier New"/>
              </a:rPr>
              <a:t>{  </a:t>
            </a:r>
            <a:r>
              <a:rPr sz="1400" b="1" spc="-5" dirty="0">
                <a:solidFill>
                  <a:srgbClr val="BD3846"/>
                </a:solidFill>
                <a:latin typeface="Courier New"/>
                <a:cs typeface="Courier New"/>
              </a:rPr>
              <a:t>slow_path(y.x,</a:t>
            </a:r>
            <a:r>
              <a:rPr sz="1400" b="1" spc="-20" dirty="0">
                <a:solidFill>
                  <a:srgbClr val="BD3846"/>
                </a:solidFill>
                <a:latin typeface="Courier New"/>
                <a:cs typeface="Courier New"/>
              </a:rPr>
              <a:t> </a:t>
            </a:r>
            <a:r>
              <a:rPr sz="1400" b="1" spc="-5" dirty="0">
                <a:solidFill>
                  <a:srgbClr val="BD3846"/>
                </a:solidFill>
                <a:latin typeface="Courier New"/>
                <a:cs typeface="Courier New"/>
              </a:rPr>
              <a:t>z);</a:t>
            </a:r>
            <a:endParaRPr sz="1400">
              <a:latin typeface="Courier New"/>
              <a:cs typeface="Courier New"/>
            </a:endParaRPr>
          </a:p>
          <a:p>
            <a:pPr marL="90805">
              <a:lnSpc>
                <a:spcPct val="100000"/>
              </a:lnSpc>
              <a:spcBef>
                <a:spcPts val="25"/>
              </a:spcBef>
            </a:pPr>
            <a:r>
              <a:rPr sz="1400" b="1" dirty="0">
                <a:solidFill>
                  <a:srgbClr val="BD3846"/>
                </a:solidFill>
                <a:latin typeface="Courier New"/>
                <a:cs typeface="Courier New"/>
              </a:rPr>
              <a:t>} </a:t>
            </a:r>
            <a:r>
              <a:rPr sz="1400" b="1" spc="-5" dirty="0">
                <a:latin typeface="Courier New"/>
                <a:cs typeface="Courier New"/>
              </a:rPr>
              <a:t>else</a:t>
            </a:r>
            <a:r>
              <a:rPr sz="1400" b="1" spc="-30" dirty="0">
                <a:latin typeface="Courier New"/>
                <a:cs typeface="Courier New"/>
              </a:rPr>
              <a:t> </a:t>
            </a:r>
            <a:r>
              <a:rPr sz="1400" b="1" dirty="0">
                <a:latin typeface="Courier New"/>
                <a:cs typeface="Courier New"/>
              </a:rPr>
              <a:t>{</a:t>
            </a:r>
            <a:endParaRPr sz="1400">
              <a:latin typeface="Courier New"/>
              <a:cs typeface="Courier New"/>
            </a:endParaRPr>
          </a:p>
          <a:p>
            <a:pPr marL="516255">
              <a:lnSpc>
                <a:spcPct val="100000"/>
              </a:lnSpc>
              <a:spcBef>
                <a:spcPts val="25"/>
              </a:spcBef>
            </a:pPr>
            <a:r>
              <a:rPr sz="1400" b="1" spc="-5" dirty="0">
                <a:latin typeface="Courier New"/>
                <a:cs typeface="Courier New"/>
              </a:rPr>
              <a:t>y.x </a:t>
            </a:r>
            <a:r>
              <a:rPr sz="1400" b="1" dirty="0">
                <a:latin typeface="Courier New"/>
                <a:cs typeface="Courier New"/>
              </a:rPr>
              <a:t>=</a:t>
            </a:r>
            <a:r>
              <a:rPr sz="1400" b="1" spc="-25" dirty="0">
                <a:latin typeface="Courier New"/>
                <a:cs typeface="Courier New"/>
              </a:rPr>
              <a:t> </a:t>
            </a:r>
            <a:r>
              <a:rPr sz="1400" b="1" spc="-5" dirty="0">
                <a:latin typeface="Courier New"/>
                <a:cs typeface="Courier New"/>
              </a:rPr>
              <a:t>z;</a:t>
            </a:r>
            <a:endParaRPr sz="1400">
              <a:latin typeface="Courier New"/>
              <a:cs typeface="Courier New"/>
            </a:endParaRPr>
          </a:p>
          <a:p>
            <a:pPr marL="90805">
              <a:lnSpc>
                <a:spcPct val="100000"/>
              </a:lnSpc>
            </a:pPr>
            <a:r>
              <a:rPr sz="1400" b="1" dirty="0">
                <a:latin typeface="Courier New"/>
                <a:cs typeface="Courier New"/>
              </a:rPr>
              <a:t>}</a:t>
            </a:r>
            <a:endParaRPr sz="1400">
              <a:latin typeface="Courier New"/>
              <a:cs typeface="Courier New"/>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380491"/>
            <a:ext cx="5875655" cy="574040"/>
          </a:xfrm>
          <a:prstGeom prst="rect">
            <a:avLst/>
          </a:prstGeom>
        </p:spPr>
        <p:txBody>
          <a:bodyPr vert="horz" wrap="square" lIns="0" tIns="12700" rIns="0" bIns="0" rtlCol="0">
            <a:spAutoFit/>
          </a:bodyPr>
          <a:lstStyle/>
          <a:p>
            <a:pPr marL="12700">
              <a:lnSpc>
                <a:spcPct val="100000"/>
              </a:lnSpc>
              <a:spcBef>
                <a:spcPts val="100"/>
              </a:spcBef>
            </a:pPr>
            <a:r>
              <a:rPr sz="3600" b="1" dirty="0">
                <a:solidFill>
                  <a:srgbClr val="BE384B"/>
                </a:solidFill>
                <a:latin typeface="Arial"/>
                <a:cs typeface="Arial"/>
              </a:rPr>
              <a:t>A </a:t>
            </a:r>
            <a:r>
              <a:rPr sz="3600" b="1" spc="-5" dirty="0">
                <a:solidFill>
                  <a:srgbClr val="BE384B"/>
                </a:solidFill>
                <a:latin typeface="Arial"/>
                <a:cs typeface="Arial"/>
              </a:rPr>
              <a:t>page is multiple</a:t>
            </a:r>
            <a:r>
              <a:rPr sz="3600" b="1" spc="-204" dirty="0">
                <a:solidFill>
                  <a:srgbClr val="BE384B"/>
                </a:solidFill>
                <a:latin typeface="Arial"/>
                <a:cs typeface="Arial"/>
              </a:rPr>
              <a:t> </a:t>
            </a:r>
            <a:r>
              <a:rPr sz="3600" b="1" spc="-5" dirty="0">
                <a:solidFill>
                  <a:srgbClr val="BE384B"/>
                </a:solidFill>
                <a:latin typeface="Arial"/>
                <a:cs typeface="Arial"/>
              </a:rPr>
              <a:t>services</a:t>
            </a:r>
            <a:endParaRPr sz="3600">
              <a:latin typeface="Arial"/>
              <a:cs typeface="Arial"/>
            </a:endParaRPr>
          </a:p>
        </p:txBody>
      </p:sp>
      <p:grpSp>
        <p:nvGrpSpPr>
          <p:cNvPr id="3" name="object 3"/>
          <p:cNvGrpSpPr/>
          <p:nvPr/>
        </p:nvGrpSpPr>
        <p:grpSpPr>
          <a:xfrm>
            <a:off x="7264260" y="1387729"/>
            <a:ext cx="988060" cy="958215"/>
            <a:chOff x="7264260" y="1387729"/>
            <a:chExt cx="988060" cy="958215"/>
          </a:xfrm>
        </p:grpSpPr>
        <p:sp>
          <p:nvSpPr>
            <p:cNvPr id="4" name="object 4"/>
            <p:cNvSpPr/>
            <p:nvPr/>
          </p:nvSpPr>
          <p:spPr>
            <a:xfrm>
              <a:off x="7264260" y="1907552"/>
              <a:ext cx="438150" cy="438150"/>
            </a:xfrm>
            <a:custGeom>
              <a:avLst/>
              <a:gdLst/>
              <a:ahLst/>
              <a:cxnLst/>
              <a:rect l="l" t="t" r="r" b="b"/>
              <a:pathLst>
                <a:path w="438150" h="438150">
                  <a:moveTo>
                    <a:pt x="218909" y="0"/>
                  </a:moveTo>
                  <a:lnTo>
                    <a:pt x="178673" y="8125"/>
                  </a:lnTo>
                  <a:lnTo>
                    <a:pt x="145813" y="30281"/>
                  </a:lnTo>
                  <a:lnTo>
                    <a:pt x="123656" y="63141"/>
                  </a:lnTo>
                  <a:lnTo>
                    <a:pt x="115531" y="103377"/>
                  </a:lnTo>
                  <a:lnTo>
                    <a:pt x="123656" y="143621"/>
                  </a:lnTo>
                  <a:lnTo>
                    <a:pt x="145813" y="176485"/>
                  </a:lnTo>
                  <a:lnTo>
                    <a:pt x="178673" y="198643"/>
                  </a:lnTo>
                  <a:lnTo>
                    <a:pt x="218909" y="206768"/>
                  </a:lnTo>
                  <a:lnTo>
                    <a:pt x="259153" y="198643"/>
                  </a:lnTo>
                  <a:lnTo>
                    <a:pt x="292017" y="176485"/>
                  </a:lnTo>
                  <a:lnTo>
                    <a:pt x="314175" y="143621"/>
                  </a:lnTo>
                  <a:lnTo>
                    <a:pt x="322300" y="103377"/>
                  </a:lnTo>
                  <a:lnTo>
                    <a:pt x="314175" y="63141"/>
                  </a:lnTo>
                  <a:lnTo>
                    <a:pt x="292017" y="30281"/>
                  </a:lnTo>
                  <a:lnTo>
                    <a:pt x="259153" y="8125"/>
                  </a:lnTo>
                  <a:lnTo>
                    <a:pt x="218909" y="0"/>
                  </a:lnTo>
                  <a:close/>
                </a:path>
                <a:path w="438150" h="438150">
                  <a:moveTo>
                    <a:pt x="267563" y="231089"/>
                  </a:moveTo>
                  <a:lnTo>
                    <a:pt x="170268" y="231089"/>
                  </a:lnTo>
                  <a:lnTo>
                    <a:pt x="125002" y="237171"/>
                  </a:lnTo>
                  <a:lnTo>
                    <a:pt x="84327" y="254337"/>
                  </a:lnTo>
                  <a:lnTo>
                    <a:pt x="49868" y="280962"/>
                  </a:lnTo>
                  <a:lnTo>
                    <a:pt x="23245" y="315422"/>
                  </a:lnTo>
                  <a:lnTo>
                    <a:pt x="6081" y="356096"/>
                  </a:lnTo>
                  <a:lnTo>
                    <a:pt x="0" y="401358"/>
                  </a:lnTo>
                  <a:lnTo>
                    <a:pt x="0" y="413524"/>
                  </a:lnTo>
                  <a:lnTo>
                    <a:pt x="1910" y="422993"/>
                  </a:lnTo>
                  <a:lnTo>
                    <a:pt x="7121" y="430723"/>
                  </a:lnTo>
                  <a:lnTo>
                    <a:pt x="14851" y="435934"/>
                  </a:lnTo>
                  <a:lnTo>
                    <a:pt x="24320" y="437845"/>
                  </a:lnTo>
                  <a:lnTo>
                    <a:pt x="413511" y="437845"/>
                  </a:lnTo>
                  <a:lnTo>
                    <a:pt x="422980" y="435934"/>
                  </a:lnTo>
                  <a:lnTo>
                    <a:pt x="430710" y="430723"/>
                  </a:lnTo>
                  <a:lnTo>
                    <a:pt x="435921" y="422993"/>
                  </a:lnTo>
                  <a:lnTo>
                    <a:pt x="437832" y="413524"/>
                  </a:lnTo>
                  <a:lnTo>
                    <a:pt x="437832" y="401358"/>
                  </a:lnTo>
                  <a:lnTo>
                    <a:pt x="431750" y="356096"/>
                  </a:lnTo>
                  <a:lnTo>
                    <a:pt x="414587" y="315422"/>
                  </a:lnTo>
                  <a:lnTo>
                    <a:pt x="387964" y="280962"/>
                  </a:lnTo>
                  <a:lnTo>
                    <a:pt x="353504" y="254337"/>
                  </a:lnTo>
                  <a:lnTo>
                    <a:pt x="312830" y="237171"/>
                  </a:lnTo>
                  <a:lnTo>
                    <a:pt x="267563" y="231089"/>
                  </a:lnTo>
                  <a:close/>
                </a:path>
              </a:pathLst>
            </a:custGeom>
            <a:solidFill>
              <a:srgbClr val="000000"/>
            </a:solidFill>
          </p:spPr>
          <p:txBody>
            <a:bodyPr wrap="square" lIns="0" tIns="0" rIns="0" bIns="0" rtlCol="0"/>
            <a:lstStyle/>
            <a:p>
              <a:endParaRPr/>
            </a:p>
          </p:txBody>
        </p:sp>
        <p:sp>
          <p:nvSpPr>
            <p:cNvPr id="5" name="object 5"/>
            <p:cNvSpPr/>
            <p:nvPr/>
          </p:nvSpPr>
          <p:spPr>
            <a:xfrm>
              <a:off x="7483384" y="1400434"/>
              <a:ext cx="756285" cy="414020"/>
            </a:xfrm>
            <a:custGeom>
              <a:avLst/>
              <a:gdLst/>
              <a:ahLst/>
              <a:cxnLst/>
              <a:rect l="l" t="t" r="r" b="b"/>
              <a:pathLst>
                <a:path w="756284" h="414019">
                  <a:moveTo>
                    <a:pt x="466457" y="0"/>
                  </a:moveTo>
                  <a:lnTo>
                    <a:pt x="437405" y="2840"/>
                  </a:lnTo>
                  <a:lnTo>
                    <a:pt x="411902" y="13598"/>
                  </a:lnTo>
                  <a:lnTo>
                    <a:pt x="393244" y="31452"/>
                  </a:lnTo>
                  <a:lnTo>
                    <a:pt x="386818" y="26727"/>
                  </a:lnTo>
                  <a:lnTo>
                    <a:pt x="379503" y="22727"/>
                  </a:lnTo>
                  <a:lnTo>
                    <a:pt x="371540" y="19577"/>
                  </a:lnTo>
                  <a:lnTo>
                    <a:pt x="335993" y="11693"/>
                  </a:lnTo>
                  <a:lnTo>
                    <a:pt x="300390" y="14491"/>
                  </a:lnTo>
                  <a:lnTo>
                    <a:pt x="268790" y="27042"/>
                  </a:lnTo>
                  <a:lnTo>
                    <a:pt x="245251" y="48419"/>
                  </a:lnTo>
                  <a:lnTo>
                    <a:pt x="227475" y="42078"/>
                  </a:lnTo>
                  <a:lnTo>
                    <a:pt x="208664" y="38046"/>
                  </a:lnTo>
                  <a:lnTo>
                    <a:pt x="189217" y="36382"/>
                  </a:lnTo>
                  <a:lnTo>
                    <a:pt x="169534" y="37141"/>
                  </a:lnTo>
                  <a:lnTo>
                    <a:pt x="125181" y="48621"/>
                  </a:lnTo>
                  <a:lnTo>
                    <a:pt x="91353" y="71103"/>
                  </a:lnTo>
                  <a:lnTo>
                    <a:pt x="71307" y="101397"/>
                  </a:lnTo>
                  <a:lnTo>
                    <a:pt x="68302" y="136316"/>
                  </a:lnTo>
                  <a:lnTo>
                    <a:pt x="67667" y="137598"/>
                  </a:lnTo>
                  <a:lnTo>
                    <a:pt x="20625" y="154781"/>
                  </a:lnTo>
                  <a:lnTo>
                    <a:pt x="0" y="186896"/>
                  </a:lnTo>
                  <a:lnTo>
                    <a:pt x="1849" y="208701"/>
                  </a:lnTo>
                  <a:lnTo>
                    <a:pt x="14481" y="228394"/>
                  </a:lnTo>
                  <a:lnTo>
                    <a:pt x="37022" y="243465"/>
                  </a:lnTo>
                  <a:lnTo>
                    <a:pt x="27032" y="253369"/>
                  </a:lnTo>
                  <a:lnTo>
                    <a:pt x="20233" y="264513"/>
                  </a:lnTo>
                  <a:lnTo>
                    <a:pt x="16805" y="276480"/>
                  </a:lnTo>
                  <a:lnTo>
                    <a:pt x="16931" y="288855"/>
                  </a:lnTo>
                  <a:lnTo>
                    <a:pt x="26354" y="310265"/>
                  </a:lnTo>
                  <a:lnTo>
                    <a:pt x="45434" y="326757"/>
                  </a:lnTo>
                  <a:lnTo>
                    <a:pt x="71446" y="336731"/>
                  </a:lnTo>
                  <a:lnTo>
                    <a:pt x="101665" y="338588"/>
                  </a:lnTo>
                  <a:lnTo>
                    <a:pt x="103087" y="340405"/>
                  </a:lnTo>
                  <a:lnTo>
                    <a:pt x="139305" y="370030"/>
                  </a:lnTo>
                  <a:lnTo>
                    <a:pt x="186276" y="386406"/>
                  </a:lnTo>
                  <a:lnTo>
                    <a:pt x="238033" y="388419"/>
                  </a:lnTo>
                  <a:lnTo>
                    <a:pt x="288609" y="374961"/>
                  </a:lnTo>
                  <a:lnTo>
                    <a:pt x="301343" y="386836"/>
                  </a:lnTo>
                  <a:lnTo>
                    <a:pt x="316500" y="396839"/>
                  </a:lnTo>
                  <a:lnTo>
                    <a:pt x="333716" y="404767"/>
                  </a:lnTo>
                  <a:lnTo>
                    <a:pt x="352630" y="410420"/>
                  </a:lnTo>
                  <a:lnTo>
                    <a:pt x="399376" y="413738"/>
                  </a:lnTo>
                  <a:lnTo>
                    <a:pt x="442692" y="403755"/>
                  </a:lnTo>
                  <a:lnTo>
                    <a:pt x="477835" y="382366"/>
                  </a:lnTo>
                  <a:lnTo>
                    <a:pt x="500064" y="351466"/>
                  </a:lnTo>
                  <a:lnTo>
                    <a:pt x="512377" y="356346"/>
                  </a:lnTo>
                  <a:lnTo>
                    <a:pt x="525413" y="359907"/>
                  </a:lnTo>
                  <a:lnTo>
                    <a:pt x="538983" y="362109"/>
                  </a:lnTo>
                  <a:lnTo>
                    <a:pt x="552896" y="362909"/>
                  </a:lnTo>
                  <a:lnTo>
                    <a:pt x="592389" y="357216"/>
                  </a:lnTo>
                  <a:lnTo>
                    <a:pt x="624762" y="341246"/>
                  </a:lnTo>
                  <a:lnTo>
                    <a:pt x="646729" y="317403"/>
                  </a:lnTo>
                  <a:lnTo>
                    <a:pt x="655004" y="288093"/>
                  </a:lnTo>
                  <a:lnTo>
                    <a:pt x="669917" y="285771"/>
                  </a:lnTo>
                  <a:lnTo>
                    <a:pt x="710478" y="270694"/>
                  </a:lnTo>
                  <a:lnTo>
                    <a:pt x="741424" y="244230"/>
                  </a:lnTo>
                  <a:lnTo>
                    <a:pt x="755845" y="212092"/>
                  </a:lnTo>
                  <a:lnTo>
                    <a:pt x="753040" y="178270"/>
                  </a:lnTo>
                  <a:lnTo>
                    <a:pt x="732309" y="146755"/>
                  </a:lnTo>
                  <a:lnTo>
                    <a:pt x="734011" y="143783"/>
                  </a:lnTo>
                  <a:lnTo>
                    <a:pt x="735446" y="140722"/>
                  </a:lnTo>
                  <a:lnTo>
                    <a:pt x="736589" y="137598"/>
                  </a:lnTo>
                  <a:lnTo>
                    <a:pt x="739057" y="109970"/>
                  </a:lnTo>
                  <a:lnTo>
                    <a:pt x="727543" y="84660"/>
                  </a:lnTo>
                  <a:lnTo>
                    <a:pt x="704156" y="64419"/>
                  </a:lnTo>
                  <a:lnTo>
                    <a:pt x="671006" y="52000"/>
                  </a:lnTo>
                  <a:lnTo>
                    <a:pt x="667166" y="41460"/>
                  </a:lnTo>
                  <a:lnTo>
                    <a:pt x="612724" y="2863"/>
                  </a:lnTo>
                  <a:lnTo>
                    <a:pt x="580314" y="206"/>
                  </a:lnTo>
                  <a:lnTo>
                    <a:pt x="548930" y="6775"/>
                  </a:lnTo>
                  <a:lnTo>
                    <a:pt x="522429" y="22333"/>
                  </a:lnTo>
                  <a:lnTo>
                    <a:pt x="516743" y="17392"/>
                  </a:lnTo>
                  <a:lnTo>
                    <a:pt x="510361" y="12978"/>
                  </a:lnTo>
                  <a:lnTo>
                    <a:pt x="503344" y="9133"/>
                  </a:lnTo>
                  <a:lnTo>
                    <a:pt x="495759" y="5899"/>
                  </a:lnTo>
                  <a:lnTo>
                    <a:pt x="466457" y="0"/>
                  </a:lnTo>
                  <a:close/>
                </a:path>
              </a:pathLst>
            </a:custGeom>
            <a:solidFill>
              <a:srgbClr val="BE384B"/>
            </a:solidFill>
          </p:spPr>
          <p:txBody>
            <a:bodyPr wrap="square" lIns="0" tIns="0" rIns="0" bIns="0" rtlCol="0"/>
            <a:lstStyle/>
            <a:p>
              <a:endParaRPr/>
            </a:p>
          </p:txBody>
        </p:sp>
        <p:sp>
          <p:nvSpPr>
            <p:cNvPr id="6" name="object 6"/>
            <p:cNvSpPr/>
            <p:nvPr/>
          </p:nvSpPr>
          <p:spPr>
            <a:xfrm>
              <a:off x="7689710" y="1782229"/>
              <a:ext cx="78155" cy="94170"/>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7483396" y="1400429"/>
              <a:ext cx="756285" cy="476250"/>
            </a:xfrm>
            <a:custGeom>
              <a:avLst/>
              <a:gdLst/>
              <a:ahLst/>
              <a:cxnLst/>
              <a:rect l="l" t="t" r="r" b="b"/>
              <a:pathLst>
                <a:path w="756284" h="476250">
                  <a:moveTo>
                    <a:pt x="68297" y="136310"/>
                  </a:moveTo>
                  <a:lnTo>
                    <a:pt x="91346" y="71104"/>
                  </a:lnTo>
                  <a:lnTo>
                    <a:pt x="125176" y="48621"/>
                  </a:lnTo>
                  <a:lnTo>
                    <a:pt x="169533" y="37139"/>
                  </a:lnTo>
                  <a:lnTo>
                    <a:pt x="189216" y="36379"/>
                  </a:lnTo>
                  <a:lnTo>
                    <a:pt x="208664" y="38046"/>
                  </a:lnTo>
                  <a:lnTo>
                    <a:pt x="227476" y="42080"/>
                  </a:lnTo>
                  <a:lnTo>
                    <a:pt x="245252" y="48421"/>
                  </a:lnTo>
                  <a:lnTo>
                    <a:pt x="268786" y="27041"/>
                  </a:lnTo>
                  <a:lnTo>
                    <a:pt x="300386" y="14489"/>
                  </a:lnTo>
                  <a:lnTo>
                    <a:pt x="335990" y="11691"/>
                  </a:lnTo>
                  <a:lnTo>
                    <a:pt x="371536" y="19577"/>
                  </a:lnTo>
                  <a:lnTo>
                    <a:pt x="379501" y="22733"/>
                  </a:lnTo>
                  <a:lnTo>
                    <a:pt x="386811" y="26734"/>
                  </a:lnTo>
                  <a:lnTo>
                    <a:pt x="393238" y="31453"/>
                  </a:lnTo>
                  <a:lnTo>
                    <a:pt x="411895" y="13601"/>
                  </a:lnTo>
                  <a:lnTo>
                    <a:pt x="437399" y="2843"/>
                  </a:lnTo>
                  <a:lnTo>
                    <a:pt x="466453" y="0"/>
                  </a:lnTo>
                  <a:lnTo>
                    <a:pt x="495758" y="5894"/>
                  </a:lnTo>
                  <a:lnTo>
                    <a:pt x="503338" y="9129"/>
                  </a:lnTo>
                  <a:lnTo>
                    <a:pt x="510353" y="12975"/>
                  </a:lnTo>
                  <a:lnTo>
                    <a:pt x="516735" y="17390"/>
                  </a:lnTo>
                  <a:lnTo>
                    <a:pt x="522419" y="22334"/>
                  </a:lnTo>
                  <a:lnTo>
                    <a:pt x="548925" y="6774"/>
                  </a:lnTo>
                  <a:lnTo>
                    <a:pt x="580310" y="205"/>
                  </a:lnTo>
                  <a:lnTo>
                    <a:pt x="612719" y="2863"/>
                  </a:lnTo>
                  <a:lnTo>
                    <a:pt x="642295" y="14985"/>
                  </a:lnTo>
                  <a:lnTo>
                    <a:pt x="652643" y="22742"/>
                  </a:lnTo>
                  <a:lnTo>
                    <a:pt x="660986" y="31638"/>
                  </a:lnTo>
                  <a:lnTo>
                    <a:pt x="667162" y="41463"/>
                  </a:lnTo>
                  <a:lnTo>
                    <a:pt x="671006" y="52006"/>
                  </a:lnTo>
                  <a:lnTo>
                    <a:pt x="704152" y="64423"/>
                  </a:lnTo>
                  <a:lnTo>
                    <a:pt x="727536" y="84663"/>
                  </a:lnTo>
                  <a:lnTo>
                    <a:pt x="739048" y="109972"/>
                  </a:lnTo>
                  <a:lnTo>
                    <a:pt x="736578" y="137598"/>
                  </a:lnTo>
                  <a:lnTo>
                    <a:pt x="735439" y="140721"/>
                  </a:lnTo>
                  <a:lnTo>
                    <a:pt x="734010" y="143782"/>
                  </a:lnTo>
                  <a:lnTo>
                    <a:pt x="732301" y="146757"/>
                  </a:lnTo>
                  <a:lnTo>
                    <a:pt x="753037" y="178274"/>
                  </a:lnTo>
                  <a:lnTo>
                    <a:pt x="741423" y="244230"/>
                  </a:lnTo>
                  <a:lnTo>
                    <a:pt x="710478" y="270695"/>
                  </a:lnTo>
                  <a:lnTo>
                    <a:pt x="669916" y="285771"/>
                  </a:lnTo>
                  <a:lnTo>
                    <a:pt x="655005" y="288095"/>
                  </a:lnTo>
                  <a:lnTo>
                    <a:pt x="646728" y="317403"/>
                  </a:lnTo>
                  <a:lnTo>
                    <a:pt x="624761" y="341244"/>
                  </a:lnTo>
                  <a:lnTo>
                    <a:pt x="592387" y="357214"/>
                  </a:lnTo>
                  <a:lnTo>
                    <a:pt x="552892" y="362905"/>
                  </a:lnTo>
                  <a:lnTo>
                    <a:pt x="538981" y="362107"/>
                  </a:lnTo>
                  <a:lnTo>
                    <a:pt x="525412" y="359907"/>
                  </a:lnTo>
                  <a:lnTo>
                    <a:pt x="512374" y="356346"/>
                  </a:lnTo>
                  <a:lnTo>
                    <a:pt x="500058" y="351464"/>
                  </a:lnTo>
                  <a:lnTo>
                    <a:pt x="477829" y="382364"/>
                  </a:lnTo>
                  <a:lnTo>
                    <a:pt x="442686" y="403753"/>
                  </a:lnTo>
                  <a:lnTo>
                    <a:pt x="399372" y="413735"/>
                  </a:lnTo>
                  <a:lnTo>
                    <a:pt x="352631" y="410414"/>
                  </a:lnTo>
                  <a:lnTo>
                    <a:pt x="333715" y="404766"/>
                  </a:lnTo>
                  <a:lnTo>
                    <a:pt x="316496" y="396840"/>
                  </a:lnTo>
                  <a:lnTo>
                    <a:pt x="301337" y="386838"/>
                  </a:lnTo>
                  <a:lnTo>
                    <a:pt x="288598" y="374960"/>
                  </a:lnTo>
                  <a:lnTo>
                    <a:pt x="238025" y="388422"/>
                  </a:lnTo>
                  <a:lnTo>
                    <a:pt x="186269" y="386409"/>
                  </a:lnTo>
                  <a:lnTo>
                    <a:pt x="139300" y="370034"/>
                  </a:lnTo>
                  <a:lnTo>
                    <a:pt x="103084" y="340407"/>
                  </a:lnTo>
                  <a:lnTo>
                    <a:pt x="101655" y="338587"/>
                  </a:lnTo>
                  <a:lnTo>
                    <a:pt x="71439" y="336733"/>
                  </a:lnTo>
                  <a:lnTo>
                    <a:pt x="45429" y="326760"/>
                  </a:lnTo>
                  <a:lnTo>
                    <a:pt x="26349" y="310267"/>
                  </a:lnTo>
                  <a:lnTo>
                    <a:pt x="16925" y="288854"/>
                  </a:lnTo>
                  <a:lnTo>
                    <a:pt x="16799" y="276480"/>
                  </a:lnTo>
                  <a:lnTo>
                    <a:pt x="20227" y="264515"/>
                  </a:lnTo>
                  <a:lnTo>
                    <a:pt x="27026" y="253374"/>
                  </a:lnTo>
                  <a:lnTo>
                    <a:pt x="37013" y="243471"/>
                  </a:lnTo>
                  <a:lnTo>
                    <a:pt x="14478" y="228396"/>
                  </a:lnTo>
                  <a:lnTo>
                    <a:pt x="1848" y="208702"/>
                  </a:lnTo>
                  <a:lnTo>
                    <a:pt x="0" y="186897"/>
                  </a:lnTo>
                  <a:lnTo>
                    <a:pt x="9806" y="165491"/>
                  </a:lnTo>
                  <a:lnTo>
                    <a:pt x="20623" y="154784"/>
                  </a:lnTo>
                  <a:lnTo>
                    <a:pt x="34284" y="146368"/>
                  </a:lnTo>
                  <a:lnTo>
                    <a:pt x="50169" y="140540"/>
                  </a:lnTo>
                  <a:lnTo>
                    <a:pt x="67659" y="137600"/>
                  </a:lnTo>
                  <a:lnTo>
                    <a:pt x="68297" y="136310"/>
                  </a:lnTo>
                  <a:close/>
                </a:path>
                <a:path w="756284" h="476250">
                  <a:moveTo>
                    <a:pt x="232152" y="464459"/>
                  </a:moveTo>
                  <a:lnTo>
                    <a:pt x="232152" y="470813"/>
                  </a:lnTo>
                  <a:lnTo>
                    <a:pt x="227002" y="475963"/>
                  </a:lnTo>
                  <a:lnTo>
                    <a:pt x="220648" y="475963"/>
                  </a:lnTo>
                  <a:lnTo>
                    <a:pt x="214295" y="475963"/>
                  </a:lnTo>
                  <a:lnTo>
                    <a:pt x="209144" y="470813"/>
                  </a:lnTo>
                  <a:lnTo>
                    <a:pt x="209144" y="464459"/>
                  </a:lnTo>
                  <a:lnTo>
                    <a:pt x="209144" y="458106"/>
                  </a:lnTo>
                  <a:lnTo>
                    <a:pt x="214295" y="452956"/>
                  </a:lnTo>
                  <a:lnTo>
                    <a:pt x="220648" y="452956"/>
                  </a:lnTo>
                  <a:lnTo>
                    <a:pt x="227002" y="452956"/>
                  </a:lnTo>
                  <a:lnTo>
                    <a:pt x="232152" y="458106"/>
                  </a:lnTo>
                  <a:lnTo>
                    <a:pt x="232152" y="464459"/>
                  </a:lnTo>
                  <a:close/>
                </a:path>
                <a:path w="756284" h="476250">
                  <a:moveTo>
                    <a:pt x="252331" y="450211"/>
                  </a:moveTo>
                  <a:lnTo>
                    <a:pt x="250523" y="459167"/>
                  </a:lnTo>
                  <a:lnTo>
                    <a:pt x="245592" y="466481"/>
                  </a:lnTo>
                  <a:lnTo>
                    <a:pt x="238279" y="471411"/>
                  </a:lnTo>
                  <a:lnTo>
                    <a:pt x="229323" y="473220"/>
                  </a:lnTo>
                  <a:lnTo>
                    <a:pt x="220368" y="471411"/>
                  </a:lnTo>
                  <a:lnTo>
                    <a:pt x="213055" y="466481"/>
                  </a:lnTo>
                  <a:lnTo>
                    <a:pt x="208124" y="459167"/>
                  </a:lnTo>
                  <a:lnTo>
                    <a:pt x="206316" y="450211"/>
                  </a:lnTo>
                  <a:lnTo>
                    <a:pt x="208124" y="441256"/>
                  </a:lnTo>
                  <a:lnTo>
                    <a:pt x="213055" y="433943"/>
                  </a:lnTo>
                  <a:lnTo>
                    <a:pt x="220368" y="429013"/>
                  </a:lnTo>
                  <a:lnTo>
                    <a:pt x="229323" y="427204"/>
                  </a:lnTo>
                  <a:lnTo>
                    <a:pt x="238279" y="429013"/>
                  </a:lnTo>
                  <a:lnTo>
                    <a:pt x="245592" y="433943"/>
                  </a:lnTo>
                  <a:lnTo>
                    <a:pt x="250523" y="441256"/>
                  </a:lnTo>
                  <a:lnTo>
                    <a:pt x="252331" y="450211"/>
                  </a:lnTo>
                  <a:close/>
                </a:path>
                <a:path w="756284" h="476250">
                  <a:moveTo>
                    <a:pt x="284475" y="416312"/>
                  </a:moveTo>
                  <a:lnTo>
                    <a:pt x="281763" y="429746"/>
                  </a:lnTo>
                  <a:lnTo>
                    <a:pt x="274367" y="440716"/>
                  </a:lnTo>
                  <a:lnTo>
                    <a:pt x="263397" y="448112"/>
                  </a:lnTo>
                  <a:lnTo>
                    <a:pt x="249964" y="450824"/>
                  </a:lnTo>
                  <a:lnTo>
                    <a:pt x="236531" y="448112"/>
                  </a:lnTo>
                  <a:lnTo>
                    <a:pt x="225561" y="440716"/>
                  </a:lnTo>
                  <a:lnTo>
                    <a:pt x="218165" y="429746"/>
                  </a:lnTo>
                  <a:lnTo>
                    <a:pt x="215453" y="416312"/>
                  </a:lnTo>
                  <a:lnTo>
                    <a:pt x="218165" y="402879"/>
                  </a:lnTo>
                  <a:lnTo>
                    <a:pt x="225561" y="391909"/>
                  </a:lnTo>
                  <a:lnTo>
                    <a:pt x="236531" y="384513"/>
                  </a:lnTo>
                  <a:lnTo>
                    <a:pt x="249964" y="381801"/>
                  </a:lnTo>
                  <a:lnTo>
                    <a:pt x="263397" y="384513"/>
                  </a:lnTo>
                  <a:lnTo>
                    <a:pt x="274367" y="391909"/>
                  </a:lnTo>
                  <a:lnTo>
                    <a:pt x="281763" y="402879"/>
                  </a:lnTo>
                  <a:lnTo>
                    <a:pt x="284475" y="416312"/>
                  </a:lnTo>
                  <a:close/>
                </a:path>
                <a:path w="756284" h="476250">
                  <a:moveTo>
                    <a:pt x="82183" y="249499"/>
                  </a:moveTo>
                  <a:lnTo>
                    <a:pt x="70605" y="249513"/>
                  </a:lnTo>
                  <a:lnTo>
                    <a:pt x="59223" y="248222"/>
                  </a:lnTo>
                  <a:lnTo>
                    <a:pt x="48231" y="245659"/>
                  </a:lnTo>
                  <a:lnTo>
                    <a:pt x="37825" y="241858"/>
                  </a:lnTo>
                </a:path>
                <a:path w="756284" h="476250">
                  <a:moveTo>
                    <a:pt x="121321" y="333113"/>
                  </a:moveTo>
                  <a:lnTo>
                    <a:pt x="115096" y="334960"/>
                  </a:lnTo>
                  <a:lnTo>
                    <a:pt x="108571" y="336189"/>
                  </a:lnTo>
                  <a:lnTo>
                    <a:pt x="101913" y="336770"/>
                  </a:lnTo>
                </a:path>
                <a:path w="756284" h="476250">
                  <a:moveTo>
                    <a:pt x="288555" y="373290"/>
                  </a:moveTo>
                  <a:lnTo>
                    <a:pt x="283873" y="368057"/>
                  </a:lnTo>
                  <a:lnTo>
                    <a:pt x="279953" y="362465"/>
                  </a:lnTo>
                  <a:lnTo>
                    <a:pt x="276861" y="356609"/>
                  </a:lnTo>
                </a:path>
                <a:path w="756284" h="476250">
                  <a:moveTo>
                    <a:pt x="504804" y="331694"/>
                  </a:moveTo>
                  <a:lnTo>
                    <a:pt x="504115" y="337901"/>
                  </a:lnTo>
                  <a:lnTo>
                    <a:pt x="502550" y="344036"/>
                  </a:lnTo>
                  <a:lnTo>
                    <a:pt x="500134" y="349997"/>
                  </a:lnTo>
                </a:path>
                <a:path w="756284" h="476250">
                  <a:moveTo>
                    <a:pt x="597649" y="218601"/>
                  </a:moveTo>
                  <a:lnTo>
                    <a:pt x="621398" y="230573"/>
                  </a:lnTo>
                  <a:lnTo>
                    <a:pt x="639398" y="246678"/>
                  </a:lnTo>
                  <a:lnTo>
                    <a:pt x="650758" y="265847"/>
                  </a:lnTo>
                  <a:lnTo>
                    <a:pt x="654586" y="287007"/>
                  </a:lnTo>
                </a:path>
                <a:path w="756284" h="476250">
                  <a:moveTo>
                    <a:pt x="731944" y="145743"/>
                  </a:moveTo>
                  <a:lnTo>
                    <a:pt x="727131" y="152946"/>
                  </a:lnTo>
                  <a:lnTo>
                    <a:pt x="721258" y="159665"/>
                  </a:lnTo>
                  <a:lnTo>
                    <a:pt x="714390" y="165836"/>
                  </a:lnTo>
                  <a:lnTo>
                    <a:pt x="706591" y="171394"/>
                  </a:lnTo>
                </a:path>
                <a:path w="756284" h="476250">
                  <a:moveTo>
                    <a:pt x="671109" y="50568"/>
                  </a:moveTo>
                  <a:lnTo>
                    <a:pt x="672078" y="54565"/>
                  </a:lnTo>
                  <a:lnTo>
                    <a:pt x="672526" y="58622"/>
                  </a:lnTo>
                  <a:lnTo>
                    <a:pt x="672448" y="62682"/>
                  </a:lnTo>
                </a:path>
                <a:path w="756284" h="476250">
                  <a:moveTo>
                    <a:pt x="509199" y="36437"/>
                  </a:moveTo>
                  <a:lnTo>
                    <a:pt x="512502" y="30849"/>
                  </a:lnTo>
                  <a:lnTo>
                    <a:pt x="516877" y="25645"/>
                  </a:lnTo>
                  <a:lnTo>
                    <a:pt x="522187" y="20988"/>
                  </a:lnTo>
                </a:path>
                <a:path w="756284" h="476250">
                  <a:moveTo>
                    <a:pt x="387722" y="43800"/>
                  </a:moveTo>
                  <a:lnTo>
                    <a:pt x="389070" y="39181"/>
                  </a:lnTo>
                  <a:lnTo>
                    <a:pt x="391183" y="34706"/>
                  </a:lnTo>
                  <a:lnTo>
                    <a:pt x="394013" y="30476"/>
                  </a:lnTo>
                </a:path>
                <a:path w="756284" h="476250">
                  <a:moveTo>
                    <a:pt x="245162" y="48325"/>
                  </a:moveTo>
                  <a:lnTo>
                    <a:pt x="251240" y="51166"/>
                  </a:lnTo>
                  <a:lnTo>
                    <a:pt x="257070" y="54273"/>
                  </a:lnTo>
                  <a:lnTo>
                    <a:pt x="262637" y="57638"/>
                  </a:lnTo>
                  <a:lnTo>
                    <a:pt x="267924" y="61251"/>
                  </a:lnTo>
                </a:path>
                <a:path w="756284" h="476250">
                  <a:moveTo>
                    <a:pt x="72272" y="149913"/>
                  </a:moveTo>
                  <a:lnTo>
                    <a:pt x="70468" y="145465"/>
                  </a:lnTo>
                  <a:lnTo>
                    <a:pt x="69140" y="140918"/>
                  </a:lnTo>
                  <a:lnTo>
                    <a:pt x="68299" y="136313"/>
                  </a:lnTo>
                </a:path>
              </a:pathLst>
            </a:custGeom>
            <a:ln w="25400">
              <a:solidFill>
                <a:srgbClr val="8B2635"/>
              </a:solidFill>
            </a:ln>
          </p:spPr>
          <p:txBody>
            <a:bodyPr wrap="square" lIns="0" tIns="0" rIns="0" bIns="0" rtlCol="0"/>
            <a:lstStyle/>
            <a:p>
              <a:endParaRPr/>
            </a:p>
          </p:txBody>
        </p:sp>
      </p:grpSp>
      <p:sp>
        <p:nvSpPr>
          <p:cNvPr id="8" name="object 8"/>
          <p:cNvSpPr txBox="1"/>
          <p:nvPr/>
        </p:nvSpPr>
        <p:spPr>
          <a:xfrm>
            <a:off x="8500427" y="5333491"/>
            <a:ext cx="106045" cy="208279"/>
          </a:xfrm>
          <a:prstGeom prst="rect">
            <a:avLst/>
          </a:prstGeom>
        </p:spPr>
        <p:txBody>
          <a:bodyPr vert="horz" wrap="square" lIns="0" tIns="12700" rIns="0" bIns="0" rtlCol="0">
            <a:spAutoFit/>
          </a:bodyPr>
          <a:lstStyle/>
          <a:p>
            <a:pPr marL="12700">
              <a:lnSpc>
                <a:spcPct val="100000"/>
              </a:lnSpc>
              <a:spcBef>
                <a:spcPts val="100"/>
              </a:spcBef>
            </a:pPr>
            <a:r>
              <a:rPr sz="1200" spc="-40" dirty="0">
                <a:solidFill>
                  <a:srgbClr val="898989"/>
                </a:solidFill>
                <a:latin typeface="Arial"/>
                <a:cs typeface="Arial"/>
              </a:rPr>
              <a:t>3</a:t>
            </a:r>
            <a:endParaRPr sz="1200">
              <a:latin typeface="Arial"/>
              <a:cs typeface="Arial"/>
            </a:endParaRPr>
          </a:p>
        </p:txBody>
      </p:sp>
      <p:grpSp>
        <p:nvGrpSpPr>
          <p:cNvPr id="9" name="object 9"/>
          <p:cNvGrpSpPr/>
          <p:nvPr/>
        </p:nvGrpSpPr>
        <p:grpSpPr>
          <a:xfrm>
            <a:off x="7323823" y="2688907"/>
            <a:ext cx="328930" cy="521334"/>
            <a:chOff x="7323823" y="2688907"/>
            <a:chExt cx="328930" cy="521334"/>
          </a:xfrm>
        </p:grpSpPr>
        <p:sp>
          <p:nvSpPr>
            <p:cNvPr id="10" name="object 10"/>
            <p:cNvSpPr/>
            <p:nvPr/>
          </p:nvSpPr>
          <p:spPr>
            <a:xfrm>
              <a:off x="7470483" y="3139567"/>
              <a:ext cx="35560" cy="36830"/>
            </a:xfrm>
            <a:custGeom>
              <a:avLst/>
              <a:gdLst/>
              <a:ahLst/>
              <a:cxnLst/>
              <a:rect l="l" t="t" r="r" b="b"/>
              <a:pathLst>
                <a:path w="35559" h="36830">
                  <a:moveTo>
                    <a:pt x="20954" y="0"/>
                  </a:moveTo>
                  <a:lnTo>
                    <a:pt x="14249" y="0"/>
                  </a:lnTo>
                  <a:lnTo>
                    <a:pt x="3352" y="6210"/>
                  </a:lnTo>
                  <a:lnTo>
                    <a:pt x="0" y="11937"/>
                  </a:lnTo>
                  <a:lnTo>
                    <a:pt x="0" y="24345"/>
                  </a:lnTo>
                  <a:lnTo>
                    <a:pt x="3352" y="30073"/>
                  </a:lnTo>
                  <a:lnTo>
                    <a:pt x="14249" y="36283"/>
                  </a:lnTo>
                  <a:lnTo>
                    <a:pt x="20954" y="36283"/>
                  </a:lnTo>
                  <a:lnTo>
                    <a:pt x="31851" y="30073"/>
                  </a:lnTo>
                  <a:lnTo>
                    <a:pt x="35204" y="24345"/>
                  </a:lnTo>
                  <a:lnTo>
                    <a:pt x="35204" y="11937"/>
                  </a:lnTo>
                  <a:lnTo>
                    <a:pt x="31851" y="6210"/>
                  </a:lnTo>
                  <a:lnTo>
                    <a:pt x="20954" y="0"/>
                  </a:lnTo>
                  <a:close/>
                </a:path>
              </a:pathLst>
            </a:custGeom>
            <a:solidFill>
              <a:srgbClr val="EE6A56"/>
            </a:solidFill>
          </p:spPr>
          <p:txBody>
            <a:bodyPr wrap="square" lIns="0" tIns="0" rIns="0" bIns="0" rtlCol="0"/>
            <a:lstStyle/>
            <a:p>
              <a:endParaRPr/>
            </a:p>
          </p:txBody>
        </p:sp>
        <p:sp>
          <p:nvSpPr>
            <p:cNvPr id="11" name="object 11"/>
            <p:cNvSpPr/>
            <p:nvPr/>
          </p:nvSpPr>
          <p:spPr>
            <a:xfrm>
              <a:off x="7382484" y="2897263"/>
              <a:ext cx="211454" cy="173990"/>
            </a:xfrm>
            <a:custGeom>
              <a:avLst/>
              <a:gdLst/>
              <a:ahLst/>
              <a:cxnLst/>
              <a:rect l="l" t="t" r="r" b="b"/>
              <a:pathLst>
                <a:path w="211454" h="173989">
                  <a:moveTo>
                    <a:pt x="211200" y="0"/>
                  </a:moveTo>
                  <a:lnTo>
                    <a:pt x="0" y="0"/>
                  </a:lnTo>
                  <a:lnTo>
                    <a:pt x="0" y="173634"/>
                  </a:lnTo>
                  <a:lnTo>
                    <a:pt x="211200" y="173634"/>
                  </a:lnTo>
                  <a:lnTo>
                    <a:pt x="211200" y="0"/>
                  </a:lnTo>
                  <a:close/>
                </a:path>
              </a:pathLst>
            </a:custGeom>
            <a:solidFill>
              <a:srgbClr val="F7D54A"/>
            </a:solidFill>
          </p:spPr>
          <p:txBody>
            <a:bodyPr wrap="square" lIns="0" tIns="0" rIns="0" bIns="0" rtlCol="0"/>
            <a:lstStyle/>
            <a:p>
              <a:endParaRPr/>
            </a:p>
          </p:txBody>
        </p:sp>
        <p:sp>
          <p:nvSpPr>
            <p:cNvPr id="12" name="object 12"/>
            <p:cNvSpPr/>
            <p:nvPr/>
          </p:nvSpPr>
          <p:spPr>
            <a:xfrm>
              <a:off x="7405954" y="2827807"/>
              <a:ext cx="164465" cy="23495"/>
            </a:xfrm>
            <a:custGeom>
              <a:avLst/>
              <a:gdLst/>
              <a:ahLst/>
              <a:cxnLst/>
              <a:rect l="l" t="t" r="r" b="b"/>
              <a:pathLst>
                <a:path w="164465" h="23494">
                  <a:moveTo>
                    <a:pt x="164261" y="0"/>
                  </a:moveTo>
                  <a:lnTo>
                    <a:pt x="0" y="0"/>
                  </a:lnTo>
                  <a:lnTo>
                    <a:pt x="0" y="23152"/>
                  </a:lnTo>
                  <a:lnTo>
                    <a:pt x="164261" y="23152"/>
                  </a:lnTo>
                  <a:lnTo>
                    <a:pt x="164261" y="0"/>
                  </a:lnTo>
                  <a:close/>
                </a:path>
              </a:pathLst>
            </a:custGeom>
            <a:solidFill>
              <a:srgbClr val="86AEDD"/>
            </a:solidFill>
          </p:spPr>
          <p:txBody>
            <a:bodyPr wrap="square" lIns="0" tIns="0" rIns="0" bIns="0" rtlCol="0"/>
            <a:lstStyle/>
            <a:p>
              <a:endParaRPr/>
            </a:p>
          </p:txBody>
        </p:sp>
        <p:sp>
          <p:nvSpPr>
            <p:cNvPr id="13" name="object 13"/>
            <p:cNvSpPr/>
            <p:nvPr/>
          </p:nvSpPr>
          <p:spPr>
            <a:xfrm>
              <a:off x="7394219" y="2862541"/>
              <a:ext cx="187960" cy="23495"/>
            </a:xfrm>
            <a:custGeom>
              <a:avLst/>
              <a:gdLst/>
              <a:ahLst/>
              <a:cxnLst/>
              <a:rect l="l" t="t" r="r" b="b"/>
              <a:pathLst>
                <a:path w="187959" h="23494">
                  <a:moveTo>
                    <a:pt x="187731" y="0"/>
                  </a:moveTo>
                  <a:lnTo>
                    <a:pt x="0" y="0"/>
                  </a:lnTo>
                  <a:lnTo>
                    <a:pt x="0" y="23152"/>
                  </a:lnTo>
                  <a:lnTo>
                    <a:pt x="187731" y="23152"/>
                  </a:lnTo>
                  <a:lnTo>
                    <a:pt x="187731" y="0"/>
                  </a:lnTo>
                  <a:close/>
                </a:path>
              </a:pathLst>
            </a:custGeom>
            <a:solidFill>
              <a:srgbClr val="85AB70"/>
            </a:solidFill>
          </p:spPr>
          <p:txBody>
            <a:bodyPr wrap="square" lIns="0" tIns="0" rIns="0" bIns="0" rtlCol="0"/>
            <a:lstStyle/>
            <a:p>
              <a:endParaRPr/>
            </a:p>
          </p:txBody>
        </p:sp>
        <p:sp>
          <p:nvSpPr>
            <p:cNvPr id="14" name="object 14"/>
            <p:cNvSpPr/>
            <p:nvPr/>
          </p:nvSpPr>
          <p:spPr>
            <a:xfrm>
              <a:off x="7417689" y="2735211"/>
              <a:ext cx="140970" cy="278130"/>
            </a:xfrm>
            <a:custGeom>
              <a:avLst/>
              <a:gdLst/>
              <a:ahLst/>
              <a:cxnLst/>
              <a:rect l="l" t="t" r="r" b="b"/>
              <a:pathLst>
                <a:path w="140970" h="278130">
                  <a:moveTo>
                    <a:pt x="50164" y="0"/>
                  </a:moveTo>
                  <a:lnTo>
                    <a:pt x="43687" y="0"/>
                  </a:lnTo>
                  <a:lnTo>
                    <a:pt x="41059" y="2590"/>
                  </a:lnTo>
                  <a:lnTo>
                    <a:pt x="41059" y="8978"/>
                  </a:lnTo>
                  <a:lnTo>
                    <a:pt x="43687" y="11569"/>
                  </a:lnTo>
                  <a:lnTo>
                    <a:pt x="50164" y="11569"/>
                  </a:lnTo>
                  <a:lnTo>
                    <a:pt x="52793" y="8978"/>
                  </a:lnTo>
                  <a:lnTo>
                    <a:pt x="52793" y="2590"/>
                  </a:lnTo>
                  <a:lnTo>
                    <a:pt x="50164" y="0"/>
                  </a:lnTo>
                  <a:close/>
                </a:path>
                <a:path w="140970" h="278130">
                  <a:moveTo>
                    <a:pt x="97104" y="0"/>
                  </a:moveTo>
                  <a:lnTo>
                    <a:pt x="61290" y="0"/>
                  </a:lnTo>
                  <a:lnTo>
                    <a:pt x="58661" y="2590"/>
                  </a:lnTo>
                  <a:lnTo>
                    <a:pt x="58661" y="8978"/>
                  </a:lnTo>
                  <a:lnTo>
                    <a:pt x="61290" y="11569"/>
                  </a:lnTo>
                  <a:lnTo>
                    <a:pt x="97104" y="11569"/>
                  </a:lnTo>
                  <a:lnTo>
                    <a:pt x="99733" y="8978"/>
                  </a:lnTo>
                  <a:lnTo>
                    <a:pt x="99733" y="2590"/>
                  </a:lnTo>
                  <a:lnTo>
                    <a:pt x="97104" y="0"/>
                  </a:lnTo>
                  <a:close/>
                </a:path>
                <a:path w="140970" h="278130">
                  <a:moveTo>
                    <a:pt x="82130" y="219925"/>
                  </a:moveTo>
                  <a:lnTo>
                    <a:pt x="0" y="219925"/>
                  </a:lnTo>
                  <a:lnTo>
                    <a:pt x="0" y="231508"/>
                  </a:lnTo>
                  <a:lnTo>
                    <a:pt x="82130" y="231508"/>
                  </a:lnTo>
                  <a:lnTo>
                    <a:pt x="82130" y="219925"/>
                  </a:lnTo>
                  <a:close/>
                </a:path>
                <a:path w="140970" h="278130">
                  <a:moveTo>
                    <a:pt x="140792" y="243077"/>
                  </a:moveTo>
                  <a:lnTo>
                    <a:pt x="0" y="243077"/>
                  </a:lnTo>
                  <a:lnTo>
                    <a:pt x="0" y="254660"/>
                  </a:lnTo>
                  <a:lnTo>
                    <a:pt x="140792" y="254660"/>
                  </a:lnTo>
                  <a:lnTo>
                    <a:pt x="140792" y="243077"/>
                  </a:lnTo>
                  <a:close/>
                </a:path>
                <a:path w="140970" h="278130">
                  <a:moveTo>
                    <a:pt x="117335" y="266230"/>
                  </a:moveTo>
                  <a:lnTo>
                    <a:pt x="0" y="266230"/>
                  </a:lnTo>
                  <a:lnTo>
                    <a:pt x="0" y="277799"/>
                  </a:lnTo>
                  <a:lnTo>
                    <a:pt x="117335" y="277799"/>
                  </a:lnTo>
                  <a:lnTo>
                    <a:pt x="117335" y="266230"/>
                  </a:lnTo>
                  <a:close/>
                </a:path>
              </a:pathLst>
            </a:custGeom>
            <a:solidFill>
              <a:srgbClr val="313E4B"/>
            </a:solidFill>
          </p:spPr>
          <p:txBody>
            <a:bodyPr wrap="square" lIns="0" tIns="0" rIns="0" bIns="0" rtlCol="0"/>
            <a:lstStyle/>
            <a:p>
              <a:endParaRPr/>
            </a:p>
          </p:txBody>
        </p:sp>
        <p:sp>
          <p:nvSpPr>
            <p:cNvPr id="15" name="object 15"/>
            <p:cNvSpPr/>
            <p:nvPr/>
          </p:nvSpPr>
          <p:spPr>
            <a:xfrm>
              <a:off x="7323823" y="2688907"/>
              <a:ext cx="328930" cy="521334"/>
            </a:xfrm>
            <a:custGeom>
              <a:avLst/>
              <a:gdLst/>
              <a:ahLst/>
              <a:cxnLst/>
              <a:rect l="l" t="t" r="r" b="b"/>
              <a:pathLst>
                <a:path w="328929" h="521335">
                  <a:moveTo>
                    <a:pt x="281597" y="0"/>
                  </a:moveTo>
                  <a:lnTo>
                    <a:pt x="46926" y="0"/>
                  </a:lnTo>
                  <a:lnTo>
                    <a:pt x="28664" y="3638"/>
                  </a:lnTo>
                  <a:lnTo>
                    <a:pt x="13747" y="13560"/>
                  </a:lnTo>
                  <a:lnTo>
                    <a:pt x="3688" y="28278"/>
                  </a:lnTo>
                  <a:lnTo>
                    <a:pt x="0" y="46304"/>
                  </a:lnTo>
                  <a:lnTo>
                    <a:pt x="0" y="474586"/>
                  </a:lnTo>
                  <a:lnTo>
                    <a:pt x="3687" y="492611"/>
                  </a:lnTo>
                  <a:lnTo>
                    <a:pt x="13742" y="507330"/>
                  </a:lnTo>
                  <a:lnTo>
                    <a:pt x="28658" y="517252"/>
                  </a:lnTo>
                  <a:lnTo>
                    <a:pt x="46926" y="520890"/>
                  </a:lnTo>
                  <a:lnTo>
                    <a:pt x="281597" y="520890"/>
                  </a:lnTo>
                  <a:lnTo>
                    <a:pt x="299864" y="517252"/>
                  </a:lnTo>
                  <a:lnTo>
                    <a:pt x="314780" y="507330"/>
                  </a:lnTo>
                  <a:lnTo>
                    <a:pt x="321333" y="497738"/>
                  </a:lnTo>
                  <a:lnTo>
                    <a:pt x="46926" y="497738"/>
                  </a:lnTo>
                  <a:lnTo>
                    <a:pt x="37796" y="495919"/>
                  </a:lnTo>
                  <a:lnTo>
                    <a:pt x="30340" y="490958"/>
                  </a:lnTo>
                  <a:lnTo>
                    <a:pt x="25313" y="483599"/>
                  </a:lnTo>
                  <a:lnTo>
                    <a:pt x="23469" y="474586"/>
                  </a:lnTo>
                  <a:lnTo>
                    <a:pt x="23469" y="439864"/>
                  </a:lnTo>
                  <a:lnTo>
                    <a:pt x="328523" y="439864"/>
                  </a:lnTo>
                  <a:lnTo>
                    <a:pt x="328523" y="416712"/>
                  </a:lnTo>
                  <a:lnTo>
                    <a:pt x="23469" y="416712"/>
                  </a:lnTo>
                  <a:lnTo>
                    <a:pt x="23469" y="104178"/>
                  </a:lnTo>
                  <a:lnTo>
                    <a:pt x="328523" y="104178"/>
                  </a:lnTo>
                  <a:lnTo>
                    <a:pt x="328523" y="81025"/>
                  </a:lnTo>
                  <a:lnTo>
                    <a:pt x="23469" y="81025"/>
                  </a:lnTo>
                  <a:lnTo>
                    <a:pt x="23469" y="46304"/>
                  </a:lnTo>
                  <a:lnTo>
                    <a:pt x="25313" y="37291"/>
                  </a:lnTo>
                  <a:lnTo>
                    <a:pt x="30340" y="29932"/>
                  </a:lnTo>
                  <a:lnTo>
                    <a:pt x="37796" y="24971"/>
                  </a:lnTo>
                  <a:lnTo>
                    <a:pt x="46926" y="23152"/>
                  </a:lnTo>
                  <a:lnTo>
                    <a:pt x="321333" y="23152"/>
                  </a:lnTo>
                  <a:lnTo>
                    <a:pt x="314780" y="13560"/>
                  </a:lnTo>
                  <a:lnTo>
                    <a:pt x="299864" y="3638"/>
                  </a:lnTo>
                  <a:lnTo>
                    <a:pt x="281597" y="0"/>
                  </a:lnTo>
                  <a:close/>
                </a:path>
                <a:path w="328929" h="521335">
                  <a:moveTo>
                    <a:pt x="328523" y="439864"/>
                  </a:moveTo>
                  <a:lnTo>
                    <a:pt x="305053" y="439864"/>
                  </a:lnTo>
                  <a:lnTo>
                    <a:pt x="305053" y="474586"/>
                  </a:lnTo>
                  <a:lnTo>
                    <a:pt x="303210" y="483599"/>
                  </a:lnTo>
                  <a:lnTo>
                    <a:pt x="298183" y="490958"/>
                  </a:lnTo>
                  <a:lnTo>
                    <a:pt x="290727" y="495919"/>
                  </a:lnTo>
                  <a:lnTo>
                    <a:pt x="281597" y="497738"/>
                  </a:lnTo>
                  <a:lnTo>
                    <a:pt x="321333" y="497738"/>
                  </a:lnTo>
                  <a:lnTo>
                    <a:pt x="324836" y="492611"/>
                  </a:lnTo>
                  <a:lnTo>
                    <a:pt x="328523" y="474586"/>
                  </a:lnTo>
                  <a:lnTo>
                    <a:pt x="328523" y="439864"/>
                  </a:lnTo>
                  <a:close/>
                </a:path>
                <a:path w="328929" h="521335">
                  <a:moveTo>
                    <a:pt x="328523" y="104178"/>
                  </a:moveTo>
                  <a:lnTo>
                    <a:pt x="305053" y="104178"/>
                  </a:lnTo>
                  <a:lnTo>
                    <a:pt x="305053" y="416712"/>
                  </a:lnTo>
                  <a:lnTo>
                    <a:pt x="328523" y="416712"/>
                  </a:lnTo>
                  <a:lnTo>
                    <a:pt x="328523" y="104178"/>
                  </a:lnTo>
                  <a:close/>
                </a:path>
                <a:path w="328929" h="521335">
                  <a:moveTo>
                    <a:pt x="321333" y="23152"/>
                  </a:moveTo>
                  <a:lnTo>
                    <a:pt x="281597" y="23152"/>
                  </a:lnTo>
                  <a:lnTo>
                    <a:pt x="290727" y="24971"/>
                  </a:lnTo>
                  <a:lnTo>
                    <a:pt x="298183" y="29932"/>
                  </a:lnTo>
                  <a:lnTo>
                    <a:pt x="303210" y="37291"/>
                  </a:lnTo>
                  <a:lnTo>
                    <a:pt x="305053" y="46304"/>
                  </a:lnTo>
                  <a:lnTo>
                    <a:pt x="305053" y="81025"/>
                  </a:lnTo>
                  <a:lnTo>
                    <a:pt x="328523" y="81025"/>
                  </a:lnTo>
                  <a:lnTo>
                    <a:pt x="328523" y="46304"/>
                  </a:lnTo>
                  <a:lnTo>
                    <a:pt x="324836" y="28278"/>
                  </a:lnTo>
                  <a:lnTo>
                    <a:pt x="321333" y="23152"/>
                  </a:lnTo>
                  <a:close/>
                </a:path>
              </a:pathLst>
            </a:custGeom>
            <a:solidFill>
              <a:srgbClr val="000000"/>
            </a:solidFill>
          </p:spPr>
          <p:txBody>
            <a:bodyPr wrap="square" lIns="0" tIns="0" rIns="0" bIns="0" rtlCol="0"/>
            <a:lstStyle/>
            <a:p>
              <a:endParaRPr/>
            </a:p>
          </p:txBody>
        </p:sp>
      </p:grpSp>
      <p:sp>
        <p:nvSpPr>
          <p:cNvPr id="16" name="object 16"/>
          <p:cNvSpPr/>
          <p:nvPr/>
        </p:nvSpPr>
        <p:spPr>
          <a:xfrm>
            <a:off x="7445299" y="2419350"/>
            <a:ext cx="76187" cy="222123"/>
          </a:xfrm>
          <a:prstGeom prst="rect">
            <a:avLst/>
          </a:prstGeom>
          <a:blipFill>
            <a:blip r:embed="rId4" cstate="print"/>
            <a:stretch>
              <a:fillRect/>
            </a:stretch>
          </a:blipFill>
        </p:spPr>
        <p:txBody>
          <a:bodyPr wrap="square" lIns="0" tIns="0" rIns="0" bIns="0" rtlCol="0"/>
          <a:lstStyle/>
          <a:p>
            <a:endParaRPr/>
          </a:p>
        </p:txBody>
      </p:sp>
      <p:sp>
        <p:nvSpPr>
          <p:cNvPr id="17" name="object 17"/>
          <p:cNvSpPr txBox="1"/>
          <p:nvPr/>
        </p:nvSpPr>
        <p:spPr>
          <a:xfrm>
            <a:off x="7594765" y="1503679"/>
            <a:ext cx="527685" cy="162560"/>
          </a:xfrm>
          <a:prstGeom prst="rect">
            <a:avLst/>
          </a:prstGeom>
        </p:spPr>
        <p:txBody>
          <a:bodyPr vert="horz" wrap="square" lIns="0" tIns="12700" rIns="0" bIns="0" rtlCol="0">
            <a:spAutoFit/>
          </a:bodyPr>
          <a:lstStyle/>
          <a:p>
            <a:pPr marL="12700">
              <a:lnSpc>
                <a:spcPct val="100000"/>
              </a:lnSpc>
              <a:spcBef>
                <a:spcPts val="100"/>
              </a:spcBef>
            </a:pPr>
            <a:r>
              <a:rPr sz="900" b="1" spc="-5" dirty="0">
                <a:solidFill>
                  <a:srgbClr val="FFFFFF"/>
                </a:solidFill>
                <a:latin typeface="Arial"/>
                <a:cs typeface="Arial"/>
              </a:rPr>
              <a:t>checkout</a:t>
            </a:r>
            <a:endParaRPr sz="900">
              <a:latin typeface="Arial"/>
              <a:cs typeface="Arial"/>
            </a:endParaRPr>
          </a:p>
        </p:txBody>
      </p:sp>
      <p:grpSp>
        <p:nvGrpSpPr>
          <p:cNvPr id="18" name="object 18"/>
          <p:cNvGrpSpPr/>
          <p:nvPr/>
        </p:nvGrpSpPr>
        <p:grpSpPr>
          <a:xfrm>
            <a:off x="5590032" y="3806952"/>
            <a:ext cx="2794635" cy="1161415"/>
            <a:chOff x="5590032" y="3806952"/>
            <a:chExt cx="2794635" cy="1161415"/>
          </a:xfrm>
        </p:grpSpPr>
        <p:sp>
          <p:nvSpPr>
            <p:cNvPr id="19" name="object 19"/>
            <p:cNvSpPr/>
            <p:nvPr/>
          </p:nvSpPr>
          <p:spPr>
            <a:xfrm>
              <a:off x="6754368" y="3806952"/>
              <a:ext cx="542544" cy="545592"/>
            </a:xfrm>
            <a:prstGeom prst="rect">
              <a:avLst/>
            </a:prstGeom>
            <a:blipFill>
              <a:blip r:embed="rId5" cstate="print"/>
              <a:stretch>
                <a:fillRect/>
              </a:stretch>
            </a:blipFill>
          </p:spPr>
          <p:txBody>
            <a:bodyPr wrap="square" lIns="0" tIns="0" rIns="0" bIns="0" rtlCol="0"/>
            <a:lstStyle/>
            <a:p>
              <a:endParaRPr/>
            </a:p>
          </p:txBody>
        </p:sp>
        <p:sp>
          <p:nvSpPr>
            <p:cNvPr id="20" name="object 20"/>
            <p:cNvSpPr/>
            <p:nvPr/>
          </p:nvSpPr>
          <p:spPr>
            <a:xfrm>
              <a:off x="6179477" y="4041597"/>
              <a:ext cx="1706245" cy="76200"/>
            </a:xfrm>
            <a:custGeom>
              <a:avLst/>
              <a:gdLst/>
              <a:ahLst/>
              <a:cxnLst/>
              <a:rect l="l" t="t" r="r" b="b"/>
              <a:pathLst>
                <a:path w="1706245" h="76200">
                  <a:moveTo>
                    <a:pt x="588479" y="25400"/>
                  </a:moveTo>
                  <a:lnTo>
                    <a:pt x="76200" y="25400"/>
                  </a:lnTo>
                  <a:lnTo>
                    <a:pt x="76200" y="0"/>
                  </a:lnTo>
                  <a:lnTo>
                    <a:pt x="0" y="38100"/>
                  </a:lnTo>
                  <a:lnTo>
                    <a:pt x="76200" y="76200"/>
                  </a:lnTo>
                  <a:lnTo>
                    <a:pt x="76200" y="50800"/>
                  </a:lnTo>
                  <a:lnTo>
                    <a:pt x="588479" y="50800"/>
                  </a:lnTo>
                  <a:lnTo>
                    <a:pt x="588479" y="25400"/>
                  </a:lnTo>
                  <a:close/>
                </a:path>
                <a:path w="1706245" h="76200">
                  <a:moveTo>
                    <a:pt x="1705737" y="25400"/>
                  </a:moveTo>
                  <a:lnTo>
                    <a:pt x="1193457" y="25400"/>
                  </a:lnTo>
                  <a:lnTo>
                    <a:pt x="1193457" y="0"/>
                  </a:lnTo>
                  <a:lnTo>
                    <a:pt x="1117257" y="38100"/>
                  </a:lnTo>
                  <a:lnTo>
                    <a:pt x="1193457" y="76200"/>
                  </a:lnTo>
                  <a:lnTo>
                    <a:pt x="1193457" y="50800"/>
                  </a:lnTo>
                  <a:lnTo>
                    <a:pt x="1705737" y="50800"/>
                  </a:lnTo>
                  <a:lnTo>
                    <a:pt x="1705737" y="25400"/>
                  </a:lnTo>
                  <a:close/>
                </a:path>
              </a:pathLst>
            </a:custGeom>
            <a:solidFill>
              <a:srgbClr val="BD3347"/>
            </a:solidFill>
          </p:spPr>
          <p:txBody>
            <a:bodyPr wrap="square" lIns="0" tIns="0" rIns="0" bIns="0" rtlCol="0"/>
            <a:lstStyle/>
            <a:p>
              <a:endParaRPr/>
            </a:p>
          </p:txBody>
        </p:sp>
        <p:sp>
          <p:nvSpPr>
            <p:cNvPr id="21" name="object 21"/>
            <p:cNvSpPr/>
            <p:nvPr/>
          </p:nvSpPr>
          <p:spPr>
            <a:xfrm>
              <a:off x="7952689" y="3875798"/>
              <a:ext cx="387350" cy="440690"/>
            </a:xfrm>
            <a:custGeom>
              <a:avLst/>
              <a:gdLst/>
              <a:ahLst/>
              <a:cxnLst/>
              <a:rect l="l" t="t" r="r" b="b"/>
              <a:pathLst>
                <a:path w="387350" h="440689">
                  <a:moveTo>
                    <a:pt x="309219" y="174650"/>
                  </a:moveTo>
                  <a:lnTo>
                    <a:pt x="301599" y="137071"/>
                  </a:lnTo>
                  <a:lnTo>
                    <a:pt x="283946" y="110896"/>
                  </a:lnTo>
                  <a:lnTo>
                    <a:pt x="280860" y="106337"/>
                  </a:lnTo>
                  <a:lnTo>
                    <a:pt x="276301" y="103263"/>
                  </a:lnTo>
                  <a:lnTo>
                    <a:pt x="276301" y="174650"/>
                  </a:lnTo>
                  <a:lnTo>
                    <a:pt x="271284" y="199453"/>
                  </a:lnTo>
                  <a:lnTo>
                    <a:pt x="257606" y="219710"/>
                  </a:lnTo>
                  <a:lnTo>
                    <a:pt x="237337" y="233387"/>
                  </a:lnTo>
                  <a:lnTo>
                    <a:pt x="212547" y="238404"/>
                  </a:lnTo>
                  <a:lnTo>
                    <a:pt x="187744" y="233387"/>
                  </a:lnTo>
                  <a:lnTo>
                    <a:pt x="167487" y="219710"/>
                  </a:lnTo>
                  <a:lnTo>
                    <a:pt x="153809" y="199453"/>
                  </a:lnTo>
                  <a:lnTo>
                    <a:pt x="148793" y="174650"/>
                  </a:lnTo>
                  <a:lnTo>
                    <a:pt x="153809" y="149860"/>
                  </a:lnTo>
                  <a:lnTo>
                    <a:pt x="167487" y="129603"/>
                  </a:lnTo>
                  <a:lnTo>
                    <a:pt x="187744" y="115925"/>
                  </a:lnTo>
                  <a:lnTo>
                    <a:pt x="212547" y="110896"/>
                  </a:lnTo>
                  <a:lnTo>
                    <a:pt x="237337" y="115925"/>
                  </a:lnTo>
                  <a:lnTo>
                    <a:pt x="257606" y="129603"/>
                  </a:lnTo>
                  <a:lnTo>
                    <a:pt x="271284" y="149860"/>
                  </a:lnTo>
                  <a:lnTo>
                    <a:pt x="276301" y="174650"/>
                  </a:lnTo>
                  <a:lnTo>
                    <a:pt x="276301" y="103263"/>
                  </a:lnTo>
                  <a:lnTo>
                    <a:pt x="250126" y="85610"/>
                  </a:lnTo>
                  <a:lnTo>
                    <a:pt x="212547" y="77990"/>
                  </a:lnTo>
                  <a:lnTo>
                    <a:pt x="174955" y="85610"/>
                  </a:lnTo>
                  <a:lnTo>
                    <a:pt x="144221" y="106337"/>
                  </a:lnTo>
                  <a:lnTo>
                    <a:pt x="123494" y="137071"/>
                  </a:lnTo>
                  <a:lnTo>
                    <a:pt x="115887" y="174650"/>
                  </a:lnTo>
                  <a:lnTo>
                    <a:pt x="123494" y="212242"/>
                  </a:lnTo>
                  <a:lnTo>
                    <a:pt x="144221" y="242976"/>
                  </a:lnTo>
                  <a:lnTo>
                    <a:pt x="174955" y="263702"/>
                  </a:lnTo>
                  <a:lnTo>
                    <a:pt x="212547" y="271310"/>
                  </a:lnTo>
                  <a:lnTo>
                    <a:pt x="250126" y="263702"/>
                  </a:lnTo>
                  <a:lnTo>
                    <a:pt x="280860" y="242976"/>
                  </a:lnTo>
                  <a:lnTo>
                    <a:pt x="283946" y="238404"/>
                  </a:lnTo>
                  <a:lnTo>
                    <a:pt x="301599" y="212242"/>
                  </a:lnTo>
                  <a:lnTo>
                    <a:pt x="309219" y="174650"/>
                  </a:lnTo>
                  <a:close/>
                </a:path>
                <a:path w="387350" h="440689">
                  <a:moveTo>
                    <a:pt x="387210" y="174650"/>
                  </a:moveTo>
                  <a:lnTo>
                    <a:pt x="379463" y="123063"/>
                  </a:lnTo>
                  <a:lnTo>
                    <a:pt x="357466" y="77127"/>
                  </a:lnTo>
                  <a:lnTo>
                    <a:pt x="354304" y="72898"/>
                  </a:lnTo>
                  <a:lnTo>
                    <a:pt x="354304" y="174650"/>
                  </a:lnTo>
                  <a:lnTo>
                    <a:pt x="347065" y="219405"/>
                  </a:lnTo>
                  <a:lnTo>
                    <a:pt x="326910" y="258318"/>
                  </a:lnTo>
                  <a:lnTo>
                    <a:pt x="296202" y="289013"/>
                  </a:lnTo>
                  <a:lnTo>
                    <a:pt x="257302" y="309168"/>
                  </a:lnTo>
                  <a:lnTo>
                    <a:pt x="212547" y="316395"/>
                  </a:lnTo>
                  <a:lnTo>
                    <a:pt x="167792" y="309168"/>
                  </a:lnTo>
                  <a:lnTo>
                    <a:pt x="142951" y="296303"/>
                  </a:lnTo>
                  <a:lnTo>
                    <a:pt x="142951" y="334810"/>
                  </a:lnTo>
                  <a:lnTo>
                    <a:pt x="117017" y="376466"/>
                  </a:lnTo>
                  <a:lnTo>
                    <a:pt x="94272" y="336867"/>
                  </a:lnTo>
                  <a:lnTo>
                    <a:pt x="56184" y="331228"/>
                  </a:lnTo>
                  <a:lnTo>
                    <a:pt x="82804" y="291299"/>
                  </a:lnTo>
                  <a:lnTo>
                    <a:pt x="89052" y="298157"/>
                  </a:lnTo>
                  <a:lnTo>
                    <a:pt x="101561" y="309537"/>
                  </a:lnTo>
                  <a:lnTo>
                    <a:pt x="115011" y="319582"/>
                  </a:lnTo>
                  <a:lnTo>
                    <a:pt x="129362" y="328269"/>
                  </a:lnTo>
                  <a:lnTo>
                    <a:pt x="142951" y="334810"/>
                  </a:lnTo>
                  <a:lnTo>
                    <a:pt x="142951" y="296303"/>
                  </a:lnTo>
                  <a:lnTo>
                    <a:pt x="128879" y="289013"/>
                  </a:lnTo>
                  <a:lnTo>
                    <a:pt x="98183" y="258318"/>
                  </a:lnTo>
                  <a:lnTo>
                    <a:pt x="78028" y="219405"/>
                  </a:lnTo>
                  <a:lnTo>
                    <a:pt x="70802" y="174650"/>
                  </a:lnTo>
                  <a:lnTo>
                    <a:pt x="78028" y="129908"/>
                  </a:lnTo>
                  <a:lnTo>
                    <a:pt x="98183" y="90995"/>
                  </a:lnTo>
                  <a:lnTo>
                    <a:pt x="128879" y="60299"/>
                  </a:lnTo>
                  <a:lnTo>
                    <a:pt x="167792" y="40144"/>
                  </a:lnTo>
                  <a:lnTo>
                    <a:pt x="212547" y="32905"/>
                  </a:lnTo>
                  <a:lnTo>
                    <a:pt x="257302" y="40144"/>
                  </a:lnTo>
                  <a:lnTo>
                    <a:pt x="296202" y="60299"/>
                  </a:lnTo>
                  <a:lnTo>
                    <a:pt x="326910" y="90995"/>
                  </a:lnTo>
                  <a:lnTo>
                    <a:pt x="347065" y="129908"/>
                  </a:lnTo>
                  <a:lnTo>
                    <a:pt x="354304" y="174650"/>
                  </a:lnTo>
                  <a:lnTo>
                    <a:pt x="354304" y="72898"/>
                  </a:lnTo>
                  <a:lnTo>
                    <a:pt x="323532" y="39789"/>
                  </a:lnTo>
                  <a:lnTo>
                    <a:pt x="280543" y="13728"/>
                  </a:lnTo>
                  <a:lnTo>
                    <a:pt x="230085" y="863"/>
                  </a:lnTo>
                  <a:lnTo>
                    <a:pt x="212547" y="0"/>
                  </a:lnTo>
                  <a:lnTo>
                    <a:pt x="195008" y="863"/>
                  </a:lnTo>
                  <a:lnTo>
                    <a:pt x="144564" y="13728"/>
                  </a:lnTo>
                  <a:lnTo>
                    <a:pt x="101561" y="39789"/>
                  </a:lnTo>
                  <a:lnTo>
                    <a:pt x="67614" y="77127"/>
                  </a:lnTo>
                  <a:lnTo>
                    <a:pt x="45631" y="123063"/>
                  </a:lnTo>
                  <a:lnTo>
                    <a:pt x="37896" y="174650"/>
                  </a:lnTo>
                  <a:lnTo>
                    <a:pt x="38760" y="192189"/>
                  </a:lnTo>
                  <a:lnTo>
                    <a:pt x="51625" y="242646"/>
                  </a:lnTo>
                  <a:lnTo>
                    <a:pt x="62077" y="263055"/>
                  </a:lnTo>
                  <a:lnTo>
                    <a:pt x="0" y="356158"/>
                  </a:lnTo>
                  <a:lnTo>
                    <a:pt x="73685" y="367080"/>
                  </a:lnTo>
                  <a:lnTo>
                    <a:pt x="115887" y="440550"/>
                  </a:lnTo>
                  <a:lnTo>
                    <a:pt x="155778" y="376466"/>
                  </a:lnTo>
                  <a:lnTo>
                    <a:pt x="175234" y="345211"/>
                  </a:lnTo>
                  <a:lnTo>
                    <a:pt x="177787" y="345859"/>
                  </a:lnTo>
                  <a:lnTo>
                    <a:pt x="195008" y="348449"/>
                  </a:lnTo>
                  <a:lnTo>
                    <a:pt x="212547" y="349300"/>
                  </a:lnTo>
                  <a:lnTo>
                    <a:pt x="230085" y="348449"/>
                  </a:lnTo>
                  <a:lnTo>
                    <a:pt x="247294" y="345859"/>
                  </a:lnTo>
                  <a:lnTo>
                    <a:pt x="295732" y="328269"/>
                  </a:lnTo>
                  <a:lnTo>
                    <a:pt x="314337" y="316395"/>
                  </a:lnTo>
                  <a:lnTo>
                    <a:pt x="323532" y="309537"/>
                  </a:lnTo>
                  <a:lnTo>
                    <a:pt x="357466" y="272186"/>
                  </a:lnTo>
                  <a:lnTo>
                    <a:pt x="379463" y="226250"/>
                  </a:lnTo>
                  <a:lnTo>
                    <a:pt x="386334" y="192189"/>
                  </a:lnTo>
                  <a:lnTo>
                    <a:pt x="387210" y="174650"/>
                  </a:lnTo>
                  <a:close/>
                </a:path>
              </a:pathLst>
            </a:custGeom>
            <a:solidFill>
              <a:srgbClr val="2C2C2C"/>
            </a:solidFill>
          </p:spPr>
          <p:txBody>
            <a:bodyPr wrap="square" lIns="0" tIns="0" rIns="0" bIns="0" rtlCol="0"/>
            <a:lstStyle/>
            <a:p>
              <a:endParaRPr/>
            </a:p>
          </p:txBody>
        </p:sp>
        <p:sp>
          <p:nvSpPr>
            <p:cNvPr id="22" name="object 22"/>
            <p:cNvSpPr/>
            <p:nvPr/>
          </p:nvSpPr>
          <p:spPr>
            <a:xfrm>
              <a:off x="8207971" y="4129278"/>
              <a:ext cx="176161" cy="186029"/>
            </a:xfrm>
            <a:prstGeom prst="rect">
              <a:avLst/>
            </a:prstGeom>
            <a:blipFill>
              <a:blip r:embed="rId6" cstate="print"/>
              <a:stretch>
                <a:fillRect/>
              </a:stretch>
            </a:blipFill>
          </p:spPr>
          <p:txBody>
            <a:bodyPr wrap="square" lIns="0" tIns="0" rIns="0" bIns="0" rtlCol="0"/>
            <a:lstStyle/>
            <a:p>
              <a:endParaRPr/>
            </a:p>
          </p:txBody>
        </p:sp>
        <p:sp>
          <p:nvSpPr>
            <p:cNvPr id="23" name="object 23"/>
            <p:cNvSpPr/>
            <p:nvPr/>
          </p:nvSpPr>
          <p:spPr>
            <a:xfrm>
              <a:off x="7358443" y="4574001"/>
              <a:ext cx="525145" cy="382270"/>
            </a:xfrm>
            <a:custGeom>
              <a:avLst/>
              <a:gdLst/>
              <a:ahLst/>
              <a:cxnLst/>
              <a:rect l="l" t="t" r="r" b="b"/>
              <a:pathLst>
                <a:path w="525145" h="382270">
                  <a:moveTo>
                    <a:pt x="252831" y="0"/>
                  </a:moveTo>
                  <a:lnTo>
                    <a:pt x="204030" y="7811"/>
                  </a:lnTo>
                  <a:lnTo>
                    <a:pt x="161755" y="29593"/>
                  </a:lnTo>
                  <a:lnTo>
                    <a:pt x="128486" y="62863"/>
                  </a:lnTo>
                  <a:lnTo>
                    <a:pt x="106706" y="105140"/>
                  </a:lnTo>
                  <a:lnTo>
                    <a:pt x="98894" y="153944"/>
                  </a:lnTo>
                  <a:lnTo>
                    <a:pt x="98894" y="161810"/>
                  </a:lnTo>
                  <a:lnTo>
                    <a:pt x="100012" y="165181"/>
                  </a:lnTo>
                  <a:lnTo>
                    <a:pt x="60682" y="176031"/>
                  </a:lnTo>
                  <a:lnTo>
                    <a:pt x="28936" y="199734"/>
                  </a:lnTo>
                  <a:lnTo>
                    <a:pt x="7725" y="233129"/>
                  </a:lnTo>
                  <a:lnTo>
                    <a:pt x="0" y="273055"/>
                  </a:lnTo>
                  <a:lnTo>
                    <a:pt x="8498" y="315683"/>
                  </a:lnTo>
                  <a:lnTo>
                    <a:pt x="31746" y="350306"/>
                  </a:lnTo>
                  <a:lnTo>
                    <a:pt x="66372" y="373551"/>
                  </a:lnTo>
                  <a:lnTo>
                    <a:pt x="109004" y="382049"/>
                  </a:lnTo>
                  <a:lnTo>
                    <a:pt x="238226" y="382049"/>
                  </a:lnTo>
                  <a:lnTo>
                    <a:pt x="142709" y="286537"/>
                  </a:lnTo>
                  <a:lnTo>
                    <a:pt x="142709" y="280920"/>
                  </a:lnTo>
                  <a:lnTo>
                    <a:pt x="166306" y="257321"/>
                  </a:lnTo>
                  <a:lnTo>
                    <a:pt x="228117" y="257321"/>
                  </a:lnTo>
                  <a:lnTo>
                    <a:pt x="228117" y="140459"/>
                  </a:lnTo>
                  <a:lnTo>
                    <a:pt x="233730" y="134842"/>
                  </a:lnTo>
                  <a:lnTo>
                    <a:pt x="428796" y="134842"/>
                  </a:lnTo>
                  <a:lnTo>
                    <a:pt x="404533" y="129222"/>
                  </a:lnTo>
                  <a:lnTo>
                    <a:pt x="391776" y="87736"/>
                  </a:lnTo>
                  <a:lnTo>
                    <a:pt x="368286" y="52183"/>
                  </a:lnTo>
                  <a:lnTo>
                    <a:pt x="336005" y="24451"/>
                  </a:lnTo>
                  <a:lnTo>
                    <a:pt x="296873" y="6427"/>
                  </a:lnTo>
                  <a:lnTo>
                    <a:pt x="252831" y="0"/>
                  </a:lnTo>
                  <a:close/>
                </a:path>
                <a:path w="525145" h="382270">
                  <a:moveTo>
                    <a:pt x="524542" y="256198"/>
                  </a:moveTo>
                  <a:lnTo>
                    <a:pt x="332613" y="256198"/>
                  </a:lnTo>
                  <a:lnTo>
                    <a:pt x="356209" y="279794"/>
                  </a:lnTo>
                  <a:lnTo>
                    <a:pt x="356209" y="285414"/>
                  </a:lnTo>
                  <a:lnTo>
                    <a:pt x="351713" y="289907"/>
                  </a:lnTo>
                  <a:lnTo>
                    <a:pt x="262953" y="382049"/>
                  </a:lnTo>
                  <a:lnTo>
                    <a:pt x="401154" y="382049"/>
                  </a:lnTo>
                  <a:lnTo>
                    <a:pt x="449384" y="371532"/>
                  </a:lnTo>
                  <a:lnTo>
                    <a:pt x="488662" y="344266"/>
                  </a:lnTo>
                  <a:lnTo>
                    <a:pt x="515088" y="304147"/>
                  </a:lnTo>
                  <a:lnTo>
                    <a:pt x="524542" y="256198"/>
                  </a:lnTo>
                  <a:close/>
                </a:path>
                <a:path w="525145" h="382270">
                  <a:moveTo>
                    <a:pt x="228117" y="257321"/>
                  </a:moveTo>
                  <a:lnTo>
                    <a:pt x="171932" y="257321"/>
                  </a:lnTo>
                  <a:lnTo>
                    <a:pt x="220243" y="305639"/>
                  </a:lnTo>
                  <a:lnTo>
                    <a:pt x="228117" y="302268"/>
                  </a:lnTo>
                  <a:lnTo>
                    <a:pt x="228117" y="257321"/>
                  </a:lnTo>
                  <a:close/>
                </a:path>
                <a:path w="525145" h="382270">
                  <a:moveTo>
                    <a:pt x="428796" y="134842"/>
                  </a:moveTo>
                  <a:lnTo>
                    <a:pt x="266319" y="134842"/>
                  </a:lnTo>
                  <a:lnTo>
                    <a:pt x="270814" y="139336"/>
                  </a:lnTo>
                  <a:lnTo>
                    <a:pt x="270814" y="302268"/>
                  </a:lnTo>
                  <a:lnTo>
                    <a:pt x="279806" y="304516"/>
                  </a:lnTo>
                  <a:lnTo>
                    <a:pt x="283171" y="300022"/>
                  </a:lnTo>
                  <a:lnTo>
                    <a:pt x="326999" y="256198"/>
                  </a:lnTo>
                  <a:lnTo>
                    <a:pt x="524542" y="256198"/>
                  </a:lnTo>
                  <a:lnTo>
                    <a:pt x="524764" y="255075"/>
                  </a:lnTo>
                  <a:lnTo>
                    <a:pt x="515929" y="206810"/>
                  </a:lnTo>
                  <a:lnTo>
                    <a:pt x="490347" y="167288"/>
                  </a:lnTo>
                  <a:lnTo>
                    <a:pt x="451915" y="140197"/>
                  </a:lnTo>
                  <a:lnTo>
                    <a:pt x="428796" y="134842"/>
                  </a:lnTo>
                  <a:close/>
                </a:path>
              </a:pathLst>
            </a:custGeom>
            <a:solidFill>
              <a:srgbClr val="2C2C2C"/>
            </a:solidFill>
          </p:spPr>
          <p:txBody>
            <a:bodyPr wrap="square" lIns="0" tIns="0" rIns="0" bIns="0" rtlCol="0"/>
            <a:lstStyle/>
            <a:p>
              <a:endParaRPr/>
            </a:p>
          </p:txBody>
        </p:sp>
        <p:sp>
          <p:nvSpPr>
            <p:cNvPr id="24" name="object 24"/>
            <p:cNvSpPr/>
            <p:nvPr/>
          </p:nvSpPr>
          <p:spPr>
            <a:xfrm>
              <a:off x="7790497" y="4306976"/>
              <a:ext cx="386080" cy="306070"/>
            </a:xfrm>
            <a:custGeom>
              <a:avLst/>
              <a:gdLst/>
              <a:ahLst/>
              <a:cxnLst/>
              <a:rect l="l" t="t" r="r" b="b"/>
              <a:pathLst>
                <a:path w="386079" h="306070">
                  <a:moveTo>
                    <a:pt x="36575" y="228568"/>
                  </a:moveTo>
                  <a:lnTo>
                    <a:pt x="0" y="305508"/>
                  </a:lnTo>
                  <a:lnTo>
                    <a:pt x="83502" y="288610"/>
                  </a:lnTo>
                  <a:lnTo>
                    <a:pt x="73971" y="276415"/>
                  </a:lnTo>
                  <a:lnTo>
                    <a:pt x="57848" y="276415"/>
                  </a:lnTo>
                  <a:lnTo>
                    <a:pt x="42214" y="256401"/>
                  </a:lnTo>
                  <a:lnTo>
                    <a:pt x="52219" y="248583"/>
                  </a:lnTo>
                  <a:lnTo>
                    <a:pt x="36575" y="228568"/>
                  </a:lnTo>
                  <a:close/>
                </a:path>
                <a:path w="386079" h="306070">
                  <a:moveTo>
                    <a:pt x="52219" y="248583"/>
                  </a:moveTo>
                  <a:lnTo>
                    <a:pt x="42214" y="256401"/>
                  </a:lnTo>
                  <a:lnTo>
                    <a:pt x="57848" y="276415"/>
                  </a:lnTo>
                  <a:lnTo>
                    <a:pt x="67858" y="268593"/>
                  </a:lnTo>
                  <a:lnTo>
                    <a:pt x="52219" y="248583"/>
                  </a:lnTo>
                  <a:close/>
                </a:path>
                <a:path w="386079" h="306070">
                  <a:moveTo>
                    <a:pt x="67858" y="268593"/>
                  </a:moveTo>
                  <a:lnTo>
                    <a:pt x="57848" y="276415"/>
                  </a:lnTo>
                  <a:lnTo>
                    <a:pt x="73971" y="276415"/>
                  </a:lnTo>
                  <a:lnTo>
                    <a:pt x="67858" y="268593"/>
                  </a:lnTo>
                  <a:close/>
                </a:path>
                <a:path w="386079" h="306070">
                  <a:moveTo>
                    <a:pt x="370332" y="0"/>
                  </a:moveTo>
                  <a:lnTo>
                    <a:pt x="52219" y="248583"/>
                  </a:lnTo>
                  <a:lnTo>
                    <a:pt x="67858" y="268593"/>
                  </a:lnTo>
                  <a:lnTo>
                    <a:pt x="385965" y="20015"/>
                  </a:lnTo>
                  <a:lnTo>
                    <a:pt x="370332" y="0"/>
                  </a:lnTo>
                  <a:close/>
                </a:path>
              </a:pathLst>
            </a:custGeom>
            <a:solidFill>
              <a:srgbClr val="BD3347"/>
            </a:solidFill>
          </p:spPr>
          <p:txBody>
            <a:bodyPr wrap="square" lIns="0" tIns="0" rIns="0" bIns="0" rtlCol="0"/>
            <a:lstStyle/>
            <a:p>
              <a:endParaRPr/>
            </a:p>
          </p:txBody>
        </p:sp>
        <p:sp>
          <p:nvSpPr>
            <p:cNvPr id="25" name="object 25"/>
            <p:cNvSpPr/>
            <p:nvPr/>
          </p:nvSpPr>
          <p:spPr>
            <a:xfrm>
              <a:off x="6071006" y="4585954"/>
              <a:ext cx="525145" cy="382270"/>
            </a:xfrm>
            <a:custGeom>
              <a:avLst/>
              <a:gdLst/>
              <a:ahLst/>
              <a:cxnLst/>
              <a:rect l="l" t="t" r="r" b="b"/>
              <a:pathLst>
                <a:path w="525145" h="382270">
                  <a:moveTo>
                    <a:pt x="252831" y="0"/>
                  </a:moveTo>
                  <a:lnTo>
                    <a:pt x="204024" y="7811"/>
                  </a:lnTo>
                  <a:lnTo>
                    <a:pt x="161745" y="29593"/>
                  </a:lnTo>
                  <a:lnTo>
                    <a:pt x="128475" y="62863"/>
                  </a:lnTo>
                  <a:lnTo>
                    <a:pt x="106693" y="105140"/>
                  </a:lnTo>
                  <a:lnTo>
                    <a:pt x="98882" y="153944"/>
                  </a:lnTo>
                  <a:lnTo>
                    <a:pt x="98882" y="161809"/>
                  </a:lnTo>
                  <a:lnTo>
                    <a:pt x="100012" y="165180"/>
                  </a:lnTo>
                  <a:lnTo>
                    <a:pt x="60682" y="176030"/>
                  </a:lnTo>
                  <a:lnTo>
                    <a:pt x="28936" y="199733"/>
                  </a:lnTo>
                  <a:lnTo>
                    <a:pt x="7725" y="233128"/>
                  </a:lnTo>
                  <a:lnTo>
                    <a:pt x="0" y="273055"/>
                  </a:lnTo>
                  <a:lnTo>
                    <a:pt x="8498" y="315683"/>
                  </a:lnTo>
                  <a:lnTo>
                    <a:pt x="31745" y="350305"/>
                  </a:lnTo>
                  <a:lnTo>
                    <a:pt x="66367" y="373550"/>
                  </a:lnTo>
                  <a:lnTo>
                    <a:pt x="108991" y="382047"/>
                  </a:lnTo>
                  <a:lnTo>
                    <a:pt x="238213" y="382047"/>
                  </a:lnTo>
                  <a:lnTo>
                    <a:pt x="142709" y="286537"/>
                  </a:lnTo>
                  <a:lnTo>
                    <a:pt x="142709" y="280920"/>
                  </a:lnTo>
                  <a:lnTo>
                    <a:pt x="166306" y="257321"/>
                  </a:lnTo>
                  <a:lnTo>
                    <a:pt x="228104" y="257321"/>
                  </a:lnTo>
                  <a:lnTo>
                    <a:pt x="228104" y="140458"/>
                  </a:lnTo>
                  <a:lnTo>
                    <a:pt x="233718" y="134842"/>
                  </a:lnTo>
                  <a:lnTo>
                    <a:pt x="428792" y="134842"/>
                  </a:lnTo>
                  <a:lnTo>
                    <a:pt x="404520" y="129221"/>
                  </a:lnTo>
                  <a:lnTo>
                    <a:pt x="391763" y="87736"/>
                  </a:lnTo>
                  <a:lnTo>
                    <a:pt x="368274" y="52183"/>
                  </a:lnTo>
                  <a:lnTo>
                    <a:pt x="335995" y="24451"/>
                  </a:lnTo>
                  <a:lnTo>
                    <a:pt x="296867" y="6427"/>
                  </a:lnTo>
                  <a:lnTo>
                    <a:pt x="252831" y="0"/>
                  </a:lnTo>
                  <a:close/>
                </a:path>
                <a:path w="525145" h="382270">
                  <a:moveTo>
                    <a:pt x="524529" y="256198"/>
                  </a:moveTo>
                  <a:lnTo>
                    <a:pt x="332600" y="256198"/>
                  </a:lnTo>
                  <a:lnTo>
                    <a:pt x="356209" y="279794"/>
                  </a:lnTo>
                  <a:lnTo>
                    <a:pt x="356209" y="285414"/>
                  </a:lnTo>
                  <a:lnTo>
                    <a:pt x="351713" y="289907"/>
                  </a:lnTo>
                  <a:lnTo>
                    <a:pt x="262940" y="382047"/>
                  </a:lnTo>
                  <a:lnTo>
                    <a:pt x="401154" y="382047"/>
                  </a:lnTo>
                  <a:lnTo>
                    <a:pt x="449382" y="371531"/>
                  </a:lnTo>
                  <a:lnTo>
                    <a:pt x="488656" y="344265"/>
                  </a:lnTo>
                  <a:lnTo>
                    <a:pt x="515078" y="304146"/>
                  </a:lnTo>
                  <a:lnTo>
                    <a:pt x="524529" y="256198"/>
                  </a:lnTo>
                  <a:close/>
                </a:path>
                <a:path w="525145" h="382270">
                  <a:moveTo>
                    <a:pt x="228104" y="257321"/>
                  </a:moveTo>
                  <a:lnTo>
                    <a:pt x="171919" y="257321"/>
                  </a:lnTo>
                  <a:lnTo>
                    <a:pt x="220243" y="305639"/>
                  </a:lnTo>
                  <a:lnTo>
                    <a:pt x="228104" y="302268"/>
                  </a:lnTo>
                  <a:lnTo>
                    <a:pt x="228104" y="257321"/>
                  </a:lnTo>
                  <a:close/>
                </a:path>
                <a:path w="525145" h="382270">
                  <a:moveTo>
                    <a:pt x="428792" y="134842"/>
                  </a:moveTo>
                  <a:lnTo>
                    <a:pt x="266306" y="134842"/>
                  </a:lnTo>
                  <a:lnTo>
                    <a:pt x="270802" y="139335"/>
                  </a:lnTo>
                  <a:lnTo>
                    <a:pt x="270802" y="302268"/>
                  </a:lnTo>
                  <a:lnTo>
                    <a:pt x="279793" y="304516"/>
                  </a:lnTo>
                  <a:lnTo>
                    <a:pt x="283159" y="300022"/>
                  </a:lnTo>
                  <a:lnTo>
                    <a:pt x="326986" y="256198"/>
                  </a:lnTo>
                  <a:lnTo>
                    <a:pt x="524529" y="256198"/>
                  </a:lnTo>
                  <a:lnTo>
                    <a:pt x="524751" y="255074"/>
                  </a:lnTo>
                  <a:lnTo>
                    <a:pt x="515923" y="206809"/>
                  </a:lnTo>
                  <a:lnTo>
                    <a:pt x="490343" y="167287"/>
                  </a:lnTo>
                  <a:lnTo>
                    <a:pt x="451910" y="140195"/>
                  </a:lnTo>
                  <a:lnTo>
                    <a:pt x="428792" y="134842"/>
                  </a:lnTo>
                  <a:close/>
                </a:path>
              </a:pathLst>
            </a:custGeom>
            <a:solidFill>
              <a:srgbClr val="2C2C2C"/>
            </a:solidFill>
          </p:spPr>
          <p:txBody>
            <a:bodyPr wrap="square" lIns="0" tIns="0" rIns="0" bIns="0" rtlCol="0"/>
            <a:lstStyle/>
            <a:p>
              <a:endParaRPr/>
            </a:p>
          </p:txBody>
        </p:sp>
        <p:sp>
          <p:nvSpPr>
            <p:cNvPr id="26" name="object 26"/>
            <p:cNvSpPr/>
            <p:nvPr/>
          </p:nvSpPr>
          <p:spPr>
            <a:xfrm>
              <a:off x="6553200" y="4321937"/>
              <a:ext cx="868680" cy="346710"/>
            </a:xfrm>
            <a:custGeom>
              <a:avLst/>
              <a:gdLst/>
              <a:ahLst/>
              <a:cxnLst/>
              <a:rect l="l" t="t" r="r" b="b"/>
              <a:pathLst>
                <a:path w="868679" h="346710">
                  <a:moveTo>
                    <a:pt x="362597" y="69938"/>
                  </a:moveTo>
                  <a:lnTo>
                    <a:pt x="346646" y="50177"/>
                  </a:lnTo>
                  <a:lnTo>
                    <a:pt x="51282" y="288785"/>
                  </a:lnTo>
                  <a:lnTo>
                    <a:pt x="35331" y="269024"/>
                  </a:lnTo>
                  <a:lnTo>
                    <a:pt x="0" y="346544"/>
                  </a:lnTo>
                  <a:lnTo>
                    <a:pt x="83210" y="328307"/>
                  </a:lnTo>
                  <a:lnTo>
                    <a:pt x="73685" y="316522"/>
                  </a:lnTo>
                  <a:lnTo>
                    <a:pt x="67246" y="308546"/>
                  </a:lnTo>
                  <a:lnTo>
                    <a:pt x="362597" y="69938"/>
                  </a:lnTo>
                  <a:close/>
                </a:path>
                <a:path w="868679" h="346710">
                  <a:moveTo>
                    <a:pt x="868667" y="346544"/>
                  </a:moveTo>
                  <a:lnTo>
                    <a:pt x="856348" y="311518"/>
                  </a:lnTo>
                  <a:lnTo>
                    <a:pt x="840409" y="266179"/>
                  </a:lnTo>
                  <a:lnTo>
                    <a:pt x="822744" y="284429"/>
                  </a:lnTo>
                  <a:lnTo>
                    <a:pt x="528853" y="0"/>
                  </a:lnTo>
                  <a:lnTo>
                    <a:pt x="511187" y="18249"/>
                  </a:lnTo>
                  <a:lnTo>
                    <a:pt x="805078" y="302691"/>
                  </a:lnTo>
                  <a:lnTo>
                    <a:pt x="787425" y="320941"/>
                  </a:lnTo>
                  <a:lnTo>
                    <a:pt x="868667" y="346544"/>
                  </a:lnTo>
                  <a:close/>
                </a:path>
              </a:pathLst>
            </a:custGeom>
            <a:solidFill>
              <a:srgbClr val="BD3347"/>
            </a:solidFill>
          </p:spPr>
          <p:txBody>
            <a:bodyPr wrap="square" lIns="0" tIns="0" rIns="0" bIns="0" rtlCol="0"/>
            <a:lstStyle/>
            <a:p>
              <a:endParaRPr/>
            </a:p>
          </p:txBody>
        </p:sp>
        <p:sp>
          <p:nvSpPr>
            <p:cNvPr id="27" name="object 27"/>
            <p:cNvSpPr/>
            <p:nvPr/>
          </p:nvSpPr>
          <p:spPr>
            <a:xfrm>
              <a:off x="5590032" y="3806952"/>
              <a:ext cx="542543" cy="545592"/>
            </a:xfrm>
            <a:prstGeom prst="rect">
              <a:avLst/>
            </a:prstGeom>
            <a:blipFill>
              <a:blip r:embed="rId7" cstate="print"/>
              <a:stretch>
                <a:fillRect/>
              </a:stretch>
            </a:blipFill>
          </p:spPr>
          <p:txBody>
            <a:bodyPr wrap="square" lIns="0" tIns="0" rIns="0" bIns="0" rtlCol="0"/>
            <a:lstStyle/>
            <a:p>
              <a:endParaRPr/>
            </a:p>
          </p:txBody>
        </p:sp>
      </p:grpSp>
      <p:sp>
        <p:nvSpPr>
          <p:cNvPr id="28" name="object 28"/>
          <p:cNvSpPr/>
          <p:nvPr/>
        </p:nvSpPr>
        <p:spPr>
          <a:xfrm>
            <a:off x="7445299" y="3289541"/>
            <a:ext cx="76187" cy="216026"/>
          </a:xfrm>
          <a:prstGeom prst="rect">
            <a:avLst/>
          </a:prstGeom>
          <a:blipFill>
            <a:blip r:embed="rId8" cstate="print"/>
            <a:stretch>
              <a:fillRect/>
            </a:stretch>
          </a:blipFill>
        </p:spPr>
        <p:txBody>
          <a:bodyPr wrap="square" lIns="0" tIns="0" rIns="0" bIns="0" rtlCol="0"/>
          <a:lstStyle/>
          <a:p>
            <a:endParaRPr/>
          </a:p>
        </p:txBody>
      </p:sp>
      <p:sp>
        <p:nvSpPr>
          <p:cNvPr id="29" name="object 29"/>
          <p:cNvSpPr txBox="1"/>
          <p:nvPr/>
        </p:nvSpPr>
        <p:spPr>
          <a:xfrm>
            <a:off x="7742555" y="2809748"/>
            <a:ext cx="1144270" cy="208279"/>
          </a:xfrm>
          <a:prstGeom prst="rect">
            <a:avLst/>
          </a:prstGeom>
        </p:spPr>
        <p:txBody>
          <a:bodyPr vert="horz" wrap="square" lIns="0" tIns="12700" rIns="0" bIns="0" rtlCol="0">
            <a:spAutoFit/>
          </a:bodyPr>
          <a:lstStyle/>
          <a:p>
            <a:pPr marL="12700">
              <a:lnSpc>
                <a:spcPct val="100000"/>
              </a:lnSpc>
              <a:spcBef>
                <a:spcPts val="100"/>
              </a:spcBef>
            </a:pPr>
            <a:r>
              <a:rPr sz="1200" b="1" spc="-5" dirty="0">
                <a:latin typeface="Arial"/>
                <a:cs typeface="Arial"/>
              </a:rPr>
              <a:t>check-out</a:t>
            </a:r>
            <a:r>
              <a:rPr sz="1200" b="1" spc="-50" dirty="0">
                <a:latin typeface="Arial"/>
                <a:cs typeface="Arial"/>
              </a:rPr>
              <a:t> </a:t>
            </a:r>
            <a:r>
              <a:rPr sz="1200" b="1" spc="-5" dirty="0">
                <a:latin typeface="Arial"/>
                <a:cs typeface="Arial"/>
              </a:rPr>
              <a:t>page</a:t>
            </a:r>
            <a:endParaRPr sz="1200">
              <a:latin typeface="Arial"/>
              <a:cs typeface="Arial"/>
            </a:endParaRPr>
          </a:p>
        </p:txBody>
      </p:sp>
      <p:sp>
        <p:nvSpPr>
          <p:cNvPr id="30" name="object 30"/>
          <p:cNvSpPr txBox="1"/>
          <p:nvPr/>
        </p:nvSpPr>
        <p:spPr>
          <a:xfrm>
            <a:off x="7604620" y="3623564"/>
            <a:ext cx="1290320" cy="208279"/>
          </a:xfrm>
          <a:prstGeom prst="rect">
            <a:avLst/>
          </a:prstGeom>
        </p:spPr>
        <p:txBody>
          <a:bodyPr vert="horz" wrap="square" lIns="0" tIns="12700" rIns="0" bIns="0" rtlCol="0">
            <a:spAutoFit/>
          </a:bodyPr>
          <a:lstStyle/>
          <a:p>
            <a:pPr>
              <a:lnSpc>
                <a:spcPct val="100000"/>
              </a:lnSpc>
              <a:spcBef>
                <a:spcPts val="100"/>
              </a:spcBef>
            </a:pPr>
            <a:r>
              <a:rPr sz="1200" b="1" spc="-5" dirty="0">
                <a:latin typeface="Arial"/>
                <a:cs typeface="Arial"/>
              </a:rPr>
              <a:t>Recommendation</a:t>
            </a:r>
            <a:endParaRPr sz="1200">
              <a:latin typeface="Arial"/>
              <a:cs typeface="Arial"/>
            </a:endParaRPr>
          </a:p>
        </p:txBody>
      </p:sp>
      <p:sp>
        <p:nvSpPr>
          <p:cNvPr id="31" name="object 31"/>
          <p:cNvSpPr txBox="1"/>
          <p:nvPr/>
        </p:nvSpPr>
        <p:spPr>
          <a:xfrm>
            <a:off x="6102565" y="5004308"/>
            <a:ext cx="469265" cy="208279"/>
          </a:xfrm>
          <a:prstGeom prst="rect">
            <a:avLst/>
          </a:prstGeom>
        </p:spPr>
        <p:txBody>
          <a:bodyPr vert="horz" wrap="square" lIns="0" tIns="12700" rIns="0" bIns="0" rtlCol="0">
            <a:spAutoFit/>
          </a:bodyPr>
          <a:lstStyle/>
          <a:p>
            <a:pPr>
              <a:lnSpc>
                <a:spcPct val="100000"/>
              </a:lnSpc>
              <a:spcBef>
                <a:spcPts val="100"/>
              </a:spcBef>
            </a:pPr>
            <a:r>
              <a:rPr sz="1200" b="1" spc="-5" dirty="0">
                <a:latin typeface="Arial"/>
                <a:cs typeface="Arial"/>
              </a:rPr>
              <a:t>C</a:t>
            </a:r>
            <a:r>
              <a:rPr sz="1200" b="1" spc="-10" dirty="0">
                <a:latin typeface="Arial"/>
                <a:cs typeface="Arial"/>
              </a:rPr>
              <a:t>ac</a:t>
            </a:r>
            <a:r>
              <a:rPr sz="1200" b="1" dirty="0">
                <a:latin typeface="Arial"/>
                <a:cs typeface="Arial"/>
              </a:rPr>
              <a:t>he</a:t>
            </a:r>
            <a:endParaRPr sz="1200">
              <a:latin typeface="Arial"/>
              <a:cs typeface="Arial"/>
            </a:endParaRPr>
          </a:p>
        </p:txBody>
      </p:sp>
      <p:sp>
        <p:nvSpPr>
          <p:cNvPr id="32" name="object 32"/>
          <p:cNvSpPr txBox="1"/>
          <p:nvPr/>
        </p:nvSpPr>
        <p:spPr>
          <a:xfrm>
            <a:off x="7399401" y="4989067"/>
            <a:ext cx="469265" cy="208279"/>
          </a:xfrm>
          <a:prstGeom prst="rect">
            <a:avLst/>
          </a:prstGeom>
        </p:spPr>
        <p:txBody>
          <a:bodyPr vert="horz" wrap="square" lIns="0" tIns="12700" rIns="0" bIns="0" rtlCol="0">
            <a:spAutoFit/>
          </a:bodyPr>
          <a:lstStyle/>
          <a:p>
            <a:pPr>
              <a:lnSpc>
                <a:spcPct val="100000"/>
              </a:lnSpc>
              <a:spcBef>
                <a:spcPts val="100"/>
              </a:spcBef>
            </a:pPr>
            <a:r>
              <a:rPr sz="1200" b="1" spc="-5" dirty="0">
                <a:latin typeface="Arial"/>
                <a:cs typeface="Arial"/>
              </a:rPr>
              <a:t>C</a:t>
            </a:r>
            <a:r>
              <a:rPr sz="1200" b="1" spc="-10" dirty="0">
                <a:latin typeface="Arial"/>
                <a:cs typeface="Arial"/>
              </a:rPr>
              <a:t>ac</a:t>
            </a:r>
            <a:r>
              <a:rPr sz="1200" b="1" dirty="0">
                <a:latin typeface="Arial"/>
                <a:cs typeface="Arial"/>
              </a:rPr>
              <a:t>he</a:t>
            </a:r>
            <a:endParaRPr sz="1200">
              <a:latin typeface="Arial"/>
              <a:cs typeface="Arial"/>
            </a:endParaRPr>
          </a:p>
        </p:txBody>
      </p:sp>
      <p:sp>
        <p:nvSpPr>
          <p:cNvPr id="33" name="object 33"/>
          <p:cNvSpPr/>
          <p:nvPr/>
        </p:nvSpPr>
        <p:spPr>
          <a:xfrm>
            <a:off x="5508104" y="3589134"/>
            <a:ext cx="3384550" cy="1644650"/>
          </a:xfrm>
          <a:custGeom>
            <a:avLst/>
            <a:gdLst/>
            <a:ahLst/>
            <a:cxnLst/>
            <a:rect l="l" t="t" r="r" b="b"/>
            <a:pathLst>
              <a:path w="3384550" h="1644650">
                <a:moveTo>
                  <a:pt x="0" y="0"/>
                </a:moveTo>
                <a:lnTo>
                  <a:pt x="3384381" y="0"/>
                </a:lnTo>
                <a:lnTo>
                  <a:pt x="3384381" y="1644630"/>
                </a:lnTo>
                <a:lnTo>
                  <a:pt x="0" y="1644630"/>
                </a:lnTo>
                <a:lnTo>
                  <a:pt x="0" y="0"/>
                </a:lnTo>
                <a:close/>
              </a:path>
            </a:pathLst>
          </a:custGeom>
          <a:ln w="12700">
            <a:solidFill>
              <a:srgbClr val="000000"/>
            </a:solidFill>
          </a:ln>
        </p:spPr>
        <p:txBody>
          <a:bodyPr wrap="square" lIns="0" tIns="0" rIns="0" bIns="0" rtlCol="0"/>
          <a:lstStyle/>
          <a:p>
            <a:endParaRPr/>
          </a:p>
        </p:txBody>
      </p:sp>
      <p:sp>
        <p:nvSpPr>
          <p:cNvPr id="34" name="object 34"/>
          <p:cNvSpPr txBox="1"/>
          <p:nvPr/>
        </p:nvSpPr>
        <p:spPr>
          <a:xfrm>
            <a:off x="535940" y="1263141"/>
            <a:ext cx="5377180" cy="805180"/>
          </a:xfrm>
          <a:prstGeom prst="rect">
            <a:avLst/>
          </a:prstGeom>
        </p:spPr>
        <p:txBody>
          <a:bodyPr vert="horz" wrap="square" lIns="0" tIns="140970" rIns="0" bIns="0" rtlCol="0">
            <a:spAutoFit/>
          </a:bodyPr>
          <a:lstStyle/>
          <a:p>
            <a:pPr marL="355600" indent="-342900">
              <a:lnSpc>
                <a:spcPct val="100000"/>
              </a:lnSpc>
              <a:spcBef>
                <a:spcPts val="1110"/>
              </a:spcBef>
              <a:buFont typeface="Arial"/>
              <a:buChar char="•"/>
              <a:tabLst>
                <a:tab pos="354965" algn="l"/>
                <a:tab pos="355600" algn="l"/>
              </a:tabLst>
            </a:pPr>
            <a:r>
              <a:rPr sz="2000" b="1" dirty="0">
                <a:solidFill>
                  <a:srgbClr val="404040"/>
                </a:solidFill>
                <a:latin typeface="Arial"/>
                <a:cs typeface="Arial"/>
              </a:rPr>
              <a:t>A user </a:t>
            </a:r>
            <a:r>
              <a:rPr sz="2000" b="1" spc="-5" dirty="0">
                <a:solidFill>
                  <a:srgbClr val="404040"/>
                </a:solidFill>
                <a:latin typeface="Arial"/>
                <a:cs typeface="Arial"/>
              </a:rPr>
              <a:t>request relies </a:t>
            </a:r>
            <a:r>
              <a:rPr sz="2000" b="1" dirty="0">
                <a:solidFill>
                  <a:srgbClr val="404040"/>
                </a:solidFill>
                <a:latin typeface="Arial"/>
                <a:cs typeface="Arial"/>
              </a:rPr>
              <a:t>on </a:t>
            </a:r>
            <a:r>
              <a:rPr sz="2000" b="1" spc="-5" dirty="0">
                <a:solidFill>
                  <a:srgbClr val="404040"/>
                </a:solidFill>
                <a:latin typeface="Arial"/>
                <a:cs typeface="Arial"/>
              </a:rPr>
              <a:t>multiple</a:t>
            </a:r>
            <a:r>
              <a:rPr sz="2000" b="1" spc="-150" dirty="0">
                <a:solidFill>
                  <a:srgbClr val="404040"/>
                </a:solidFill>
                <a:latin typeface="Arial"/>
                <a:cs typeface="Arial"/>
              </a:rPr>
              <a:t> </a:t>
            </a:r>
            <a:r>
              <a:rPr sz="2000" b="1" spc="-5" dirty="0">
                <a:solidFill>
                  <a:srgbClr val="404040"/>
                </a:solidFill>
                <a:latin typeface="Arial"/>
                <a:cs typeface="Arial"/>
              </a:rPr>
              <a:t>services</a:t>
            </a:r>
            <a:endParaRPr sz="2000">
              <a:latin typeface="Arial"/>
              <a:cs typeface="Arial"/>
            </a:endParaRPr>
          </a:p>
          <a:p>
            <a:pPr marL="469900">
              <a:lnSpc>
                <a:spcPct val="100000"/>
              </a:lnSpc>
              <a:spcBef>
                <a:spcPts val="805"/>
              </a:spcBef>
              <a:tabLst>
                <a:tab pos="755015" algn="l"/>
              </a:tabLst>
            </a:pPr>
            <a:r>
              <a:rPr sz="1600" dirty="0">
                <a:solidFill>
                  <a:srgbClr val="404040"/>
                </a:solidFill>
                <a:latin typeface="Arial"/>
                <a:cs typeface="Arial"/>
              </a:rPr>
              <a:t>–	</a:t>
            </a:r>
            <a:r>
              <a:rPr sz="1600" spc="-5" dirty="0">
                <a:solidFill>
                  <a:srgbClr val="404040"/>
                </a:solidFill>
                <a:latin typeface="Arial"/>
                <a:cs typeface="Arial"/>
              </a:rPr>
              <a:t>Small, single-purposed, and</a:t>
            </a:r>
            <a:r>
              <a:rPr sz="1600" spc="20" dirty="0">
                <a:solidFill>
                  <a:srgbClr val="404040"/>
                </a:solidFill>
                <a:latin typeface="Arial"/>
                <a:cs typeface="Arial"/>
              </a:rPr>
              <a:t> </a:t>
            </a:r>
            <a:r>
              <a:rPr sz="1600" spc="-5" dirty="0">
                <a:solidFill>
                  <a:srgbClr val="404040"/>
                </a:solidFill>
                <a:latin typeface="Arial"/>
                <a:cs typeface="Arial"/>
              </a:rPr>
              <a:t>interactive</a:t>
            </a:r>
            <a:endParaRPr sz="1600">
              <a:latin typeface="Arial"/>
              <a:cs typeface="Arial"/>
            </a:endParaRPr>
          </a:p>
        </p:txBody>
      </p:sp>
      <p:sp>
        <p:nvSpPr>
          <p:cNvPr id="35" name="object 35"/>
          <p:cNvSpPr txBox="1"/>
          <p:nvPr/>
        </p:nvSpPr>
        <p:spPr>
          <a:xfrm>
            <a:off x="535940" y="2587244"/>
            <a:ext cx="5821045" cy="299720"/>
          </a:xfrm>
          <a:prstGeom prst="rect">
            <a:avLst/>
          </a:prstGeom>
        </p:spPr>
        <p:txBody>
          <a:bodyPr vert="horz" wrap="square" lIns="0" tIns="12700" rIns="0" bIns="0" rtlCol="0">
            <a:spAutoFit/>
          </a:bodyPr>
          <a:lstStyle/>
          <a:p>
            <a:pPr marL="355600" indent="-342900">
              <a:lnSpc>
                <a:spcPct val="100000"/>
              </a:lnSpc>
              <a:spcBef>
                <a:spcPts val="100"/>
              </a:spcBef>
              <a:buFont typeface="Arial"/>
              <a:buChar char="•"/>
              <a:tabLst>
                <a:tab pos="354965" algn="l"/>
                <a:tab pos="355600" algn="l"/>
              </a:tabLst>
            </a:pPr>
            <a:r>
              <a:rPr sz="1800" b="1" spc="-5" dirty="0">
                <a:solidFill>
                  <a:srgbClr val="404040"/>
                </a:solidFill>
                <a:latin typeface="Arial"/>
                <a:cs typeface="Arial"/>
              </a:rPr>
              <a:t>Most </a:t>
            </a:r>
            <a:r>
              <a:rPr sz="1800" b="1" dirty="0">
                <a:solidFill>
                  <a:srgbClr val="404040"/>
                </a:solidFill>
                <a:latin typeface="Arial"/>
                <a:cs typeface="Arial"/>
              </a:rPr>
              <a:t>online </a:t>
            </a:r>
            <a:r>
              <a:rPr sz="1800" b="1" spc="-5" dirty="0">
                <a:solidFill>
                  <a:srgbClr val="404040"/>
                </a:solidFill>
                <a:latin typeface="Arial"/>
                <a:cs typeface="Arial"/>
              </a:rPr>
              <a:t>services in Alibaba are written in</a:t>
            </a:r>
            <a:r>
              <a:rPr sz="1800" b="1" spc="-85" dirty="0">
                <a:solidFill>
                  <a:srgbClr val="404040"/>
                </a:solidFill>
                <a:latin typeface="Arial"/>
                <a:cs typeface="Arial"/>
              </a:rPr>
              <a:t> </a:t>
            </a:r>
            <a:r>
              <a:rPr sz="1800" b="1" spc="-5" dirty="0">
                <a:solidFill>
                  <a:srgbClr val="404040"/>
                </a:solidFill>
                <a:latin typeface="Arial"/>
                <a:cs typeface="Arial"/>
              </a:rPr>
              <a:t>Java</a:t>
            </a:r>
            <a:endParaRPr sz="1800">
              <a:latin typeface="Arial"/>
              <a:cs typeface="Arial"/>
            </a:endParaRPr>
          </a:p>
        </p:txBody>
      </p:sp>
      <p:sp>
        <p:nvSpPr>
          <p:cNvPr id="36" name="object 36"/>
          <p:cNvSpPr/>
          <p:nvPr/>
        </p:nvSpPr>
        <p:spPr>
          <a:xfrm>
            <a:off x="7259790" y="3284473"/>
            <a:ext cx="110299" cy="221094"/>
          </a:xfrm>
          <a:prstGeom prst="rect">
            <a:avLst/>
          </a:prstGeom>
          <a:blipFill>
            <a:blip r:embed="rId9" cstate="print"/>
            <a:stretch>
              <a:fillRect/>
            </a:stretch>
          </a:blipFill>
        </p:spPr>
        <p:txBody>
          <a:bodyPr wrap="square" lIns="0" tIns="0" rIns="0" bIns="0" rtlCol="0"/>
          <a:lstStyle/>
          <a:p>
            <a:endParaRPr/>
          </a:p>
        </p:txBody>
      </p:sp>
      <p:sp>
        <p:nvSpPr>
          <p:cNvPr id="37" name="object 37"/>
          <p:cNvSpPr/>
          <p:nvPr/>
        </p:nvSpPr>
        <p:spPr>
          <a:xfrm>
            <a:off x="7579779" y="3282022"/>
            <a:ext cx="122745" cy="214604"/>
          </a:xfrm>
          <a:prstGeom prst="rect">
            <a:avLst/>
          </a:prstGeom>
          <a:blipFill>
            <a:blip r:embed="rId10" cstate="print"/>
            <a:stretch>
              <a:fillRect/>
            </a:stretch>
          </a:blipFill>
        </p:spPr>
        <p:txBody>
          <a:bodyPr wrap="square" lIns="0" tIns="0" rIns="0" bIns="0" rtlCol="0"/>
          <a:lstStyle/>
          <a:p>
            <a:endParaRPr/>
          </a:p>
        </p:txBody>
      </p:sp>
      <p:sp>
        <p:nvSpPr>
          <p:cNvPr id="38" name="object 38"/>
          <p:cNvSpPr txBox="1"/>
          <p:nvPr/>
        </p:nvSpPr>
        <p:spPr>
          <a:xfrm>
            <a:off x="3427272" y="4464811"/>
            <a:ext cx="196913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interactive</a:t>
            </a:r>
            <a:r>
              <a:rPr sz="1800" spc="-40" dirty="0">
                <a:latin typeface="Arial"/>
                <a:cs typeface="Arial"/>
              </a:rPr>
              <a:t> </a:t>
            </a:r>
            <a:r>
              <a:rPr sz="1800" spc="-5" dirty="0">
                <a:latin typeface="Arial"/>
                <a:cs typeface="Arial"/>
              </a:rPr>
              <a:t>services</a:t>
            </a:r>
            <a:endParaRPr sz="1800">
              <a:latin typeface="Arial"/>
              <a:cs typeface="Arial"/>
            </a:endParaRPr>
          </a:p>
        </p:txBody>
      </p:sp>
      <p:sp>
        <p:nvSpPr>
          <p:cNvPr id="39" name="object 39"/>
          <p:cNvSpPr txBox="1"/>
          <p:nvPr/>
        </p:nvSpPr>
        <p:spPr>
          <a:xfrm>
            <a:off x="7777188" y="2011171"/>
            <a:ext cx="346710" cy="208279"/>
          </a:xfrm>
          <a:prstGeom prst="rect">
            <a:avLst/>
          </a:prstGeom>
        </p:spPr>
        <p:txBody>
          <a:bodyPr vert="horz" wrap="square" lIns="0" tIns="12700" rIns="0" bIns="0" rtlCol="0">
            <a:spAutoFit/>
          </a:bodyPr>
          <a:lstStyle/>
          <a:p>
            <a:pPr marL="12700">
              <a:lnSpc>
                <a:spcPct val="100000"/>
              </a:lnSpc>
              <a:spcBef>
                <a:spcPts val="100"/>
              </a:spcBef>
            </a:pPr>
            <a:r>
              <a:rPr sz="1200" b="1" dirty="0">
                <a:latin typeface="Arial"/>
                <a:cs typeface="Arial"/>
              </a:rPr>
              <a:t>u</a:t>
            </a:r>
            <a:r>
              <a:rPr sz="1200" b="1" spc="-10" dirty="0">
                <a:latin typeface="Arial"/>
                <a:cs typeface="Arial"/>
              </a:rPr>
              <a:t>se</a:t>
            </a:r>
            <a:r>
              <a:rPr sz="1200" b="1" dirty="0">
                <a:latin typeface="Arial"/>
                <a:cs typeface="Arial"/>
              </a:rPr>
              <a:t>r</a:t>
            </a:r>
            <a:endParaRPr sz="1200">
              <a:latin typeface="Arial"/>
              <a:cs typeface="Arial"/>
            </a:endParaRPr>
          </a:p>
        </p:txBody>
      </p:sp>
      <p:grpSp>
        <p:nvGrpSpPr>
          <p:cNvPr id="40" name="object 40"/>
          <p:cNvGrpSpPr/>
          <p:nvPr/>
        </p:nvGrpSpPr>
        <p:grpSpPr>
          <a:xfrm>
            <a:off x="4266898" y="3898519"/>
            <a:ext cx="389890" cy="546735"/>
            <a:chOff x="4266898" y="3898519"/>
            <a:chExt cx="389890" cy="546735"/>
          </a:xfrm>
        </p:grpSpPr>
        <p:sp>
          <p:nvSpPr>
            <p:cNvPr id="41" name="object 41"/>
            <p:cNvSpPr/>
            <p:nvPr/>
          </p:nvSpPr>
          <p:spPr>
            <a:xfrm>
              <a:off x="4463650" y="4005567"/>
              <a:ext cx="117442" cy="200304"/>
            </a:xfrm>
            <a:prstGeom prst="rect">
              <a:avLst/>
            </a:prstGeom>
            <a:blipFill>
              <a:blip r:embed="rId11" cstate="print"/>
              <a:stretch>
                <a:fillRect/>
              </a:stretch>
            </a:blipFill>
          </p:spPr>
          <p:txBody>
            <a:bodyPr wrap="square" lIns="0" tIns="0" rIns="0" bIns="0" rtlCol="0"/>
            <a:lstStyle/>
            <a:p>
              <a:endParaRPr/>
            </a:p>
          </p:txBody>
        </p:sp>
        <p:sp>
          <p:nvSpPr>
            <p:cNvPr id="42" name="object 42"/>
            <p:cNvSpPr/>
            <p:nvPr/>
          </p:nvSpPr>
          <p:spPr>
            <a:xfrm>
              <a:off x="4393567" y="3898519"/>
              <a:ext cx="156210" cy="290830"/>
            </a:xfrm>
            <a:custGeom>
              <a:avLst/>
              <a:gdLst/>
              <a:ahLst/>
              <a:cxnLst/>
              <a:rect l="l" t="t" r="r" b="b"/>
              <a:pathLst>
                <a:path w="156210" h="290829">
                  <a:moveTo>
                    <a:pt x="121320" y="0"/>
                  </a:moveTo>
                  <a:lnTo>
                    <a:pt x="121310" y="45738"/>
                  </a:lnTo>
                  <a:lnTo>
                    <a:pt x="100851" y="81174"/>
                  </a:lnTo>
                  <a:lnTo>
                    <a:pt x="69030" y="110571"/>
                  </a:lnTo>
                  <a:lnTo>
                    <a:pt x="34931" y="138191"/>
                  </a:lnTo>
                  <a:lnTo>
                    <a:pt x="7642" y="168300"/>
                  </a:lnTo>
                  <a:lnTo>
                    <a:pt x="0" y="196589"/>
                  </a:lnTo>
                  <a:lnTo>
                    <a:pt x="10614" y="226172"/>
                  </a:lnTo>
                  <a:lnTo>
                    <a:pt x="35192" y="257306"/>
                  </a:lnTo>
                  <a:lnTo>
                    <a:pt x="69440" y="290245"/>
                  </a:lnTo>
                  <a:lnTo>
                    <a:pt x="53870" y="263875"/>
                  </a:lnTo>
                  <a:lnTo>
                    <a:pt x="36628" y="237265"/>
                  </a:lnTo>
                  <a:lnTo>
                    <a:pt x="27171" y="208720"/>
                  </a:lnTo>
                  <a:lnTo>
                    <a:pt x="34956" y="176547"/>
                  </a:lnTo>
                  <a:lnTo>
                    <a:pt x="69440" y="139052"/>
                  </a:lnTo>
                  <a:lnTo>
                    <a:pt x="130158" y="89395"/>
                  </a:lnTo>
                  <a:lnTo>
                    <a:pt x="155802" y="58358"/>
                  </a:lnTo>
                  <a:lnTo>
                    <a:pt x="151234" y="32905"/>
                  </a:lnTo>
                  <a:lnTo>
                    <a:pt x="121320" y="0"/>
                  </a:lnTo>
                  <a:close/>
                </a:path>
              </a:pathLst>
            </a:custGeom>
            <a:solidFill>
              <a:srgbClr val="FF0000"/>
            </a:solidFill>
          </p:spPr>
          <p:txBody>
            <a:bodyPr wrap="square" lIns="0" tIns="0" rIns="0" bIns="0" rtlCol="0"/>
            <a:lstStyle/>
            <a:p>
              <a:endParaRPr/>
            </a:p>
          </p:txBody>
        </p:sp>
        <p:sp>
          <p:nvSpPr>
            <p:cNvPr id="43" name="object 43"/>
            <p:cNvSpPr/>
            <p:nvPr/>
          </p:nvSpPr>
          <p:spPr>
            <a:xfrm>
              <a:off x="4266895" y="4203750"/>
              <a:ext cx="389890" cy="241300"/>
            </a:xfrm>
            <a:custGeom>
              <a:avLst/>
              <a:gdLst/>
              <a:ahLst/>
              <a:cxnLst/>
              <a:rect l="l" t="t" r="r" b="b"/>
              <a:pathLst>
                <a:path w="389889" h="241300">
                  <a:moveTo>
                    <a:pt x="84658" y="163804"/>
                  </a:moveTo>
                  <a:lnTo>
                    <a:pt x="77482" y="162687"/>
                  </a:lnTo>
                  <a:lnTo>
                    <a:pt x="75387" y="163195"/>
                  </a:lnTo>
                  <a:lnTo>
                    <a:pt x="84658" y="163804"/>
                  </a:lnTo>
                  <a:close/>
                </a:path>
                <a:path w="389889" h="241300">
                  <a:moveTo>
                    <a:pt x="277787" y="147243"/>
                  </a:moveTo>
                  <a:lnTo>
                    <a:pt x="268325" y="143611"/>
                  </a:lnTo>
                  <a:lnTo>
                    <a:pt x="262191" y="140906"/>
                  </a:lnTo>
                  <a:lnTo>
                    <a:pt x="260718" y="140068"/>
                  </a:lnTo>
                  <a:lnTo>
                    <a:pt x="256679" y="137782"/>
                  </a:lnTo>
                  <a:lnTo>
                    <a:pt x="249097" y="132892"/>
                  </a:lnTo>
                  <a:lnTo>
                    <a:pt x="218516" y="137934"/>
                  </a:lnTo>
                  <a:lnTo>
                    <a:pt x="192798" y="140068"/>
                  </a:lnTo>
                  <a:lnTo>
                    <a:pt x="167919" y="139725"/>
                  </a:lnTo>
                  <a:lnTo>
                    <a:pt x="139839" y="137312"/>
                  </a:lnTo>
                  <a:lnTo>
                    <a:pt x="120053" y="134581"/>
                  </a:lnTo>
                  <a:lnTo>
                    <a:pt x="111963" y="132003"/>
                  </a:lnTo>
                  <a:lnTo>
                    <a:pt x="114223" y="128079"/>
                  </a:lnTo>
                  <a:lnTo>
                    <a:pt x="125488" y="121310"/>
                  </a:lnTo>
                  <a:lnTo>
                    <a:pt x="102958" y="132334"/>
                  </a:lnTo>
                  <a:lnTo>
                    <a:pt x="102146" y="144221"/>
                  </a:lnTo>
                  <a:lnTo>
                    <a:pt x="118884" y="154978"/>
                  </a:lnTo>
                  <a:lnTo>
                    <a:pt x="148971" y="162636"/>
                  </a:lnTo>
                  <a:lnTo>
                    <a:pt x="188277" y="165227"/>
                  </a:lnTo>
                  <a:lnTo>
                    <a:pt x="232600" y="160756"/>
                  </a:lnTo>
                  <a:lnTo>
                    <a:pt x="277787" y="147243"/>
                  </a:lnTo>
                  <a:close/>
                </a:path>
                <a:path w="389889" h="241300">
                  <a:moveTo>
                    <a:pt x="288264" y="90411"/>
                  </a:moveTo>
                  <a:lnTo>
                    <a:pt x="266192" y="77165"/>
                  </a:lnTo>
                  <a:lnTo>
                    <a:pt x="225120" y="84264"/>
                  </a:lnTo>
                  <a:lnTo>
                    <a:pt x="190042" y="87172"/>
                  </a:lnTo>
                  <a:lnTo>
                    <a:pt x="157861" y="86880"/>
                  </a:lnTo>
                  <a:lnTo>
                    <a:pt x="125488" y="84340"/>
                  </a:lnTo>
                  <a:lnTo>
                    <a:pt x="105105" y="82169"/>
                  </a:lnTo>
                  <a:lnTo>
                    <a:pt x="97002" y="79311"/>
                  </a:lnTo>
                  <a:lnTo>
                    <a:pt x="99961" y="73863"/>
                  </a:lnTo>
                  <a:lnTo>
                    <a:pt x="112801" y="63919"/>
                  </a:lnTo>
                  <a:lnTo>
                    <a:pt x="87998" y="76542"/>
                  </a:lnTo>
                  <a:lnTo>
                    <a:pt x="86918" y="88430"/>
                  </a:lnTo>
                  <a:lnTo>
                    <a:pt x="105295" y="98272"/>
                  </a:lnTo>
                  <a:lnTo>
                    <a:pt x="138874" y="104724"/>
                  </a:lnTo>
                  <a:lnTo>
                    <a:pt x="183400" y="106451"/>
                  </a:lnTo>
                  <a:lnTo>
                    <a:pt x="234607" y="102120"/>
                  </a:lnTo>
                  <a:lnTo>
                    <a:pt x="288264" y="90411"/>
                  </a:lnTo>
                  <a:close/>
                </a:path>
                <a:path w="389889" h="241300">
                  <a:moveTo>
                    <a:pt x="307035" y="21983"/>
                  </a:moveTo>
                  <a:lnTo>
                    <a:pt x="256743" y="29438"/>
                  </a:lnTo>
                  <a:lnTo>
                    <a:pt x="191211" y="35064"/>
                  </a:lnTo>
                  <a:lnTo>
                    <a:pt x="156032" y="36195"/>
                  </a:lnTo>
                  <a:lnTo>
                    <a:pt x="124904" y="35890"/>
                  </a:lnTo>
                  <a:lnTo>
                    <a:pt x="100660" y="34124"/>
                  </a:lnTo>
                  <a:lnTo>
                    <a:pt x="66421" y="29616"/>
                  </a:lnTo>
                  <a:lnTo>
                    <a:pt x="58585" y="24955"/>
                  </a:lnTo>
                  <a:lnTo>
                    <a:pt x="80327" y="17297"/>
                  </a:lnTo>
                  <a:lnTo>
                    <a:pt x="134874" y="3784"/>
                  </a:lnTo>
                  <a:lnTo>
                    <a:pt x="128435" y="3695"/>
                  </a:lnTo>
                  <a:lnTo>
                    <a:pt x="110731" y="5092"/>
                  </a:lnTo>
                  <a:lnTo>
                    <a:pt x="84124" y="10541"/>
                  </a:lnTo>
                  <a:lnTo>
                    <a:pt x="51003" y="22542"/>
                  </a:lnTo>
                  <a:lnTo>
                    <a:pt x="41681" y="33121"/>
                  </a:lnTo>
                  <a:lnTo>
                    <a:pt x="56210" y="41427"/>
                  </a:lnTo>
                  <a:lnTo>
                    <a:pt x="88760" y="47053"/>
                  </a:lnTo>
                  <a:lnTo>
                    <a:pt x="133502" y="49644"/>
                  </a:lnTo>
                  <a:lnTo>
                    <a:pt x="184632" y="48793"/>
                  </a:lnTo>
                  <a:lnTo>
                    <a:pt x="236321" y="44119"/>
                  </a:lnTo>
                  <a:lnTo>
                    <a:pt x="277698" y="36195"/>
                  </a:lnTo>
                  <a:lnTo>
                    <a:pt x="282752" y="35229"/>
                  </a:lnTo>
                  <a:lnTo>
                    <a:pt x="288709" y="30988"/>
                  </a:lnTo>
                  <a:lnTo>
                    <a:pt x="293230" y="28194"/>
                  </a:lnTo>
                  <a:lnTo>
                    <a:pt x="298577" y="25615"/>
                  </a:lnTo>
                  <a:lnTo>
                    <a:pt x="307035" y="21983"/>
                  </a:lnTo>
                  <a:close/>
                </a:path>
                <a:path w="389889" h="241300">
                  <a:moveTo>
                    <a:pt x="364109" y="177203"/>
                  </a:moveTo>
                  <a:lnTo>
                    <a:pt x="299516" y="194640"/>
                  </a:lnTo>
                  <a:lnTo>
                    <a:pt x="245986" y="200202"/>
                  </a:lnTo>
                  <a:lnTo>
                    <a:pt x="185775" y="202704"/>
                  </a:lnTo>
                  <a:lnTo>
                    <a:pt x="126199" y="201714"/>
                  </a:lnTo>
                  <a:lnTo>
                    <a:pt x="74599" y="196799"/>
                  </a:lnTo>
                  <a:lnTo>
                    <a:pt x="38303" y="187528"/>
                  </a:lnTo>
                  <a:lnTo>
                    <a:pt x="33223" y="180975"/>
                  </a:lnTo>
                  <a:lnTo>
                    <a:pt x="41122" y="174421"/>
                  </a:lnTo>
                  <a:lnTo>
                    <a:pt x="54521" y="168910"/>
                  </a:lnTo>
                  <a:lnTo>
                    <a:pt x="65900" y="165455"/>
                  </a:lnTo>
                  <a:lnTo>
                    <a:pt x="75387" y="163195"/>
                  </a:lnTo>
                  <a:lnTo>
                    <a:pt x="55816" y="161886"/>
                  </a:lnTo>
                  <a:lnTo>
                    <a:pt x="18643" y="173672"/>
                  </a:lnTo>
                  <a:lnTo>
                    <a:pt x="0" y="190728"/>
                  </a:lnTo>
                  <a:lnTo>
                    <a:pt x="26720" y="204635"/>
                  </a:lnTo>
                  <a:lnTo>
                    <a:pt x="95186" y="212940"/>
                  </a:lnTo>
                  <a:lnTo>
                    <a:pt x="159372" y="215988"/>
                  </a:lnTo>
                  <a:lnTo>
                    <a:pt x="217703" y="214668"/>
                  </a:lnTo>
                  <a:lnTo>
                    <a:pt x="268592" y="209867"/>
                  </a:lnTo>
                  <a:lnTo>
                    <a:pt x="309016" y="202704"/>
                  </a:lnTo>
                  <a:lnTo>
                    <a:pt x="310464" y="202450"/>
                  </a:lnTo>
                  <a:lnTo>
                    <a:pt x="341731" y="193319"/>
                  </a:lnTo>
                  <a:lnTo>
                    <a:pt x="360819" y="183337"/>
                  </a:lnTo>
                  <a:lnTo>
                    <a:pt x="364109" y="177203"/>
                  </a:lnTo>
                  <a:close/>
                </a:path>
                <a:path w="389889" h="241300">
                  <a:moveTo>
                    <a:pt x="365175" y="176631"/>
                  </a:moveTo>
                  <a:lnTo>
                    <a:pt x="364972" y="175577"/>
                  </a:lnTo>
                  <a:lnTo>
                    <a:pt x="364109" y="177203"/>
                  </a:lnTo>
                  <a:lnTo>
                    <a:pt x="365175" y="176631"/>
                  </a:lnTo>
                  <a:close/>
                </a:path>
                <a:path w="389889" h="241300">
                  <a:moveTo>
                    <a:pt x="366153" y="173380"/>
                  </a:moveTo>
                  <a:lnTo>
                    <a:pt x="356146" y="164350"/>
                  </a:lnTo>
                  <a:lnTo>
                    <a:pt x="364248" y="171843"/>
                  </a:lnTo>
                  <a:lnTo>
                    <a:pt x="364972" y="175577"/>
                  </a:lnTo>
                  <a:lnTo>
                    <a:pt x="366153" y="173380"/>
                  </a:lnTo>
                  <a:close/>
                </a:path>
                <a:path w="389889" h="241300">
                  <a:moveTo>
                    <a:pt x="381673" y="202438"/>
                  </a:moveTo>
                  <a:lnTo>
                    <a:pt x="310337" y="221183"/>
                  </a:lnTo>
                  <a:lnTo>
                    <a:pt x="259829" y="228206"/>
                  </a:lnTo>
                  <a:lnTo>
                    <a:pt x="207606" y="231648"/>
                  </a:lnTo>
                  <a:lnTo>
                    <a:pt x="156578" y="231914"/>
                  </a:lnTo>
                  <a:lnTo>
                    <a:pt x="109664" y="229400"/>
                  </a:lnTo>
                  <a:lnTo>
                    <a:pt x="69761" y="224497"/>
                  </a:lnTo>
                  <a:lnTo>
                    <a:pt x="73253" y="226517"/>
                  </a:lnTo>
                  <a:lnTo>
                    <a:pt x="84518" y="230708"/>
                  </a:lnTo>
                  <a:lnTo>
                    <a:pt x="107162" y="235521"/>
                  </a:lnTo>
                  <a:lnTo>
                    <a:pt x="144805" y="239395"/>
                  </a:lnTo>
                  <a:lnTo>
                    <a:pt x="195592" y="241058"/>
                  </a:lnTo>
                  <a:lnTo>
                    <a:pt x="249491" y="239560"/>
                  </a:lnTo>
                  <a:lnTo>
                    <a:pt x="301155" y="234365"/>
                  </a:lnTo>
                  <a:lnTo>
                    <a:pt x="312534" y="231914"/>
                  </a:lnTo>
                  <a:lnTo>
                    <a:pt x="345236" y="224891"/>
                  </a:lnTo>
                  <a:lnTo>
                    <a:pt x="376377" y="210566"/>
                  </a:lnTo>
                  <a:lnTo>
                    <a:pt x="381673" y="202438"/>
                  </a:lnTo>
                  <a:close/>
                </a:path>
                <a:path w="389889" h="241300">
                  <a:moveTo>
                    <a:pt x="389242" y="190830"/>
                  </a:moveTo>
                  <a:lnTo>
                    <a:pt x="381673" y="202438"/>
                  </a:lnTo>
                  <a:lnTo>
                    <a:pt x="383971" y="200939"/>
                  </a:lnTo>
                  <a:lnTo>
                    <a:pt x="389242" y="190830"/>
                  </a:lnTo>
                  <a:close/>
                </a:path>
                <a:path w="389889" h="241300">
                  <a:moveTo>
                    <a:pt x="389585" y="31369"/>
                  </a:moveTo>
                  <a:lnTo>
                    <a:pt x="378675" y="11061"/>
                  </a:lnTo>
                  <a:lnTo>
                    <a:pt x="368300" y="5981"/>
                  </a:lnTo>
                  <a:lnTo>
                    <a:pt x="356057" y="0"/>
                  </a:lnTo>
                  <a:lnTo>
                    <a:pt x="326339" y="2679"/>
                  </a:lnTo>
                  <a:lnTo>
                    <a:pt x="320268" y="4330"/>
                  </a:lnTo>
                  <a:lnTo>
                    <a:pt x="317512" y="8737"/>
                  </a:lnTo>
                  <a:lnTo>
                    <a:pt x="320827" y="7645"/>
                  </a:lnTo>
                  <a:lnTo>
                    <a:pt x="329107" y="5981"/>
                  </a:lnTo>
                  <a:lnTo>
                    <a:pt x="352894" y="10490"/>
                  </a:lnTo>
                  <a:lnTo>
                    <a:pt x="367169" y="31229"/>
                  </a:lnTo>
                  <a:lnTo>
                    <a:pt x="357022" y="62941"/>
                  </a:lnTo>
                  <a:lnTo>
                    <a:pt x="307581" y="100342"/>
                  </a:lnTo>
                  <a:lnTo>
                    <a:pt x="307035" y="101447"/>
                  </a:lnTo>
                  <a:lnTo>
                    <a:pt x="305371" y="103098"/>
                  </a:lnTo>
                  <a:lnTo>
                    <a:pt x="305930" y="103098"/>
                  </a:lnTo>
                  <a:lnTo>
                    <a:pt x="357822" y="81864"/>
                  </a:lnTo>
                  <a:lnTo>
                    <a:pt x="384175" y="56464"/>
                  </a:lnTo>
                  <a:lnTo>
                    <a:pt x="389585" y="31369"/>
                  </a:lnTo>
                  <a:close/>
                </a:path>
              </a:pathLst>
            </a:custGeom>
            <a:solidFill>
              <a:srgbClr val="6699FF"/>
            </a:solidFill>
          </p:spPr>
          <p:txBody>
            <a:bodyPr wrap="square" lIns="0" tIns="0" rIns="0" bIns="0" rtlCol="0"/>
            <a:lstStyle/>
            <a:p>
              <a:endParaRPr/>
            </a:p>
          </p:txBody>
        </p:sp>
      </p:grpSp>
      <p:sp>
        <p:nvSpPr>
          <p:cNvPr id="44" name="object 44"/>
          <p:cNvSpPr txBox="1"/>
          <p:nvPr/>
        </p:nvSpPr>
        <p:spPr>
          <a:xfrm>
            <a:off x="5584469" y="3623564"/>
            <a:ext cx="590550" cy="208279"/>
          </a:xfrm>
          <a:prstGeom prst="rect">
            <a:avLst/>
          </a:prstGeom>
        </p:spPr>
        <p:txBody>
          <a:bodyPr vert="horz" wrap="square" lIns="0" tIns="12700" rIns="0" bIns="0" rtlCol="0">
            <a:spAutoFit/>
          </a:bodyPr>
          <a:lstStyle/>
          <a:p>
            <a:pPr>
              <a:lnSpc>
                <a:spcPct val="100000"/>
              </a:lnSpc>
              <a:spcBef>
                <a:spcPts val="100"/>
              </a:spcBef>
            </a:pPr>
            <a:r>
              <a:rPr sz="1200" b="1" spc="-5" dirty="0">
                <a:latin typeface="Arial"/>
                <a:cs typeface="Arial"/>
              </a:rPr>
              <a:t>Coupon</a:t>
            </a:r>
            <a:endParaRPr sz="1200">
              <a:latin typeface="Arial"/>
              <a:cs typeface="Arial"/>
            </a:endParaRPr>
          </a:p>
        </p:txBody>
      </p:sp>
      <p:sp>
        <p:nvSpPr>
          <p:cNvPr id="45" name="object 45"/>
          <p:cNvSpPr txBox="1"/>
          <p:nvPr/>
        </p:nvSpPr>
        <p:spPr>
          <a:xfrm>
            <a:off x="6871868" y="3623564"/>
            <a:ext cx="315595" cy="208279"/>
          </a:xfrm>
          <a:prstGeom prst="rect">
            <a:avLst/>
          </a:prstGeom>
        </p:spPr>
        <p:txBody>
          <a:bodyPr vert="horz" wrap="square" lIns="0" tIns="12700" rIns="0" bIns="0" rtlCol="0">
            <a:spAutoFit/>
          </a:bodyPr>
          <a:lstStyle/>
          <a:p>
            <a:pPr>
              <a:lnSpc>
                <a:spcPct val="100000"/>
              </a:lnSpc>
              <a:spcBef>
                <a:spcPts val="100"/>
              </a:spcBef>
            </a:pPr>
            <a:r>
              <a:rPr sz="1200" b="1" spc="-5" dirty="0">
                <a:latin typeface="Arial"/>
                <a:cs typeface="Arial"/>
              </a:rPr>
              <a:t>C</a:t>
            </a:r>
            <a:r>
              <a:rPr sz="1200" b="1" spc="-10" dirty="0">
                <a:latin typeface="Arial"/>
                <a:cs typeface="Arial"/>
              </a:rPr>
              <a:t>a</a:t>
            </a:r>
            <a:r>
              <a:rPr sz="1200" b="1" spc="-5" dirty="0">
                <a:latin typeface="Arial"/>
                <a:cs typeface="Arial"/>
              </a:rPr>
              <a:t>rt</a:t>
            </a:r>
            <a:endParaRPr sz="1200">
              <a:latin typeface="Arial"/>
              <a:cs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409957"/>
            <a:ext cx="7843520" cy="513080"/>
          </a:xfrm>
          <a:prstGeom prst="rect">
            <a:avLst/>
          </a:prstGeom>
        </p:spPr>
        <p:txBody>
          <a:bodyPr vert="horz" wrap="square" lIns="0" tIns="12700" rIns="0" bIns="0" rtlCol="0">
            <a:spAutoFit/>
          </a:bodyPr>
          <a:lstStyle/>
          <a:p>
            <a:pPr marL="12700">
              <a:lnSpc>
                <a:spcPct val="100000"/>
              </a:lnSpc>
              <a:spcBef>
                <a:spcPts val="100"/>
              </a:spcBef>
            </a:pPr>
            <a:r>
              <a:rPr sz="3200" b="1" spc="85" dirty="0">
                <a:solidFill>
                  <a:srgbClr val="BE384B"/>
                </a:solidFill>
                <a:latin typeface="Arial"/>
                <a:cs typeface="Arial"/>
              </a:rPr>
              <a:t>Hardware-Assisted </a:t>
            </a:r>
            <a:r>
              <a:rPr sz="3200" b="1" spc="60" dirty="0">
                <a:solidFill>
                  <a:srgbClr val="BE384B"/>
                </a:solidFill>
                <a:latin typeface="Arial"/>
                <a:cs typeface="Arial"/>
              </a:rPr>
              <a:t>Barrier</a:t>
            </a:r>
            <a:r>
              <a:rPr sz="3200" b="1" spc="35" dirty="0">
                <a:solidFill>
                  <a:srgbClr val="BE384B"/>
                </a:solidFill>
                <a:latin typeface="Arial"/>
                <a:cs typeface="Arial"/>
              </a:rPr>
              <a:t> </a:t>
            </a:r>
            <a:r>
              <a:rPr sz="3200" b="1" spc="80" dirty="0">
                <a:solidFill>
                  <a:srgbClr val="BE384B"/>
                </a:solidFill>
                <a:latin typeface="Arial"/>
                <a:cs typeface="Arial"/>
              </a:rPr>
              <a:t>Elimination</a:t>
            </a:r>
            <a:endParaRPr sz="3200">
              <a:latin typeface="Arial"/>
              <a:cs typeface="Arial"/>
            </a:endParaRPr>
          </a:p>
        </p:txBody>
      </p:sp>
      <p:sp>
        <p:nvSpPr>
          <p:cNvPr id="3" name="object 3"/>
          <p:cNvSpPr txBox="1"/>
          <p:nvPr/>
        </p:nvSpPr>
        <p:spPr>
          <a:xfrm>
            <a:off x="535940" y="1263141"/>
            <a:ext cx="8035290" cy="2341245"/>
          </a:xfrm>
          <a:prstGeom prst="rect">
            <a:avLst/>
          </a:prstGeom>
        </p:spPr>
        <p:txBody>
          <a:bodyPr vert="horz" wrap="square" lIns="0" tIns="140970" rIns="0" bIns="0" rtlCol="0">
            <a:spAutoFit/>
          </a:bodyPr>
          <a:lstStyle/>
          <a:p>
            <a:pPr marL="355600" indent="-342900">
              <a:lnSpc>
                <a:spcPct val="100000"/>
              </a:lnSpc>
              <a:spcBef>
                <a:spcPts val="1110"/>
              </a:spcBef>
              <a:buFont typeface="Arial"/>
              <a:buChar char="•"/>
              <a:tabLst>
                <a:tab pos="354965" algn="l"/>
                <a:tab pos="355600" algn="l"/>
              </a:tabLst>
            </a:pPr>
            <a:r>
              <a:rPr sz="2000" b="1" spc="-5" dirty="0">
                <a:solidFill>
                  <a:srgbClr val="404040"/>
                </a:solidFill>
                <a:latin typeface="Arial"/>
                <a:cs typeface="Arial"/>
              </a:rPr>
              <a:t>It is still possible for mutators to </a:t>
            </a:r>
            <a:r>
              <a:rPr sz="2000" b="1" dirty="0">
                <a:solidFill>
                  <a:srgbClr val="404040"/>
                </a:solidFill>
                <a:latin typeface="Arial"/>
                <a:cs typeface="Arial"/>
              </a:rPr>
              <a:t>access </a:t>
            </a:r>
            <a:r>
              <a:rPr sz="2000" b="1" spc="-5" dirty="0">
                <a:solidFill>
                  <a:srgbClr val="404040"/>
                </a:solidFill>
                <a:latin typeface="Arial"/>
                <a:cs typeface="Arial"/>
              </a:rPr>
              <a:t>the collection</a:t>
            </a:r>
            <a:r>
              <a:rPr sz="2000" b="1" spc="-55" dirty="0">
                <a:solidFill>
                  <a:srgbClr val="404040"/>
                </a:solidFill>
                <a:latin typeface="Arial"/>
                <a:cs typeface="Arial"/>
              </a:rPr>
              <a:t> </a:t>
            </a:r>
            <a:r>
              <a:rPr sz="2000" b="1" spc="-5" dirty="0">
                <a:solidFill>
                  <a:srgbClr val="404040"/>
                </a:solidFill>
                <a:latin typeface="Arial"/>
                <a:cs typeface="Arial"/>
              </a:rPr>
              <a:t>area</a:t>
            </a:r>
            <a:endParaRPr sz="2000">
              <a:latin typeface="Arial"/>
              <a:cs typeface="Arial"/>
            </a:endParaRPr>
          </a:p>
          <a:p>
            <a:pPr marL="755650" lvl="1" indent="-285750">
              <a:lnSpc>
                <a:spcPct val="100000"/>
              </a:lnSpc>
              <a:spcBef>
                <a:spcPts val="805"/>
              </a:spcBef>
              <a:buChar char="–"/>
              <a:tabLst>
                <a:tab pos="755015" algn="l"/>
                <a:tab pos="755650" algn="l"/>
              </a:tabLst>
            </a:pPr>
            <a:r>
              <a:rPr sz="1600" spc="-5" dirty="0">
                <a:solidFill>
                  <a:srgbClr val="404040"/>
                </a:solidFill>
                <a:latin typeface="Arial"/>
                <a:cs typeface="Arial"/>
              </a:rPr>
              <a:t>Although it is rare (due </a:t>
            </a:r>
            <a:r>
              <a:rPr sz="1600" dirty="0">
                <a:solidFill>
                  <a:srgbClr val="404040"/>
                </a:solidFill>
                <a:latin typeface="Arial"/>
                <a:cs typeface="Arial"/>
              </a:rPr>
              <a:t>to the </a:t>
            </a:r>
            <a:r>
              <a:rPr sz="1600" spc="-5" dirty="0">
                <a:solidFill>
                  <a:srgbClr val="404040"/>
                </a:solidFill>
                <a:latin typeface="Arial"/>
                <a:cs typeface="Arial"/>
              </a:rPr>
              <a:t>skewed write</a:t>
            </a:r>
            <a:r>
              <a:rPr sz="1600" spc="20" dirty="0">
                <a:solidFill>
                  <a:srgbClr val="404040"/>
                </a:solidFill>
                <a:latin typeface="Arial"/>
                <a:cs typeface="Arial"/>
              </a:rPr>
              <a:t> </a:t>
            </a:r>
            <a:r>
              <a:rPr sz="1600" spc="-5" dirty="0">
                <a:solidFill>
                  <a:srgbClr val="404040"/>
                </a:solidFill>
                <a:latin typeface="Arial"/>
                <a:cs typeface="Arial"/>
              </a:rPr>
              <a:t>behavior)</a:t>
            </a:r>
            <a:endParaRPr sz="1600">
              <a:latin typeface="Arial"/>
              <a:cs typeface="Arial"/>
            </a:endParaRPr>
          </a:p>
          <a:p>
            <a:pPr lvl="1">
              <a:lnSpc>
                <a:spcPct val="100000"/>
              </a:lnSpc>
              <a:buClr>
                <a:srgbClr val="404040"/>
              </a:buClr>
              <a:buFont typeface="Arial"/>
              <a:buChar char="–"/>
            </a:pPr>
            <a:endParaRPr sz="1800">
              <a:latin typeface="Arial"/>
              <a:cs typeface="Arial"/>
            </a:endParaRPr>
          </a:p>
          <a:p>
            <a:pPr lvl="1">
              <a:lnSpc>
                <a:spcPct val="100000"/>
              </a:lnSpc>
              <a:spcBef>
                <a:spcPts val="25"/>
              </a:spcBef>
              <a:buClr>
                <a:srgbClr val="404040"/>
              </a:buClr>
              <a:buFont typeface="Arial"/>
              <a:buChar char="–"/>
            </a:pPr>
            <a:endParaRPr sz="1900">
              <a:latin typeface="Arial"/>
              <a:cs typeface="Arial"/>
            </a:endParaRPr>
          </a:p>
          <a:p>
            <a:pPr marL="355600" indent="-342900">
              <a:lnSpc>
                <a:spcPct val="100000"/>
              </a:lnSpc>
              <a:buFont typeface="Arial"/>
              <a:buChar char="•"/>
              <a:tabLst>
                <a:tab pos="354965" algn="l"/>
                <a:tab pos="355600" algn="l"/>
              </a:tabLst>
            </a:pPr>
            <a:r>
              <a:rPr sz="2000" b="1" spc="-5" dirty="0">
                <a:solidFill>
                  <a:srgbClr val="404040"/>
                </a:solidFill>
                <a:latin typeface="Arial"/>
                <a:cs typeface="Arial"/>
              </a:rPr>
              <a:t>Our solution: MPK-based hardware</a:t>
            </a:r>
            <a:r>
              <a:rPr sz="2000" b="1" spc="-15" dirty="0">
                <a:solidFill>
                  <a:srgbClr val="404040"/>
                </a:solidFill>
                <a:latin typeface="Arial"/>
                <a:cs typeface="Arial"/>
              </a:rPr>
              <a:t> </a:t>
            </a:r>
            <a:r>
              <a:rPr sz="2000" b="1" spc="-5" dirty="0">
                <a:solidFill>
                  <a:srgbClr val="404040"/>
                </a:solidFill>
                <a:latin typeface="Arial"/>
                <a:cs typeface="Arial"/>
              </a:rPr>
              <a:t>protection</a:t>
            </a:r>
            <a:endParaRPr sz="2000">
              <a:latin typeface="Arial"/>
              <a:cs typeface="Arial"/>
            </a:endParaRPr>
          </a:p>
          <a:p>
            <a:pPr marL="755650" lvl="1" indent="-285750">
              <a:lnSpc>
                <a:spcPct val="100000"/>
              </a:lnSpc>
              <a:spcBef>
                <a:spcPts val="810"/>
              </a:spcBef>
              <a:buChar char="–"/>
              <a:tabLst>
                <a:tab pos="755015" algn="l"/>
                <a:tab pos="755650" algn="l"/>
              </a:tabLst>
            </a:pPr>
            <a:r>
              <a:rPr sz="1600" spc="-5" dirty="0">
                <a:solidFill>
                  <a:srgbClr val="404040"/>
                </a:solidFill>
                <a:latin typeface="Arial"/>
                <a:cs typeface="Arial"/>
              </a:rPr>
              <a:t>Mutators only has </a:t>
            </a:r>
            <a:r>
              <a:rPr sz="1600" b="1" spc="-5" dirty="0">
                <a:solidFill>
                  <a:srgbClr val="404040"/>
                </a:solidFill>
                <a:latin typeface="Arial"/>
                <a:cs typeface="Arial"/>
              </a:rPr>
              <a:t>read-only </a:t>
            </a:r>
            <a:r>
              <a:rPr sz="1600" spc="-5" dirty="0">
                <a:solidFill>
                  <a:srgbClr val="404040"/>
                </a:solidFill>
                <a:latin typeface="Arial"/>
                <a:cs typeface="Arial"/>
              </a:rPr>
              <a:t>permission on </a:t>
            </a:r>
            <a:r>
              <a:rPr sz="1600" dirty="0">
                <a:solidFill>
                  <a:srgbClr val="404040"/>
                </a:solidFill>
                <a:latin typeface="Arial"/>
                <a:cs typeface="Arial"/>
              </a:rPr>
              <a:t>the </a:t>
            </a:r>
            <a:r>
              <a:rPr sz="1600" spc="-5" dirty="0">
                <a:solidFill>
                  <a:srgbClr val="404040"/>
                </a:solidFill>
                <a:latin typeface="Arial"/>
                <a:cs typeface="Arial"/>
              </a:rPr>
              <a:t>collection</a:t>
            </a:r>
            <a:r>
              <a:rPr sz="1600" spc="35" dirty="0">
                <a:solidFill>
                  <a:srgbClr val="404040"/>
                </a:solidFill>
                <a:latin typeface="Arial"/>
                <a:cs typeface="Arial"/>
              </a:rPr>
              <a:t> </a:t>
            </a:r>
            <a:r>
              <a:rPr sz="1600" spc="-5" dirty="0">
                <a:solidFill>
                  <a:srgbClr val="404040"/>
                </a:solidFill>
                <a:latin typeface="Arial"/>
                <a:cs typeface="Arial"/>
              </a:rPr>
              <a:t>area</a:t>
            </a:r>
            <a:endParaRPr sz="1600">
              <a:latin typeface="Arial"/>
              <a:cs typeface="Arial"/>
            </a:endParaRPr>
          </a:p>
          <a:p>
            <a:pPr marL="755650" lvl="1" indent="-285750">
              <a:lnSpc>
                <a:spcPct val="100000"/>
              </a:lnSpc>
              <a:spcBef>
                <a:spcPts val="770"/>
              </a:spcBef>
              <a:buChar char="–"/>
              <a:tabLst>
                <a:tab pos="755015" algn="l"/>
                <a:tab pos="755650" algn="l"/>
              </a:tabLst>
            </a:pPr>
            <a:r>
              <a:rPr sz="1600" spc="-5" dirty="0">
                <a:solidFill>
                  <a:srgbClr val="404040"/>
                </a:solidFill>
                <a:latin typeface="Arial"/>
                <a:cs typeface="Arial"/>
              </a:rPr>
              <a:t>Mutator-writes </a:t>
            </a:r>
            <a:r>
              <a:rPr sz="1600" dirty="0">
                <a:solidFill>
                  <a:srgbClr val="404040"/>
                </a:solidFill>
                <a:latin typeface="Arial"/>
                <a:cs typeface="Arial"/>
              </a:rPr>
              <a:t>to the </a:t>
            </a:r>
            <a:r>
              <a:rPr sz="1600" spc="-5" dirty="0">
                <a:solidFill>
                  <a:srgbClr val="404040"/>
                </a:solidFill>
                <a:latin typeface="Arial"/>
                <a:cs typeface="Arial"/>
              </a:rPr>
              <a:t>collection area </a:t>
            </a:r>
            <a:r>
              <a:rPr sz="1600" spc="-10" dirty="0">
                <a:solidFill>
                  <a:srgbClr val="404040"/>
                </a:solidFill>
                <a:latin typeface="Arial"/>
                <a:cs typeface="Arial"/>
              </a:rPr>
              <a:t>will </a:t>
            </a:r>
            <a:r>
              <a:rPr sz="1600" spc="-5" dirty="0">
                <a:solidFill>
                  <a:srgbClr val="404040"/>
                </a:solidFill>
                <a:latin typeface="Arial"/>
                <a:cs typeface="Arial"/>
              </a:rPr>
              <a:t>trigger page faults and thus be</a:t>
            </a:r>
            <a:r>
              <a:rPr sz="1600" spc="140" dirty="0">
                <a:solidFill>
                  <a:srgbClr val="404040"/>
                </a:solidFill>
                <a:latin typeface="Arial"/>
                <a:cs typeface="Arial"/>
              </a:rPr>
              <a:t> </a:t>
            </a:r>
            <a:r>
              <a:rPr sz="1600" spc="-5" dirty="0">
                <a:solidFill>
                  <a:srgbClr val="404040"/>
                </a:solidFill>
                <a:latin typeface="Arial"/>
                <a:cs typeface="Arial"/>
              </a:rPr>
              <a:t>corrected</a:t>
            </a:r>
            <a:endParaRPr sz="1600">
              <a:latin typeface="Arial"/>
              <a:cs typeface="Arial"/>
            </a:endParaRPr>
          </a:p>
        </p:txBody>
      </p:sp>
      <p:sp>
        <p:nvSpPr>
          <p:cNvPr id="4" name="object 4"/>
          <p:cNvSpPr txBox="1"/>
          <p:nvPr/>
        </p:nvSpPr>
        <p:spPr>
          <a:xfrm>
            <a:off x="8419465" y="5333491"/>
            <a:ext cx="187325" cy="208279"/>
          </a:xfrm>
          <a:prstGeom prst="rect">
            <a:avLst/>
          </a:prstGeom>
        </p:spPr>
        <p:txBody>
          <a:bodyPr vert="horz" wrap="square" lIns="0" tIns="12700" rIns="0" bIns="0" rtlCol="0">
            <a:spAutoFit/>
          </a:bodyPr>
          <a:lstStyle/>
          <a:p>
            <a:pPr marL="12700">
              <a:lnSpc>
                <a:spcPct val="100000"/>
              </a:lnSpc>
              <a:spcBef>
                <a:spcPts val="100"/>
              </a:spcBef>
            </a:pPr>
            <a:r>
              <a:rPr sz="1200" spc="-35" dirty="0">
                <a:solidFill>
                  <a:srgbClr val="898989"/>
                </a:solidFill>
                <a:latin typeface="Arial"/>
                <a:cs typeface="Arial"/>
              </a:rPr>
              <a:t>30</a:t>
            </a:r>
            <a:endParaRPr sz="1200">
              <a:latin typeface="Arial"/>
              <a:cs typeface="Arial"/>
            </a:endParaRPr>
          </a:p>
        </p:txBody>
      </p:sp>
      <p:grpSp>
        <p:nvGrpSpPr>
          <p:cNvPr id="5" name="object 5"/>
          <p:cNvGrpSpPr/>
          <p:nvPr/>
        </p:nvGrpSpPr>
        <p:grpSpPr>
          <a:xfrm>
            <a:off x="1895005" y="4905728"/>
            <a:ext cx="2689860" cy="457834"/>
            <a:chOff x="1895005" y="4905728"/>
            <a:chExt cx="2689860" cy="457834"/>
          </a:xfrm>
        </p:grpSpPr>
        <p:sp>
          <p:nvSpPr>
            <p:cNvPr id="6" name="object 6"/>
            <p:cNvSpPr/>
            <p:nvPr/>
          </p:nvSpPr>
          <p:spPr>
            <a:xfrm>
              <a:off x="1907705" y="4918428"/>
              <a:ext cx="2664460" cy="432434"/>
            </a:xfrm>
            <a:custGeom>
              <a:avLst/>
              <a:gdLst/>
              <a:ahLst/>
              <a:cxnLst/>
              <a:rect l="l" t="t" r="r" b="b"/>
              <a:pathLst>
                <a:path w="2664460" h="432435">
                  <a:moveTo>
                    <a:pt x="2664294" y="0"/>
                  </a:moveTo>
                  <a:lnTo>
                    <a:pt x="0" y="0"/>
                  </a:lnTo>
                  <a:lnTo>
                    <a:pt x="0" y="432047"/>
                  </a:lnTo>
                  <a:lnTo>
                    <a:pt x="2664294" y="432047"/>
                  </a:lnTo>
                  <a:lnTo>
                    <a:pt x="2664294" y="0"/>
                  </a:lnTo>
                  <a:close/>
                </a:path>
              </a:pathLst>
            </a:custGeom>
            <a:solidFill>
              <a:srgbClr val="BE384B"/>
            </a:solidFill>
          </p:spPr>
          <p:txBody>
            <a:bodyPr wrap="square" lIns="0" tIns="0" rIns="0" bIns="0" rtlCol="0"/>
            <a:lstStyle/>
            <a:p>
              <a:endParaRPr/>
            </a:p>
          </p:txBody>
        </p:sp>
        <p:sp>
          <p:nvSpPr>
            <p:cNvPr id="7" name="object 7"/>
            <p:cNvSpPr/>
            <p:nvPr/>
          </p:nvSpPr>
          <p:spPr>
            <a:xfrm>
              <a:off x="1907705" y="4918428"/>
              <a:ext cx="2664460" cy="432434"/>
            </a:xfrm>
            <a:custGeom>
              <a:avLst/>
              <a:gdLst/>
              <a:ahLst/>
              <a:cxnLst/>
              <a:rect l="l" t="t" r="r" b="b"/>
              <a:pathLst>
                <a:path w="2664460" h="432435">
                  <a:moveTo>
                    <a:pt x="0" y="0"/>
                  </a:moveTo>
                  <a:lnTo>
                    <a:pt x="2664301" y="0"/>
                  </a:lnTo>
                  <a:lnTo>
                    <a:pt x="2664301" y="432048"/>
                  </a:lnTo>
                  <a:lnTo>
                    <a:pt x="0" y="432048"/>
                  </a:lnTo>
                  <a:lnTo>
                    <a:pt x="0" y="0"/>
                  </a:lnTo>
                  <a:close/>
                </a:path>
              </a:pathLst>
            </a:custGeom>
            <a:ln w="25400">
              <a:solidFill>
                <a:srgbClr val="BD3846"/>
              </a:solidFill>
            </a:ln>
          </p:spPr>
          <p:txBody>
            <a:bodyPr wrap="square" lIns="0" tIns="0" rIns="0" bIns="0" rtlCol="0"/>
            <a:lstStyle/>
            <a:p>
              <a:endParaRPr/>
            </a:p>
          </p:txBody>
        </p:sp>
      </p:grpSp>
      <p:grpSp>
        <p:nvGrpSpPr>
          <p:cNvPr id="8" name="object 8"/>
          <p:cNvGrpSpPr/>
          <p:nvPr/>
        </p:nvGrpSpPr>
        <p:grpSpPr>
          <a:xfrm>
            <a:off x="4631309" y="4905728"/>
            <a:ext cx="962025" cy="457834"/>
            <a:chOff x="4631309" y="4905728"/>
            <a:chExt cx="962025" cy="457834"/>
          </a:xfrm>
        </p:grpSpPr>
        <p:sp>
          <p:nvSpPr>
            <p:cNvPr id="9" name="object 9"/>
            <p:cNvSpPr/>
            <p:nvPr/>
          </p:nvSpPr>
          <p:spPr>
            <a:xfrm>
              <a:off x="4644009" y="4918428"/>
              <a:ext cx="936625" cy="432434"/>
            </a:xfrm>
            <a:custGeom>
              <a:avLst/>
              <a:gdLst/>
              <a:ahLst/>
              <a:cxnLst/>
              <a:rect l="l" t="t" r="r" b="b"/>
              <a:pathLst>
                <a:path w="936625" h="432435">
                  <a:moveTo>
                    <a:pt x="936104" y="0"/>
                  </a:moveTo>
                  <a:lnTo>
                    <a:pt x="0" y="0"/>
                  </a:lnTo>
                  <a:lnTo>
                    <a:pt x="0" y="432047"/>
                  </a:lnTo>
                  <a:lnTo>
                    <a:pt x="936104" y="432047"/>
                  </a:lnTo>
                  <a:lnTo>
                    <a:pt x="936104" y="0"/>
                  </a:lnTo>
                  <a:close/>
                </a:path>
              </a:pathLst>
            </a:custGeom>
            <a:solidFill>
              <a:srgbClr val="3FB1F1"/>
            </a:solidFill>
          </p:spPr>
          <p:txBody>
            <a:bodyPr wrap="square" lIns="0" tIns="0" rIns="0" bIns="0" rtlCol="0"/>
            <a:lstStyle/>
            <a:p>
              <a:endParaRPr/>
            </a:p>
          </p:txBody>
        </p:sp>
        <p:sp>
          <p:nvSpPr>
            <p:cNvPr id="10" name="object 10"/>
            <p:cNvSpPr/>
            <p:nvPr/>
          </p:nvSpPr>
          <p:spPr>
            <a:xfrm>
              <a:off x="4644009" y="4918428"/>
              <a:ext cx="936625" cy="432434"/>
            </a:xfrm>
            <a:custGeom>
              <a:avLst/>
              <a:gdLst/>
              <a:ahLst/>
              <a:cxnLst/>
              <a:rect l="l" t="t" r="r" b="b"/>
              <a:pathLst>
                <a:path w="936625" h="432435">
                  <a:moveTo>
                    <a:pt x="0" y="0"/>
                  </a:moveTo>
                  <a:lnTo>
                    <a:pt x="936104" y="0"/>
                  </a:lnTo>
                  <a:lnTo>
                    <a:pt x="936104" y="432048"/>
                  </a:lnTo>
                  <a:lnTo>
                    <a:pt x="0" y="432048"/>
                  </a:lnTo>
                  <a:lnTo>
                    <a:pt x="0" y="0"/>
                  </a:lnTo>
                  <a:close/>
                </a:path>
              </a:pathLst>
            </a:custGeom>
            <a:ln w="25400">
              <a:solidFill>
                <a:srgbClr val="3FB1F1"/>
              </a:solidFill>
            </a:ln>
          </p:spPr>
          <p:txBody>
            <a:bodyPr wrap="square" lIns="0" tIns="0" rIns="0" bIns="0" rtlCol="0"/>
            <a:lstStyle/>
            <a:p>
              <a:endParaRPr/>
            </a:p>
          </p:txBody>
        </p:sp>
      </p:grpSp>
      <p:grpSp>
        <p:nvGrpSpPr>
          <p:cNvPr id="11" name="object 11"/>
          <p:cNvGrpSpPr/>
          <p:nvPr/>
        </p:nvGrpSpPr>
        <p:grpSpPr>
          <a:xfrm>
            <a:off x="5639422" y="4905728"/>
            <a:ext cx="817880" cy="457834"/>
            <a:chOff x="5639422" y="4905728"/>
            <a:chExt cx="817880" cy="457834"/>
          </a:xfrm>
        </p:grpSpPr>
        <p:sp>
          <p:nvSpPr>
            <p:cNvPr id="12" name="object 12"/>
            <p:cNvSpPr/>
            <p:nvPr/>
          </p:nvSpPr>
          <p:spPr>
            <a:xfrm>
              <a:off x="5652122" y="4918428"/>
              <a:ext cx="792480" cy="432434"/>
            </a:xfrm>
            <a:custGeom>
              <a:avLst/>
              <a:gdLst/>
              <a:ahLst/>
              <a:cxnLst/>
              <a:rect l="l" t="t" r="r" b="b"/>
              <a:pathLst>
                <a:path w="792479" h="432435">
                  <a:moveTo>
                    <a:pt x="0" y="0"/>
                  </a:moveTo>
                  <a:lnTo>
                    <a:pt x="792088" y="0"/>
                  </a:lnTo>
                  <a:lnTo>
                    <a:pt x="792088" y="432048"/>
                  </a:lnTo>
                  <a:lnTo>
                    <a:pt x="0" y="432048"/>
                  </a:lnTo>
                  <a:lnTo>
                    <a:pt x="0" y="0"/>
                  </a:lnTo>
                  <a:close/>
                </a:path>
              </a:pathLst>
            </a:custGeom>
            <a:ln w="25400">
              <a:solidFill>
                <a:srgbClr val="7F7F7F"/>
              </a:solidFill>
            </a:ln>
          </p:spPr>
          <p:txBody>
            <a:bodyPr wrap="square" lIns="0" tIns="0" rIns="0" bIns="0" rtlCol="0"/>
            <a:lstStyle/>
            <a:p>
              <a:endParaRPr/>
            </a:p>
          </p:txBody>
        </p:sp>
        <p:sp>
          <p:nvSpPr>
            <p:cNvPr id="13" name="object 13"/>
            <p:cNvSpPr/>
            <p:nvPr/>
          </p:nvSpPr>
          <p:spPr>
            <a:xfrm>
              <a:off x="5652122" y="4918428"/>
              <a:ext cx="792480" cy="432434"/>
            </a:xfrm>
            <a:custGeom>
              <a:avLst/>
              <a:gdLst/>
              <a:ahLst/>
              <a:cxnLst/>
              <a:rect l="l" t="t" r="r" b="b"/>
              <a:pathLst>
                <a:path w="792479" h="432435">
                  <a:moveTo>
                    <a:pt x="792086" y="0"/>
                  </a:moveTo>
                  <a:lnTo>
                    <a:pt x="0" y="0"/>
                  </a:lnTo>
                  <a:lnTo>
                    <a:pt x="0" y="432047"/>
                  </a:lnTo>
                  <a:lnTo>
                    <a:pt x="792086" y="432047"/>
                  </a:lnTo>
                  <a:lnTo>
                    <a:pt x="792086" y="0"/>
                  </a:lnTo>
                  <a:close/>
                </a:path>
              </a:pathLst>
            </a:custGeom>
            <a:solidFill>
              <a:srgbClr val="3FB1F1"/>
            </a:solidFill>
          </p:spPr>
          <p:txBody>
            <a:bodyPr wrap="square" lIns="0" tIns="0" rIns="0" bIns="0" rtlCol="0"/>
            <a:lstStyle/>
            <a:p>
              <a:endParaRPr/>
            </a:p>
          </p:txBody>
        </p:sp>
        <p:sp>
          <p:nvSpPr>
            <p:cNvPr id="14" name="object 14"/>
            <p:cNvSpPr/>
            <p:nvPr/>
          </p:nvSpPr>
          <p:spPr>
            <a:xfrm>
              <a:off x="5652122" y="4918428"/>
              <a:ext cx="792480" cy="432434"/>
            </a:xfrm>
            <a:custGeom>
              <a:avLst/>
              <a:gdLst/>
              <a:ahLst/>
              <a:cxnLst/>
              <a:rect l="l" t="t" r="r" b="b"/>
              <a:pathLst>
                <a:path w="792479" h="432435">
                  <a:moveTo>
                    <a:pt x="0" y="0"/>
                  </a:moveTo>
                  <a:lnTo>
                    <a:pt x="792088" y="0"/>
                  </a:lnTo>
                  <a:lnTo>
                    <a:pt x="792088" y="432048"/>
                  </a:lnTo>
                  <a:lnTo>
                    <a:pt x="0" y="432048"/>
                  </a:lnTo>
                  <a:lnTo>
                    <a:pt x="0" y="0"/>
                  </a:lnTo>
                  <a:close/>
                </a:path>
              </a:pathLst>
            </a:custGeom>
            <a:ln w="25400">
              <a:solidFill>
                <a:srgbClr val="3FB1F1"/>
              </a:solidFill>
            </a:ln>
          </p:spPr>
          <p:txBody>
            <a:bodyPr wrap="square" lIns="0" tIns="0" rIns="0" bIns="0" rtlCol="0"/>
            <a:lstStyle/>
            <a:p>
              <a:endParaRPr/>
            </a:p>
          </p:txBody>
        </p:sp>
      </p:grpSp>
      <p:sp>
        <p:nvSpPr>
          <p:cNvPr id="15" name="object 15"/>
          <p:cNvSpPr txBox="1"/>
          <p:nvPr/>
        </p:nvSpPr>
        <p:spPr>
          <a:xfrm>
            <a:off x="2832722" y="5391403"/>
            <a:ext cx="763270" cy="208279"/>
          </a:xfrm>
          <a:prstGeom prst="rect">
            <a:avLst/>
          </a:prstGeom>
        </p:spPr>
        <p:txBody>
          <a:bodyPr vert="horz" wrap="square" lIns="0" tIns="12700" rIns="0" bIns="0" rtlCol="0">
            <a:spAutoFit/>
          </a:bodyPr>
          <a:lstStyle/>
          <a:p>
            <a:pPr marL="12700">
              <a:lnSpc>
                <a:spcPct val="100000"/>
              </a:lnSpc>
              <a:spcBef>
                <a:spcPts val="100"/>
              </a:spcBef>
            </a:pPr>
            <a:r>
              <a:rPr sz="1200" b="1" spc="-5" dirty="0">
                <a:latin typeface="Arial"/>
                <a:cs typeface="Arial"/>
              </a:rPr>
              <a:t>Collection</a:t>
            </a:r>
            <a:endParaRPr sz="1200">
              <a:latin typeface="Arial"/>
              <a:cs typeface="Arial"/>
            </a:endParaRPr>
          </a:p>
        </p:txBody>
      </p:sp>
      <p:sp>
        <p:nvSpPr>
          <p:cNvPr id="16" name="object 16"/>
          <p:cNvSpPr txBox="1"/>
          <p:nvPr/>
        </p:nvSpPr>
        <p:spPr>
          <a:xfrm>
            <a:off x="4800307" y="5391403"/>
            <a:ext cx="534670" cy="208279"/>
          </a:xfrm>
          <a:prstGeom prst="rect">
            <a:avLst/>
          </a:prstGeom>
        </p:spPr>
        <p:txBody>
          <a:bodyPr vert="horz" wrap="square" lIns="0" tIns="12700" rIns="0" bIns="0" rtlCol="0">
            <a:spAutoFit/>
          </a:bodyPr>
          <a:lstStyle/>
          <a:p>
            <a:pPr marL="12700">
              <a:lnSpc>
                <a:spcPct val="100000"/>
              </a:lnSpc>
              <a:spcBef>
                <a:spcPts val="100"/>
              </a:spcBef>
            </a:pPr>
            <a:r>
              <a:rPr sz="1200" b="1" spc="-5" dirty="0">
                <a:latin typeface="Arial"/>
                <a:cs typeface="Arial"/>
              </a:rPr>
              <a:t>P</a:t>
            </a:r>
            <a:r>
              <a:rPr sz="1200" b="1" dirty="0">
                <a:latin typeface="Arial"/>
                <a:cs typeface="Arial"/>
              </a:rPr>
              <a:t>inn</a:t>
            </a:r>
            <a:r>
              <a:rPr sz="1200" b="1" spc="-10" dirty="0">
                <a:latin typeface="Arial"/>
                <a:cs typeface="Arial"/>
              </a:rPr>
              <a:t>e</a:t>
            </a:r>
            <a:r>
              <a:rPr sz="1200" b="1" dirty="0">
                <a:latin typeface="Arial"/>
                <a:cs typeface="Arial"/>
              </a:rPr>
              <a:t>d</a:t>
            </a:r>
            <a:endParaRPr sz="1200">
              <a:latin typeface="Arial"/>
              <a:cs typeface="Arial"/>
            </a:endParaRPr>
          </a:p>
        </p:txBody>
      </p:sp>
      <p:sp>
        <p:nvSpPr>
          <p:cNvPr id="17" name="object 17"/>
          <p:cNvSpPr txBox="1"/>
          <p:nvPr/>
        </p:nvSpPr>
        <p:spPr>
          <a:xfrm>
            <a:off x="5602566" y="5382259"/>
            <a:ext cx="763270" cy="208279"/>
          </a:xfrm>
          <a:prstGeom prst="rect">
            <a:avLst/>
          </a:prstGeom>
        </p:spPr>
        <p:txBody>
          <a:bodyPr vert="horz" wrap="square" lIns="0" tIns="12700" rIns="0" bIns="0" rtlCol="0">
            <a:spAutoFit/>
          </a:bodyPr>
          <a:lstStyle/>
          <a:p>
            <a:pPr marL="12700">
              <a:lnSpc>
                <a:spcPct val="100000"/>
              </a:lnSpc>
              <a:spcBef>
                <a:spcPts val="100"/>
              </a:spcBef>
            </a:pPr>
            <a:r>
              <a:rPr sz="1200" b="1" spc="-5" dirty="0">
                <a:latin typeface="Arial"/>
                <a:cs typeface="Arial"/>
              </a:rPr>
              <a:t>Allocation</a:t>
            </a:r>
            <a:endParaRPr sz="1200">
              <a:latin typeface="Arial"/>
              <a:cs typeface="Arial"/>
            </a:endParaRPr>
          </a:p>
        </p:txBody>
      </p:sp>
      <p:sp>
        <p:nvSpPr>
          <p:cNvPr id="18" name="object 18"/>
          <p:cNvSpPr txBox="1"/>
          <p:nvPr/>
        </p:nvSpPr>
        <p:spPr>
          <a:xfrm>
            <a:off x="2877604" y="4675123"/>
            <a:ext cx="711835" cy="208279"/>
          </a:xfrm>
          <a:prstGeom prst="rect">
            <a:avLst/>
          </a:prstGeom>
        </p:spPr>
        <p:txBody>
          <a:bodyPr vert="horz" wrap="square" lIns="0" tIns="12700" rIns="0" bIns="0" rtlCol="0">
            <a:spAutoFit/>
          </a:bodyPr>
          <a:lstStyle/>
          <a:p>
            <a:pPr marL="12700">
              <a:lnSpc>
                <a:spcPct val="100000"/>
              </a:lnSpc>
              <a:spcBef>
                <a:spcPts val="100"/>
              </a:spcBef>
            </a:pPr>
            <a:r>
              <a:rPr sz="1200" b="1" spc="-5" dirty="0">
                <a:latin typeface="Arial"/>
                <a:cs typeface="Arial"/>
              </a:rPr>
              <a:t>Domain</a:t>
            </a:r>
            <a:r>
              <a:rPr sz="1200" b="1" spc="-65" dirty="0">
                <a:latin typeface="Arial"/>
                <a:cs typeface="Arial"/>
              </a:rPr>
              <a:t> </a:t>
            </a:r>
            <a:r>
              <a:rPr sz="1200" b="1" dirty="0">
                <a:latin typeface="Arial"/>
                <a:cs typeface="Arial"/>
              </a:rPr>
              <a:t>1</a:t>
            </a:r>
            <a:endParaRPr sz="1200">
              <a:latin typeface="Arial"/>
              <a:cs typeface="Arial"/>
            </a:endParaRPr>
          </a:p>
        </p:txBody>
      </p:sp>
      <p:sp>
        <p:nvSpPr>
          <p:cNvPr id="19" name="object 19"/>
          <p:cNvSpPr txBox="1"/>
          <p:nvPr/>
        </p:nvSpPr>
        <p:spPr>
          <a:xfrm>
            <a:off x="5244477" y="4656835"/>
            <a:ext cx="711835" cy="208279"/>
          </a:xfrm>
          <a:prstGeom prst="rect">
            <a:avLst/>
          </a:prstGeom>
        </p:spPr>
        <p:txBody>
          <a:bodyPr vert="horz" wrap="square" lIns="0" tIns="12700" rIns="0" bIns="0" rtlCol="0">
            <a:spAutoFit/>
          </a:bodyPr>
          <a:lstStyle/>
          <a:p>
            <a:pPr marL="12700">
              <a:lnSpc>
                <a:spcPct val="100000"/>
              </a:lnSpc>
              <a:spcBef>
                <a:spcPts val="100"/>
              </a:spcBef>
            </a:pPr>
            <a:r>
              <a:rPr sz="1200" b="1" spc="-5" dirty="0">
                <a:latin typeface="Arial"/>
                <a:cs typeface="Arial"/>
              </a:rPr>
              <a:t>Domain</a:t>
            </a:r>
            <a:r>
              <a:rPr sz="1200" b="1" spc="-65" dirty="0">
                <a:latin typeface="Arial"/>
                <a:cs typeface="Arial"/>
              </a:rPr>
              <a:t> </a:t>
            </a:r>
            <a:r>
              <a:rPr sz="1200" b="1" dirty="0">
                <a:latin typeface="Arial"/>
                <a:cs typeface="Arial"/>
              </a:rPr>
              <a:t>2</a:t>
            </a:r>
            <a:endParaRPr sz="1200">
              <a:latin typeface="Arial"/>
              <a:cs typeface="Arial"/>
            </a:endParaRPr>
          </a:p>
        </p:txBody>
      </p:sp>
      <p:sp>
        <p:nvSpPr>
          <p:cNvPr id="20" name="object 20"/>
          <p:cNvSpPr/>
          <p:nvPr/>
        </p:nvSpPr>
        <p:spPr>
          <a:xfrm>
            <a:off x="3180918" y="4356734"/>
            <a:ext cx="76200" cy="300990"/>
          </a:xfrm>
          <a:custGeom>
            <a:avLst/>
            <a:gdLst/>
            <a:ahLst/>
            <a:cxnLst/>
            <a:rect l="l" t="t" r="r" b="b"/>
            <a:pathLst>
              <a:path w="76200" h="300989">
                <a:moveTo>
                  <a:pt x="25399" y="224764"/>
                </a:moveTo>
                <a:lnTo>
                  <a:pt x="0" y="224764"/>
                </a:lnTo>
                <a:lnTo>
                  <a:pt x="38100" y="300964"/>
                </a:lnTo>
                <a:lnTo>
                  <a:pt x="69850" y="237464"/>
                </a:lnTo>
                <a:lnTo>
                  <a:pt x="25400" y="237464"/>
                </a:lnTo>
                <a:lnTo>
                  <a:pt x="25399" y="224764"/>
                </a:lnTo>
                <a:close/>
              </a:path>
              <a:path w="76200" h="300989">
                <a:moveTo>
                  <a:pt x="50787" y="0"/>
                </a:moveTo>
                <a:lnTo>
                  <a:pt x="25387" y="0"/>
                </a:lnTo>
                <a:lnTo>
                  <a:pt x="25400" y="237464"/>
                </a:lnTo>
                <a:lnTo>
                  <a:pt x="50800" y="237464"/>
                </a:lnTo>
                <a:lnTo>
                  <a:pt x="50787" y="0"/>
                </a:lnTo>
                <a:close/>
              </a:path>
              <a:path w="76200" h="300989">
                <a:moveTo>
                  <a:pt x="76200" y="224764"/>
                </a:moveTo>
                <a:lnTo>
                  <a:pt x="50799" y="224764"/>
                </a:lnTo>
                <a:lnTo>
                  <a:pt x="50800" y="237464"/>
                </a:lnTo>
                <a:lnTo>
                  <a:pt x="69850" y="237464"/>
                </a:lnTo>
                <a:lnTo>
                  <a:pt x="76200" y="224764"/>
                </a:lnTo>
                <a:close/>
              </a:path>
            </a:pathLst>
          </a:custGeom>
          <a:solidFill>
            <a:srgbClr val="BE394B"/>
          </a:solidFill>
        </p:spPr>
        <p:txBody>
          <a:bodyPr wrap="square" lIns="0" tIns="0" rIns="0" bIns="0" rtlCol="0"/>
          <a:lstStyle/>
          <a:p>
            <a:endParaRPr/>
          </a:p>
        </p:txBody>
      </p:sp>
      <p:sp>
        <p:nvSpPr>
          <p:cNvPr id="21" name="object 21"/>
          <p:cNvSpPr txBox="1"/>
          <p:nvPr/>
        </p:nvSpPr>
        <p:spPr>
          <a:xfrm>
            <a:off x="2731731" y="4098544"/>
            <a:ext cx="964565" cy="469900"/>
          </a:xfrm>
          <a:prstGeom prst="rect">
            <a:avLst/>
          </a:prstGeom>
        </p:spPr>
        <p:txBody>
          <a:bodyPr vert="horz" wrap="square" lIns="0" tIns="12700" rIns="0" bIns="0" rtlCol="0">
            <a:spAutoFit/>
          </a:bodyPr>
          <a:lstStyle/>
          <a:p>
            <a:pPr marL="12700">
              <a:lnSpc>
                <a:spcPct val="100000"/>
              </a:lnSpc>
              <a:spcBef>
                <a:spcPts val="100"/>
              </a:spcBef>
            </a:pPr>
            <a:r>
              <a:rPr sz="1300" b="1" dirty="0">
                <a:solidFill>
                  <a:srgbClr val="C00000"/>
                </a:solidFill>
                <a:latin typeface="Arial"/>
                <a:cs typeface="Arial"/>
              </a:rPr>
              <a:t>GC</a:t>
            </a:r>
            <a:r>
              <a:rPr sz="1300" b="1" spc="-70" dirty="0">
                <a:solidFill>
                  <a:srgbClr val="C00000"/>
                </a:solidFill>
                <a:latin typeface="Arial"/>
                <a:cs typeface="Arial"/>
              </a:rPr>
              <a:t> </a:t>
            </a:r>
            <a:r>
              <a:rPr sz="1300" b="1" dirty="0">
                <a:solidFill>
                  <a:srgbClr val="C00000"/>
                </a:solidFill>
                <a:latin typeface="Arial"/>
                <a:cs typeface="Arial"/>
              </a:rPr>
              <a:t>Threads</a:t>
            </a:r>
            <a:endParaRPr sz="1300">
              <a:latin typeface="Arial"/>
              <a:cs typeface="Arial"/>
            </a:endParaRPr>
          </a:p>
          <a:p>
            <a:pPr marL="247015">
              <a:lnSpc>
                <a:spcPct val="100000"/>
              </a:lnSpc>
              <a:spcBef>
                <a:spcPts val="980"/>
              </a:spcBef>
            </a:pPr>
            <a:r>
              <a:rPr sz="800" b="1" spc="-5" dirty="0">
                <a:latin typeface="Arial"/>
                <a:cs typeface="Arial"/>
              </a:rPr>
              <a:t>RW</a:t>
            </a:r>
            <a:endParaRPr sz="800">
              <a:latin typeface="Arial"/>
              <a:cs typeface="Arial"/>
            </a:endParaRPr>
          </a:p>
        </p:txBody>
      </p:sp>
      <p:sp>
        <p:nvSpPr>
          <p:cNvPr id="22" name="object 22"/>
          <p:cNvSpPr/>
          <p:nvPr/>
        </p:nvSpPr>
        <p:spPr>
          <a:xfrm>
            <a:off x="3217697" y="4362437"/>
            <a:ext cx="2386965" cy="290830"/>
          </a:xfrm>
          <a:custGeom>
            <a:avLst/>
            <a:gdLst/>
            <a:ahLst/>
            <a:cxnLst/>
            <a:rect l="l" t="t" r="r" b="b"/>
            <a:pathLst>
              <a:path w="2386965" h="290829">
                <a:moveTo>
                  <a:pt x="2309520" y="265411"/>
                </a:moveTo>
                <a:lnTo>
                  <a:pt x="2306891" y="290675"/>
                </a:lnTo>
                <a:lnTo>
                  <a:pt x="2370510" y="266725"/>
                </a:lnTo>
                <a:lnTo>
                  <a:pt x="2322156" y="266725"/>
                </a:lnTo>
                <a:lnTo>
                  <a:pt x="2309520" y="265411"/>
                </a:lnTo>
                <a:close/>
              </a:path>
              <a:path w="2386965" h="290829">
                <a:moveTo>
                  <a:pt x="2312149" y="240147"/>
                </a:moveTo>
                <a:lnTo>
                  <a:pt x="2309520" y="265411"/>
                </a:lnTo>
                <a:lnTo>
                  <a:pt x="2322156" y="266725"/>
                </a:lnTo>
                <a:lnTo>
                  <a:pt x="2324785" y="241461"/>
                </a:lnTo>
                <a:lnTo>
                  <a:pt x="2312149" y="240147"/>
                </a:lnTo>
                <a:close/>
              </a:path>
              <a:path w="2386965" h="290829">
                <a:moveTo>
                  <a:pt x="2314778" y="214883"/>
                </a:moveTo>
                <a:lnTo>
                  <a:pt x="2312149" y="240147"/>
                </a:lnTo>
                <a:lnTo>
                  <a:pt x="2324785" y="241461"/>
                </a:lnTo>
                <a:lnTo>
                  <a:pt x="2322156" y="266725"/>
                </a:lnTo>
                <a:lnTo>
                  <a:pt x="2370510" y="266725"/>
                </a:lnTo>
                <a:lnTo>
                  <a:pt x="2386622" y="260659"/>
                </a:lnTo>
                <a:lnTo>
                  <a:pt x="2314778" y="214883"/>
                </a:lnTo>
                <a:close/>
              </a:path>
              <a:path w="2386965" h="290829">
                <a:moveTo>
                  <a:pt x="2628" y="0"/>
                </a:moveTo>
                <a:lnTo>
                  <a:pt x="0" y="25260"/>
                </a:lnTo>
                <a:lnTo>
                  <a:pt x="2309520" y="265411"/>
                </a:lnTo>
                <a:lnTo>
                  <a:pt x="2312149" y="240147"/>
                </a:lnTo>
                <a:lnTo>
                  <a:pt x="2628" y="0"/>
                </a:lnTo>
                <a:close/>
              </a:path>
            </a:pathLst>
          </a:custGeom>
          <a:solidFill>
            <a:srgbClr val="BE394B"/>
          </a:solidFill>
        </p:spPr>
        <p:txBody>
          <a:bodyPr wrap="square" lIns="0" tIns="0" rIns="0" bIns="0" rtlCol="0"/>
          <a:lstStyle/>
          <a:p>
            <a:endParaRPr/>
          </a:p>
        </p:txBody>
      </p:sp>
      <p:sp>
        <p:nvSpPr>
          <p:cNvPr id="23" name="object 23"/>
          <p:cNvSpPr txBox="1"/>
          <p:nvPr/>
        </p:nvSpPr>
        <p:spPr>
          <a:xfrm>
            <a:off x="3774160" y="4296155"/>
            <a:ext cx="194310" cy="147320"/>
          </a:xfrm>
          <a:prstGeom prst="rect">
            <a:avLst/>
          </a:prstGeom>
        </p:spPr>
        <p:txBody>
          <a:bodyPr vert="horz" wrap="square" lIns="0" tIns="12700" rIns="0" bIns="0" rtlCol="0">
            <a:spAutoFit/>
          </a:bodyPr>
          <a:lstStyle/>
          <a:p>
            <a:pPr marL="12700">
              <a:lnSpc>
                <a:spcPct val="100000"/>
              </a:lnSpc>
              <a:spcBef>
                <a:spcPts val="100"/>
              </a:spcBef>
            </a:pPr>
            <a:r>
              <a:rPr sz="800" b="1" spc="-5" dirty="0">
                <a:latin typeface="Arial"/>
                <a:cs typeface="Arial"/>
              </a:rPr>
              <a:t>RW</a:t>
            </a:r>
            <a:endParaRPr sz="800">
              <a:latin typeface="Arial"/>
              <a:cs typeface="Arial"/>
            </a:endParaRPr>
          </a:p>
        </p:txBody>
      </p:sp>
      <p:sp>
        <p:nvSpPr>
          <p:cNvPr id="24" name="object 24"/>
          <p:cNvSpPr/>
          <p:nvPr/>
        </p:nvSpPr>
        <p:spPr>
          <a:xfrm>
            <a:off x="5566219" y="4356734"/>
            <a:ext cx="76200" cy="285115"/>
          </a:xfrm>
          <a:custGeom>
            <a:avLst/>
            <a:gdLst/>
            <a:ahLst/>
            <a:cxnLst/>
            <a:rect l="l" t="t" r="r" b="b"/>
            <a:pathLst>
              <a:path w="76200" h="285114">
                <a:moveTo>
                  <a:pt x="25400" y="208494"/>
                </a:moveTo>
                <a:lnTo>
                  <a:pt x="0" y="208494"/>
                </a:lnTo>
                <a:lnTo>
                  <a:pt x="38100" y="284694"/>
                </a:lnTo>
                <a:lnTo>
                  <a:pt x="69849" y="221194"/>
                </a:lnTo>
                <a:lnTo>
                  <a:pt x="25400" y="221194"/>
                </a:lnTo>
                <a:lnTo>
                  <a:pt x="25400" y="208494"/>
                </a:lnTo>
                <a:close/>
              </a:path>
              <a:path w="76200" h="285114">
                <a:moveTo>
                  <a:pt x="50800" y="208493"/>
                </a:moveTo>
                <a:lnTo>
                  <a:pt x="25400" y="208494"/>
                </a:lnTo>
                <a:lnTo>
                  <a:pt x="25400" y="221194"/>
                </a:lnTo>
                <a:lnTo>
                  <a:pt x="50800" y="221193"/>
                </a:lnTo>
                <a:lnTo>
                  <a:pt x="50800" y="208493"/>
                </a:lnTo>
                <a:close/>
              </a:path>
              <a:path w="76200" h="285114">
                <a:moveTo>
                  <a:pt x="76200" y="208493"/>
                </a:moveTo>
                <a:lnTo>
                  <a:pt x="50800" y="208493"/>
                </a:lnTo>
                <a:lnTo>
                  <a:pt x="50800" y="221193"/>
                </a:lnTo>
                <a:lnTo>
                  <a:pt x="25400" y="221194"/>
                </a:lnTo>
                <a:lnTo>
                  <a:pt x="69850" y="221193"/>
                </a:lnTo>
                <a:lnTo>
                  <a:pt x="76200" y="208493"/>
                </a:lnTo>
                <a:close/>
              </a:path>
              <a:path w="76200" h="285114">
                <a:moveTo>
                  <a:pt x="50800" y="0"/>
                </a:moveTo>
                <a:lnTo>
                  <a:pt x="25400" y="0"/>
                </a:lnTo>
                <a:lnTo>
                  <a:pt x="25400" y="208494"/>
                </a:lnTo>
                <a:lnTo>
                  <a:pt x="50800" y="208493"/>
                </a:lnTo>
                <a:lnTo>
                  <a:pt x="50800" y="0"/>
                </a:lnTo>
                <a:close/>
              </a:path>
            </a:pathLst>
          </a:custGeom>
          <a:solidFill>
            <a:srgbClr val="3FB1F2"/>
          </a:solidFill>
        </p:spPr>
        <p:txBody>
          <a:bodyPr wrap="square" lIns="0" tIns="0" rIns="0" bIns="0" rtlCol="0"/>
          <a:lstStyle/>
          <a:p>
            <a:endParaRPr/>
          </a:p>
        </p:txBody>
      </p:sp>
      <p:sp>
        <p:nvSpPr>
          <p:cNvPr id="25" name="object 25"/>
          <p:cNvSpPr txBox="1"/>
          <p:nvPr/>
        </p:nvSpPr>
        <p:spPr>
          <a:xfrm>
            <a:off x="5230050" y="4098544"/>
            <a:ext cx="725170" cy="469900"/>
          </a:xfrm>
          <a:prstGeom prst="rect">
            <a:avLst/>
          </a:prstGeom>
        </p:spPr>
        <p:txBody>
          <a:bodyPr vert="horz" wrap="square" lIns="0" tIns="12700" rIns="0" bIns="0" rtlCol="0">
            <a:spAutoFit/>
          </a:bodyPr>
          <a:lstStyle/>
          <a:p>
            <a:pPr marL="12700">
              <a:lnSpc>
                <a:spcPct val="100000"/>
              </a:lnSpc>
              <a:spcBef>
                <a:spcPts val="100"/>
              </a:spcBef>
            </a:pPr>
            <a:r>
              <a:rPr sz="1300" b="1" dirty="0">
                <a:solidFill>
                  <a:srgbClr val="3FB1F2"/>
                </a:solidFill>
                <a:latin typeface="Arial"/>
                <a:cs typeface="Arial"/>
              </a:rPr>
              <a:t>M</a:t>
            </a:r>
            <a:r>
              <a:rPr sz="1300" b="1" spc="5" dirty="0">
                <a:solidFill>
                  <a:srgbClr val="3FB1F2"/>
                </a:solidFill>
                <a:latin typeface="Arial"/>
                <a:cs typeface="Arial"/>
              </a:rPr>
              <a:t>u</a:t>
            </a:r>
            <a:r>
              <a:rPr sz="1300" b="1" dirty="0">
                <a:solidFill>
                  <a:srgbClr val="3FB1F2"/>
                </a:solidFill>
                <a:latin typeface="Arial"/>
                <a:cs typeface="Arial"/>
              </a:rPr>
              <a:t>tat</a:t>
            </a:r>
            <a:r>
              <a:rPr sz="1300" b="1" spc="5" dirty="0">
                <a:solidFill>
                  <a:srgbClr val="3FB1F2"/>
                </a:solidFill>
                <a:latin typeface="Arial"/>
                <a:cs typeface="Arial"/>
              </a:rPr>
              <a:t>o</a:t>
            </a:r>
            <a:r>
              <a:rPr sz="1300" b="1" spc="-10" dirty="0">
                <a:solidFill>
                  <a:srgbClr val="3FB1F2"/>
                </a:solidFill>
                <a:latin typeface="Arial"/>
                <a:cs typeface="Arial"/>
              </a:rPr>
              <a:t>r</a:t>
            </a:r>
            <a:r>
              <a:rPr sz="1300" b="1" dirty="0">
                <a:solidFill>
                  <a:srgbClr val="3FB1F2"/>
                </a:solidFill>
                <a:latin typeface="Arial"/>
                <a:cs typeface="Arial"/>
              </a:rPr>
              <a:t>s</a:t>
            </a:r>
            <a:endParaRPr sz="1300">
              <a:latin typeface="Arial"/>
              <a:cs typeface="Arial"/>
            </a:endParaRPr>
          </a:p>
          <a:p>
            <a:pPr marL="434975">
              <a:lnSpc>
                <a:spcPct val="100000"/>
              </a:lnSpc>
              <a:spcBef>
                <a:spcPts val="980"/>
              </a:spcBef>
            </a:pPr>
            <a:r>
              <a:rPr sz="800" b="1" spc="-5" dirty="0">
                <a:latin typeface="Arial"/>
                <a:cs typeface="Arial"/>
              </a:rPr>
              <a:t>RW</a:t>
            </a:r>
            <a:endParaRPr sz="800">
              <a:latin typeface="Arial"/>
              <a:cs typeface="Arial"/>
            </a:endParaRPr>
          </a:p>
        </p:txBody>
      </p:sp>
      <p:sp>
        <p:nvSpPr>
          <p:cNvPr id="26" name="object 26"/>
          <p:cNvSpPr/>
          <p:nvPr/>
        </p:nvSpPr>
        <p:spPr>
          <a:xfrm>
            <a:off x="3237445" y="4351680"/>
            <a:ext cx="2368550" cy="318770"/>
          </a:xfrm>
          <a:custGeom>
            <a:avLst/>
            <a:gdLst/>
            <a:ahLst/>
            <a:cxnLst/>
            <a:rect l="l" t="t" r="r" b="b"/>
            <a:pathLst>
              <a:path w="2368550" h="318770">
                <a:moveTo>
                  <a:pt x="71246" y="243044"/>
                </a:moveTo>
                <a:lnTo>
                  <a:pt x="0" y="289747"/>
                </a:lnTo>
                <a:lnTo>
                  <a:pt x="80111" y="318728"/>
                </a:lnTo>
                <a:lnTo>
                  <a:pt x="77329" y="294977"/>
                </a:lnTo>
                <a:lnTo>
                  <a:pt x="64541" y="294977"/>
                </a:lnTo>
                <a:lnTo>
                  <a:pt x="61582" y="269750"/>
                </a:lnTo>
                <a:lnTo>
                  <a:pt x="74201" y="268272"/>
                </a:lnTo>
                <a:lnTo>
                  <a:pt x="71246" y="243044"/>
                </a:lnTo>
                <a:close/>
              </a:path>
              <a:path w="2368550" h="318770">
                <a:moveTo>
                  <a:pt x="74201" y="268272"/>
                </a:moveTo>
                <a:lnTo>
                  <a:pt x="61582" y="269750"/>
                </a:lnTo>
                <a:lnTo>
                  <a:pt x="64541" y="294977"/>
                </a:lnTo>
                <a:lnTo>
                  <a:pt x="77156" y="293500"/>
                </a:lnTo>
                <a:lnTo>
                  <a:pt x="74201" y="268272"/>
                </a:lnTo>
                <a:close/>
              </a:path>
              <a:path w="2368550" h="318770">
                <a:moveTo>
                  <a:pt x="77156" y="293500"/>
                </a:moveTo>
                <a:lnTo>
                  <a:pt x="64541" y="294977"/>
                </a:lnTo>
                <a:lnTo>
                  <a:pt x="77329" y="294977"/>
                </a:lnTo>
                <a:lnTo>
                  <a:pt x="77156" y="293500"/>
                </a:lnTo>
                <a:close/>
              </a:path>
              <a:path w="2368550" h="318770">
                <a:moveTo>
                  <a:pt x="2365400" y="0"/>
                </a:moveTo>
                <a:lnTo>
                  <a:pt x="74201" y="268272"/>
                </a:lnTo>
                <a:lnTo>
                  <a:pt x="77156" y="293500"/>
                </a:lnTo>
                <a:lnTo>
                  <a:pt x="2368346" y="25222"/>
                </a:lnTo>
                <a:lnTo>
                  <a:pt x="2365400" y="0"/>
                </a:lnTo>
                <a:close/>
              </a:path>
            </a:pathLst>
          </a:custGeom>
          <a:solidFill>
            <a:srgbClr val="3FB1F2"/>
          </a:solidFill>
        </p:spPr>
        <p:txBody>
          <a:bodyPr wrap="square" lIns="0" tIns="0" rIns="0" bIns="0" rtlCol="0"/>
          <a:lstStyle/>
          <a:p>
            <a:endParaRPr/>
          </a:p>
        </p:txBody>
      </p:sp>
      <p:sp>
        <p:nvSpPr>
          <p:cNvPr id="27" name="object 27"/>
          <p:cNvSpPr txBox="1"/>
          <p:nvPr/>
        </p:nvSpPr>
        <p:spPr>
          <a:xfrm>
            <a:off x="4802085" y="4290060"/>
            <a:ext cx="99060" cy="147320"/>
          </a:xfrm>
          <a:prstGeom prst="rect">
            <a:avLst/>
          </a:prstGeom>
        </p:spPr>
        <p:txBody>
          <a:bodyPr vert="horz" wrap="square" lIns="0" tIns="12700" rIns="0" bIns="0" rtlCol="0">
            <a:spAutoFit/>
          </a:bodyPr>
          <a:lstStyle/>
          <a:p>
            <a:pPr marL="12700">
              <a:lnSpc>
                <a:spcPct val="100000"/>
              </a:lnSpc>
              <a:spcBef>
                <a:spcPts val="100"/>
              </a:spcBef>
            </a:pPr>
            <a:r>
              <a:rPr sz="800" b="1" dirty="0">
                <a:solidFill>
                  <a:srgbClr val="C00000"/>
                </a:solidFill>
                <a:latin typeface="Arial"/>
                <a:cs typeface="Arial"/>
              </a:rPr>
              <a:t>R</a:t>
            </a:r>
            <a:endParaRPr sz="800">
              <a:latin typeface="Arial"/>
              <a:cs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380491"/>
            <a:ext cx="3891915" cy="574040"/>
          </a:xfrm>
          <a:prstGeom prst="rect">
            <a:avLst/>
          </a:prstGeom>
        </p:spPr>
        <p:txBody>
          <a:bodyPr vert="horz" wrap="square" lIns="0" tIns="12700" rIns="0" bIns="0" rtlCol="0">
            <a:spAutoFit/>
          </a:bodyPr>
          <a:lstStyle/>
          <a:p>
            <a:pPr marL="12700">
              <a:lnSpc>
                <a:spcPct val="100000"/>
              </a:lnSpc>
              <a:spcBef>
                <a:spcPts val="100"/>
              </a:spcBef>
            </a:pPr>
            <a:r>
              <a:rPr sz="3600" b="1" spc="60" dirty="0">
                <a:solidFill>
                  <a:srgbClr val="BE384B"/>
                </a:solidFill>
                <a:latin typeface="Arial"/>
                <a:cs typeface="Arial"/>
              </a:rPr>
              <a:t>Evaluation</a:t>
            </a:r>
            <a:r>
              <a:rPr sz="3600" b="1" spc="35" dirty="0">
                <a:solidFill>
                  <a:srgbClr val="BE384B"/>
                </a:solidFill>
                <a:latin typeface="Arial"/>
                <a:cs typeface="Arial"/>
              </a:rPr>
              <a:t> </a:t>
            </a:r>
            <a:r>
              <a:rPr sz="3600" b="1" spc="95" dirty="0">
                <a:solidFill>
                  <a:srgbClr val="BE384B"/>
                </a:solidFill>
                <a:latin typeface="Arial"/>
                <a:cs typeface="Arial"/>
              </a:rPr>
              <a:t>Setup</a:t>
            </a:r>
            <a:endParaRPr sz="3600">
              <a:latin typeface="Arial"/>
              <a:cs typeface="Arial"/>
            </a:endParaRPr>
          </a:p>
        </p:txBody>
      </p:sp>
      <p:sp>
        <p:nvSpPr>
          <p:cNvPr id="3" name="object 3"/>
          <p:cNvSpPr txBox="1"/>
          <p:nvPr/>
        </p:nvSpPr>
        <p:spPr>
          <a:xfrm>
            <a:off x="535940" y="1190244"/>
            <a:ext cx="8070850" cy="4351655"/>
          </a:xfrm>
          <a:prstGeom prst="rect">
            <a:avLst/>
          </a:prstGeom>
        </p:spPr>
        <p:txBody>
          <a:bodyPr vert="horz" wrap="square" lIns="0" tIns="189230" rIns="0" bIns="0" rtlCol="0">
            <a:spAutoFit/>
          </a:bodyPr>
          <a:lstStyle/>
          <a:p>
            <a:pPr marL="355600" indent="-342900">
              <a:lnSpc>
                <a:spcPct val="100000"/>
              </a:lnSpc>
              <a:spcBef>
                <a:spcPts val="1490"/>
              </a:spcBef>
              <a:buFont typeface="Arial"/>
              <a:buChar char="•"/>
              <a:tabLst>
                <a:tab pos="354965" algn="l"/>
                <a:tab pos="355600" algn="l"/>
              </a:tabLst>
            </a:pPr>
            <a:r>
              <a:rPr sz="2000" b="1" spc="-5" dirty="0">
                <a:solidFill>
                  <a:srgbClr val="404040"/>
                </a:solidFill>
                <a:latin typeface="Arial"/>
                <a:cs typeface="Arial"/>
              </a:rPr>
              <a:t>Hardware: Intel Gold </a:t>
            </a:r>
            <a:r>
              <a:rPr sz="2000" b="1" dirty="0">
                <a:solidFill>
                  <a:srgbClr val="404040"/>
                </a:solidFill>
                <a:latin typeface="Arial"/>
                <a:cs typeface="Arial"/>
              </a:rPr>
              <a:t>6138 CPU </a:t>
            </a:r>
            <a:r>
              <a:rPr sz="2000" b="1" spc="-5" dirty="0">
                <a:solidFill>
                  <a:srgbClr val="404040"/>
                </a:solidFill>
                <a:latin typeface="Arial"/>
                <a:cs typeface="Arial"/>
              </a:rPr>
              <a:t>(80</a:t>
            </a:r>
            <a:r>
              <a:rPr sz="2000" b="1" spc="-45" dirty="0">
                <a:solidFill>
                  <a:srgbClr val="404040"/>
                </a:solidFill>
                <a:latin typeface="Arial"/>
                <a:cs typeface="Arial"/>
              </a:rPr>
              <a:t> </a:t>
            </a:r>
            <a:r>
              <a:rPr sz="2000" b="1" spc="-5" dirty="0">
                <a:solidFill>
                  <a:srgbClr val="404040"/>
                </a:solidFill>
                <a:latin typeface="Arial"/>
                <a:cs typeface="Arial"/>
              </a:rPr>
              <a:t>cores)</a:t>
            </a:r>
            <a:endParaRPr sz="2000" dirty="0">
              <a:latin typeface="Arial"/>
              <a:cs typeface="Arial"/>
            </a:endParaRPr>
          </a:p>
          <a:p>
            <a:pPr marL="355600" indent="-342900">
              <a:lnSpc>
                <a:spcPct val="100000"/>
              </a:lnSpc>
              <a:spcBef>
                <a:spcPts val="1390"/>
              </a:spcBef>
              <a:buFont typeface="Arial"/>
              <a:buChar char="•"/>
              <a:tabLst>
                <a:tab pos="354965" algn="l"/>
                <a:tab pos="355600" algn="l"/>
              </a:tabLst>
            </a:pPr>
            <a:r>
              <a:rPr sz="2000" b="1" spc="-5" dirty="0">
                <a:solidFill>
                  <a:srgbClr val="404040"/>
                </a:solidFill>
                <a:latin typeface="Arial"/>
                <a:cs typeface="Arial"/>
              </a:rPr>
              <a:t>Software: OpenJDK </a:t>
            </a:r>
            <a:r>
              <a:rPr sz="2000" b="1" dirty="0">
                <a:solidFill>
                  <a:srgbClr val="404040"/>
                </a:solidFill>
                <a:latin typeface="Arial"/>
                <a:cs typeface="Arial"/>
              </a:rPr>
              <a:t>8u141, </a:t>
            </a:r>
            <a:r>
              <a:rPr sz="2000" b="1" spc="-5" dirty="0">
                <a:solidFill>
                  <a:srgbClr val="404040"/>
                </a:solidFill>
                <a:latin typeface="Arial"/>
                <a:cs typeface="Arial"/>
              </a:rPr>
              <a:t>16GB </a:t>
            </a:r>
            <a:r>
              <a:rPr sz="2000" b="1" dirty="0">
                <a:solidFill>
                  <a:srgbClr val="404040"/>
                </a:solidFill>
                <a:latin typeface="Arial"/>
                <a:cs typeface="Arial"/>
              </a:rPr>
              <a:t>Java</a:t>
            </a:r>
            <a:r>
              <a:rPr sz="2000" b="1" spc="-40" dirty="0">
                <a:solidFill>
                  <a:srgbClr val="404040"/>
                </a:solidFill>
                <a:latin typeface="Arial"/>
                <a:cs typeface="Arial"/>
              </a:rPr>
              <a:t> </a:t>
            </a:r>
            <a:r>
              <a:rPr sz="2000" b="1" dirty="0">
                <a:solidFill>
                  <a:srgbClr val="404040"/>
                </a:solidFill>
                <a:latin typeface="Arial"/>
                <a:cs typeface="Arial"/>
              </a:rPr>
              <a:t>heap</a:t>
            </a:r>
            <a:endParaRPr sz="2000" dirty="0">
              <a:latin typeface="Arial"/>
              <a:cs typeface="Arial"/>
            </a:endParaRPr>
          </a:p>
          <a:p>
            <a:pPr marL="355600" indent="-342900">
              <a:lnSpc>
                <a:spcPct val="100000"/>
              </a:lnSpc>
              <a:spcBef>
                <a:spcPts val="1515"/>
              </a:spcBef>
              <a:buFont typeface="Arial"/>
              <a:buChar char="•"/>
              <a:tabLst>
                <a:tab pos="354965" algn="l"/>
                <a:tab pos="355600" algn="l"/>
              </a:tabLst>
            </a:pPr>
            <a:r>
              <a:rPr sz="2000" b="1" spc="-5" dirty="0">
                <a:solidFill>
                  <a:srgbClr val="404040"/>
                </a:solidFill>
                <a:latin typeface="Arial"/>
                <a:cs typeface="Arial"/>
              </a:rPr>
              <a:t>Baseline:</a:t>
            </a:r>
            <a:endParaRPr sz="2000" dirty="0">
              <a:latin typeface="Arial"/>
              <a:cs typeface="Arial"/>
            </a:endParaRPr>
          </a:p>
          <a:p>
            <a:pPr marL="755650" lvl="1" indent="-285750">
              <a:lnSpc>
                <a:spcPct val="100000"/>
              </a:lnSpc>
              <a:spcBef>
                <a:spcPts val="590"/>
              </a:spcBef>
              <a:buChar char="–"/>
              <a:tabLst>
                <a:tab pos="755015" algn="l"/>
                <a:tab pos="755650" algn="l"/>
              </a:tabLst>
            </a:pPr>
            <a:r>
              <a:rPr sz="1600" spc="-5" dirty="0">
                <a:solidFill>
                  <a:srgbClr val="404040"/>
                </a:solidFill>
                <a:latin typeface="Arial"/>
                <a:cs typeface="Arial"/>
              </a:rPr>
              <a:t>Concurrent-Mark-Sweep (CMS): </a:t>
            </a:r>
            <a:r>
              <a:rPr sz="1600" dirty="0">
                <a:solidFill>
                  <a:srgbClr val="404040"/>
                </a:solidFill>
                <a:latin typeface="Arial"/>
                <a:cs typeface="Arial"/>
              </a:rPr>
              <a:t>a </a:t>
            </a:r>
            <a:r>
              <a:rPr sz="1600" spc="-5" dirty="0">
                <a:solidFill>
                  <a:srgbClr val="404040"/>
                </a:solidFill>
                <a:latin typeface="Arial"/>
                <a:cs typeface="Arial"/>
              </a:rPr>
              <a:t>classic partially concurrent</a:t>
            </a:r>
            <a:r>
              <a:rPr sz="1600" spc="55" dirty="0">
                <a:solidFill>
                  <a:srgbClr val="404040"/>
                </a:solidFill>
                <a:latin typeface="Arial"/>
                <a:cs typeface="Arial"/>
              </a:rPr>
              <a:t> </a:t>
            </a:r>
            <a:r>
              <a:rPr sz="1600" spc="-5" dirty="0">
                <a:solidFill>
                  <a:srgbClr val="404040"/>
                </a:solidFill>
                <a:latin typeface="Arial"/>
                <a:cs typeface="Arial"/>
              </a:rPr>
              <a:t>collector</a:t>
            </a:r>
            <a:endParaRPr sz="1600" dirty="0">
              <a:latin typeface="Arial"/>
              <a:cs typeface="Arial"/>
            </a:endParaRPr>
          </a:p>
          <a:p>
            <a:pPr marL="755650" lvl="1" indent="-285750">
              <a:lnSpc>
                <a:spcPct val="100000"/>
              </a:lnSpc>
              <a:spcBef>
                <a:spcPts val="575"/>
              </a:spcBef>
              <a:buChar char="–"/>
              <a:tabLst>
                <a:tab pos="755015" algn="l"/>
                <a:tab pos="755650" algn="l"/>
              </a:tabLst>
            </a:pPr>
            <a:r>
              <a:rPr sz="1600" spc="-5" dirty="0">
                <a:solidFill>
                  <a:srgbClr val="404040"/>
                </a:solidFill>
                <a:latin typeface="Arial"/>
                <a:cs typeface="Arial"/>
              </a:rPr>
              <a:t>Garbage-First (G1): </a:t>
            </a:r>
            <a:r>
              <a:rPr sz="1600" dirty="0">
                <a:solidFill>
                  <a:srgbClr val="404040"/>
                </a:solidFill>
                <a:latin typeface="Arial"/>
                <a:cs typeface="Arial"/>
              </a:rPr>
              <a:t>a </a:t>
            </a:r>
            <a:r>
              <a:rPr sz="1600" spc="-5" dirty="0">
                <a:solidFill>
                  <a:srgbClr val="404040"/>
                </a:solidFill>
                <a:latin typeface="Arial"/>
                <a:cs typeface="Arial"/>
              </a:rPr>
              <a:t>tunable partially concurrent collector </a:t>
            </a:r>
            <a:r>
              <a:rPr sz="1500" spc="-5" dirty="0">
                <a:solidFill>
                  <a:srgbClr val="404040"/>
                </a:solidFill>
                <a:latin typeface="Arial"/>
                <a:cs typeface="Arial"/>
              </a:rPr>
              <a:t>(default </a:t>
            </a:r>
            <a:r>
              <a:rPr sz="1500" dirty="0">
                <a:solidFill>
                  <a:srgbClr val="404040"/>
                </a:solidFill>
                <a:latin typeface="Arial"/>
                <a:cs typeface="Arial"/>
              </a:rPr>
              <a:t>in </a:t>
            </a:r>
            <a:r>
              <a:rPr sz="1500" spc="-5" dirty="0">
                <a:solidFill>
                  <a:srgbClr val="404040"/>
                </a:solidFill>
                <a:latin typeface="Arial"/>
                <a:cs typeface="Arial"/>
              </a:rPr>
              <a:t>OpenJDK</a:t>
            </a:r>
            <a:r>
              <a:rPr sz="1500" spc="85" dirty="0">
                <a:solidFill>
                  <a:srgbClr val="404040"/>
                </a:solidFill>
                <a:latin typeface="Arial"/>
                <a:cs typeface="Arial"/>
              </a:rPr>
              <a:t> </a:t>
            </a:r>
            <a:r>
              <a:rPr sz="1500" dirty="0">
                <a:solidFill>
                  <a:srgbClr val="404040"/>
                </a:solidFill>
                <a:latin typeface="Arial"/>
                <a:cs typeface="Arial"/>
              </a:rPr>
              <a:t>9)</a:t>
            </a:r>
            <a:endParaRPr sz="1500" dirty="0">
              <a:latin typeface="Arial"/>
              <a:cs typeface="Arial"/>
            </a:endParaRPr>
          </a:p>
          <a:p>
            <a:pPr marL="755650" lvl="1" indent="-285750">
              <a:lnSpc>
                <a:spcPct val="100000"/>
              </a:lnSpc>
              <a:spcBef>
                <a:spcPts val="580"/>
              </a:spcBef>
              <a:buChar char="–"/>
              <a:tabLst>
                <a:tab pos="755015" algn="l"/>
                <a:tab pos="755650" algn="l"/>
              </a:tabLst>
            </a:pPr>
            <a:r>
              <a:rPr sz="1600" spc="-5" dirty="0">
                <a:solidFill>
                  <a:srgbClr val="404040"/>
                </a:solidFill>
                <a:latin typeface="Arial"/>
                <a:cs typeface="Arial"/>
              </a:rPr>
              <a:t>Shenandoah: </a:t>
            </a:r>
            <a:r>
              <a:rPr sz="1600" dirty="0">
                <a:solidFill>
                  <a:srgbClr val="404040"/>
                </a:solidFill>
                <a:latin typeface="Arial"/>
                <a:cs typeface="Arial"/>
              </a:rPr>
              <a:t>a </a:t>
            </a:r>
            <a:r>
              <a:rPr sz="1600" spc="-5" dirty="0">
                <a:solidFill>
                  <a:srgbClr val="404040"/>
                </a:solidFill>
                <a:latin typeface="Arial"/>
                <a:cs typeface="Arial"/>
              </a:rPr>
              <a:t>mostly-concurrent</a:t>
            </a:r>
            <a:r>
              <a:rPr sz="1600" spc="10" dirty="0">
                <a:solidFill>
                  <a:srgbClr val="404040"/>
                </a:solidFill>
                <a:latin typeface="Arial"/>
                <a:cs typeface="Arial"/>
              </a:rPr>
              <a:t> </a:t>
            </a:r>
            <a:r>
              <a:rPr sz="1600" spc="-5" dirty="0">
                <a:solidFill>
                  <a:srgbClr val="404040"/>
                </a:solidFill>
                <a:latin typeface="Arial"/>
                <a:cs typeface="Arial"/>
              </a:rPr>
              <a:t>collector</a:t>
            </a:r>
            <a:endParaRPr sz="1600" dirty="0">
              <a:latin typeface="Arial"/>
              <a:cs typeface="Arial"/>
            </a:endParaRPr>
          </a:p>
          <a:p>
            <a:pPr marL="355600" indent="-342900">
              <a:lnSpc>
                <a:spcPct val="100000"/>
              </a:lnSpc>
              <a:spcBef>
                <a:spcPts val="1375"/>
              </a:spcBef>
              <a:buFont typeface="Arial"/>
              <a:buChar char="•"/>
              <a:tabLst>
                <a:tab pos="354965" algn="l"/>
                <a:tab pos="355600" algn="l"/>
              </a:tabLst>
            </a:pPr>
            <a:r>
              <a:rPr sz="2000" b="1" spc="-5" dirty="0">
                <a:solidFill>
                  <a:srgbClr val="404040"/>
                </a:solidFill>
                <a:latin typeface="Arial"/>
                <a:cs typeface="Arial"/>
              </a:rPr>
              <a:t>Applications:</a:t>
            </a:r>
            <a:endParaRPr sz="2000" dirty="0">
              <a:latin typeface="Arial"/>
              <a:cs typeface="Arial"/>
            </a:endParaRPr>
          </a:p>
          <a:p>
            <a:pPr marL="755650" lvl="1" indent="-285750">
              <a:lnSpc>
                <a:spcPct val="100000"/>
              </a:lnSpc>
              <a:spcBef>
                <a:spcPts val="615"/>
              </a:spcBef>
              <a:buChar char="–"/>
              <a:tabLst>
                <a:tab pos="755015" algn="l"/>
                <a:tab pos="755650" algn="l"/>
              </a:tabLst>
            </a:pPr>
            <a:r>
              <a:rPr sz="1600" spc="-5" dirty="0">
                <a:solidFill>
                  <a:srgbClr val="404040"/>
                </a:solidFill>
                <a:latin typeface="Arial"/>
                <a:cs typeface="Arial"/>
              </a:rPr>
              <a:t>Specjbb2015: </a:t>
            </a:r>
            <a:r>
              <a:rPr sz="1600" dirty="0">
                <a:solidFill>
                  <a:srgbClr val="404040"/>
                </a:solidFill>
                <a:latin typeface="Arial"/>
                <a:cs typeface="Arial"/>
              </a:rPr>
              <a:t>A </a:t>
            </a:r>
            <a:r>
              <a:rPr sz="1600" spc="-5" dirty="0">
                <a:solidFill>
                  <a:srgbClr val="404040"/>
                </a:solidFill>
                <a:latin typeface="Arial"/>
                <a:cs typeface="Arial"/>
              </a:rPr>
              <a:t>simulated </a:t>
            </a:r>
            <a:r>
              <a:rPr sz="1600" spc="-10" dirty="0">
                <a:solidFill>
                  <a:srgbClr val="404040"/>
                </a:solidFill>
                <a:latin typeface="Arial"/>
                <a:cs typeface="Arial"/>
              </a:rPr>
              <a:t>online </a:t>
            </a:r>
            <a:r>
              <a:rPr sz="1600" spc="-5" dirty="0">
                <a:solidFill>
                  <a:srgbClr val="404040"/>
                </a:solidFill>
                <a:latin typeface="Arial"/>
                <a:cs typeface="Arial"/>
              </a:rPr>
              <a:t>supermarket (web</a:t>
            </a:r>
            <a:r>
              <a:rPr sz="1600" spc="-135" dirty="0">
                <a:solidFill>
                  <a:srgbClr val="404040"/>
                </a:solidFill>
                <a:latin typeface="Arial"/>
                <a:cs typeface="Arial"/>
              </a:rPr>
              <a:t> </a:t>
            </a:r>
            <a:r>
              <a:rPr sz="1600" spc="-5" dirty="0">
                <a:solidFill>
                  <a:srgbClr val="404040"/>
                </a:solidFill>
                <a:latin typeface="Arial"/>
                <a:cs typeface="Arial"/>
              </a:rPr>
              <a:t>services)</a:t>
            </a:r>
            <a:endParaRPr sz="1600" dirty="0">
              <a:latin typeface="Arial"/>
              <a:cs typeface="Arial"/>
            </a:endParaRPr>
          </a:p>
          <a:p>
            <a:pPr marL="755650" lvl="1" indent="-285750">
              <a:lnSpc>
                <a:spcPct val="100000"/>
              </a:lnSpc>
              <a:spcBef>
                <a:spcPts val="575"/>
              </a:spcBef>
              <a:buChar char="–"/>
              <a:tabLst>
                <a:tab pos="755015" algn="l"/>
                <a:tab pos="755650" algn="l"/>
              </a:tabLst>
            </a:pPr>
            <a:r>
              <a:rPr sz="1600" spc="-5" dirty="0">
                <a:solidFill>
                  <a:srgbClr val="404040"/>
                </a:solidFill>
                <a:latin typeface="Arial"/>
                <a:cs typeface="Arial"/>
              </a:rPr>
              <a:t>Cassandra: </a:t>
            </a:r>
            <a:r>
              <a:rPr sz="1600" dirty="0">
                <a:solidFill>
                  <a:srgbClr val="404040"/>
                </a:solidFill>
                <a:latin typeface="Arial"/>
                <a:cs typeface="Arial"/>
              </a:rPr>
              <a:t>A </a:t>
            </a:r>
            <a:r>
              <a:rPr sz="1600" spc="-5" dirty="0">
                <a:solidFill>
                  <a:srgbClr val="404040"/>
                </a:solidFill>
                <a:latin typeface="Arial"/>
                <a:cs typeface="Arial"/>
              </a:rPr>
              <a:t>key-value </a:t>
            </a:r>
            <a:r>
              <a:rPr sz="1600" dirty="0">
                <a:solidFill>
                  <a:srgbClr val="404040"/>
                </a:solidFill>
                <a:latin typeface="Arial"/>
                <a:cs typeface="Arial"/>
              </a:rPr>
              <a:t>store </a:t>
            </a:r>
            <a:r>
              <a:rPr sz="1600" spc="-5" dirty="0">
                <a:solidFill>
                  <a:srgbClr val="404040"/>
                </a:solidFill>
                <a:latin typeface="Arial"/>
                <a:cs typeface="Arial"/>
              </a:rPr>
              <a:t>(storage</a:t>
            </a:r>
            <a:r>
              <a:rPr sz="1600" spc="-165" dirty="0">
                <a:solidFill>
                  <a:srgbClr val="404040"/>
                </a:solidFill>
                <a:latin typeface="Arial"/>
                <a:cs typeface="Arial"/>
              </a:rPr>
              <a:t> </a:t>
            </a:r>
            <a:r>
              <a:rPr sz="1600" spc="-5" dirty="0">
                <a:solidFill>
                  <a:srgbClr val="404040"/>
                </a:solidFill>
                <a:latin typeface="Arial"/>
                <a:cs typeface="Arial"/>
              </a:rPr>
              <a:t>service)</a:t>
            </a:r>
            <a:endParaRPr sz="1600" dirty="0">
              <a:latin typeface="Arial"/>
              <a:cs typeface="Arial"/>
            </a:endParaRPr>
          </a:p>
          <a:p>
            <a:pPr marL="755650" lvl="1" indent="-285750">
              <a:lnSpc>
                <a:spcPct val="100000"/>
              </a:lnSpc>
              <a:spcBef>
                <a:spcPts val="575"/>
              </a:spcBef>
              <a:buChar char="–"/>
              <a:tabLst>
                <a:tab pos="755015" algn="l"/>
                <a:tab pos="755650" algn="l"/>
              </a:tabLst>
            </a:pPr>
            <a:r>
              <a:rPr sz="1600" spc="-5" dirty="0">
                <a:solidFill>
                  <a:srgbClr val="404040"/>
                </a:solidFill>
                <a:latin typeface="Arial"/>
                <a:cs typeface="Arial"/>
              </a:rPr>
              <a:t>Coupon: </a:t>
            </a:r>
            <a:r>
              <a:rPr sz="1600" dirty="0">
                <a:solidFill>
                  <a:srgbClr val="404040"/>
                </a:solidFill>
                <a:latin typeface="Arial"/>
                <a:cs typeface="Arial"/>
              </a:rPr>
              <a:t>A </a:t>
            </a:r>
            <a:r>
              <a:rPr sz="1600" spc="-5" dirty="0">
                <a:solidFill>
                  <a:srgbClr val="404040"/>
                </a:solidFill>
                <a:latin typeface="Arial"/>
                <a:cs typeface="Arial"/>
              </a:rPr>
              <a:t>real service in</a:t>
            </a:r>
            <a:r>
              <a:rPr sz="1600" spc="-254" dirty="0">
                <a:solidFill>
                  <a:srgbClr val="404040"/>
                </a:solidFill>
                <a:latin typeface="Arial"/>
                <a:cs typeface="Arial"/>
              </a:rPr>
              <a:t> </a:t>
            </a:r>
            <a:r>
              <a:rPr sz="1600" spc="-5" dirty="0">
                <a:solidFill>
                  <a:srgbClr val="404040"/>
                </a:solidFill>
                <a:latin typeface="Arial"/>
                <a:cs typeface="Arial"/>
              </a:rPr>
              <a:t>Alibaba</a:t>
            </a:r>
            <a:endParaRPr sz="1600" dirty="0">
              <a:latin typeface="Arial"/>
              <a:cs typeface="Arial"/>
            </a:endParaRPr>
          </a:p>
          <a:p>
            <a:pPr>
              <a:lnSpc>
                <a:spcPct val="100000"/>
              </a:lnSpc>
              <a:spcBef>
                <a:spcPts val="20"/>
              </a:spcBef>
            </a:pPr>
            <a:endParaRPr sz="2000" dirty="0">
              <a:latin typeface="Arial"/>
              <a:cs typeface="Arial"/>
            </a:endParaRPr>
          </a:p>
          <a:p>
            <a:pPr marR="5080" algn="r">
              <a:lnSpc>
                <a:spcPct val="100000"/>
              </a:lnSpc>
              <a:spcBef>
                <a:spcPts val="5"/>
              </a:spcBef>
            </a:pPr>
            <a:r>
              <a:rPr sz="1200" spc="-35" dirty="0">
                <a:solidFill>
                  <a:srgbClr val="898989"/>
                </a:solidFill>
                <a:latin typeface="Arial"/>
                <a:cs typeface="Arial"/>
              </a:rPr>
              <a:t>31</a:t>
            </a:r>
            <a:endParaRPr sz="1200" dirty="0">
              <a:latin typeface="Arial"/>
              <a:cs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380491"/>
            <a:ext cx="2985770" cy="574040"/>
          </a:xfrm>
          <a:prstGeom prst="rect">
            <a:avLst/>
          </a:prstGeom>
        </p:spPr>
        <p:txBody>
          <a:bodyPr vert="horz" wrap="square" lIns="0" tIns="12700" rIns="0" bIns="0" rtlCol="0">
            <a:spAutoFit/>
          </a:bodyPr>
          <a:lstStyle/>
          <a:p>
            <a:pPr marL="12700">
              <a:lnSpc>
                <a:spcPct val="100000"/>
              </a:lnSpc>
              <a:spcBef>
                <a:spcPts val="100"/>
              </a:spcBef>
            </a:pPr>
            <a:r>
              <a:rPr sz="3600" b="1" spc="110" dirty="0">
                <a:solidFill>
                  <a:srgbClr val="BE384B"/>
                </a:solidFill>
                <a:latin typeface="Arial"/>
                <a:cs typeface="Arial"/>
              </a:rPr>
              <a:t>Specjbb2615</a:t>
            </a:r>
            <a:endParaRPr sz="3600">
              <a:latin typeface="Arial"/>
              <a:cs typeface="Arial"/>
            </a:endParaRPr>
          </a:p>
        </p:txBody>
      </p:sp>
      <p:sp>
        <p:nvSpPr>
          <p:cNvPr id="3" name="object 3"/>
          <p:cNvSpPr txBox="1"/>
          <p:nvPr/>
        </p:nvSpPr>
        <p:spPr>
          <a:xfrm>
            <a:off x="535940" y="1263141"/>
            <a:ext cx="7755255" cy="1146810"/>
          </a:xfrm>
          <a:prstGeom prst="rect">
            <a:avLst/>
          </a:prstGeom>
        </p:spPr>
        <p:txBody>
          <a:bodyPr vert="horz" wrap="square" lIns="0" tIns="140970" rIns="0" bIns="0" rtlCol="0">
            <a:spAutoFit/>
          </a:bodyPr>
          <a:lstStyle/>
          <a:p>
            <a:pPr marL="355600" indent="-342900">
              <a:lnSpc>
                <a:spcPct val="100000"/>
              </a:lnSpc>
              <a:spcBef>
                <a:spcPts val="1110"/>
              </a:spcBef>
              <a:buFont typeface="Arial"/>
              <a:buChar char="•"/>
              <a:tabLst>
                <a:tab pos="354965" algn="l"/>
                <a:tab pos="355600" algn="l"/>
              </a:tabLst>
            </a:pPr>
            <a:r>
              <a:rPr sz="2000" b="1" spc="-5" dirty="0">
                <a:solidFill>
                  <a:srgbClr val="404040"/>
                </a:solidFill>
                <a:latin typeface="Arial"/>
                <a:cs typeface="Arial"/>
              </a:rPr>
              <a:t>Evaluating its performance </a:t>
            </a:r>
            <a:r>
              <a:rPr sz="2000" b="1" spc="-10" dirty="0">
                <a:solidFill>
                  <a:srgbClr val="404040"/>
                </a:solidFill>
                <a:latin typeface="Arial"/>
                <a:cs typeface="Arial"/>
              </a:rPr>
              <a:t>with </a:t>
            </a:r>
            <a:r>
              <a:rPr sz="2000" b="1" spc="-5" dirty="0">
                <a:solidFill>
                  <a:srgbClr val="404040"/>
                </a:solidFill>
                <a:latin typeface="Arial"/>
                <a:cs typeface="Arial"/>
              </a:rPr>
              <a:t>different throughput</a:t>
            </a:r>
            <a:r>
              <a:rPr sz="2000" b="1" spc="10" dirty="0">
                <a:solidFill>
                  <a:srgbClr val="404040"/>
                </a:solidFill>
                <a:latin typeface="Arial"/>
                <a:cs typeface="Arial"/>
              </a:rPr>
              <a:t> </a:t>
            </a:r>
            <a:r>
              <a:rPr sz="2000" b="1" spc="-5" dirty="0">
                <a:solidFill>
                  <a:srgbClr val="404040"/>
                </a:solidFill>
                <a:latin typeface="Arial"/>
                <a:cs typeface="Arial"/>
              </a:rPr>
              <a:t>settings</a:t>
            </a:r>
            <a:endParaRPr sz="2000" dirty="0">
              <a:latin typeface="Arial"/>
              <a:cs typeface="Arial"/>
            </a:endParaRPr>
          </a:p>
          <a:p>
            <a:pPr marL="755650" lvl="1" indent="-285750">
              <a:lnSpc>
                <a:spcPct val="100000"/>
              </a:lnSpc>
              <a:spcBef>
                <a:spcPts val="805"/>
              </a:spcBef>
              <a:buChar char="–"/>
              <a:tabLst>
                <a:tab pos="755015" algn="l"/>
                <a:tab pos="755650" algn="l"/>
              </a:tabLst>
            </a:pPr>
            <a:r>
              <a:rPr sz="1600" spc="-5" dirty="0">
                <a:solidFill>
                  <a:srgbClr val="404040"/>
                </a:solidFill>
                <a:latin typeface="Arial"/>
                <a:cs typeface="Arial"/>
              </a:rPr>
              <a:t>Better than CMS (up </a:t>
            </a:r>
            <a:r>
              <a:rPr sz="1600" dirty="0">
                <a:solidFill>
                  <a:srgbClr val="404040"/>
                </a:solidFill>
                <a:latin typeface="Arial"/>
                <a:cs typeface="Arial"/>
              </a:rPr>
              <a:t>to </a:t>
            </a:r>
            <a:r>
              <a:rPr sz="1600" spc="-5" dirty="0">
                <a:solidFill>
                  <a:srgbClr val="404040"/>
                </a:solidFill>
                <a:latin typeface="Arial"/>
                <a:cs typeface="Arial"/>
              </a:rPr>
              <a:t>79.3%), comparable with</a:t>
            </a:r>
            <a:r>
              <a:rPr sz="1600" spc="40" dirty="0">
                <a:solidFill>
                  <a:srgbClr val="404040"/>
                </a:solidFill>
                <a:latin typeface="Arial"/>
                <a:cs typeface="Arial"/>
              </a:rPr>
              <a:t> </a:t>
            </a:r>
            <a:r>
              <a:rPr sz="1600" spc="5" dirty="0">
                <a:solidFill>
                  <a:srgbClr val="404040"/>
                </a:solidFill>
                <a:latin typeface="Arial"/>
                <a:cs typeface="Arial"/>
              </a:rPr>
              <a:t>G1</a:t>
            </a:r>
            <a:endParaRPr sz="1600" dirty="0">
              <a:latin typeface="Arial"/>
              <a:cs typeface="Arial"/>
            </a:endParaRPr>
          </a:p>
          <a:p>
            <a:pPr marL="755650" lvl="1" indent="-285750">
              <a:lnSpc>
                <a:spcPct val="100000"/>
              </a:lnSpc>
              <a:spcBef>
                <a:spcPts val="770"/>
              </a:spcBef>
              <a:buChar char="–"/>
              <a:tabLst>
                <a:tab pos="755015" algn="l"/>
                <a:tab pos="755650" algn="l"/>
              </a:tabLst>
            </a:pPr>
            <a:r>
              <a:rPr sz="1600" spc="-5" dirty="0">
                <a:solidFill>
                  <a:srgbClr val="404040"/>
                </a:solidFill>
                <a:latin typeface="Arial"/>
                <a:cs typeface="Arial"/>
              </a:rPr>
              <a:t>The best maximum throughput among</a:t>
            </a:r>
            <a:r>
              <a:rPr sz="1600" spc="45" dirty="0">
                <a:solidFill>
                  <a:srgbClr val="404040"/>
                </a:solidFill>
                <a:latin typeface="Arial"/>
                <a:cs typeface="Arial"/>
              </a:rPr>
              <a:t> </a:t>
            </a:r>
            <a:r>
              <a:rPr sz="1600" spc="-5" dirty="0">
                <a:solidFill>
                  <a:srgbClr val="404040"/>
                </a:solidFill>
                <a:latin typeface="Arial"/>
                <a:cs typeface="Arial"/>
              </a:rPr>
              <a:t>all</a:t>
            </a:r>
            <a:endParaRPr sz="1600" dirty="0">
              <a:latin typeface="Arial"/>
              <a:cs typeface="Arial"/>
            </a:endParaRPr>
          </a:p>
        </p:txBody>
      </p:sp>
      <p:sp>
        <p:nvSpPr>
          <p:cNvPr id="4" name="object 4"/>
          <p:cNvSpPr txBox="1"/>
          <p:nvPr/>
        </p:nvSpPr>
        <p:spPr>
          <a:xfrm>
            <a:off x="8419465" y="5333491"/>
            <a:ext cx="187325" cy="208279"/>
          </a:xfrm>
          <a:prstGeom prst="rect">
            <a:avLst/>
          </a:prstGeom>
        </p:spPr>
        <p:txBody>
          <a:bodyPr vert="horz" wrap="square" lIns="0" tIns="12700" rIns="0" bIns="0" rtlCol="0">
            <a:spAutoFit/>
          </a:bodyPr>
          <a:lstStyle/>
          <a:p>
            <a:pPr marL="12700">
              <a:lnSpc>
                <a:spcPct val="100000"/>
              </a:lnSpc>
              <a:spcBef>
                <a:spcPts val="100"/>
              </a:spcBef>
            </a:pPr>
            <a:r>
              <a:rPr sz="1200" spc="-35" dirty="0">
                <a:solidFill>
                  <a:srgbClr val="898989"/>
                </a:solidFill>
                <a:latin typeface="Arial"/>
                <a:cs typeface="Arial"/>
              </a:rPr>
              <a:t>32</a:t>
            </a:r>
            <a:endParaRPr sz="1200">
              <a:latin typeface="Arial"/>
              <a:cs typeface="Arial"/>
            </a:endParaRPr>
          </a:p>
        </p:txBody>
      </p:sp>
      <p:grpSp>
        <p:nvGrpSpPr>
          <p:cNvPr id="5" name="object 5"/>
          <p:cNvGrpSpPr/>
          <p:nvPr/>
        </p:nvGrpSpPr>
        <p:grpSpPr>
          <a:xfrm>
            <a:off x="5102051" y="3030194"/>
            <a:ext cx="3095625" cy="1765935"/>
            <a:chOff x="5102051" y="3030194"/>
            <a:chExt cx="3095625" cy="1765935"/>
          </a:xfrm>
        </p:grpSpPr>
        <p:sp>
          <p:nvSpPr>
            <p:cNvPr id="6" name="object 6"/>
            <p:cNvSpPr/>
            <p:nvPr/>
          </p:nvSpPr>
          <p:spPr>
            <a:xfrm>
              <a:off x="5145291" y="4669203"/>
              <a:ext cx="3024505" cy="0"/>
            </a:xfrm>
            <a:custGeom>
              <a:avLst/>
              <a:gdLst/>
              <a:ahLst/>
              <a:cxnLst/>
              <a:rect l="l" t="t" r="r" b="b"/>
              <a:pathLst>
                <a:path w="3024504">
                  <a:moveTo>
                    <a:pt x="0" y="0"/>
                  </a:moveTo>
                  <a:lnTo>
                    <a:pt x="104786" y="0"/>
                  </a:lnTo>
                </a:path>
                <a:path w="3024504">
                  <a:moveTo>
                    <a:pt x="170102" y="0"/>
                  </a:moveTo>
                  <a:lnTo>
                    <a:pt x="3023978" y="0"/>
                  </a:lnTo>
                </a:path>
              </a:pathLst>
            </a:custGeom>
            <a:ln w="8394">
              <a:solidFill>
                <a:srgbClr val="7B7B7B"/>
              </a:solidFill>
              <a:prstDash val="dash"/>
            </a:ln>
          </p:spPr>
          <p:txBody>
            <a:bodyPr wrap="square" lIns="0" tIns="0" rIns="0" bIns="0" rtlCol="0"/>
            <a:lstStyle/>
            <a:p>
              <a:endParaRPr/>
            </a:p>
          </p:txBody>
        </p:sp>
        <p:sp>
          <p:nvSpPr>
            <p:cNvPr id="7" name="object 7"/>
            <p:cNvSpPr/>
            <p:nvPr/>
          </p:nvSpPr>
          <p:spPr>
            <a:xfrm>
              <a:off x="5145291" y="3058451"/>
              <a:ext cx="3024505" cy="1694180"/>
            </a:xfrm>
            <a:custGeom>
              <a:avLst/>
              <a:gdLst/>
              <a:ahLst/>
              <a:cxnLst/>
              <a:rect l="l" t="t" r="r" b="b"/>
              <a:pathLst>
                <a:path w="3024504" h="1694179">
                  <a:moveTo>
                    <a:pt x="0" y="997062"/>
                  </a:moveTo>
                  <a:lnTo>
                    <a:pt x="3023978" y="997062"/>
                  </a:lnTo>
                </a:path>
                <a:path w="3024504" h="1694179">
                  <a:moveTo>
                    <a:pt x="0" y="383374"/>
                  </a:moveTo>
                  <a:lnTo>
                    <a:pt x="3023978" y="383374"/>
                  </a:lnTo>
                </a:path>
                <a:path w="3024504" h="1694179">
                  <a:moveTo>
                    <a:pt x="481087" y="1693905"/>
                  </a:moveTo>
                  <a:lnTo>
                    <a:pt x="481087" y="0"/>
                  </a:lnTo>
                </a:path>
                <a:path w="3024504" h="1694179">
                  <a:moveTo>
                    <a:pt x="1168355" y="1693905"/>
                  </a:moveTo>
                  <a:lnTo>
                    <a:pt x="1168355" y="0"/>
                  </a:lnTo>
                </a:path>
                <a:path w="3024504" h="1694179">
                  <a:moveTo>
                    <a:pt x="1855623" y="1693905"/>
                  </a:moveTo>
                  <a:lnTo>
                    <a:pt x="1855623" y="0"/>
                  </a:lnTo>
                </a:path>
                <a:path w="3024504" h="1694179">
                  <a:moveTo>
                    <a:pt x="2542890" y="1693905"/>
                  </a:moveTo>
                  <a:lnTo>
                    <a:pt x="2542890" y="0"/>
                  </a:lnTo>
                </a:path>
                <a:path w="3024504" h="1694179">
                  <a:moveTo>
                    <a:pt x="0" y="1303972"/>
                  </a:moveTo>
                  <a:lnTo>
                    <a:pt x="3023978" y="1303972"/>
                  </a:lnTo>
                </a:path>
                <a:path w="3024504" h="1694179">
                  <a:moveTo>
                    <a:pt x="0" y="690284"/>
                  </a:moveTo>
                  <a:lnTo>
                    <a:pt x="3023978" y="690284"/>
                  </a:lnTo>
                </a:path>
              </a:pathLst>
            </a:custGeom>
            <a:ln w="8394">
              <a:solidFill>
                <a:srgbClr val="7B7B7B"/>
              </a:solidFill>
              <a:prstDash val="dash"/>
            </a:ln>
          </p:spPr>
          <p:txBody>
            <a:bodyPr wrap="square" lIns="0" tIns="0" rIns="0" bIns="0" rtlCol="0"/>
            <a:lstStyle/>
            <a:p>
              <a:endParaRPr/>
            </a:p>
          </p:txBody>
        </p:sp>
        <p:sp>
          <p:nvSpPr>
            <p:cNvPr id="8" name="object 8"/>
            <p:cNvSpPr/>
            <p:nvPr/>
          </p:nvSpPr>
          <p:spPr>
            <a:xfrm>
              <a:off x="5145291" y="3135048"/>
              <a:ext cx="3024505" cy="0"/>
            </a:xfrm>
            <a:custGeom>
              <a:avLst/>
              <a:gdLst/>
              <a:ahLst/>
              <a:cxnLst/>
              <a:rect l="l" t="t" r="r" b="b"/>
              <a:pathLst>
                <a:path w="3024504">
                  <a:moveTo>
                    <a:pt x="0" y="0"/>
                  </a:moveTo>
                  <a:lnTo>
                    <a:pt x="2853854" y="0"/>
                  </a:lnTo>
                </a:path>
                <a:path w="3024504">
                  <a:moveTo>
                    <a:pt x="2919170" y="0"/>
                  </a:moveTo>
                  <a:lnTo>
                    <a:pt x="3023978" y="0"/>
                  </a:lnTo>
                </a:path>
              </a:pathLst>
            </a:custGeom>
            <a:ln w="8394">
              <a:solidFill>
                <a:srgbClr val="7B7B7B"/>
              </a:solidFill>
              <a:prstDash val="dash"/>
            </a:ln>
          </p:spPr>
          <p:txBody>
            <a:bodyPr wrap="square" lIns="0" tIns="0" rIns="0" bIns="0" rtlCol="0"/>
            <a:lstStyle/>
            <a:p>
              <a:endParaRPr/>
            </a:p>
          </p:txBody>
        </p:sp>
        <p:sp>
          <p:nvSpPr>
            <p:cNvPr id="9" name="object 9"/>
            <p:cNvSpPr/>
            <p:nvPr/>
          </p:nvSpPr>
          <p:spPr>
            <a:xfrm>
              <a:off x="5282745" y="3058451"/>
              <a:ext cx="687705" cy="1694180"/>
            </a:xfrm>
            <a:custGeom>
              <a:avLst/>
              <a:gdLst/>
              <a:ahLst/>
              <a:cxnLst/>
              <a:rect l="l" t="t" r="r" b="b"/>
              <a:pathLst>
                <a:path w="687704" h="1694179">
                  <a:moveTo>
                    <a:pt x="0" y="1619016"/>
                  </a:moveTo>
                  <a:lnTo>
                    <a:pt x="0" y="1693905"/>
                  </a:lnTo>
                </a:path>
                <a:path w="687704" h="1694179">
                  <a:moveTo>
                    <a:pt x="0" y="0"/>
                  </a:moveTo>
                  <a:lnTo>
                    <a:pt x="0" y="1553700"/>
                  </a:lnTo>
                </a:path>
                <a:path w="687704" h="1694179">
                  <a:moveTo>
                    <a:pt x="687267" y="1555798"/>
                  </a:moveTo>
                  <a:lnTo>
                    <a:pt x="687267" y="1693905"/>
                  </a:lnTo>
                </a:path>
                <a:path w="687704" h="1694179">
                  <a:moveTo>
                    <a:pt x="687267" y="0"/>
                  </a:moveTo>
                  <a:lnTo>
                    <a:pt x="687267" y="1490482"/>
                  </a:lnTo>
                </a:path>
              </a:pathLst>
            </a:custGeom>
            <a:ln w="8394">
              <a:solidFill>
                <a:srgbClr val="7B7B7B"/>
              </a:solidFill>
              <a:prstDash val="dash"/>
            </a:ln>
          </p:spPr>
          <p:txBody>
            <a:bodyPr wrap="square" lIns="0" tIns="0" rIns="0" bIns="0" rtlCol="0"/>
            <a:lstStyle/>
            <a:p>
              <a:endParaRPr/>
            </a:p>
          </p:txBody>
        </p:sp>
        <p:sp>
          <p:nvSpPr>
            <p:cNvPr id="10" name="object 10"/>
            <p:cNvSpPr/>
            <p:nvPr/>
          </p:nvSpPr>
          <p:spPr>
            <a:xfrm>
              <a:off x="6657280" y="3058451"/>
              <a:ext cx="1374775" cy="1694180"/>
            </a:xfrm>
            <a:custGeom>
              <a:avLst/>
              <a:gdLst/>
              <a:ahLst/>
              <a:cxnLst/>
              <a:rect l="l" t="t" r="r" b="b"/>
              <a:pathLst>
                <a:path w="1374775" h="1694179">
                  <a:moveTo>
                    <a:pt x="0" y="1478677"/>
                  </a:moveTo>
                  <a:lnTo>
                    <a:pt x="0" y="1693905"/>
                  </a:lnTo>
                </a:path>
                <a:path w="1374775" h="1694179">
                  <a:moveTo>
                    <a:pt x="0" y="0"/>
                  </a:moveTo>
                  <a:lnTo>
                    <a:pt x="0" y="1413492"/>
                  </a:lnTo>
                </a:path>
                <a:path w="1374775" h="1694179">
                  <a:moveTo>
                    <a:pt x="687267" y="974382"/>
                  </a:moveTo>
                  <a:lnTo>
                    <a:pt x="687267" y="1693905"/>
                  </a:lnTo>
                </a:path>
                <a:path w="1374775" h="1694179">
                  <a:moveTo>
                    <a:pt x="687267" y="0"/>
                  </a:moveTo>
                  <a:lnTo>
                    <a:pt x="687267" y="909193"/>
                  </a:lnTo>
                </a:path>
                <a:path w="1374775" h="1694179">
                  <a:moveTo>
                    <a:pt x="1374535" y="109524"/>
                  </a:moveTo>
                  <a:lnTo>
                    <a:pt x="1374535" y="1693905"/>
                  </a:lnTo>
                </a:path>
                <a:path w="1374775" h="1694179">
                  <a:moveTo>
                    <a:pt x="1374535" y="0"/>
                  </a:moveTo>
                  <a:lnTo>
                    <a:pt x="1374535" y="44335"/>
                  </a:lnTo>
                </a:path>
              </a:pathLst>
            </a:custGeom>
            <a:ln w="8394">
              <a:solidFill>
                <a:srgbClr val="7B7B7B"/>
              </a:solidFill>
              <a:prstDash val="dash"/>
            </a:ln>
          </p:spPr>
          <p:txBody>
            <a:bodyPr wrap="square" lIns="0" tIns="0" rIns="0" bIns="0" rtlCol="0"/>
            <a:lstStyle/>
            <a:p>
              <a:endParaRPr/>
            </a:p>
          </p:txBody>
        </p:sp>
        <p:sp>
          <p:nvSpPr>
            <p:cNvPr id="11" name="object 11"/>
            <p:cNvSpPr/>
            <p:nvPr/>
          </p:nvSpPr>
          <p:spPr>
            <a:xfrm>
              <a:off x="5282745" y="4011708"/>
              <a:ext cx="2061845" cy="404495"/>
            </a:xfrm>
            <a:custGeom>
              <a:avLst/>
              <a:gdLst/>
              <a:ahLst/>
              <a:cxnLst/>
              <a:rect l="l" t="t" r="r" b="b"/>
              <a:pathLst>
                <a:path w="2061845" h="404495">
                  <a:moveTo>
                    <a:pt x="0" y="404097"/>
                  </a:moveTo>
                  <a:lnTo>
                    <a:pt x="687267" y="245658"/>
                  </a:lnTo>
                  <a:lnTo>
                    <a:pt x="1374535" y="80137"/>
                  </a:lnTo>
                  <a:lnTo>
                    <a:pt x="2061803" y="0"/>
                  </a:lnTo>
                </a:path>
              </a:pathLst>
            </a:custGeom>
            <a:ln w="14033">
              <a:solidFill>
                <a:srgbClr val="000000"/>
              </a:solidFill>
            </a:ln>
          </p:spPr>
          <p:txBody>
            <a:bodyPr wrap="square" lIns="0" tIns="0" rIns="0" bIns="0" rtlCol="0"/>
            <a:lstStyle/>
            <a:p>
              <a:endParaRPr/>
            </a:p>
          </p:txBody>
        </p:sp>
        <p:sp>
          <p:nvSpPr>
            <p:cNvPr id="12" name="object 12"/>
            <p:cNvSpPr/>
            <p:nvPr/>
          </p:nvSpPr>
          <p:spPr>
            <a:xfrm>
              <a:off x="5282745" y="3758310"/>
              <a:ext cx="687705" cy="917575"/>
            </a:xfrm>
            <a:custGeom>
              <a:avLst/>
              <a:gdLst/>
              <a:ahLst/>
              <a:cxnLst/>
              <a:rect l="l" t="t" r="r" b="b"/>
              <a:pathLst>
                <a:path w="687704" h="917575">
                  <a:moveTo>
                    <a:pt x="0" y="917056"/>
                  </a:moveTo>
                  <a:lnTo>
                    <a:pt x="687267" y="0"/>
                  </a:lnTo>
                </a:path>
              </a:pathLst>
            </a:custGeom>
            <a:ln w="14033">
              <a:solidFill>
                <a:srgbClr val="FF0000"/>
              </a:solidFill>
            </a:ln>
          </p:spPr>
          <p:txBody>
            <a:bodyPr wrap="square" lIns="0" tIns="0" rIns="0" bIns="0" rtlCol="0"/>
            <a:lstStyle/>
            <a:p>
              <a:endParaRPr/>
            </a:p>
          </p:txBody>
        </p:sp>
        <p:sp>
          <p:nvSpPr>
            <p:cNvPr id="13" name="object 13"/>
            <p:cNvSpPr/>
            <p:nvPr/>
          </p:nvSpPr>
          <p:spPr>
            <a:xfrm>
              <a:off x="5282745" y="3135441"/>
              <a:ext cx="2749550" cy="1509395"/>
            </a:xfrm>
            <a:custGeom>
              <a:avLst/>
              <a:gdLst/>
              <a:ahLst/>
              <a:cxnLst/>
              <a:rect l="l" t="t" r="r" b="b"/>
              <a:pathLst>
                <a:path w="2749550" h="1509395">
                  <a:moveTo>
                    <a:pt x="0" y="1509366"/>
                  </a:moveTo>
                  <a:lnTo>
                    <a:pt x="687267" y="1446147"/>
                  </a:lnTo>
                  <a:lnTo>
                    <a:pt x="1374535" y="1369026"/>
                  </a:lnTo>
                  <a:lnTo>
                    <a:pt x="2061803" y="864855"/>
                  </a:lnTo>
                  <a:lnTo>
                    <a:pt x="2749071" y="0"/>
                  </a:lnTo>
                </a:path>
              </a:pathLst>
            </a:custGeom>
            <a:ln w="14033">
              <a:solidFill>
                <a:srgbClr val="0000FF"/>
              </a:solidFill>
            </a:ln>
          </p:spPr>
          <p:txBody>
            <a:bodyPr wrap="square" lIns="0" tIns="0" rIns="0" bIns="0" rtlCol="0"/>
            <a:lstStyle/>
            <a:p>
              <a:endParaRPr/>
            </a:p>
          </p:txBody>
        </p:sp>
        <p:sp>
          <p:nvSpPr>
            <p:cNvPr id="14" name="object 14"/>
            <p:cNvSpPr/>
            <p:nvPr/>
          </p:nvSpPr>
          <p:spPr>
            <a:xfrm>
              <a:off x="5282745" y="3276043"/>
              <a:ext cx="687705" cy="904240"/>
            </a:xfrm>
            <a:custGeom>
              <a:avLst/>
              <a:gdLst/>
              <a:ahLst/>
              <a:cxnLst/>
              <a:rect l="l" t="t" r="r" b="b"/>
              <a:pathLst>
                <a:path w="687704" h="904239">
                  <a:moveTo>
                    <a:pt x="0" y="904071"/>
                  </a:moveTo>
                  <a:lnTo>
                    <a:pt x="687267" y="0"/>
                  </a:lnTo>
                </a:path>
              </a:pathLst>
            </a:custGeom>
            <a:ln w="14033">
              <a:solidFill>
                <a:srgbClr val="A020F0"/>
              </a:solidFill>
            </a:ln>
          </p:spPr>
          <p:txBody>
            <a:bodyPr wrap="square" lIns="0" tIns="0" rIns="0" bIns="0" rtlCol="0"/>
            <a:lstStyle/>
            <a:p>
              <a:endParaRPr/>
            </a:p>
          </p:txBody>
        </p:sp>
        <p:sp>
          <p:nvSpPr>
            <p:cNvPr id="15" name="object 15"/>
            <p:cNvSpPr/>
            <p:nvPr/>
          </p:nvSpPr>
          <p:spPr>
            <a:xfrm>
              <a:off x="5250078" y="3102787"/>
              <a:ext cx="2814955" cy="1574800"/>
            </a:xfrm>
            <a:custGeom>
              <a:avLst/>
              <a:gdLst/>
              <a:ahLst/>
              <a:cxnLst/>
              <a:rect l="l" t="t" r="r" b="b"/>
              <a:pathLst>
                <a:path w="2814954" h="1574800">
                  <a:moveTo>
                    <a:pt x="65316" y="1509369"/>
                  </a:moveTo>
                  <a:lnTo>
                    <a:pt x="0" y="1509369"/>
                  </a:lnTo>
                  <a:lnTo>
                    <a:pt x="0" y="1574685"/>
                  </a:lnTo>
                  <a:lnTo>
                    <a:pt x="65316" y="1574685"/>
                  </a:lnTo>
                  <a:lnTo>
                    <a:pt x="65316" y="1509369"/>
                  </a:lnTo>
                  <a:close/>
                </a:path>
                <a:path w="2814954" h="1574800">
                  <a:moveTo>
                    <a:pt x="752589" y="1446149"/>
                  </a:moveTo>
                  <a:lnTo>
                    <a:pt x="687273" y="1446149"/>
                  </a:lnTo>
                  <a:lnTo>
                    <a:pt x="687273" y="1511465"/>
                  </a:lnTo>
                  <a:lnTo>
                    <a:pt x="752589" y="1511465"/>
                  </a:lnTo>
                  <a:lnTo>
                    <a:pt x="752589" y="1446149"/>
                  </a:lnTo>
                  <a:close/>
                </a:path>
                <a:path w="2814954" h="1574800">
                  <a:moveTo>
                    <a:pt x="1439849" y="1369161"/>
                  </a:moveTo>
                  <a:lnTo>
                    <a:pt x="1374533" y="1369161"/>
                  </a:lnTo>
                  <a:lnTo>
                    <a:pt x="1374533" y="1434350"/>
                  </a:lnTo>
                  <a:lnTo>
                    <a:pt x="1439849" y="1434350"/>
                  </a:lnTo>
                  <a:lnTo>
                    <a:pt x="1439849" y="1369161"/>
                  </a:lnTo>
                  <a:close/>
                </a:path>
                <a:path w="2814954" h="1574800">
                  <a:moveTo>
                    <a:pt x="2127110" y="864857"/>
                  </a:moveTo>
                  <a:lnTo>
                    <a:pt x="2061806" y="864857"/>
                  </a:lnTo>
                  <a:lnTo>
                    <a:pt x="2061806" y="930046"/>
                  </a:lnTo>
                  <a:lnTo>
                    <a:pt x="2127110" y="930046"/>
                  </a:lnTo>
                  <a:lnTo>
                    <a:pt x="2127110" y="864857"/>
                  </a:lnTo>
                  <a:close/>
                </a:path>
                <a:path w="2814954" h="1574800">
                  <a:moveTo>
                    <a:pt x="2814383" y="0"/>
                  </a:moveTo>
                  <a:lnTo>
                    <a:pt x="2749067" y="0"/>
                  </a:lnTo>
                  <a:lnTo>
                    <a:pt x="2749067" y="65189"/>
                  </a:lnTo>
                  <a:lnTo>
                    <a:pt x="2814383" y="65189"/>
                  </a:lnTo>
                  <a:lnTo>
                    <a:pt x="2814383" y="0"/>
                  </a:lnTo>
                  <a:close/>
                </a:path>
              </a:pathLst>
            </a:custGeom>
            <a:solidFill>
              <a:srgbClr val="0000FF"/>
            </a:solidFill>
          </p:spPr>
          <p:txBody>
            <a:bodyPr wrap="square" lIns="0" tIns="0" rIns="0" bIns="0" rtlCol="0"/>
            <a:lstStyle/>
            <a:p>
              <a:endParaRPr/>
            </a:p>
          </p:txBody>
        </p:sp>
        <p:sp>
          <p:nvSpPr>
            <p:cNvPr id="16" name="object 16"/>
            <p:cNvSpPr/>
            <p:nvPr/>
          </p:nvSpPr>
          <p:spPr>
            <a:xfrm>
              <a:off x="5236577" y="3229875"/>
              <a:ext cx="779780" cy="996950"/>
            </a:xfrm>
            <a:custGeom>
              <a:avLst/>
              <a:gdLst/>
              <a:ahLst/>
              <a:cxnLst/>
              <a:rect l="l" t="t" r="r" b="b"/>
              <a:pathLst>
                <a:path w="779779" h="996950">
                  <a:moveTo>
                    <a:pt x="0" y="950239"/>
                  </a:moveTo>
                  <a:lnTo>
                    <a:pt x="92335" y="950239"/>
                  </a:lnTo>
                </a:path>
                <a:path w="779779" h="996950">
                  <a:moveTo>
                    <a:pt x="46167" y="996407"/>
                  </a:moveTo>
                  <a:lnTo>
                    <a:pt x="46167" y="904071"/>
                  </a:lnTo>
                </a:path>
                <a:path w="779779" h="996950">
                  <a:moveTo>
                    <a:pt x="687267" y="46167"/>
                  </a:moveTo>
                  <a:lnTo>
                    <a:pt x="779603" y="46167"/>
                  </a:lnTo>
                </a:path>
                <a:path w="779779" h="996950">
                  <a:moveTo>
                    <a:pt x="733435" y="92335"/>
                  </a:moveTo>
                  <a:lnTo>
                    <a:pt x="733435" y="0"/>
                  </a:lnTo>
                </a:path>
              </a:pathLst>
            </a:custGeom>
            <a:ln w="9312">
              <a:solidFill>
                <a:srgbClr val="A020F0"/>
              </a:solidFill>
            </a:ln>
          </p:spPr>
          <p:txBody>
            <a:bodyPr wrap="square" lIns="0" tIns="0" rIns="0" bIns="0" rtlCol="0"/>
            <a:lstStyle/>
            <a:p>
              <a:endParaRPr/>
            </a:p>
          </p:txBody>
        </p:sp>
        <p:sp>
          <p:nvSpPr>
            <p:cNvPr id="17" name="object 17"/>
            <p:cNvSpPr/>
            <p:nvPr/>
          </p:nvSpPr>
          <p:spPr>
            <a:xfrm>
              <a:off x="5249951" y="4383023"/>
              <a:ext cx="65316" cy="65312"/>
            </a:xfrm>
            <a:prstGeom prst="rect">
              <a:avLst/>
            </a:prstGeom>
            <a:blipFill>
              <a:blip r:embed="rId3" cstate="print"/>
              <a:stretch>
                <a:fillRect/>
              </a:stretch>
            </a:blipFill>
          </p:spPr>
          <p:txBody>
            <a:bodyPr wrap="square" lIns="0" tIns="0" rIns="0" bIns="0" rtlCol="0"/>
            <a:lstStyle/>
            <a:p>
              <a:endParaRPr/>
            </a:p>
          </p:txBody>
        </p:sp>
        <p:sp>
          <p:nvSpPr>
            <p:cNvPr id="18" name="object 18"/>
            <p:cNvSpPr/>
            <p:nvPr/>
          </p:nvSpPr>
          <p:spPr>
            <a:xfrm>
              <a:off x="5936957" y="4224845"/>
              <a:ext cx="65316" cy="65316"/>
            </a:xfrm>
            <a:prstGeom prst="rect">
              <a:avLst/>
            </a:prstGeom>
            <a:blipFill>
              <a:blip r:embed="rId4" cstate="print"/>
              <a:stretch>
                <a:fillRect/>
              </a:stretch>
            </a:blipFill>
          </p:spPr>
          <p:txBody>
            <a:bodyPr wrap="square" lIns="0" tIns="0" rIns="0" bIns="0" rtlCol="0"/>
            <a:lstStyle/>
            <a:p>
              <a:endParaRPr/>
            </a:p>
          </p:txBody>
        </p:sp>
        <p:sp>
          <p:nvSpPr>
            <p:cNvPr id="19" name="object 19"/>
            <p:cNvSpPr/>
            <p:nvPr/>
          </p:nvSpPr>
          <p:spPr>
            <a:xfrm>
              <a:off x="6624739" y="4058805"/>
              <a:ext cx="65328" cy="65303"/>
            </a:xfrm>
            <a:prstGeom prst="rect">
              <a:avLst/>
            </a:prstGeom>
            <a:blipFill>
              <a:blip r:embed="rId3" cstate="print"/>
              <a:stretch>
                <a:fillRect/>
              </a:stretch>
            </a:blipFill>
          </p:spPr>
          <p:txBody>
            <a:bodyPr wrap="square" lIns="0" tIns="0" rIns="0" bIns="0" rtlCol="0"/>
            <a:lstStyle/>
            <a:p>
              <a:endParaRPr/>
            </a:p>
          </p:txBody>
        </p:sp>
        <p:sp>
          <p:nvSpPr>
            <p:cNvPr id="20" name="object 20"/>
            <p:cNvSpPr/>
            <p:nvPr/>
          </p:nvSpPr>
          <p:spPr>
            <a:xfrm>
              <a:off x="7311745" y="3979316"/>
              <a:ext cx="65405" cy="65405"/>
            </a:xfrm>
            <a:custGeom>
              <a:avLst/>
              <a:gdLst/>
              <a:ahLst/>
              <a:cxnLst/>
              <a:rect l="l" t="t" r="r" b="b"/>
              <a:pathLst>
                <a:path w="65404" h="65404">
                  <a:moveTo>
                    <a:pt x="32664" y="0"/>
                  </a:moveTo>
                  <a:lnTo>
                    <a:pt x="19957" y="2569"/>
                  </a:lnTo>
                  <a:lnTo>
                    <a:pt x="9574" y="9574"/>
                  </a:lnTo>
                  <a:lnTo>
                    <a:pt x="2569" y="19957"/>
                  </a:lnTo>
                  <a:lnTo>
                    <a:pt x="0" y="32664"/>
                  </a:lnTo>
                  <a:lnTo>
                    <a:pt x="2569" y="45368"/>
                  </a:lnTo>
                  <a:lnTo>
                    <a:pt x="9574" y="55748"/>
                  </a:lnTo>
                  <a:lnTo>
                    <a:pt x="19957" y="62748"/>
                  </a:lnTo>
                  <a:lnTo>
                    <a:pt x="32664" y="65316"/>
                  </a:lnTo>
                  <a:lnTo>
                    <a:pt x="45368" y="62748"/>
                  </a:lnTo>
                  <a:lnTo>
                    <a:pt x="55748" y="55748"/>
                  </a:lnTo>
                  <a:lnTo>
                    <a:pt x="62748" y="45368"/>
                  </a:lnTo>
                  <a:lnTo>
                    <a:pt x="65316" y="32664"/>
                  </a:lnTo>
                  <a:lnTo>
                    <a:pt x="62748" y="19957"/>
                  </a:lnTo>
                  <a:lnTo>
                    <a:pt x="55748" y="9574"/>
                  </a:lnTo>
                  <a:lnTo>
                    <a:pt x="45368" y="2569"/>
                  </a:lnTo>
                  <a:lnTo>
                    <a:pt x="32664" y="0"/>
                  </a:lnTo>
                  <a:close/>
                </a:path>
              </a:pathLst>
            </a:custGeom>
            <a:solidFill>
              <a:srgbClr val="000000"/>
            </a:solidFill>
          </p:spPr>
          <p:txBody>
            <a:bodyPr wrap="square" lIns="0" tIns="0" rIns="0" bIns="0" rtlCol="0"/>
            <a:lstStyle/>
            <a:p>
              <a:endParaRPr/>
            </a:p>
          </p:txBody>
        </p:sp>
        <p:sp>
          <p:nvSpPr>
            <p:cNvPr id="21" name="object 21"/>
            <p:cNvSpPr/>
            <p:nvPr/>
          </p:nvSpPr>
          <p:spPr>
            <a:xfrm>
              <a:off x="5238801" y="3707561"/>
              <a:ext cx="775335" cy="993140"/>
            </a:xfrm>
            <a:custGeom>
              <a:avLst/>
              <a:gdLst/>
              <a:ahLst/>
              <a:cxnLst/>
              <a:rect l="l" t="t" r="r" b="b"/>
              <a:pathLst>
                <a:path w="775335" h="993139">
                  <a:moveTo>
                    <a:pt x="87884" y="993127"/>
                  </a:moveTo>
                  <a:lnTo>
                    <a:pt x="43942" y="917054"/>
                  </a:lnTo>
                  <a:lnTo>
                    <a:pt x="0" y="993127"/>
                  </a:lnTo>
                  <a:lnTo>
                    <a:pt x="87884" y="993127"/>
                  </a:lnTo>
                  <a:close/>
                </a:path>
                <a:path w="775335" h="993139">
                  <a:moveTo>
                    <a:pt x="775144" y="76200"/>
                  </a:moveTo>
                  <a:lnTo>
                    <a:pt x="731202" y="0"/>
                  </a:lnTo>
                  <a:lnTo>
                    <a:pt x="687273" y="76200"/>
                  </a:lnTo>
                  <a:lnTo>
                    <a:pt x="775144" y="76200"/>
                  </a:lnTo>
                  <a:close/>
                </a:path>
              </a:pathLst>
            </a:custGeom>
            <a:solidFill>
              <a:srgbClr val="FF0000"/>
            </a:solidFill>
          </p:spPr>
          <p:txBody>
            <a:bodyPr wrap="square" lIns="0" tIns="0" rIns="0" bIns="0" rtlCol="0"/>
            <a:lstStyle/>
            <a:p>
              <a:endParaRPr/>
            </a:p>
          </p:txBody>
        </p:sp>
        <p:sp>
          <p:nvSpPr>
            <p:cNvPr id="22" name="object 22"/>
            <p:cNvSpPr/>
            <p:nvPr/>
          </p:nvSpPr>
          <p:spPr>
            <a:xfrm>
              <a:off x="5145291" y="3058451"/>
              <a:ext cx="3024505" cy="1694180"/>
            </a:xfrm>
            <a:custGeom>
              <a:avLst/>
              <a:gdLst/>
              <a:ahLst/>
              <a:cxnLst/>
              <a:rect l="l" t="t" r="r" b="b"/>
              <a:pathLst>
                <a:path w="3024504" h="1694179">
                  <a:moveTo>
                    <a:pt x="0" y="0"/>
                  </a:moveTo>
                  <a:lnTo>
                    <a:pt x="3023978" y="0"/>
                  </a:lnTo>
                  <a:lnTo>
                    <a:pt x="3023978" y="1693905"/>
                  </a:lnTo>
                  <a:lnTo>
                    <a:pt x="0" y="1693905"/>
                  </a:lnTo>
                  <a:lnTo>
                    <a:pt x="0" y="0"/>
                  </a:lnTo>
                  <a:close/>
                </a:path>
              </a:pathLst>
            </a:custGeom>
            <a:ln w="56004">
              <a:solidFill>
                <a:srgbClr val="000000"/>
              </a:solidFill>
            </a:ln>
          </p:spPr>
          <p:txBody>
            <a:bodyPr wrap="square" lIns="0" tIns="0" rIns="0" bIns="0" rtlCol="0"/>
            <a:lstStyle/>
            <a:p>
              <a:endParaRPr/>
            </a:p>
          </p:txBody>
        </p:sp>
        <p:sp>
          <p:nvSpPr>
            <p:cNvPr id="23" name="object 23"/>
            <p:cNvSpPr/>
            <p:nvPr/>
          </p:nvSpPr>
          <p:spPr>
            <a:xfrm>
              <a:off x="5109354" y="3135048"/>
              <a:ext cx="2922905" cy="1653539"/>
            </a:xfrm>
            <a:custGeom>
              <a:avLst/>
              <a:gdLst/>
              <a:ahLst/>
              <a:cxnLst/>
              <a:rect l="l" t="t" r="r" b="b"/>
              <a:pathLst>
                <a:path w="2922904" h="1653539">
                  <a:moveTo>
                    <a:pt x="0" y="1227376"/>
                  </a:moveTo>
                  <a:lnTo>
                    <a:pt x="35937" y="1227376"/>
                  </a:lnTo>
                </a:path>
                <a:path w="2922904" h="1653539">
                  <a:moveTo>
                    <a:pt x="0" y="613688"/>
                  </a:moveTo>
                  <a:lnTo>
                    <a:pt x="35937" y="613688"/>
                  </a:lnTo>
                </a:path>
                <a:path w="2922904" h="1653539">
                  <a:moveTo>
                    <a:pt x="0" y="0"/>
                  </a:moveTo>
                  <a:lnTo>
                    <a:pt x="35937" y="0"/>
                  </a:lnTo>
                </a:path>
                <a:path w="2922904" h="1653539">
                  <a:moveTo>
                    <a:pt x="173390" y="1653246"/>
                  </a:moveTo>
                  <a:lnTo>
                    <a:pt x="173390" y="1617309"/>
                  </a:lnTo>
                </a:path>
                <a:path w="2922904" h="1653539">
                  <a:moveTo>
                    <a:pt x="860658" y="1653246"/>
                  </a:moveTo>
                  <a:lnTo>
                    <a:pt x="860658" y="1617309"/>
                  </a:lnTo>
                </a:path>
                <a:path w="2922904" h="1653539">
                  <a:moveTo>
                    <a:pt x="1547926" y="1653246"/>
                  </a:moveTo>
                  <a:lnTo>
                    <a:pt x="1547926" y="1617309"/>
                  </a:lnTo>
                </a:path>
                <a:path w="2922904" h="1653539">
                  <a:moveTo>
                    <a:pt x="2235194" y="1653246"/>
                  </a:moveTo>
                  <a:lnTo>
                    <a:pt x="2235194" y="1617309"/>
                  </a:lnTo>
                </a:path>
                <a:path w="2922904" h="1653539">
                  <a:moveTo>
                    <a:pt x="2922462" y="1653246"/>
                  </a:moveTo>
                  <a:lnTo>
                    <a:pt x="2922462" y="1617309"/>
                  </a:lnTo>
                </a:path>
              </a:pathLst>
            </a:custGeom>
            <a:ln w="14033">
              <a:solidFill>
                <a:srgbClr val="333333"/>
              </a:solidFill>
            </a:ln>
          </p:spPr>
          <p:txBody>
            <a:bodyPr wrap="square" lIns="0" tIns="0" rIns="0" bIns="0" rtlCol="0"/>
            <a:lstStyle/>
            <a:p>
              <a:endParaRPr/>
            </a:p>
          </p:txBody>
        </p:sp>
      </p:grpSp>
      <p:sp>
        <p:nvSpPr>
          <p:cNvPr id="24" name="object 24"/>
          <p:cNvSpPr txBox="1"/>
          <p:nvPr/>
        </p:nvSpPr>
        <p:spPr>
          <a:xfrm>
            <a:off x="4849098" y="4265652"/>
            <a:ext cx="244475" cy="182880"/>
          </a:xfrm>
          <a:prstGeom prst="rect">
            <a:avLst/>
          </a:prstGeom>
        </p:spPr>
        <p:txBody>
          <a:bodyPr vert="horz" wrap="square" lIns="0" tIns="16510" rIns="0" bIns="0" rtlCol="0">
            <a:spAutoFit/>
          </a:bodyPr>
          <a:lstStyle/>
          <a:p>
            <a:pPr marL="12700">
              <a:lnSpc>
                <a:spcPct val="100000"/>
              </a:lnSpc>
              <a:spcBef>
                <a:spcPts val="130"/>
              </a:spcBef>
            </a:pPr>
            <a:r>
              <a:rPr sz="1000" b="1" spc="10" dirty="0">
                <a:solidFill>
                  <a:srgbClr val="4D4D4D"/>
                </a:solidFill>
                <a:latin typeface="Arial"/>
                <a:cs typeface="Arial"/>
              </a:rPr>
              <a:t>200</a:t>
            </a:r>
            <a:endParaRPr sz="1000">
              <a:latin typeface="Arial"/>
              <a:cs typeface="Arial"/>
            </a:endParaRPr>
          </a:p>
        </p:txBody>
      </p:sp>
      <p:sp>
        <p:nvSpPr>
          <p:cNvPr id="25" name="object 25"/>
          <p:cNvSpPr txBox="1"/>
          <p:nvPr/>
        </p:nvSpPr>
        <p:spPr>
          <a:xfrm>
            <a:off x="4849098" y="3651964"/>
            <a:ext cx="244475" cy="182880"/>
          </a:xfrm>
          <a:prstGeom prst="rect">
            <a:avLst/>
          </a:prstGeom>
        </p:spPr>
        <p:txBody>
          <a:bodyPr vert="horz" wrap="square" lIns="0" tIns="16510" rIns="0" bIns="0" rtlCol="0">
            <a:spAutoFit/>
          </a:bodyPr>
          <a:lstStyle/>
          <a:p>
            <a:pPr marL="12700">
              <a:lnSpc>
                <a:spcPct val="100000"/>
              </a:lnSpc>
              <a:spcBef>
                <a:spcPts val="130"/>
              </a:spcBef>
            </a:pPr>
            <a:r>
              <a:rPr sz="1000" b="1" spc="10" dirty="0">
                <a:solidFill>
                  <a:srgbClr val="4D4D4D"/>
                </a:solidFill>
                <a:latin typeface="Arial"/>
                <a:cs typeface="Arial"/>
              </a:rPr>
              <a:t>400</a:t>
            </a:r>
            <a:endParaRPr sz="1000">
              <a:latin typeface="Arial"/>
              <a:cs typeface="Arial"/>
            </a:endParaRPr>
          </a:p>
        </p:txBody>
      </p:sp>
      <p:sp>
        <p:nvSpPr>
          <p:cNvPr id="26" name="object 26"/>
          <p:cNvSpPr txBox="1"/>
          <p:nvPr/>
        </p:nvSpPr>
        <p:spPr>
          <a:xfrm>
            <a:off x="4849098" y="3038276"/>
            <a:ext cx="244475" cy="182880"/>
          </a:xfrm>
          <a:prstGeom prst="rect">
            <a:avLst/>
          </a:prstGeom>
        </p:spPr>
        <p:txBody>
          <a:bodyPr vert="horz" wrap="square" lIns="0" tIns="16510" rIns="0" bIns="0" rtlCol="0">
            <a:spAutoFit/>
          </a:bodyPr>
          <a:lstStyle/>
          <a:p>
            <a:pPr marL="12700">
              <a:lnSpc>
                <a:spcPct val="100000"/>
              </a:lnSpc>
              <a:spcBef>
                <a:spcPts val="130"/>
              </a:spcBef>
            </a:pPr>
            <a:r>
              <a:rPr sz="1000" b="1" spc="10" dirty="0">
                <a:solidFill>
                  <a:srgbClr val="4D4D4D"/>
                </a:solidFill>
                <a:latin typeface="Arial"/>
                <a:cs typeface="Arial"/>
              </a:rPr>
              <a:t>600</a:t>
            </a:r>
            <a:endParaRPr sz="1000">
              <a:latin typeface="Arial"/>
              <a:cs typeface="Arial"/>
            </a:endParaRPr>
          </a:p>
        </p:txBody>
      </p:sp>
      <p:sp>
        <p:nvSpPr>
          <p:cNvPr id="27" name="object 27"/>
          <p:cNvSpPr txBox="1"/>
          <p:nvPr/>
        </p:nvSpPr>
        <p:spPr>
          <a:xfrm>
            <a:off x="5087685" y="4767331"/>
            <a:ext cx="390525" cy="182880"/>
          </a:xfrm>
          <a:prstGeom prst="rect">
            <a:avLst/>
          </a:prstGeom>
        </p:spPr>
        <p:txBody>
          <a:bodyPr vert="horz" wrap="square" lIns="0" tIns="16510" rIns="0" bIns="0" rtlCol="0">
            <a:spAutoFit/>
          </a:bodyPr>
          <a:lstStyle/>
          <a:p>
            <a:pPr marL="12700">
              <a:lnSpc>
                <a:spcPct val="100000"/>
              </a:lnSpc>
              <a:spcBef>
                <a:spcPts val="130"/>
              </a:spcBef>
            </a:pPr>
            <a:r>
              <a:rPr sz="1000" b="1" spc="10" dirty="0">
                <a:solidFill>
                  <a:srgbClr val="4D4D4D"/>
                </a:solidFill>
                <a:latin typeface="Arial"/>
                <a:cs typeface="Arial"/>
              </a:rPr>
              <a:t>20000</a:t>
            </a:r>
            <a:endParaRPr sz="1000">
              <a:latin typeface="Arial"/>
              <a:cs typeface="Arial"/>
            </a:endParaRPr>
          </a:p>
        </p:txBody>
      </p:sp>
      <p:sp>
        <p:nvSpPr>
          <p:cNvPr id="28" name="object 28"/>
          <p:cNvSpPr txBox="1"/>
          <p:nvPr/>
        </p:nvSpPr>
        <p:spPr>
          <a:xfrm>
            <a:off x="7836337" y="4767331"/>
            <a:ext cx="390525" cy="182880"/>
          </a:xfrm>
          <a:prstGeom prst="rect">
            <a:avLst/>
          </a:prstGeom>
        </p:spPr>
        <p:txBody>
          <a:bodyPr vert="horz" wrap="square" lIns="0" tIns="16510" rIns="0" bIns="0" rtlCol="0">
            <a:spAutoFit/>
          </a:bodyPr>
          <a:lstStyle/>
          <a:p>
            <a:pPr marL="12700">
              <a:lnSpc>
                <a:spcPct val="100000"/>
              </a:lnSpc>
              <a:spcBef>
                <a:spcPts val="130"/>
              </a:spcBef>
            </a:pPr>
            <a:r>
              <a:rPr sz="1000" b="1" spc="10" dirty="0">
                <a:solidFill>
                  <a:srgbClr val="4D4D4D"/>
                </a:solidFill>
                <a:latin typeface="Arial"/>
                <a:cs typeface="Arial"/>
              </a:rPr>
              <a:t>40000</a:t>
            </a:r>
            <a:endParaRPr sz="1000">
              <a:latin typeface="Arial"/>
              <a:cs typeface="Arial"/>
            </a:endParaRPr>
          </a:p>
        </p:txBody>
      </p:sp>
      <p:sp>
        <p:nvSpPr>
          <p:cNvPr id="29" name="object 29"/>
          <p:cNvSpPr txBox="1"/>
          <p:nvPr/>
        </p:nvSpPr>
        <p:spPr>
          <a:xfrm>
            <a:off x="5774848" y="4767331"/>
            <a:ext cx="1764664" cy="373380"/>
          </a:xfrm>
          <a:prstGeom prst="rect">
            <a:avLst/>
          </a:prstGeom>
        </p:spPr>
        <p:txBody>
          <a:bodyPr vert="horz" wrap="square" lIns="0" tIns="16510" rIns="0" bIns="0" rtlCol="0">
            <a:spAutoFit/>
          </a:bodyPr>
          <a:lstStyle/>
          <a:p>
            <a:pPr marL="12700">
              <a:lnSpc>
                <a:spcPct val="100000"/>
              </a:lnSpc>
              <a:spcBef>
                <a:spcPts val="130"/>
              </a:spcBef>
              <a:tabLst>
                <a:tab pos="699770" algn="l"/>
                <a:tab pos="1386840" algn="l"/>
              </a:tabLst>
            </a:pPr>
            <a:r>
              <a:rPr sz="1000" b="1" spc="10" dirty="0">
                <a:solidFill>
                  <a:srgbClr val="4D4D4D"/>
                </a:solidFill>
                <a:latin typeface="Arial"/>
                <a:cs typeface="Arial"/>
              </a:rPr>
              <a:t>25000	30000	35000</a:t>
            </a:r>
            <a:endParaRPr sz="1000">
              <a:latin typeface="Arial"/>
              <a:cs typeface="Arial"/>
            </a:endParaRPr>
          </a:p>
          <a:p>
            <a:pPr marL="46990">
              <a:lnSpc>
                <a:spcPct val="100000"/>
              </a:lnSpc>
              <a:spcBef>
                <a:spcPts val="55"/>
              </a:spcBef>
            </a:pPr>
            <a:r>
              <a:rPr sz="1200" b="1" spc="15" dirty="0">
                <a:latin typeface="Arial"/>
                <a:cs typeface="Arial"/>
              </a:rPr>
              <a:t>Throughput</a:t>
            </a:r>
            <a:r>
              <a:rPr sz="1200" b="1" dirty="0">
                <a:latin typeface="Arial"/>
                <a:cs typeface="Arial"/>
              </a:rPr>
              <a:t> </a:t>
            </a:r>
            <a:r>
              <a:rPr sz="1200" b="1" spc="15" dirty="0">
                <a:latin typeface="Arial"/>
                <a:cs typeface="Arial"/>
              </a:rPr>
              <a:t>(reqs/sec)</a:t>
            </a:r>
            <a:endParaRPr sz="1200">
              <a:latin typeface="Arial"/>
              <a:cs typeface="Arial"/>
            </a:endParaRPr>
          </a:p>
        </p:txBody>
      </p:sp>
      <p:sp>
        <p:nvSpPr>
          <p:cNvPr id="30" name="object 30"/>
          <p:cNvSpPr txBox="1"/>
          <p:nvPr/>
        </p:nvSpPr>
        <p:spPr>
          <a:xfrm>
            <a:off x="4623039" y="3251063"/>
            <a:ext cx="182880" cy="1310005"/>
          </a:xfrm>
          <a:prstGeom prst="rect">
            <a:avLst/>
          </a:prstGeom>
        </p:spPr>
        <p:txBody>
          <a:bodyPr vert="vert270" wrap="square" lIns="0" tIns="0" rIns="0" bIns="0" rtlCol="0">
            <a:spAutoFit/>
          </a:bodyPr>
          <a:lstStyle/>
          <a:p>
            <a:pPr marL="12700">
              <a:lnSpc>
                <a:spcPts val="1295"/>
              </a:lnSpc>
            </a:pPr>
            <a:r>
              <a:rPr sz="1200" b="1" spc="20" dirty="0">
                <a:latin typeface="Arial"/>
                <a:cs typeface="Arial"/>
              </a:rPr>
              <a:t>p99 </a:t>
            </a:r>
            <a:r>
              <a:rPr sz="1200" b="1" spc="15" dirty="0">
                <a:latin typeface="Arial"/>
                <a:cs typeface="Arial"/>
              </a:rPr>
              <a:t>Latency</a:t>
            </a:r>
            <a:r>
              <a:rPr sz="1200" b="1" spc="-55" dirty="0">
                <a:latin typeface="Arial"/>
                <a:cs typeface="Arial"/>
              </a:rPr>
              <a:t> </a:t>
            </a:r>
            <a:r>
              <a:rPr sz="1200" b="1" spc="20" dirty="0">
                <a:latin typeface="Arial"/>
                <a:cs typeface="Arial"/>
              </a:rPr>
              <a:t>(ms)</a:t>
            </a:r>
            <a:endParaRPr sz="1200">
              <a:latin typeface="Arial"/>
              <a:cs typeface="Arial"/>
            </a:endParaRPr>
          </a:p>
        </p:txBody>
      </p:sp>
      <p:grpSp>
        <p:nvGrpSpPr>
          <p:cNvPr id="31" name="object 31"/>
          <p:cNvGrpSpPr/>
          <p:nvPr/>
        </p:nvGrpSpPr>
        <p:grpSpPr>
          <a:xfrm>
            <a:off x="5154669" y="2806694"/>
            <a:ext cx="2341245" cy="241300"/>
            <a:chOff x="5154669" y="2806694"/>
            <a:chExt cx="2341245" cy="241300"/>
          </a:xfrm>
        </p:grpSpPr>
        <p:sp>
          <p:nvSpPr>
            <p:cNvPr id="32" name="object 32"/>
            <p:cNvSpPr/>
            <p:nvPr/>
          </p:nvSpPr>
          <p:spPr>
            <a:xfrm>
              <a:off x="5154669" y="2806694"/>
              <a:ext cx="240674" cy="240674"/>
            </a:xfrm>
            <a:prstGeom prst="rect">
              <a:avLst/>
            </a:prstGeom>
            <a:blipFill>
              <a:blip r:embed="rId5" cstate="print"/>
              <a:stretch>
                <a:fillRect/>
              </a:stretch>
            </a:blipFill>
          </p:spPr>
          <p:txBody>
            <a:bodyPr wrap="square" lIns="0" tIns="0" rIns="0" bIns="0" rtlCol="0"/>
            <a:lstStyle/>
            <a:p>
              <a:endParaRPr/>
            </a:p>
          </p:txBody>
        </p:sp>
        <p:sp>
          <p:nvSpPr>
            <p:cNvPr id="33" name="object 33"/>
            <p:cNvSpPr/>
            <p:nvPr/>
          </p:nvSpPr>
          <p:spPr>
            <a:xfrm>
              <a:off x="5694515" y="2806694"/>
              <a:ext cx="240674" cy="240674"/>
            </a:xfrm>
            <a:prstGeom prst="rect">
              <a:avLst/>
            </a:prstGeom>
            <a:blipFill>
              <a:blip r:embed="rId6" cstate="print"/>
              <a:stretch>
                <a:fillRect/>
              </a:stretch>
            </a:blipFill>
          </p:spPr>
          <p:txBody>
            <a:bodyPr wrap="square" lIns="0" tIns="0" rIns="0" bIns="0" rtlCol="0"/>
            <a:lstStyle/>
            <a:p>
              <a:endParaRPr/>
            </a:p>
          </p:txBody>
        </p:sp>
        <p:sp>
          <p:nvSpPr>
            <p:cNvPr id="34" name="object 34"/>
            <p:cNvSpPr/>
            <p:nvPr/>
          </p:nvSpPr>
          <p:spPr>
            <a:xfrm>
              <a:off x="6491365" y="2813711"/>
              <a:ext cx="226695" cy="226695"/>
            </a:xfrm>
            <a:custGeom>
              <a:avLst/>
              <a:gdLst/>
              <a:ahLst/>
              <a:cxnLst/>
              <a:rect l="l" t="t" r="r" b="b"/>
              <a:pathLst>
                <a:path w="226695" h="226694">
                  <a:moveTo>
                    <a:pt x="226640" y="0"/>
                  </a:moveTo>
                  <a:lnTo>
                    <a:pt x="0" y="0"/>
                  </a:lnTo>
                  <a:lnTo>
                    <a:pt x="0" y="226640"/>
                  </a:lnTo>
                  <a:lnTo>
                    <a:pt x="226640" y="226640"/>
                  </a:lnTo>
                  <a:lnTo>
                    <a:pt x="226640" y="0"/>
                  </a:lnTo>
                  <a:close/>
                </a:path>
              </a:pathLst>
            </a:custGeom>
            <a:solidFill>
              <a:srgbClr val="F2F2F2"/>
            </a:solidFill>
          </p:spPr>
          <p:txBody>
            <a:bodyPr wrap="square" lIns="0" tIns="0" rIns="0" bIns="0" rtlCol="0"/>
            <a:lstStyle/>
            <a:p>
              <a:endParaRPr/>
            </a:p>
          </p:txBody>
        </p:sp>
        <p:sp>
          <p:nvSpPr>
            <p:cNvPr id="35" name="object 35"/>
            <p:cNvSpPr/>
            <p:nvPr/>
          </p:nvSpPr>
          <p:spPr>
            <a:xfrm>
              <a:off x="6491365" y="2813711"/>
              <a:ext cx="226695" cy="226695"/>
            </a:xfrm>
            <a:custGeom>
              <a:avLst/>
              <a:gdLst/>
              <a:ahLst/>
              <a:cxnLst/>
              <a:rect l="l" t="t" r="r" b="b"/>
              <a:pathLst>
                <a:path w="226695" h="226694">
                  <a:moveTo>
                    <a:pt x="0" y="0"/>
                  </a:moveTo>
                  <a:lnTo>
                    <a:pt x="226640" y="0"/>
                  </a:lnTo>
                  <a:lnTo>
                    <a:pt x="226640" y="226640"/>
                  </a:lnTo>
                  <a:lnTo>
                    <a:pt x="0" y="226640"/>
                  </a:lnTo>
                  <a:lnTo>
                    <a:pt x="0" y="0"/>
                  </a:lnTo>
                  <a:close/>
                </a:path>
              </a:pathLst>
            </a:custGeom>
            <a:ln w="14033">
              <a:solidFill>
                <a:srgbClr val="FFFFFF"/>
              </a:solidFill>
            </a:ln>
          </p:spPr>
          <p:txBody>
            <a:bodyPr wrap="square" lIns="0" tIns="0" rIns="0" bIns="0" rtlCol="0"/>
            <a:lstStyle/>
            <a:p>
              <a:endParaRPr/>
            </a:p>
          </p:txBody>
        </p:sp>
        <p:sp>
          <p:nvSpPr>
            <p:cNvPr id="36" name="object 36"/>
            <p:cNvSpPr/>
            <p:nvPr/>
          </p:nvSpPr>
          <p:spPr>
            <a:xfrm>
              <a:off x="6514056" y="2927031"/>
              <a:ext cx="181610" cy="0"/>
            </a:xfrm>
            <a:custGeom>
              <a:avLst/>
              <a:gdLst/>
              <a:ahLst/>
              <a:cxnLst/>
              <a:rect l="l" t="t" r="r" b="b"/>
              <a:pathLst>
                <a:path w="181609">
                  <a:moveTo>
                    <a:pt x="0" y="0"/>
                  </a:moveTo>
                  <a:lnTo>
                    <a:pt x="181260" y="0"/>
                  </a:lnTo>
                </a:path>
              </a:pathLst>
            </a:custGeom>
            <a:ln w="14033">
              <a:solidFill>
                <a:srgbClr val="0000FF"/>
              </a:solidFill>
            </a:ln>
          </p:spPr>
          <p:txBody>
            <a:bodyPr wrap="square" lIns="0" tIns="0" rIns="0" bIns="0" rtlCol="0"/>
            <a:lstStyle/>
            <a:p>
              <a:endParaRPr/>
            </a:p>
          </p:txBody>
        </p:sp>
        <p:sp>
          <p:nvSpPr>
            <p:cNvPr id="37" name="object 37"/>
            <p:cNvSpPr/>
            <p:nvPr/>
          </p:nvSpPr>
          <p:spPr>
            <a:xfrm>
              <a:off x="6572021" y="2894380"/>
              <a:ext cx="65405" cy="65405"/>
            </a:xfrm>
            <a:custGeom>
              <a:avLst/>
              <a:gdLst/>
              <a:ahLst/>
              <a:cxnLst/>
              <a:rect l="l" t="t" r="r" b="b"/>
              <a:pathLst>
                <a:path w="65404" h="65405">
                  <a:moveTo>
                    <a:pt x="65316" y="0"/>
                  </a:moveTo>
                  <a:lnTo>
                    <a:pt x="0" y="0"/>
                  </a:lnTo>
                  <a:lnTo>
                    <a:pt x="0" y="65316"/>
                  </a:lnTo>
                  <a:lnTo>
                    <a:pt x="65316" y="65316"/>
                  </a:lnTo>
                  <a:lnTo>
                    <a:pt x="65316" y="0"/>
                  </a:lnTo>
                  <a:close/>
                </a:path>
              </a:pathLst>
            </a:custGeom>
            <a:solidFill>
              <a:srgbClr val="0000FF"/>
            </a:solidFill>
          </p:spPr>
          <p:txBody>
            <a:bodyPr wrap="square" lIns="0" tIns="0" rIns="0" bIns="0" rtlCol="0"/>
            <a:lstStyle/>
            <a:p>
              <a:endParaRPr/>
            </a:p>
          </p:txBody>
        </p:sp>
        <p:sp>
          <p:nvSpPr>
            <p:cNvPr id="38" name="object 38"/>
            <p:cNvSpPr/>
            <p:nvPr/>
          </p:nvSpPr>
          <p:spPr>
            <a:xfrm>
              <a:off x="7262050" y="2813711"/>
              <a:ext cx="226695" cy="226695"/>
            </a:xfrm>
            <a:custGeom>
              <a:avLst/>
              <a:gdLst/>
              <a:ahLst/>
              <a:cxnLst/>
              <a:rect l="l" t="t" r="r" b="b"/>
              <a:pathLst>
                <a:path w="226695" h="226694">
                  <a:moveTo>
                    <a:pt x="226640" y="0"/>
                  </a:moveTo>
                  <a:lnTo>
                    <a:pt x="0" y="0"/>
                  </a:lnTo>
                  <a:lnTo>
                    <a:pt x="0" y="226640"/>
                  </a:lnTo>
                  <a:lnTo>
                    <a:pt x="226640" y="226640"/>
                  </a:lnTo>
                  <a:lnTo>
                    <a:pt x="226640" y="0"/>
                  </a:lnTo>
                  <a:close/>
                </a:path>
              </a:pathLst>
            </a:custGeom>
            <a:solidFill>
              <a:srgbClr val="F2F2F2"/>
            </a:solidFill>
          </p:spPr>
          <p:txBody>
            <a:bodyPr wrap="square" lIns="0" tIns="0" rIns="0" bIns="0" rtlCol="0"/>
            <a:lstStyle/>
            <a:p>
              <a:endParaRPr/>
            </a:p>
          </p:txBody>
        </p:sp>
        <p:sp>
          <p:nvSpPr>
            <p:cNvPr id="39" name="object 39"/>
            <p:cNvSpPr/>
            <p:nvPr/>
          </p:nvSpPr>
          <p:spPr>
            <a:xfrm>
              <a:off x="7262050" y="2813711"/>
              <a:ext cx="226695" cy="226695"/>
            </a:xfrm>
            <a:custGeom>
              <a:avLst/>
              <a:gdLst/>
              <a:ahLst/>
              <a:cxnLst/>
              <a:rect l="l" t="t" r="r" b="b"/>
              <a:pathLst>
                <a:path w="226695" h="226694">
                  <a:moveTo>
                    <a:pt x="0" y="0"/>
                  </a:moveTo>
                  <a:lnTo>
                    <a:pt x="226640" y="0"/>
                  </a:lnTo>
                  <a:lnTo>
                    <a:pt x="226640" y="226640"/>
                  </a:lnTo>
                  <a:lnTo>
                    <a:pt x="0" y="226640"/>
                  </a:lnTo>
                  <a:lnTo>
                    <a:pt x="0" y="0"/>
                  </a:lnTo>
                  <a:close/>
                </a:path>
              </a:pathLst>
            </a:custGeom>
            <a:ln w="14033">
              <a:solidFill>
                <a:srgbClr val="FFFFFF"/>
              </a:solidFill>
            </a:ln>
          </p:spPr>
          <p:txBody>
            <a:bodyPr wrap="square" lIns="0" tIns="0" rIns="0" bIns="0" rtlCol="0"/>
            <a:lstStyle/>
            <a:p>
              <a:endParaRPr/>
            </a:p>
          </p:txBody>
        </p:sp>
        <p:sp>
          <p:nvSpPr>
            <p:cNvPr id="40" name="object 40"/>
            <p:cNvSpPr/>
            <p:nvPr/>
          </p:nvSpPr>
          <p:spPr>
            <a:xfrm>
              <a:off x="7284609" y="2927031"/>
              <a:ext cx="181610" cy="0"/>
            </a:xfrm>
            <a:custGeom>
              <a:avLst/>
              <a:gdLst/>
              <a:ahLst/>
              <a:cxnLst/>
              <a:rect l="l" t="t" r="r" b="b"/>
              <a:pathLst>
                <a:path w="181609">
                  <a:moveTo>
                    <a:pt x="0" y="0"/>
                  </a:moveTo>
                  <a:lnTo>
                    <a:pt x="181391" y="0"/>
                  </a:lnTo>
                </a:path>
              </a:pathLst>
            </a:custGeom>
            <a:ln w="14033">
              <a:solidFill>
                <a:srgbClr val="A020F0"/>
              </a:solidFill>
            </a:ln>
          </p:spPr>
          <p:txBody>
            <a:bodyPr wrap="square" lIns="0" tIns="0" rIns="0" bIns="0" rtlCol="0"/>
            <a:lstStyle/>
            <a:p>
              <a:endParaRPr/>
            </a:p>
          </p:txBody>
        </p:sp>
        <p:sp>
          <p:nvSpPr>
            <p:cNvPr id="41" name="object 41"/>
            <p:cNvSpPr/>
            <p:nvPr/>
          </p:nvSpPr>
          <p:spPr>
            <a:xfrm>
              <a:off x="7329203" y="2880864"/>
              <a:ext cx="92710" cy="92710"/>
            </a:xfrm>
            <a:custGeom>
              <a:avLst/>
              <a:gdLst/>
              <a:ahLst/>
              <a:cxnLst/>
              <a:rect l="l" t="t" r="r" b="b"/>
              <a:pathLst>
                <a:path w="92709" h="92710">
                  <a:moveTo>
                    <a:pt x="0" y="46167"/>
                  </a:moveTo>
                  <a:lnTo>
                    <a:pt x="92335" y="46167"/>
                  </a:lnTo>
                </a:path>
                <a:path w="92709" h="92710">
                  <a:moveTo>
                    <a:pt x="46167" y="92335"/>
                  </a:moveTo>
                  <a:lnTo>
                    <a:pt x="46167" y="0"/>
                  </a:lnTo>
                </a:path>
              </a:pathLst>
            </a:custGeom>
            <a:ln w="9312">
              <a:solidFill>
                <a:srgbClr val="A020F0"/>
              </a:solidFill>
            </a:ln>
          </p:spPr>
          <p:txBody>
            <a:bodyPr wrap="square" lIns="0" tIns="0" rIns="0" bIns="0" rtlCol="0"/>
            <a:lstStyle/>
            <a:p>
              <a:endParaRPr/>
            </a:p>
          </p:txBody>
        </p:sp>
      </p:grpSp>
      <p:sp>
        <p:nvSpPr>
          <p:cNvPr id="42" name="object 42"/>
          <p:cNvSpPr txBox="1"/>
          <p:nvPr/>
        </p:nvSpPr>
        <p:spPr>
          <a:xfrm>
            <a:off x="5403957" y="2838653"/>
            <a:ext cx="287655" cy="167640"/>
          </a:xfrm>
          <a:prstGeom prst="rect">
            <a:avLst/>
          </a:prstGeom>
        </p:spPr>
        <p:txBody>
          <a:bodyPr vert="horz" wrap="square" lIns="0" tIns="16510" rIns="0" bIns="0" rtlCol="0">
            <a:spAutoFit/>
          </a:bodyPr>
          <a:lstStyle/>
          <a:p>
            <a:pPr marL="12700">
              <a:lnSpc>
                <a:spcPct val="100000"/>
              </a:lnSpc>
              <a:spcBef>
                <a:spcPts val="130"/>
              </a:spcBef>
            </a:pPr>
            <a:r>
              <a:rPr sz="900" b="1" spc="15" dirty="0">
                <a:latin typeface="Arial"/>
                <a:cs typeface="Arial"/>
              </a:rPr>
              <a:t>CMS</a:t>
            </a:r>
            <a:endParaRPr sz="900">
              <a:latin typeface="Arial"/>
              <a:cs typeface="Arial"/>
            </a:endParaRPr>
          </a:p>
        </p:txBody>
      </p:sp>
      <p:sp>
        <p:nvSpPr>
          <p:cNvPr id="43" name="object 43"/>
          <p:cNvSpPr txBox="1"/>
          <p:nvPr/>
        </p:nvSpPr>
        <p:spPr>
          <a:xfrm>
            <a:off x="5943748" y="2838653"/>
            <a:ext cx="573405" cy="167640"/>
          </a:xfrm>
          <a:prstGeom prst="rect">
            <a:avLst/>
          </a:prstGeom>
        </p:spPr>
        <p:txBody>
          <a:bodyPr vert="horz" wrap="square" lIns="0" tIns="16510" rIns="0" bIns="0" rtlCol="0">
            <a:spAutoFit/>
          </a:bodyPr>
          <a:lstStyle/>
          <a:p>
            <a:pPr marL="12700">
              <a:lnSpc>
                <a:spcPct val="100000"/>
              </a:lnSpc>
              <a:spcBef>
                <a:spcPts val="130"/>
              </a:spcBef>
            </a:pPr>
            <a:r>
              <a:rPr sz="900" b="1" spc="15" dirty="0">
                <a:latin typeface="Arial"/>
                <a:cs typeface="Arial"/>
              </a:rPr>
              <a:t>G1−tuned</a:t>
            </a:r>
            <a:endParaRPr sz="900">
              <a:latin typeface="Arial"/>
              <a:cs typeface="Arial"/>
            </a:endParaRPr>
          </a:p>
        </p:txBody>
      </p:sp>
      <p:sp>
        <p:nvSpPr>
          <p:cNvPr id="44" name="object 44"/>
          <p:cNvSpPr txBox="1"/>
          <p:nvPr/>
        </p:nvSpPr>
        <p:spPr>
          <a:xfrm>
            <a:off x="6733640" y="2838653"/>
            <a:ext cx="523240" cy="167640"/>
          </a:xfrm>
          <a:prstGeom prst="rect">
            <a:avLst/>
          </a:prstGeom>
        </p:spPr>
        <p:txBody>
          <a:bodyPr vert="horz" wrap="square" lIns="0" tIns="16510" rIns="0" bIns="0" rtlCol="0">
            <a:spAutoFit/>
          </a:bodyPr>
          <a:lstStyle/>
          <a:p>
            <a:pPr marL="12700">
              <a:lnSpc>
                <a:spcPct val="100000"/>
              </a:lnSpc>
              <a:spcBef>
                <a:spcPts val="130"/>
              </a:spcBef>
            </a:pPr>
            <a:r>
              <a:rPr sz="900" b="1" spc="10" dirty="0">
                <a:latin typeface="Arial"/>
                <a:cs typeface="Arial"/>
              </a:rPr>
              <a:t>Platinum</a:t>
            </a:r>
            <a:endParaRPr sz="900">
              <a:latin typeface="Arial"/>
              <a:cs typeface="Arial"/>
            </a:endParaRPr>
          </a:p>
        </p:txBody>
      </p:sp>
      <p:sp>
        <p:nvSpPr>
          <p:cNvPr id="45" name="object 45"/>
          <p:cNvSpPr txBox="1"/>
          <p:nvPr/>
        </p:nvSpPr>
        <p:spPr>
          <a:xfrm>
            <a:off x="7504364" y="2838653"/>
            <a:ext cx="734060" cy="167640"/>
          </a:xfrm>
          <a:prstGeom prst="rect">
            <a:avLst/>
          </a:prstGeom>
        </p:spPr>
        <p:txBody>
          <a:bodyPr vert="horz" wrap="square" lIns="0" tIns="16510" rIns="0" bIns="0" rtlCol="0">
            <a:spAutoFit/>
          </a:bodyPr>
          <a:lstStyle/>
          <a:p>
            <a:pPr marL="12700">
              <a:lnSpc>
                <a:spcPct val="100000"/>
              </a:lnSpc>
              <a:spcBef>
                <a:spcPts val="130"/>
              </a:spcBef>
            </a:pPr>
            <a:r>
              <a:rPr sz="900" b="1" spc="15" dirty="0">
                <a:latin typeface="Arial"/>
                <a:cs typeface="Arial"/>
              </a:rPr>
              <a:t>Shenandoah</a:t>
            </a:r>
            <a:endParaRPr sz="900">
              <a:latin typeface="Arial"/>
              <a:cs typeface="Arial"/>
            </a:endParaRPr>
          </a:p>
        </p:txBody>
      </p:sp>
      <p:grpSp>
        <p:nvGrpSpPr>
          <p:cNvPr id="46" name="object 46"/>
          <p:cNvGrpSpPr/>
          <p:nvPr/>
        </p:nvGrpSpPr>
        <p:grpSpPr>
          <a:xfrm>
            <a:off x="1241301" y="3099071"/>
            <a:ext cx="2997200" cy="1709420"/>
            <a:chOff x="1241301" y="3099071"/>
            <a:chExt cx="2997200" cy="1709420"/>
          </a:xfrm>
        </p:grpSpPr>
        <p:sp>
          <p:nvSpPr>
            <p:cNvPr id="47" name="object 47"/>
            <p:cNvSpPr/>
            <p:nvPr/>
          </p:nvSpPr>
          <p:spPr>
            <a:xfrm>
              <a:off x="1283084" y="4431047"/>
              <a:ext cx="802005" cy="0"/>
            </a:xfrm>
            <a:custGeom>
              <a:avLst/>
              <a:gdLst/>
              <a:ahLst/>
              <a:cxnLst/>
              <a:rect l="l" t="t" r="r" b="b"/>
              <a:pathLst>
                <a:path w="802005">
                  <a:moveTo>
                    <a:pt x="0" y="0"/>
                  </a:moveTo>
                  <a:lnTo>
                    <a:pt x="802001" y="0"/>
                  </a:lnTo>
                </a:path>
              </a:pathLst>
            </a:custGeom>
            <a:ln w="8127">
              <a:solidFill>
                <a:srgbClr val="7B7B7B"/>
              </a:solidFill>
              <a:prstDash val="dash"/>
            </a:ln>
          </p:spPr>
          <p:txBody>
            <a:bodyPr wrap="square" lIns="0" tIns="0" rIns="0" bIns="0" rtlCol="0"/>
            <a:lstStyle/>
            <a:p>
              <a:endParaRPr/>
            </a:p>
          </p:txBody>
        </p:sp>
        <p:sp>
          <p:nvSpPr>
            <p:cNvPr id="48" name="object 48"/>
            <p:cNvSpPr/>
            <p:nvPr/>
          </p:nvSpPr>
          <p:spPr>
            <a:xfrm>
              <a:off x="1283084" y="3126376"/>
              <a:ext cx="2928620" cy="1640205"/>
            </a:xfrm>
            <a:custGeom>
              <a:avLst/>
              <a:gdLst/>
              <a:ahLst/>
              <a:cxnLst/>
              <a:rect l="l" t="t" r="r" b="b"/>
              <a:pathLst>
                <a:path w="2928620" h="1640204">
                  <a:moveTo>
                    <a:pt x="0" y="717169"/>
                  </a:moveTo>
                  <a:lnTo>
                    <a:pt x="2928111" y="717169"/>
                  </a:lnTo>
                </a:path>
                <a:path w="2928620" h="1640204">
                  <a:moveTo>
                    <a:pt x="0" y="129794"/>
                  </a:moveTo>
                  <a:lnTo>
                    <a:pt x="2928111" y="129794"/>
                  </a:lnTo>
                </a:path>
                <a:path w="2928620" h="1640204">
                  <a:moveTo>
                    <a:pt x="343280" y="1640205"/>
                  </a:moveTo>
                  <a:lnTo>
                    <a:pt x="343280" y="0"/>
                  </a:lnTo>
                </a:path>
              </a:pathLst>
            </a:custGeom>
            <a:ln w="8128">
              <a:solidFill>
                <a:srgbClr val="7B7B7B"/>
              </a:solidFill>
              <a:prstDash val="dash"/>
            </a:ln>
          </p:spPr>
          <p:txBody>
            <a:bodyPr wrap="square" lIns="0" tIns="0" rIns="0" bIns="0" rtlCol="0"/>
            <a:lstStyle/>
            <a:p>
              <a:endParaRPr/>
            </a:p>
          </p:txBody>
        </p:sp>
        <p:sp>
          <p:nvSpPr>
            <p:cNvPr id="49" name="object 49"/>
            <p:cNvSpPr/>
            <p:nvPr/>
          </p:nvSpPr>
          <p:spPr>
            <a:xfrm>
              <a:off x="2288413" y="4431047"/>
              <a:ext cx="1922780" cy="0"/>
            </a:xfrm>
            <a:custGeom>
              <a:avLst/>
              <a:gdLst/>
              <a:ahLst/>
              <a:cxnLst/>
              <a:rect l="l" t="t" r="r" b="b"/>
              <a:pathLst>
                <a:path w="1922779">
                  <a:moveTo>
                    <a:pt x="0" y="0"/>
                  </a:moveTo>
                  <a:lnTo>
                    <a:pt x="1922783" y="0"/>
                  </a:lnTo>
                </a:path>
              </a:pathLst>
            </a:custGeom>
            <a:ln w="8127">
              <a:solidFill>
                <a:srgbClr val="7B7B7B"/>
              </a:solidFill>
              <a:prstDash val="dash"/>
            </a:ln>
          </p:spPr>
          <p:txBody>
            <a:bodyPr wrap="square" lIns="0" tIns="0" rIns="0" bIns="0" rtlCol="0"/>
            <a:lstStyle/>
            <a:p>
              <a:endParaRPr/>
            </a:p>
          </p:txBody>
        </p:sp>
        <p:sp>
          <p:nvSpPr>
            <p:cNvPr id="50" name="object 50"/>
            <p:cNvSpPr/>
            <p:nvPr/>
          </p:nvSpPr>
          <p:spPr>
            <a:xfrm>
              <a:off x="1283084" y="3126376"/>
              <a:ext cx="2928620" cy="1640205"/>
            </a:xfrm>
            <a:custGeom>
              <a:avLst/>
              <a:gdLst/>
              <a:ahLst/>
              <a:cxnLst/>
              <a:rect l="l" t="t" r="r" b="b"/>
              <a:pathLst>
                <a:path w="2928620" h="1640204">
                  <a:moveTo>
                    <a:pt x="1043813" y="1640205"/>
                  </a:moveTo>
                  <a:lnTo>
                    <a:pt x="1043813" y="0"/>
                  </a:lnTo>
                </a:path>
                <a:path w="2928620" h="1640204">
                  <a:moveTo>
                    <a:pt x="1744218" y="1640205"/>
                  </a:moveTo>
                  <a:lnTo>
                    <a:pt x="1744218" y="0"/>
                  </a:lnTo>
                </a:path>
                <a:path w="2928620" h="1640204">
                  <a:moveTo>
                    <a:pt x="2444750" y="1640205"/>
                  </a:moveTo>
                  <a:lnTo>
                    <a:pt x="2444750" y="0"/>
                  </a:lnTo>
                </a:path>
                <a:path w="2928620" h="1640204">
                  <a:moveTo>
                    <a:pt x="0" y="1598422"/>
                  </a:moveTo>
                  <a:lnTo>
                    <a:pt x="2928111" y="1598422"/>
                  </a:lnTo>
                </a:path>
              </a:pathLst>
            </a:custGeom>
            <a:ln w="8128">
              <a:solidFill>
                <a:srgbClr val="7B7B7B"/>
              </a:solidFill>
              <a:prstDash val="dash"/>
            </a:ln>
          </p:spPr>
          <p:txBody>
            <a:bodyPr wrap="square" lIns="0" tIns="0" rIns="0" bIns="0" rtlCol="0"/>
            <a:lstStyle/>
            <a:p>
              <a:endParaRPr/>
            </a:p>
          </p:txBody>
        </p:sp>
        <p:sp>
          <p:nvSpPr>
            <p:cNvPr id="51" name="object 51"/>
            <p:cNvSpPr/>
            <p:nvPr/>
          </p:nvSpPr>
          <p:spPr>
            <a:xfrm>
              <a:off x="1283084" y="4137296"/>
              <a:ext cx="2928620" cy="0"/>
            </a:xfrm>
            <a:custGeom>
              <a:avLst/>
              <a:gdLst/>
              <a:ahLst/>
              <a:cxnLst/>
              <a:rect l="l" t="t" r="r" b="b"/>
              <a:pathLst>
                <a:path w="2928620">
                  <a:moveTo>
                    <a:pt x="0" y="0"/>
                  </a:moveTo>
                  <a:lnTo>
                    <a:pt x="2343146" y="0"/>
                  </a:lnTo>
                </a:path>
                <a:path w="2928620">
                  <a:moveTo>
                    <a:pt x="2406265" y="0"/>
                  </a:moveTo>
                  <a:lnTo>
                    <a:pt x="2483227" y="0"/>
                  </a:lnTo>
                </a:path>
                <a:path w="2928620">
                  <a:moveTo>
                    <a:pt x="2546473" y="0"/>
                  </a:moveTo>
                  <a:lnTo>
                    <a:pt x="2623308" y="0"/>
                  </a:lnTo>
                </a:path>
                <a:path w="2928620">
                  <a:moveTo>
                    <a:pt x="2686554" y="0"/>
                  </a:moveTo>
                  <a:lnTo>
                    <a:pt x="2928111" y="0"/>
                  </a:lnTo>
                </a:path>
              </a:pathLst>
            </a:custGeom>
            <a:ln w="8127">
              <a:solidFill>
                <a:srgbClr val="7B7B7B"/>
              </a:solidFill>
              <a:prstDash val="dash"/>
            </a:ln>
          </p:spPr>
          <p:txBody>
            <a:bodyPr wrap="square" lIns="0" tIns="0" rIns="0" bIns="0" rtlCol="0"/>
            <a:lstStyle/>
            <a:p>
              <a:endParaRPr/>
            </a:p>
          </p:txBody>
        </p:sp>
        <p:sp>
          <p:nvSpPr>
            <p:cNvPr id="52" name="object 52"/>
            <p:cNvSpPr/>
            <p:nvPr/>
          </p:nvSpPr>
          <p:spPr>
            <a:xfrm>
              <a:off x="1283084" y="3549921"/>
              <a:ext cx="2928620" cy="0"/>
            </a:xfrm>
            <a:custGeom>
              <a:avLst/>
              <a:gdLst/>
              <a:ahLst/>
              <a:cxnLst/>
              <a:rect l="l" t="t" r="r" b="b"/>
              <a:pathLst>
                <a:path w="2928620">
                  <a:moveTo>
                    <a:pt x="0" y="0"/>
                  </a:moveTo>
                  <a:lnTo>
                    <a:pt x="2928111" y="0"/>
                  </a:lnTo>
                </a:path>
              </a:pathLst>
            </a:custGeom>
            <a:ln w="8128">
              <a:solidFill>
                <a:srgbClr val="7B7B7B"/>
              </a:solidFill>
              <a:prstDash val="dash"/>
            </a:ln>
          </p:spPr>
          <p:txBody>
            <a:bodyPr wrap="square" lIns="0" tIns="0" rIns="0" bIns="0" rtlCol="0"/>
            <a:lstStyle/>
            <a:p>
              <a:endParaRPr/>
            </a:p>
          </p:txBody>
        </p:sp>
        <p:sp>
          <p:nvSpPr>
            <p:cNvPr id="53" name="object 53"/>
            <p:cNvSpPr/>
            <p:nvPr/>
          </p:nvSpPr>
          <p:spPr>
            <a:xfrm>
              <a:off x="1976631" y="3126376"/>
              <a:ext cx="2101850" cy="1640205"/>
            </a:xfrm>
            <a:custGeom>
              <a:avLst/>
              <a:gdLst/>
              <a:ahLst/>
              <a:cxnLst/>
              <a:rect l="l" t="t" r="r" b="b"/>
              <a:pathLst>
                <a:path w="2101850" h="1640204">
                  <a:moveTo>
                    <a:pt x="0" y="1400302"/>
                  </a:moveTo>
                  <a:lnTo>
                    <a:pt x="0" y="1640205"/>
                  </a:lnTo>
                </a:path>
                <a:path w="2101850" h="1640204">
                  <a:moveTo>
                    <a:pt x="0" y="0"/>
                  </a:moveTo>
                  <a:lnTo>
                    <a:pt x="0" y="1337056"/>
                  </a:lnTo>
                </a:path>
                <a:path w="2101850" h="1640204">
                  <a:moveTo>
                    <a:pt x="700532" y="1278757"/>
                  </a:moveTo>
                  <a:lnTo>
                    <a:pt x="700532" y="1640205"/>
                  </a:lnTo>
                </a:path>
                <a:path w="2101850" h="1640204">
                  <a:moveTo>
                    <a:pt x="700532" y="0"/>
                  </a:moveTo>
                  <a:lnTo>
                    <a:pt x="700532" y="1215511"/>
                  </a:lnTo>
                </a:path>
                <a:path w="2101850" h="1640204">
                  <a:moveTo>
                    <a:pt x="1400936" y="1139692"/>
                  </a:moveTo>
                  <a:lnTo>
                    <a:pt x="1400936" y="1640205"/>
                  </a:lnTo>
                </a:path>
                <a:path w="2101850" h="1640204">
                  <a:moveTo>
                    <a:pt x="1400936" y="0"/>
                  </a:moveTo>
                  <a:lnTo>
                    <a:pt x="1400936" y="1076573"/>
                  </a:lnTo>
                </a:path>
                <a:path w="2101850" h="1640204">
                  <a:moveTo>
                    <a:pt x="2101469" y="995801"/>
                  </a:moveTo>
                  <a:lnTo>
                    <a:pt x="2101469" y="1640205"/>
                  </a:lnTo>
                </a:path>
                <a:path w="2101850" h="1640204">
                  <a:moveTo>
                    <a:pt x="2101469" y="0"/>
                  </a:moveTo>
                  <a:lnTo>
                    <a:pt x="2101469" y="932555"/>
                  </a:lnTo>
                </a:path>
                <a:path w="2101850" h="1640204">
                  <a:moveTo>
                    <a:pt x="171700" y="1304671"/>
                  </a:moveTo>
                  <a:lnTo>
                    <a:pt x="248535" y="1304671"/>
                  </a:lnTo>
                </a:path>
              </a:pathLst>
            </a:custGeom>
            <a:ln w="8127">
              <a:solidFill>
                <a:srgbClr val="7B7B7B"/>
              </a:solidFill>
              <a:prstDash val="dash"/>
            </a:ln>
          </p:spPr>
          <p:txBody>
            <a:bodyPr wrap="square" lIns="0" tIns="0" rIns="0" bIns="0" rtlCol="0"/>
            <a:lstStyle/>
            <a:p>
              <a:endParaRPr/>
            </a:p>
          </p:txBody>
        </p:sp>
        <p:sp>
          <p:nvSpPr>
            <p:cNvPr id="54" name="object 54"/>
            <p:cNvSpPr/>
            <p:nvPr/>
          </p:nvSpPr>
          <p:spPr>
            <a:xfrm>
              <a:off x="1416180" y="3652156"/>
              <a:ext cx="2661920" cy="993775"/>
            </a:xfrm>
            <a:custGeom>
              <a:avLst/>
              <a:gdLst/>
              <a:ahLst/>
              <a:cxnLst/>
              <a:rect l="l" t="t" r="r" b="b"/>
              <a:pathLst>
                <a:path w="2661920" h="993775">
                  <a:moveTo>
                    <a:pt x="0" y="993774"/>
                  </a:moveTo>
                  <a:lnTo>
                    <a:pt x="140081" y="716406"/>
                  </a:lnTo>
                  <a:lnTo>
                    <a:pt x="280162" y="558037"/>
                  </a:lnTo>
                  <a:lnTo>
                    <a:pt x="420370" y="401954"/>
                  </a:lnTo>
                  <a:lnTo>
                    <a:pt x="560451" y="375284"/>
                  </a:lnTo>
                  <a:lnTo>
                    <a:pt x="700532" y="351154"/>
                  </a:lnTo>
                  <a:lnTo>
                    <a:pt x="840613" y="318388"/>
                  </a:lnTo>
                  <a:lnTo>
                    <a:pt x="980694" y="318642"/>
                  </a:lnTo>
                  <a:lnTo>
                    <a:pt x="1120775" y="248030"/>
                  </a:lnTo>
                  <a:lnTo>
                    <a:pt x="1260983" y="272287"/>
                  </a:lnTo>
                  <a:lnTo>
                    <a:pt x="1401064" y="258825"/>
                  </a:lnTo>
                  <a:lnTo>
                    <a:pt x="1541145" y="245109"/>
                  </a:lnTo>
                  <a:lnTo>
                    <a:pt x="1681226" y="207390"/>
                  </a:lnTo>
                  <a:lnTo>
                    <a:pt x="1821307" y="196595"/>
                  </a:lnTo>
                  <a:lnTo>
                    <a:pt x="1961388" y="204342"/>
                  </a:lnTo>
                  <a:lnTo>
                    <a:pt x="2101469" y="186181"/>
                  </a:lnTo>
                  <a:lnTo>
                    <a:pt x="2241677" y="147319"/>
                  </a:lnTo>
                  <a:lnTo>
                    <a:pt x="2381758" y="101472"/>
                  </a:lnTo>
                  <a:lnTo>
                    <a:pt x="2521839" y="34162"/>
                  </a:lnTo>
                  <a:lnTo>
                    <a:pt x="2661920" y="0"/>
                  </a:lnTo>
                </a:path>
              </a:pathLst>
            </a:custGeom>
            <a:ln w="13589">
              <a:solidFill>
                <a:srgbClr val="000000"/>
              </a:solidFill>
            </a:ln>
          </p:spPr>
          <p:txBody>
            <a:bodyPr wrap="square" lIns="0" tIns="0" rIns="0" bIns="0" rtlCol="0"/>
            <a:lstStyle/>
            <a:p>
              <a:endParaRPr/>
            </a:p>
          </p:txBody>
        </p:sp>
        <p:sp>
          <p:nvSpPr>
            <p:cNvPr id="55" name="object 55"/>
            <p:cNvSpPr/>
            <p:nvPr/>
          </p:nvSpPr>
          <p:spPr>
            <a:xfrm>
              <a:off x="1416180" y="4148980"/>
              <a:ext cx="2661920" cy="367030"/>
            </a:xfrm>
            <a:custGeom>
              <a:avLst/>
              <a:gdLst/>
              <a:ahLst/>
              <a:cxnLst/>
              <a:rect l="l" t="t" r="r" b="b"/>
              <a:pathLst>
                <a:path w="2661920" h="367029">
                  <a:moveTo>
                    <a:pt x="0" y="367030"/>
                  </a:moveTo>
                  <a:lnTo>
                    <a:pt x="140081" y="340995"/>
                  </a:lnTo>
                  <a:lnTo>
                    <a:pt x="280162" y="330200"/>
                  </a:lnTo>
                  <a:lnTo>
                    <a:pt x="420370" y="297815"/>
                  </a:lnTo>
                  <a:lnTo>
                    <a:pt x="560451" y="278003"/>
                  </a:lnTo>
                  <a:lnTo>
                    <a:pt x="700532" y="264414"/>
                  </a:lnTo>
                  <a:lnTo>
                    <a:pt x="840613" y="257175"/>
                  </a:lnTo>
                  <a:lnTo>
                    <a:pt x="980694" y="240538"/>
                  </a:lnTo>
                  <a:lnTo>
                    <a:pt x="1120775" y="241681"/>
                  </a:lnTo>
                  <a:lnTo>
                    <a:pt x="1260983" y="225679"/>
                  </a:lnTo>
                  <a:lnTo>
                    <a:pt x="1401064" y="189865"/>
                  </a:lnTo>
                  <a:lnTo>
                    <a:pt x="1541145" y="184658"/>
                  </a:lnTo>
                  <a:lnTo>
                    <a:pt x="1681226" y="184150"/>
                  </a:lnTo>
                  <a:lnTo>
                    <a:pt x="1821307" y="177927"/>
                  </a:lnTo>
                  <a:lnTo>
                    <a:pt x="1961388" y="169799"/>
                  </a:lnTo>
                  <a:lnTo>
                    <a:pt x="2101469" y="162052"/>
                  </a:lnTo>
                  <a:lnTo>
                    <a:pt x="2241677" y="158242"/>
                  </a:lnTo>
                  <a:lnTo>
                    <a:pt x="2381758" y="147065"/>
                  </a:lnTo>
                  <a:lnTo>
                    <a:pt x="2521839" y="79629"/>
                  </a:lnTo>
                  <a:lnTo>
                    <a:pt x="2661920" y="0"/>
                  </a:lnTo>
                </a:path>
              </a:pathLst>
            </a:custGeom>
            <a:ln w="13589">
              <a:solidFill>
                <a:srgbClr val="FF0000"/>
              </a:solidFill>
            </a:ln>
          </p:spPr>
          <p:txBody>
            <a:bodyPr wrap="square" lIns="0" tIns="0" rIns="0" bIns="0" rtlCol="0"/>
            <a:lstStyle/>
            <a:p>
              <a:endParaRPr/>
            </a:p>
          </p:txBody>
        </p:sp>
        <p:sp>
          <p:nvSpPr>
            <p:cNvPr id="56" name="object 56"/>
            <p:cNvSpPr/>
            <p:nvPr/>
          </p:nvSpPr>
          <p:spPr>
            <a:xfrm>
              <a:off x="1416180" y="4090560"/>
              <a:ext cx="2661920" cy="597535"/>
            </a:xfrm>
            <a:custGeom>
              <a:avLst/>
              <a:gdLst/>
              <a:ahLst/>
              <a:cxnLst/>
              <a:rect l="l" t="t" r="r" b="b"/>
              <a:pathLst>
                <a:path w="2661920" h="597535">
                  <a:moveTo>
                    <a:pt x="0" y="597407"/>
                  </a:moveTo>
                  <a:lnTo>
                    <a:pt x="140081" y="560704"/>
                  </a:lnTo>
                  <a:lnTo>
                    <a:pt x="280162" y="514476"/>
                  </a:lnTo>
                  <a:lnTo>
                    <a:pt x="420370" y="458469"/>
                  </a:lnTo>
                  <a:lnTo>
                    <a:pt x="560451" y="404494"/>
                  </a:lnTo>
                  <a:lnTo>
                    <a:pt x="700532" y="360552"/>
                  </a:lnTo>
                  <a:lnTo>
                    <a:pt x="840613" y="326770"/>
                  </a:lnTo>
                  <a:lnTo>
                    <a:pt x="980694" y="303783"/>
                  </a:lnTo>
                  <a:lnTo>
                    <a:pt x="1120775" y="289432"/>
                  </a:lnTo>
                  <a:lnTo>
                    <a:pt x="1260983" y="282955"/>
                  </a:lnTo>
                  <a:lnTo>
                    <a:pt x="1401064" y="254634"/>
                  </a:lnTo>
                  <a:lnTo>
                    <a:pt x="1541145" y="213867"/>
                  </a:lnTo>
                  <a:lnTo>
                    <a:pt x="1681226" y="195452"/>
                  </a:lnTo>
                  <a:lnTo>
                    <a:pt x="1821307" y="150494"/>
                  </a:lnTo>
                  <a:lnTo>
                    <a:pt x="1961388" y="143890"/>
                  </a:lnTo>
                  <a:lnTo>
                    <a:pt x="2101469" y="94487"/>
                  </a:lnTo>
                  <a:lnTo>
                    <a:pt x="2241677" y="65150"/>
                  </a:lnTo>
                  <a:lnTo>
                    <a:pt x="2381758" y="38988"/>
                  </a:lnTo>
                  <a:lnTo>
                    <a:pt x="2521839" y="57276"/>
                  </a:lnTo>
                  <a:lnTo>
                    <a:pt x="2661920" y="0"/>
                  </a:lnTo>
                </a:path>
              </a:pathLst>
            </a:custGeom>
            <a:ln w="13589">
              <a:solidFill>
                <a:srgbClr val="0000FF"/>
              </a:solidFill>
            </a:ln>
          </p:spPr>
          <p:txBody>
            <a:bodyPr wrap="square" lIns="0" tIns="0" rIns="0" bIns="0" rtlCol="0"/>
            <a:lstStyle/>
            <a:p>
              <a:endParaRPr/>
            </a:p>
          </p:txBody>
        </p:sp>
        <p:sp>
          <p:nvSpPr>
            <p:cNvPr id="57" name="object 57"/>
            <p:cNvSpPr/>
            <p:nvPr/>
          </p:nvSpPr>
          <p:spPr>
            <a:xfrm>
              <a:off x="1416180" y="3200925"/>
              <a:ext cx="2661920" cy="1491615"/>
            </a:xfrm>
            <a:custGeom>
              <a:avLst/>
              <a:gdLst/>
              <a:ahLst/>
              <a:cxnLst/>
              <a:rect l="l" t="t" r="r" b="b"/>
              <a:pathLst>
                <a:path w="2661920" h="1491614">
                  <a:moveTo>
                    <a:pt x="0" y="1491107"/>
                  </a:moveTo>
                  <a:lnTo>
                    <a:pt x="140081" y="1473454"/>
                  </a:lnTo>
                  <a:lnTo>
                    <a:pt x="280162" y="1470660"/>
                  </a:lnTo>
                  <a:lnTo>
                    <a:pt x="420370" y="1453515"/>
                  </a:lnTo>
                  <a:lnTo>
                    <a:pt x="560451" y="1428750"/>
                  </a:lnTo>
                  <a:lnTo>
                    <a:pt x="700532" y="1395857"/>
                  </a:lnTo>
                  <a:lnTo>
                    <a:pt x="840613" y="1377188"/>
                  </a:lnTo>
                  <a:lnTo>
                    <a:pt x="980694" y="1370711"/>
                  </a:lnTo>
                  <a:lnTo>
                    <a:pt x="1120775" y="1345819"/>
                  </a:lnTo>
                  <a:lnTo>
                    <a:pt x="1260983" y="1326261"/>
                  </a:lnTo>
                  <a:lnTo>
                    <a:pt x="1401064" y="1343406"/>
                  </a:lnTo>
                  <a:lnTo>
                    <a:pt x="1541145" y="1322578"/>
                  </a:lnTo>
                  <a:lnTo>
                    <a:pt x="1681226" y="1299083"/>
                  </a:lnTo>
                  <a:lnTo>
                    <a:pt x="1821307" y="1284478"/>
                  </a:lnTo>
                  <a:lnTo>
                    <a:pt x="1961388" y="1231773"/>
                  </a:lnTo>
                  <a:lnTo>
                    <a:pt x="2101469" y="1171448"/>
                  </a:lnTo>
                  <a:lnTo>
                    <a:pt x="2241677" y="668147"/>
                  </a:lnTo>
                  <a:lnTo>
                    <a:pt x="2381758" y="821182"/>
                  </a:lnTo>
                  <a:lnTo>
                    <a:pt x="2521839" y="180467"/>
                  </a:lnTo>
                  <a:lnTo>
                    <a:pt x="2661920" y="0"/>
                  </a:lnTo>
                </a:path>
              </a:pathLst>
            </a:custGeom>
            <a:ln w="13589">
              <a:solidFill>
                <a:srgbClr val="A020F0"/>
              </a:solidFill>
            </a:ln>
          </p:spPr>
          <p:txBody>
            <a:bodyPr wrap="square" lIns="0" tIns="0" rIns="0" bIns="0" rtlCol="0"/>
            <a:lstStyle/>
            <a:p>
              <a:endParaRPr/>
            </a:p>
          </p:txBody>
        </p:sp>
        <p:sp>
          <p:nvSpPr>
            <p:cNvPr id="58" name="object 58"/>
            <p:cNvSpPr/>
            <p:nvPr/>
          </p:nvSpPr>
          <p:spPr>
            <a:xfrm>
              <a:off x="1384554" y="4058932"/>
              <a:ext cx="2725420" cy="661035"/>
            </a:xfrm>
            <a:custGeom>
              <a:avLst/>
              <a:gdLst/>
              <a:ahLst/>
              <a:cxnLst/>
              <a:rect l="l" t="t" r="r" b="b"/>
              <a:pathLst>
                <a:path w="2725420" h="661035">
                  <a:moveTo>
                    <a:pt x="63246" y="597420"/>
                  </a:moveTo>
                  <a:lnTo>
                    <a:pt x="0" y="597420"/>
                  </a:lnTo>
                  <a:lnTo>
                    <a:pt x="0" y="660666"/>
                  </a:lnTo>
                  <a:lnTo>
                    <a:pt x="63246" y="660666"/>
                  </a:lnTo>
                  <a:lnTo>
                    <a:pt x="63246" y="597420"/>
                  </a:lnTo>
                  <a:close/>
                </a:path>
                <a:path w="2725420" h="661035">
                  <a:moveTo>
                    <a:pt x="203327" y="560717"/>
                  </a:moveTo>
                  <a:lnTo>
                    <a:pt x="140081" y="560717"/>
                  </a:lnTo>
                  <a:lnTo>
                    <a:pt x="140081" y="623836"/>
                  </a:lnTo>
                  <a:lnTo>
                    <a:pt x="203327" y="623836"/>
                  </a:lnTo>
                  <a:lnTo>
                    <a:pt x="203327" y="560717"/>
                  </a:lnTo>
                  <a:close/>
                </a:path>
                <a:path w="2725420" h="661035">
                  <a:moveTo>
                    <a:pt x="343408" y="514489"/>
                  </a:moveTo>
                  <a:lnTo>
                    <a:pt x="280289" y="514489"/>
                  </a:lnTo>
                  <a:lnTo>
                    <a:pt x="280289" y="577735"/>
                  </a:lnTo>
                  <a:lnTo>
                    <a:pt x="343408" y="577735"/>
                  </a:lnTo>
                  <a:lnTo>
                    <a:pt x="343408" y="514489"/>
                  </a:lnTo>
                  <a:close/>
                </a:path>
                <a:path w="2725420" h="661035">
                  <a:moveTo>
                    <a:pt x="483489" y="458482"/>
                  </a:moveTo>
                  <a:lnTo>
                    <a:pt x="420370" y="458482"/>
                  </a:lnTo>
                  <a:lnTo>
                    <a:pt x="420370" y="521728"/>
                  </a:lnTo>
                  <a:lnTo>
                    <a:pt x="483489" y="521728"/>
                  </a:lnTo>
                  <a:lnTo>
                    <a:pt x="483489" y="458482"/>
                  </a:lnTo>
                  <a:close/>
                </a:path>
                <a:path w="2725420" h="661035">
                  <a:moveTo>
                    <a:pt x="623697" y="404507"/>
                  </a:moveTo>
                  <a:lnTo>
                    <a:pt x="560451" y="404507"/>
                  </a:lnTo>
                  <a:lnTo>
                    <a:pt x="560451" y="467753"/>
                  </a:lnTo>
                  <a:lnTo>
                    <a:pt x="623697" y="467753"/>
                  </a:lnTo>
                  <a:lnTo>
                    <a:pt x="623697" y="404507"/>
                  </a:lnTo>
                  <a:close/>
                </a:path>
                <a:path w="2725420" h="661035">
                  <a:moveTo>
                    <a:pt x="763778" y="360553"/>
                  </a:moveTo>
                  <a:lnTo>
                    <a:pt x="700532" y="360553"/>
                  </a:lnTo>
                  <a:lnTo>
                    <a:pt x="700532" y="423684"/>
                  </a:lnTo>
                  <a:lnTo>
                    <a:pt x="763778" y="423684"/>
                  </a:lnTo>
                  <a:lnTo>
                    <a:pt x="763778" y="360553"/>
                  </a:lnTo>
                  <a:close/>
                </a:path>
                <a:path w="2725420" h="661035">
                  <a:moveTo>
                    <a:pt x="903859" y="326771"/>
                  </a:moveTo>
                  <a:lnTo>
                    <a:pt x="840613" y="326771"/>
                  </a:lnTo>
                  <a:lnTo>
                    <a:pt x="840613" y="390029"/>
                  </a:lnTo>
                  <a:lnTo>
                    <a:pt x="903859" y="390029"/>
                  </a:lnTo>
                  <a:lnTo>
                    <a:pt x="903859" y="326771"/>
                  </a:lnTo>
                  <a:close/>
                </a:path>
                <a:path w="2725420" h="661035">
                  <a:moveTo>
                    <a:pt x="1043940" y="303784"/>
                  </a:moveTo>
                  <a:lnTo>
                    <a:pt x="980694" y="303784"/>
                  </a:lnTo>
                  <a:lnTo>
                    <a:pt x="980694" y="367030"/>
                  </a:lnTo>
                  <a:lnTo>
                    <a:pt x="1043940" y="367030"/>
                  </a:lnTo>
                  <a:lnTo>
                    <a:pt x="1043940" y="303784"/>
                  </a:lnTo>
                  <a:close/>
                </a:path>
                <a:path w="2725420" h="661035">
                  <a:moveTo>
                    <a:pt x="1184021" y="289433"/>
                  </a:moveTo>
                  <a:lnTo>
                    <a:pt x="1120902" y="289433"/>
                  </a:lnTo>
                  <a:lnTo>
                    <a:pt x="1120902" y="352679"/>
                  </a:lnTo>
                  <a:lnTo>
                    <a:pt x="1184021" y="352679"/>
                  </a:lnTo>
                  <a:lnTo>
                    <a:pt x="1184021" y="289433"/>
                  </a:lnTo>
                  <a:close/>
                </a:path>
                <a:path w="2725420" h="661035">
                  <a:moveTo>
                    <a:pt x="1324102" y="282956"/>
                  </a:moveTo>
                  <a:lnTo>
                    <a:pt x="1260983" y="282956"/>
                  </a:lnTo>
                  <a:lnTo>
                    <a:pt x="1260983" y="346202"/>
                  </a:lnTo>
                  <a:lnTo>
                    <a:pt x="1324102" y="346202"/>
                  </a:lnTo>
                  <a:lnTo>
                    <a:pt x="1324102" y="282956"/>
                  </a:lnTo>
                  <a:close/>
                </a:path>
                <a:path w="2725420" h="661035">
                  <a:moveTo>
                    <a:pt x="1464310" y="254635"/>
                  </a:moveTo>
                  <a:lnTo>
                    <a:pt x="1401064" y="254635"/>
                  </a:lnTo>
                  <a:lnTo>
                    <a:pt x="1401064" y="317754"/>
                  </a:lnTo>
                  <a:lnTo>
                    <a:pt x="1464310" y="317754"/>
                  </a:lnTo>
                  <a:lnTo>
                    <a:pt x="1464310" y="254635"/>
                  </a:lnTo>
                  <a:close/>
                </a:path>
                <a:path w="2725420" h="661035">
                  <a:moveTo>
                    <a:pt x="1604391" y="213868"/>
                  </a:moveTo>
                  <a:lnTo>
                    <a:pt x="1541145" y="213868"/>
                  </a:lnTo>
                  <a:lnTo>
                    <a:pt x="1541145" y="277114"/>
                  </a:lnTo>
                  <a:lnTo>
                    <a:pt x="1604391" y="277114"/>
                  </a:lnTo>
                  <a:lnTo>
                    <a:pt x="1604391" y="213868"/>
                  </a:lnTo>
                  <a:close/>
                </a:path>
                <a:path w="2725420" h="661035">
                  <a:moveTo>
                    <a:pt x="1744472" y="195453"/>
                  </a:moveTo>
                  <a:lnTo>
                    <a:pt x="1681226" y="195453"/>
                  </a:lnTo>
                  <a:lnTo>
                    <a:pt x="1681226" y="258699"/>
                  </a:lnTo>
                  <a:lnTo>
                    <a:pt x="1744472" y="258699"/>
                  </a:lnTo>
                  <a:lnTo>
                    <a:pt x="1744472" y="195453"/>
                  </a:lnTo>
                  <a:close/>
                </a:path>
                <a:path w="2725420" h="661035">
                  <a:moveTo>
                    <a:pt x="1884553" y="150495"/>
                  </a:moveTo>
                  <a:lnTo>
                    <a:pt x="1821307" y="150495"/>
                  </a:lnTo>
                  <a:lnTo>
                    <a:pt x="1821307" y="213741"/>
                  </a:lnTo>
                  <a:lnTo>
                    <a:pt x="1884553" y="213741"/>
                  </a:lnTo>
                  <a:lnTo>
                    <a:pt x="1884553" y="150495"/>
                  </a:lnTo>
                  <a:close/>
                </a:path>
                <a:path w="2725420" h="661035">
                  <a:moveTo>
                    <a:pt x="2024634" y="144018"/>
                  </a:moveTo>
                  <a:lnTo>
                    <a:pt x="1961388" y="144018"/>
                  </a:lnTo>
                  <a:lnTo>
                    <a:pt x="1961388" y="207137"/>
                  </a:lnTo>
                  <a:lnTo>
                    <a:pt x="2024634" y="207137"/>
                  </a:lnTo>
                  <a:lnTo>
                    <a:pt x="2024634" y="144018"/>
                  </a:lnTo>
                  <a:close/>
                </a:path>
                <a:path w="2725420" h="661035">
                  <a:moveTo>
                    <a:pt x="2164715" y="94488"/>
                  </a:moveTo>
                  <a:lnTo>
                    <a:pt x="2101596" y="94488"/>
                  </a:lnTo>
                  <a:lnTo>
                    <a:pt x="2101596" y="157734"/>
                  </a:lnTo>
                  <a:lnTo>
                    <a:pt x="2164715" y="157734"/>
                  </a:lnTo>
                  <a:lnTo>
                    <a:pt x="2164715" y="94488"/>
                  </a:lnTo>
                  <a:close/>
                </a:path>
                <a:path w="2725420" h="661035">
                  <a:moveTo>
                    <a:pt x="2304796" y="65151"/>
                  </a:moveTo>
                  <a:lnTo>
                    <a:pt x="2241677" y="65151"/>
                  </a:lnTo>
                  <a:lnTo>
                    <a:pt x="2241677" y="128397"/>
                  </a:lnTo>
                  <a:lnTo>
                    <a:pt x="2304796" y="128397"/>
                  </a:lnTo>
                  <a:lnTo>
                    <a:pt x="2304796" y="65151"/>
                  </a:lnTo>
                  <a:close/>
                </a:path>
                <a:path w="2725420" h="661035">
                  <a:moveTo>
                    <a:pt x="2445004" y="38989"/>
                  </a:moveTo>
                  <a:lnTo>
                    <a:pt x="2381758" y="38989"/>
                  </a:lnTo>
                  <a:lnTo>
                    <a:pt x="2381758" y="102235"/>
                  </a:lnTo>
                  <a:lnTo>
                    <a:pt x="2445004" y="102235"/>
                  </a:lnTo>
                  <a:lnTo>
                    <a:pt x="2445004" y="38989"/>
                  </a:lnTo>
                  <a:close/>
                </a:path>
                <a:path w="2725420" h="661035">
                  <a:moveTo>
                    <a:pt x="2585085" y="57277"/>
                  </a:moveTo>
                  <a:lnTo>
                    <a:pt x="2521839" y="57277"/>
                  </a:lnTo>
                  <a:lnTo>
                    <a:pt x="2521839" y="120396"/>
                  </a:lnTo>
                  <a:lnTo>
                    <a:pt x="2585085" y="120396"/>
                  </a:lnTo>
                  <a:lnTo>
                    <a:pt x="2585085" y="57277"/>
                  </a:lnTo>
                  <a:close/>
                </a:path>
                <a:path w="2725420" h="661035">
                  <a:moveTo>
                    <a:pt x="2725166" y="0"/>
                  </a:moveTo>
                  <a:lnTo>
                    <a:pt x="2661920" y="0"/>
                  </a:lnTo>
                  <a:lnTo>
                    <a:pt x="2661920" y="63246"/>
                  </a:lnTo>
                  <a:lnTo>
                    <a:pt x="2725166" y="63246"/>
                  </a:lnTo>
                  <a:lnTo>
                    <a:pt x="2725166" y="0"/>
                  </a:lnTo>
                  <a:close/>
                </a:path>
              </a:pathLst>
            </a:custGeom>
            <a:solidFill>
              <a:srgbClr val="0000FF"/>
            </a:solidFill>
          </p:spPr>
          <p:txBody>
            <a:bodyPr wrap="square" lIns="0" tIns="0" rIns="0" bIns="0" rtlCol="0"/>
            <a:lstStyle/>
            <a:p>
              <a:endParaRPr/>
            </a:p>
          </p:txBody>
        </p:sp>
        <p:sp>
          <p:nvSpPr>
            <p:cNvPr id="59" name="object 59"/>
            <p:cNvSpPr/>
            <p:nvPr/>
          </p:nvSpPr>
          <p:spPr>
            <a:xfrm>
              <a:off x="1371476" y="3156221"/>
              <a:ext cx="2751455" cy="1580515"/>
            </a:xfrm>
            <a:custGeom>
              <a:avLst/>
              <a:gdLst/>
              <a:ahLst/>
              <a:cxnLst/>
              <a:rect l="l" t="t" r="r" b="b"/>
              <a:pathLst>
                <a:path w="2751454" h="1580514">
                  <a:moveTo>
                    <a:pt x="0" y="1535811"/>
                  </a:moveTo>
                  <a:lnTo>
                    <a:pt x="89407" y="1535811"/>
                  </a:lnTo>
                </a:path>
                <a:path w="2751454" h="1580514">
                  <a:moveTo>
                    <a:pt x="44703" y="1580514"/>
                  </a:moveTo>
                  <a:lnTo>
                    <a:pt x="44703" y="1491107"/>
                  </a:lnTo>
                </a:path>
                <a:path w="2751454" h="1580514">
                  <a:moveTo>
                    <a:pt x="140081" y="1518158"/>
                  </a:moveTo>
                  <a:lnTo>
                    <a:pt x="229488" y="1518158"/>
                  </a:lnTo>
                </a:path>
                <a:path w="2751454" h="1580514">
                  <a:moveTo>
                    <a:pt x="184784" y="1562861"/>
                  </a:moveTo>
                  <a:lnTo>
                    <a:pt x="184784" y="1473453"/>
                  </a:lnTo>
                </a:path>
                <a:path w="2751454" h="1580514">
                  <a:moveTo>
                    <a:pt x="280288" y="1515364"/>
                  </a:moveTo>
                  <a:lnTo>
                    <a:pt x="369569" y="1515364"/>
                  </a:lnTo>
                </a:path>
                <a:path w="2751454" h="1580514">
                  <a:moveTo>
                    <a:pt x="324866" y="1560067"/>
                  </a:moveTo>
                  <a:lnTo>
                    <a:pt x="324866" y="1470786"/>
                  </a:lnTo>
                </a:path>
                <a:path w="2751454" h="1580514">
                  <a:moveTo>
                    <a:pt x="420369" y="1498219"/>
                  </a:moveTo>
                  <a:lnTo>
                    <a:pt x="509778" y="1498219"/>
                  </a:lnTo>
                </a:path>
                <a:path w="2751454" h="1580514">
                  <a:moveTo>
                    <a:pt x="465074" y="1542922"/>
                  </a:moveTo>
                  <a:lnTo>
                    <a:pt x="465074" y="1453514"/>
                  </a:lnTo>
                </a:path>
                <a:path w="2751454" h="1580514">
                  <a:moveTo>
                    <a:pt x="560451" y="1473453"/>
                  </a:moveTo>
                  <a:lnTo>
                    <a:pt x="649859" y="1473453"/>
                  </a:lnTo>
                </a:path>
                <a:path w="2751454" h="1580514">
                  <a:moveTo>
                    <a:pt x="605154" y="1518158"/>
                  </a:moveTo>
                  <a:lnTo>
                    <a:pt x="605154" y="1428750"/>
                  </a:lnTo>
                </a:path>
                <a:path w="2751454" h="1580514">
                  <a:moveTo>
                    <a:pt x="700532" y="1440561"/>
                  </a:moveTo>
                  <a:lnTo>
                    <a:pt x="789940" y="1440561"/>
                  </a:lnTo>
                </a:path>
                <a:path w="2751454" h="1580514">
                  <a:moveTo>
                    <a:pt x="745235" y="1485264"/>
                  </a:moveTo>
                  <a:lnTo>
                    <a:pt x="745235" y="1395983"/>
                  </a:lnTo>
                </a:path>
                <a:path w="2751454" h="1580514">
                  <a:moveTo>
                    <a:pt x="840613" y="1421892"/>
                  </a:moveTo>
                  <a:lnTo>
                    <a:pt x="930021" y="1421892"/>
                  </a:lnTo>
                </a:path>
                <a:path w="2751454" h="1580514">
                  <a:moveTo>
                    <a:pt x="885316" y="1466595"/>
                  </a:moveTo>
                  <a:lnTo>
                    <a:pt x="885316" y="1377188"/>
                  </a:lnTo>
                </a:path>
                <a:path w="2751454" h="1580514">
                  <a:moveTo>
                    <a:pt x="980694" y="1415414"/>
                  </a:moveTo>
                  <a:lnTo>
                    <a:pt x="1070102" y="1415414"/>
                  </a:lnTo>
                </a:path>
                <a:path w="2751454" h="1580514">
                  <a:moveTo>
                    <a:pt x="1025397" y="1460119"/>
                  </a:moveTo>
                  <a:lnTo>
                    <a:pt x="1025397" y="1370711"/>
                  </a:lnTo>
                </a:path>
                <a:path w="2751454" h="1580514">
                  <a:moveTo>
                    <a:pt x="1120902" y="1390522"/>
                  </a:moveTo>
                  <a:lnTo>
                    <a:pt x="1210183" y="1390522"/>
                  </a:lnTo>
                </a:path>
                <a:path w="2751454" h="1580514">
                  <a:moveTo>
                    <a:pt x="1165479" y="1435227"/>
                  </a:moveTo>
                  <a:lnTo>
                    <a:pt x="1165479" y="1345819"/>
                  </a:lnTo>
                </a:path>
                <a:path w="2751454" h="1580514">
                  <a:moveTo>
                    <a:pt x="1260983" y="1370964"/>
                  </a:moveTo>
                  <a:lnTo>
                    <a:pt x="1350264" y="1370964"/>
                  </a:lnTo>
                </a:path>
                <a:path w="2751454" h="1580514">
                  <a:moveTo>
                    <a:pt x="1305686" y="1415669"/>
                  </a:moveTo>
                  <a:lnTo>
                    <a:pt x="1305686" y="1326261"/>
                  </a:lnTo>
                </a:path>
                <a:path w="2751454" h="1580514">
                  <a:moveTo>
                    <a:pt x="1401064" y="1388109"/>
                  </a:moveTo>
                  <a:lnTo>
                    <a:pt x="1490472" y="1388109"/>
                  </a:lnTo>
                </a:path>
                <a:path w="2751454" h="1580514">
                  <a:moveTo>
                    <a:pt x="1445767" y="1432814"/>
                  </a:moveTo>
                  <a:lnTo>
                    <a:pt x="1445767" y="1343406"/>
                  </a:lnTo>
                </a:path>
                <a:path w="2751454" h="1580514">
                  <a:moveTo>
                    <a:pt x="1541145" y="1367282"/>
                  </a:moveTo>
                  <a:lnTo>
                    <a:pt x="1630552" y="1367282"/>
                  </a:lnTo>
                </a:path>
                <a:path w="2751454" h="1580514">
                  <a:moveTo>
                    <a:pt x="1585848" y="1411986"/>
                  </a:moveTo>
                  <a:lnTo>
                    <a:pt x="1585848" y="1322577"/>
                  </a:lnTo>
                </a:path>
                <a:path w="2751454" h="1580514">
                  <a:moveTo>
                    <a:pt x="1681226" y="1343786"/>
                  </a:moveTo>
                  <a:lnTo>
                    <a:pt x="1770634" y="1343786"/>
                  </a:lnTo>
                </a:path>
                <a:path w="2751454" h="1580514">
                  <a:moveTo>
                    <a:pt x="1725929" y="1388490"/>
                  </a:moveTo>
                  <a:lnTo>
                    <a:pt x="1725929" y="1299083"/>
                  </a:lnTo>
                </a:path>
                <a:path w="2751454" h="1580514">
                  <a:moveTo>
                    <a:pt x="1821307" y="1329182"/>
                  </a:moveTo>
                  <a:lnTo>
                    <a:pt x="1910714" y="1329182"/>
                  </a:lnTo>
                </a:path>
                <a:path w="2751454" h="1580514">
                  <a:moveTo>
                    <a:pt x="1866011" y="1373886"/>
                  </a:moveTo>
                  <a:lnTo>
                    <a:pt x="1866011" y="1284605"/>
                  </a:lnTo>
                </a:path>
                <a:path w="2751454" h="1580514">
                  <a:moveTo>
                    <a:pt x="1961388" y="1276477"/>
                  </a:moveTo>
                  <a:lnTo>
                    <a:pt x="2050796" y="1276477"/>
                  </a:lnTo>
                </a:path>
                <a:path w="2751454" h="1580514">
                  <a:moveTo>
                    <a:pt x="2006091" y="1321181"/>
                  </a:moveTo>
                  <a:lnTo>
                    <a:pt x="2006091" y="1231773"/>
                  </a:lnTo>
                </a:path>
                <a:path w="2751454" h="1580514">
                  <a:moveTo>
                    <a:pt x="2101596" y="1216152"/>
                  </a:moveTo>
                  <a:lnTo>
                    <a:pt x="2190877" y="1216152"/>
                  </a:lnTo>
                </a:path>
                <a:path w="2751454" h="1580514">
                  <a:moveTo>
                    <a:pt x="2146173" y="1260856"/>
                  </a:moveTo>
                  <a:lnTo>
                    <a:pt x="2146173" y="1171448"/>
                  </a:lnTo>
                </a:path>
                <a:path w="2751454" h="1580514">
                  <a:moveTo>
                    <a:pt x="2241677" y="712851"/>
                  </a:moveTo>
                  <a:lnTo>
                    <a:pt x="2331085" y="712851"/>
                  </a:lnTo>
                </a:path>
                <a:path w="2751454" h="1580514">
                  <a:moveTo>
                    <a:pt x="2286380" y="757554"/>
                  </a:moveTo>
                  <a:lnTo>
                    <a:pt x="2286380" y="668146"/>
                  </a:lnTo>
                </a:path>
                <a:path w="2751454" h="1580514">
                  <a:moveTo>
                    <a:pt x="2381758" y="865885"/>
                  </a:moveTo>
                  <a:lnTo>
                    <a:pt x="2471166" y="865885"/>
                  </a:lnTo>
                </a:path>
                <a:path w="2751454" h="1580514">
                  <a:moveTo>
                    <a:pt x="2426462" y="910589"/>
                  </a:moveTo>
                  <a:lnTo>
                    <a:pt x="2426462" y="821182"/>
                  </a:lnTo>
                </a:path>
                <a:path w="2751454" h="1580514">
                  <a:moveTo>
                    <a:pt x="2521839" y="225170"/>
                  </a:moveTo>
                  <a:lnTo>
                    <a:pt x="2611246" y="225170"/>
                  </a:lnTo>
                </a:path>
                <a:path w="2751454" h="1580514">
                  <a:moveTo>
                    <a:pt x="2566542" y="269875"/>
                  </a:moveTo>
                  <a:lnTo>
                    <a:pt x="2566542" y="180466"/>
                  </a:lnTo>
                </a:path>
                <a:path w="2751454" h="1580514">
                  <a:moveTo>
                    <a:pt x="2661919" y="44703"/>
                  </a:moveTo>
                  <a:lnTo>
                    <a:pt x="2751328" y="44703"/>
                  </a:lnTo>
                </a:path>
                <a:path w="2751454" h="1580514">
                  <a:moveTo>
                    <a:pt x="2706624" y="89281"/>
                  </a:moveTo>
                  <a:lnTo>
                    <a:pt x="2706624" y="0"/>
                  </a:lnTo>
                </a:path>
              </a:pathLst>
            </a:custGeom>
            <a:ln w="9017">
              <a:solidFill>
                <a:srgbClr val="A020F0"/>
              </a:solidFill>
            </a:ln>
          </p:spPr>
          <p:txBody>
            <a:bodyPr wrap="square" lIns="0" tIns="0" rIns="0" bIns="0" rtlCol="0"/>
            <a:lstStyle/>
            <a:p>
              <a:endParaRPr/>
            </a:p>
          </p:txBody>
        </p:sp>
        <p:sp>
          <p:nvSpPr>
            <p:cNvPr id="60" name="object 60"/>
            <p:cNvSpPr/>
            <p:nvPr/>
          </p:nvSpPr>
          <p:spPr>
            <a:xfrm>
              <a:off x="1384427" y="3620274"/>
              <a:ext cx="2726055" cy="1057910"/>
            </a:xfrm>
            <a:custGeom>
              <a:avLst/>
              <a:gdLst/>
              <a:ahLst/>
              <a:cxnLst/>
              <a:rect l="l" t="t" r="r" b="b"/>
              <a:pathLst>
                <a:path w="2726054" h="1057910">
                  <a:moveTo>
                    <a:pt x="63246" y="1026045"/>
                  </a:moveTo>
                  <a:lnTo>
                    <a:pt x="60756" y="1013739"/>
                  </a:lnTo>
                  <a:lnTo>
                    <a:pt x="53975" y="1003693"/>
                  </a:lnTo>
                  <a:lnTo>
                    <a:pt x="43916" y="996911"/>
                  </a:lnTo>
                  <a:lnTo>
                    <a:pt x="31623" y="994422"/>
                  </a:lnTo>
                  <a:lnTo>
                    <a:pt x="19316" y="996911"/>
                  </a:lnTo>
                  <a:lnTo>
                    <a:pt x="9258" y="1003693"/>
                  </a:lnTo>
                  <a:lnTo>
                    <a:pt x="2476" y="1013739"/>
                  </a:lnTo>
                  <a:lnTo>
                    <a:pt x="0" y="1026045"/>
                  </a:lnTo>
                  <a:lnTo>
                    <a:pt x="2476" y="1038352"/>
                  </a:lnTo>
                  <a:lnTo>
                    <a:pt x="9258" y="1048397"/>
                  </a:lnTo>
                  <a:lnTo>
                    <a:pt x="19316" y="1055179"/>
                  </a:lnTo>
                  <a:lnTo>
                    <a:pt x="31623" y="1057668"/>
                  </a:lnTo>
                  <a:lnTo>
                    <a:pt x="43916" y="1055179"/>
                  </a:lnTo>
                  <a:lnTo>
                    <a:pt x="53975" y="1048397"/>
                  </a:lnTo>
                  <a:lnTo>
                    <a:pt x="60756" y="1038352"/>
                  </a:lnTo>
                  <a:lnTo>
                    <a:pt x="63246" y="1026045"/>
                  </a:lnTo>
                  <a:close/>
                </a:path>
                <a:path w="2726054" h="1057910">
                  <a:moveTo>
                    <a:pt x="203454" y="748665"/>
                  </a:moveTo>
                  <a:lnTo>
                    <a:pt x="200964" y="736371"/>
                  </a:lnTo>
                  <a:lnTo>
                    <a:pt x="194183" y="726313"/>
                  </a:lnTo>
                  <a:lnTo>
                    <a:pt x="184124" y="719531"/>
                  </a:lnTo>
                  <a:lnTo>
                    <a:pt x="171831" y="717042"/>
                  </a:lnTo>
                  <a:lnTo>
                    <a:pt x="159524" y="719531"/>
                  </a:lnTo>
                  <a:lnTo>
                    <a:pt x="149466" y="726313"/>
                  </a:lnTo>
                  <a:lnTo>
                    <a:pt x="142684" y="736371"/>
                  </a:lnTo>
                  <a:lnTo>
                    <a:pt x="140208" y="748665"/>
                  </a:lnTo>
                  <a:lnTo>
                    <a:pt x="142684" y="760971"/>
                  </a:lnTo>
                  <a:lnTo>
                    <a:pt x="149466" y="771029"/>
                  </a:lnTo>
                  <a:lnTo>
                    <a:pt x="159524" y="777811"/>
                  </a:lnTo>
                  <a:lnTo>
                    <a:pt x="171831" y="780288"/>
                  </a:lnTo>
                  <a:lnTo>
                    <a:pt x="184124" y="777811"/>
                  </a:lnTo>
                  <a:lnTo>
                    <a:pt x="194183" y="771029"/>
                  </a:lnTo>
                  <a:lnTo>
                    <a:pt x="200964" y="760971"/>
                  </a:lnTo>
                  <a:lnTo>
                    <a:pt x="203454" y="748665"/>
                  </a:lnTo>
                  <a:close/>
                </a:path>
                <a:path w="2726054" h="1057910">
                  <a:moveTo>
                    <a:pt x="343662" y="590169"/>
                  </a:moveTo>
                  <a:lnTo>
                    <a:pt x="341172" y="577875"/>
                  </a:lnTo>
                  <a:lnTo>
                    <a:pt x="334391" y="567817"/>
                  </a:lnTo>
                  <a:lnTo>
                    <a:pt x="324332" y="561035"/>
                  </a:lnTo>
                  <a:lnTo>
                    <a:pt x="312039" y="558546"/>
                  </a:lnTo>
                  <a:lnTo>
                    <a:pt x="299732" y="561035"/>
                  </a:lnTo>
                  <a:lnTo>
                    <a:pt x="289674" y="567817"/>
                  </a:lnTo>
                  <a:lnTo>
                    <a:pt x="282892" y="577875"/>
                  </a:lnTo>
                  <a:lnTo>
                    <a:pt x="280416" y="590169"/>
                  </a:lnTo>
                  <a:lnTo>
                    <a:pt x="282892" y="602475"/>
                  </a:lnTo>
                  <a:lnTo>
                    <a:pt x="289674" y="612533"/>
                  </a:lnTo>
                  <a:lnTo>
                    <a:pt x="299732" y="619315"/>
                  </a:lnTo>
                  <a:lnTo>
                    <a:pt x="312039" y="621792"/>
                  </a:lnTo>
                  <a:lnTo>
                    <a:pt x="324332" y="619315"/>
                  </a:lnTo>
                  <a:lnTo>
                    <a:pt x="334391" y="612533"/>
                  </a:lnTo>
                  <a:lnTo>
                    <a:pt x="341172" y="602475"/>
                  </a:lnTo>
                  <a:lnTo>
                    <a:pt x="343662" y="590169"/>
                  </a:lnTo>
                  <a:close/>
                </a:path>
                <a:path w="2726054" h="1057910">
                  <a:moveTo>
                    <a:pt x="483870" y="433959"/>
                  </a:moveTo>
                  <a:lnTo>
                    <a:pt x="481380" y="421665"/>
                  </a:lnTo>
                  <a:lnTo>
                    <a:pt x="474599" y="411607"/>
                  </a:lnTo>
                  <a:lnTo>
                    <a:pt x="464540" y="404825"/>
                  </a:lnTo>
                  <a:lnTo>
                    <a:pt x="452247" y="402336"/>
                  </a:lnTo>
                  <a:lnTo>
                    <a:pt x="439940" y="404825"/>
                  </a:lnTo>
                  <a:lnTo>
                    <a:pt x="429882" y="411607"/>
                  </a:lnTo>
                  <a:lnTo>
                    <a:pt x="423100" y="421665"/>
                  </a:lnTo>
                  <a:lnTo>
                    <a:pt x="420624" y="433959"/>
                  </a:lnTo>
                  <a:lnTo>
                    <a:pt x="423100" y="446265"/>
                  </a:lnTo>
                  <a:lnTo>
                    <a:pt x="429882" y="456323"/>
                  </a:lnTo>
                  <a:lnTo>
                    <a:pt x="439940" y="463105"/>
                  </a:lnTo>
                  <a:lnTo>
                    <a:pt x="452247" y="465582"/>
                  </a:lnTo>
                  <a:lnTo>
                    <a:pt x="464540" y="463105"/>
                  </a:lnTo>
                  <a:lnTo>
                    <a:pt x="474599" y="456323"/>
                  </a:lnTo>
                  <a:lnTo>
                    <a:pt x="481380" y="446265"/>
                  </a:lnTo>
                  <a:lnTo>
                    <a:pt x="483870" y="433959"/>
                  </a:lnTo>
                  <a:close/>
                </a:path>
                <a:path w="2726054" h="1057910">
                  <a:moveTo>
                    <a:pt x="624078" y="407289"/>
                  </a:moveTo>
                  <a:lnTo>
                    <a:pt x="621588" y="394995"/>
                  </a:lnTo>
                  <a:lnTo>
                    <a:pt x="614807" y="384937"/>
                  </a:lnTo>
                  <a:lnTo>
                    <a:pt x="604748" y="378155"/>
                  </a:lnTo>
                  <a:lnTo>
                    <a:pt x="592455" y="375666"/>
                  </a:lnTo>
                  <a:lnTo>
                    <a:pt x="580148" y="378155"/>
                  </a:lnTo>
                  <a:lnTo>
                    <a:pt x="570090" y="384937"/>
                  </a:lnTo>
                  <a:lnTo>
                    <a:pt x="563308" y="394995"/>
                  </a:lnTo>
                  <a:lnTo>
                    <a:pt x="560832" y="407289"/>
                  </a:lnTo>
                  <a:lnTo>
                    <a:pt x="563308" y="419595"/>
                  </a:lnTo>
                  <a:lnTo>
                    <a:pt x="570090" y="429653"/>
                  </a:lnTo>
                  <a:lnTo>
                    <a:pt x="580148" y="436435"/>
                  </a:lnTo>
                  <a:lnTo>
                    <a:pt x="592455" y="438924"/>
                  </a:lnTo>
                  <a:lnTo>
                    <a:pt x="604748" y="436435"/>
                  </a:lnTo>
                  <a:lnTo>
                    <a:pt x="614807" y="429653"/>
                  </a:lnTo>
                  <a:lnTo>
                    <a:pt x="621588" y="419595"/>
                  </a:lnTo>
                  <a:lnTo>
                    <a:pt x="624078" y="407289"/>
                  </a:lnTo>
                  <a:close/>
                </a:path>
                <a:path w="2726054" h="1057910">
                  <a:moveTo>
                    <a:pt x="763524" y="382905"/>
                  </a:moveTo>
                  <a:lnTo>
                    <a:pt x="761034" y="370611"/>
                  </a:lnTo>
                  <a:lnTo>
                    <a:pt x="754253" y="360553"/>
                  </a:lnTo>
                  <a:lnTo>
                    <a:pt x="744194" y="353771"/>
                  </a:lnTo>
                  <a:lnTo>
                    <a:pt x="731901" y="351282"/>
                  </a:lnTo>
                  <a:lnTo>
                    <a:pt x="719594" y="353771"/>
                  </a:lnTo>
                  <a:lnTo>
                    <a:pt x="709536" y="360553"/>
                  </a:lnTo>
                  <a:lnTo>
                    <a:pt x="702754" y="370611"/>
                  </a:lnTo>
                  <a:lnTo>
                    <a:pt x="700278" y="382905"/>
                  </a:lnTo>
                  <a:lnTo>
                    <a:pt x="702754" y="395211"/>
                  </a:lnTo>
                  <a:lnTo>
                    <a:pt x="709536" y="405269"/>
                  </a:lnTo>
                  <a:lnTo>
                    <a:pt x="719594" y="412051"/>
                  </a:lnTo>
                  <a:lnTo>
                    <a:pt x="731901" y="414528"/>
                  </a:lnTo>
                  <a:lnTo>
                    <a:pt x="744194" y="412051"/>
                  </a:lnTo>
                  <a:lnTo>
                    <a:pt x="754253" y="405269"/>
                  </a:lnTo>
                  <a:lnTo>
                    <a:pt x="761034" y="395211"/>
                  </a:lnTo>
                  <a:lnTo>
                    <a:pt x="763524" y="382905"/>
                  </a:lnTo>
                  <a:close/>
                </a:path>
                <a:path w="2726054" h="1057910">
                  <a:moveTo>
                    <a:pt x="903732" y="350139"/>
                  </a:moveTo>
                  <a:lnTo>
                    <a:pt x="901242" y="337845"/>
                  </a:lnTo>
                  <a:lnTo>
                    <a:pt x="894461" y="327787"/>
                  </a:lnTo>
                  <a:lnTo>
                    <a:pt x="884402" y="321005"/>
                  </a:lnTo>
                  <a:lnTo>
                    <a:pt x="872109" y="318516"/>
                  </a:lnTo>
                  <a:lnTo>
                    <a:pt x="859802" y="321005"/>
                  </a:lnTo>
                  <a:lnTo>
                    <a:pt x="849744" y="327787"/>
                  </a:lnTo>
                  <a:lnTo>
                    <a:pt x="842962" y="337845"/>
                  </a:lnTo>
                  <a:lnTo>
                    <a:pt x="840486" y="350139"/>
                  </a:lnTo>
                  <a:lnTo>
                    <a:pt x="842962" y="362445"/>
                  </a:lnTo>
                  <a:lnTo>
                    <a:pt x="849744" y="372503"/>
                  </a:lnTo>
                  <a:lnTo>
                    <a:pt x="859802" y="379285"/>
                  </a:lnTo>
                  <a:lnTo>
                    <a:pt x="872109" y="381762"/>
                  </a:lnTo>
                  <a:lnTo>
                    <a:pt x="884402" y="379285"/>
                  </a:lnTo>
                  <a:lnTo>
                    <a:pt x="894461" y="372503"/>
                  </a:lnTo>
                  <a:lnTo>
                    <a:pt x="901242" y="362445"/>
                  </a:lnTo>
                  <a:lnTo>
                    <a:pt x="903732" y="350139"/>
                  </a:lnTo>
                  <a:close/>
                </a:path>
                <a:path w="2726054" h="1057910">
                  <a:moveTo>
                    <a:pt x="1043940" y="350901"/>
                  </a:moveTo>
                  <a:lnTo>
                    <a:pt x="1041450" y="338607"/>
                  </a:lnTo>
                  <a:lnTo>
                    <a:pt x="1034669" y="328549"/>
                  </a:lnTo>
                  <a:lnTo>
                    <a:pt x="1024610" y="321767"/>
                  </a:lnTo>
                  <a:lnTo>
                    <a:pt x="1012317" y="319278"/>
                  </a:lnTo>
                  <a:lnTo>
                    <a:pt x="1000010" y="321767"/>
                  </a:lnTo>
                  <a:lnTo>
                    <a:pt x="989952" y="328549"/>
                  </a:lnTo>
                  <a:lnTo>
                    <a:pt x="983170" y="338607"/>
                  </a:lnTo>
                  <a:lnTo>
                    <a:pt x="980694" y="350901"/>
                  </a:lnTo>
                  <a:lnTo>
                    <a:pt x="983170" y="363207"/>
                  </a:lnTo>
                  <a:lnTo>
                    <a:pt x="989952" y="373265"/>
                  </a:lnTo>
                  <a:lnTo>
                    <a:pt x="1000010" y="380047"/>
                  </a:lnTo>
                  <a:lnTo>
                    <a:pt x="1012317" y="382524"/>
                  </a:lnTo>
                  <a:lnTo>
                    <a:pt x="1024610" y="380047"/>
                  </a:lnTo>
                  <a:lnTo>
                    <a:pt x="1034669" y="373265"/>
                  </a:lnTo>
                  <a:lnTo>
                    <a:pt x="1041450" y="363207"/>
                  </a:lnTo>
                  <a:lnTo>
                    <a:pt x="1043940" y="350901"/>
                  </a:lnTo>
                  <a:close/>
                </a:path>
                <a:path w="2726054" h="1057910">
                  <a:moveTo>
                    <a:pt x="1184148" y="280035"/>
                  </a:moveTo>
                  <a:lnTo>
                    <a:pt x="1181658" y="267741"/>
                  </a:lnTo>
                  <a:lnTo>
                    <a:pt x="1174877" y="257683"/>
                  </a:lnTo>
                  <a:lnTo>
                    <a:pt x="1164818" y="250901"/>
                  </a:lnTo>
                  <a:lnTo>
                    <a:pt x="1152525" y="248412"/>
                  </a:lnTo>
                  <a:lnTo>
                    <a:pt x="1140218" y="250901"/>
                  </a:lnTo>
                  <a:lnTo>
                    <a:pt x="1130160" y="257683"/>
                  </a:lnTo>
                  <a:lnTo>
                    <a:pt x="1123378" y="267741"/>
                  </a:lnTo>
                  <a:lnTo>
                    <a:pt x="1120902" y="280035"/>
                  </a:lnTo>
                  <a:lnTo>
                    <a:pt x="1123378" y="292341"/>
                  </a:lnTo>
                  <a:lnTo>
                    <a:pt x="1130160" y="302399"/>
                  </a:lnTo>
                  <a:lnTo>
                    <a:pt x="1140218" y="309181"/>
                  </a:lnTo>
                  <a:lnTo>
                    <a:pt x="1152525" y="311658"/>
                  </a:lnTo>
                  <a:lnTo>
                    <a:pt x="1164818" y="309181"/>
                  </a:lnTo>
                  <a:lnTo>
                    <a:pt x="1174877" y="302399"/>
                  </a:lnTo>
                  <a:lnTo>
                    <a:pt x="1181658" y="292341"/>
                  </a:lnTo>
                  <a:lnTo>
                    <a:pt x="1184148" y="280035"/>
                  </a:lnTo>
                  <a:close/>
                </a:path>
                <a:path w="2726054" h="1057910">
                  <a:moveTo>
                    <a:pt x="1324356" y="304419"/>
                  </a:moveTo>
                  <a:lnTo>
                    <a:pt x="1321866" y="292125"/>
                  </a:lnTo>
                  <a:lnTo>
                    <a:pt x="1315085" y="282067"/>
                  </a:lnTo>
                  <a:lnTo>
                    <a:pt x="1305026" y="275285"/>
                  </a:lnTo>
                  <a:lnTo>
                    <a:pt x="1292733" y="272796"/>
                  </a:lnTo>
                  <a:lnTo>
                    <a:pt x="1280426" y="275285"/>
                  </a:lnTo>
                  <a:lnTo>
                    <a:pt x="1270368" y="282067"/>
                  </a:lnTo>
                  <a:lnTo>
                    <a:pt x="1263586" y="292125"/>
                  </a:lnTo>
                  <a:lnTo>
                    <a:pt x="1261110" y="304419"/>
                  </a:lnTo>
                  <a:lnTo>
                    <a:pt x="1263586" y="316725"/>
                  </a:lnTo>
                  <a:lnTo>
                    <a:pt x="1270368" y="326783"/>
                  </a:lnTo>
                  <a:lnTo>
                    <a:pt x="1280426" y="333565"/>
                  </a:lnTo>
                  <a:lnTo>
                    <a:pt x="1292733" y="336042"/>
                  </a:lnTo>
                  <a:lnTo>
                    <a:pt x="1305026" y="333565"/>
                  </a:lnTo>
                  <a:lnTo>
                    <a:pt x="1315085" y="326783"/>
                  </a:lnTo>
                  <a:lnTo>
                    <a:pt x="1321866" y="316725"/>
                  </a:lnTo>
                  <a:lnTo>
                    <a:pt x="1324356" y="304419"/>
                  </a:lnTo>
                  <a:close/>
                </a:path>
                <a:path w="2726054" h="1057910">
                  <a:moveTo>
                    <a:pt x="1464564" y="290703"/>
                  </a:moveTo>
                  <a:lnTo>
                    <a:pt x="1462074" y="278409"/>
                  </a:lnTo>
                  <a:lnTo>
                    <a:pt x="1455293" y="268351"/>
                  </a:lnTo>
                  <a:lnTo>
                    <a:pt x="1445247" y="261569"/>
                  </a:lnTo>
                  <a:lnTo>
                    <a:pt x="1432941" y="259080"/>
                  </a:lnTo>
                  <a:lnTo>
                    <a:pt x="1420634" y="261569"/>
                  </a:lnTo>
                  <a:lnTo>
                    <a:pt x="1410576" y="268351"/>
                  </a:lnTo>
                  <a:lnTo>
                    <a:pt x="1403794" y="278409"/>
                  </a:lnTo>
                  <a:lnTo>
                    <a:pt x="1401318" y="290703"/>
                  </a:lnTo>
                  <a:lnTo>
                    <a:pt x="1403794" y="303009"/>
                  </a:lnTo>
                  <a:lnTo>
                    <a:pt x="1410576" y="313067"/>
                  </a:lnTo>
                  <a:lnTo>
                    <a:pt x="1420634" y="319849"/>
                  </a:lnTo>
                  <a:lnTo>
                    <a:pt x="1432941" y="322326"/>
                  </a:lnTo>
                  <a:lnTo>
                    <a:pt x="1445247" y="319849"/>
                  </a:lnTo>
                  <a:lnTo>
                    <a:pt x="1455293" y="313067"/>
                  </a:lnTo>
                  <a:lnTo>
                    <a:pt x="1462074" y="303009"/>
                  </a:lnTo>
                  <a:lnTo>
                    <a:pt x="1464564" y="290703"/>
                  </a:lnTo>
                  <a:close/>
                </a:path>
                <a:path w="2726054" h="1057910">
                  <a:moveTo>
                    <a:pt x="1604772" y="276987"/>
                  </a:moveTo>
                  <a:lnTo>
                    <a:pt x="1602282" y="264693"/>
                  </a:lnTo>
                  <a:lnTo>
                    <a:pt x="1595501" y="254635"/>
                  </a:lnTo>
                  <a:lnTo>
                    <a:pt x="1585442" y="247853"/>
                  </a:lnTo>
                  <a:lnTo>
                    <a:pt x="1573149" y="245364"/>
                  </a:lnTo>
                  <a:lnTo>
                    <a:pt x="1560842" y="247853"/>
                  </a:lnTo>
                  <a:lnTo>
                    <a:pt x="1550784" y="254635"/>
                  </a:lnTo>
                  <a:lnTo>
                    <a:pt x="1544002" y="264693"/>
                  </a:lnTo>
                  <a:lnTo>
                    <a:pt x="1541526" y="276987"/>
                  </a:lnTo>
                  <a:lnTo>
                    <a:pt x="1544002" y="289293"/>
                  </a:lnTo>
                  <a:lnTo>
                    <a:pt x="1550784" y="299351"/>
                  </a:lnTo>
                  <a:lnTo>
                    <a:pt x="1560842" y="306133"/>
                  </a:lnTo>
                  <a:lnTo>
                    <a:pt x="1573149" y="308610"/>
                  </a:lnTo>
                  <a:lnTo>
                    <a:pt x="1585442" y="306133"/>
                  </a:lnTo>
                  <a:lnTo>
                    <a:pt x="1595501" y="299351"/>
                  </a:lnTo>
                  <a:lnTo>
                    <a:pt x="1602282" y="289293"/>
                  </a:lnTo>
                  <a:lnTo>
                    <a:pt x="1604772" y="276987"/>
                  </a:lnTo>
                  <a:close/>
                </a:path>
                <a:path w="2726054" h="1057910">
                  <a:moveTo>
                    <a:pt x="1744218" y="239649"/>
                  </a:moveTo>
                  <a:lnTo>
                    <a:pt x="1741728" y="227355"/>
                  </a:lnTo>
                  <a:lnTo>
                    <a:pt x="1734947" y="217297"/>
                  </a:lnTo>
                  <a:lnTo>
                    <a:pt x="1724888" y="210515"/>
                  </a:lnTo>
                  <a:lnTo>
                    <a:pt x="1712595" y="208026"/>
                  </a:lnTo>
                  <a:lnTo>
                    <a:pt x="1700288" y="210515"/>
                  </a:lnTo>
                  <a:lnTo>
                    <a:pt x="1690230" y="217297"/>
                  </a:lnTo>
                  <a:lnTo>
                    <a:pt x="1683448" y="227355"/>
                  </a:lnTo>
                  <a:lnTo>
                    <a:pt x="1680972" y="239649"/>
                  </a:lnTo>
                  <a:lnTo>
                    <a:pt x="1683448" y="251955"/>
                  </a:lnTo>
                  <a:lnTo>
                    <a:pt x="1690230" y="262013"/>
                  </a:lnTo>
                  <a:lnTo>
                    <a:pt x="1700288" y="268795"/>
                  </a:lnTo>
                  <a:lnTo>
                    <a:pt x="1712595" y="271272"/>
                  </a:lnTo>
                  <a:lnTo>
                    <a:pt x="1724888" y="268795"/>
                  </a:lnTo>
                  <a:lnTo>
                    <a:pt x="1734947" y="262013"/>
                  </a:lnTo>
                  <a:lnTo>
                    <a:pt x="1741728" y="251955"/>
                  </a:lnTo>
                  <a:lnTo>
                    <a:pt x="1744218" y="239649"/>
                  </a:lnTo>
                  <a:close/>
                </a:path>
                <a:path w="2726054" h="1057910">
                  <a:moveTo>
                    <a:pt x="1884426" y="228219"/>
                  </a:moveTo>
                  <a:lnTo>
                    <a:pt x="1881936" y="215925"/>
                  </a:lnTo>
                  <a:lnTo>
                    <a:pt x="1875155" y="205867"/>
                  </a:lnTo>
                  <a:lnTo>
                    <a:pt x="1865096" y="199085"/>
                  </a:lnTo>
                  <a:lnTo>
                    <a:pt x="1852803" y="196596"/>
                  </a:lnTo>
                  <a:lnTo>
                    <a:pt x="1840496" y="199085"/>
                  </a:lnTo>
                  <a:lnTo>
                    <a:pt x="1830438" y="205867"/>
                  </a:lnTo>
                  <a:lnTo>
                    <a:pt x="1823656" y="215925"/>
                  </a:lnTo>
                  <a:lnTo>
                    <a:pt x="1821180" y="228219"/>
                  </a:lnTo>
                  <a:lnTo>
                    <a:pt x="1823656" y="240525"/>
                  </a:lnTo>
                  <a:lnTo>
                    <a:pt x="1830438" y="250583"/>
                  </a:lnTo>
                  <a:lnTo>
                    <a:pt x="1840496" y="257365"/>
                  </a:lnTo>
                  <a:lnTo>
                    <a:pt x="1852803" y="259842"/>
                  </a:lnTo>
                  <a:lnTo>
                    <a:pt x="1865096" y="257365"/>
                  </a:lnTo>
                  <a:lnTo>
                    <a:pt x="1875155" y="250583"/>
                  </a:lnTo>
                  <a:lnTo>
                    <a:pt x="1881936" y="240525"/>
                  </a:lnTo>
                  <a:lnTo>
                    <a:pt x="1884426" y="228219"/>
                  </a:lnTo>
                  <a:close/>
                </a:path>
                <a:path w="2726054" h="1057910">
                  <a:moveTo>
                    <a:pt x="2024634" y="236601"/>
                  </a:moveTo>
                  <a:lnTo>
                    <a:pt x="2022144" y="224307"/>
                  </a:lnTo>
                  <a:lnTo>
                    <a:pt x="2015363" y="214249"/>
                  </a:lnTo>
                  <a:lnTo>
                    <a:pt x="2005304" y="207467"/>
                  </a:lnTo>
                  <a:lnTo>
                    <a:pt x="1993011" y="204978"/>
                  </a:lnTo>
                  <a:lnTo>
                    <a:pt x="1980704" y="207467"/>
                  </a:lnTo>
                  <a:lnTo>
                    <a:pt x="1970646" y="214249"/>
                  </a:lnTo>
                  <a:lnTo>
                    <a:pt x="1963864" y="224307"/>
                  </a:lnTo>
                  <a:lnTo>
                    <a:pt x="1961388" y="236601"/>
                  </a:lnTo>
                  <a:lnTo>
                    <a:pt x="1963864" y="248907"/>
                  </a:lnTo>
                  <a:lnTo>
                    <a:pt x="1970646" y="258965"/>
                  </a:lnTo>
                  <a:lnTo>
                    <a:pt x="1980704" y="265747"/>
                  </a:lnTo>
                  <a:lnTo>
                    <a:pt x="1993011" y="268224"/>
                  </a:lnTo>
                  <a:lnTo>
                    <a:pt x="2005304" y="265747"/>
                  </a:lnTo>
                  <a:lnTo>
                    <a:pt x="2015363" y="258965"/>
                  </a:lnTo>
                  <a:lnTo>
                    <a:pt x="2022144" y="248907"/>
                  </a:lnTo>
                  <a:lnTo>
                    <a:pt x="2024634" y="236601"/>
                  </a:lnTo>
                  <a:close/>
                </a:path>
                <a:path w="2726054" h="1057910">
                  <a:moveTo>
                    <a:pt x="2164842" y="218313"/>
                  </a:moveTo>
                  <a:lnTo>
                    <a:pt x="2162352" y="206019"/>
                  </a:lnTo>
                  <a:lnTo>
                    <a:pt x="2155571" y="195961"/>
                  </a:lnTo>
                  <a:lnTo>
                    <a:pt x="2145512" y="189179"/>
                  </a:lnTo>
                  <a:lnTo>
                    <a:pt x="2133219" y="186690"/>
                  </a:lnTo>
                  <a:lnTo>
                    <a:pt x="2120912" y="189179"/>
                  </a:lnTo>
                  <a:lnTo>
                    <a:pt x="2110854" y="195961"/>
                  </a:lnTo>
                  <a:lnTo>
                    <a:pt x="2104072" y="206019"/>
                  </a:lnTo>
                  <a:lnTo>
                    <a:pt x="2101596" y="218313"/>
                  </a:lnTo>
                  <a:lnTo>
                    <a:pt x="2104072" y="230619"/>
                  </a:lnTo>
                  <a:lnTo>
                    <a:pt x="2110854" y="240677"/>
                  </a:lnTo>
                  <a:lnTo>
                    <a:pt x="2120912" y="247459"/>
                  </a:lnTo>
                  <a:lnTo>
                    <a:pt x="2133219" y="249936"/>
                  </a:lnTo>
                  <a:lnTo>
                    <a:pt x="2145512" y="247459"/>
                  </a:lnTo>
                  <a:lnTo>
                    <a:pt x="2155571" y="240677"/>
                  </a:lnTo>
                  <a:lnTo>
                    <a:pt x="2162352" y="230619"/>
                  </a:lnTo>
                  <a:lnTo>
                    <a:pt x="2164842" y="218313"/>
                  </a:lnTo>
                  <a:close/>
                </a:path>
                <a:path w="2726054" h="1057910">
                  <a:moveTo>
                    <a:pt x="2305050" y="179451"/>
                  </a:moveTo>
                  <a:lnTo>
                    <a:pt x="2302560" y="167157"/>
                  </a:lnTo>
                  <a:lnTo>
                    <a:pt x="2295779" y="157099"/>
                  </a:lnTo>
                  <a:lnTo>
                    <a:pt x="2285720" y="150317"/>
                  </a:lnTo>
                  <a:lnTo>
                    <a:pt x="2273427" y="147828"/>
                  </a:lnTo>
                  <a:lnTo>
                    <a:pt x="2261120" y="150317"/>
                  </a:lnTo>
                  <a:lnTo>
                    <a:pt x="2251062" y="157099"/>
                  </a:lnTo>
                  <a:lnTo>
                    <a:pt x="2244280" y="167157"/>
                  </a:lnTo>
                  <a:lnTo>
                    <a:pt x="2241804" y="179451"/>
                  </a:lnTo>
                  <a:lnTo>
                    <a:pt x="2244280" y="191757"/>
                  </a:lnTo>
                  <a:lnTo>
                    <a:pt x="2251062" y="201815"/>
                  </a:lnTo>
                  <a:lnTo>
                    <a:pt x="2261120" y="208597"/>
                  </a:lnTo>
                  <a:lnTo>
                    <a:pt x="2273427" y="211074"/>
                  </a:lnTo>
                  <a:lnTo>
                    <a:pt x="2285720" y="208597"/>
                  </a:lnTo>
                  <a:lnTo>
                    <a:pt x="2295779" y="201815"/>
                  </a:lnTo>
                  <a:lnTo>
                    <a:pt x="2302560" y="191757"/>
                  </a:lnTo>
                  <a:lnTo>
                    <a:pt x="2305050" y="179451"/>
                  </a:lnTo>
                  <a:close/>
                </a:path>
                <a:path w="2726054" h="1057910">
                  <a:moveTo>
                    <a:pt x="2445258" y="132969"/>
                  </a:moveTo>
                  <a:lnTo>
                    <a:pt x="2442768" y="120675"/>
                  </a:lnTo>
                  <a:lnTo>
                    <a:pt x="2435987" y="110617"/>
                  </a:lnTo>
                  <a:lnTo>
                    <a:pt x="2425941" y="103835"/>
                  </a:lnTo>
                  <a:lnTo>
                    <a:pt x="2413635" y="101346"/>
                  </a:lnTo>
                  <a:lnTo>
                    <a:pt x="2401328" y="103835"/>
                  </a:lnTo>
                  <a:lnTo>
                    <a:pt x="2391270" y="110617"/>
                  </a:lnTo>
                  <a:lnTo>
                    <a:pt x="2384488" y="120675"/>
                  </a:lnTo>
                  <a:lnTo>
                    <a:pt x="2382012" y="132969"/>
                  </a:lnTo>
                  <a:lnTo>
                    <a:pt x="2384488" y="145275"/>
                  </a:lnTo>
                  <a:lnTo>
                    <a:pt x="2391270" y="155333"/>
                  </a:lnTo>
                  <a:lnTo>
                    <a:pt x="2401328" y="162115"/>
                  </a:lnTo>
                  <a:lnTo>
                    <a:pt x="2413635" y="164592"/>
                  </a:lnTo>
                  <a:lnTo>
                    <a:pt x="2425941" y="162115"/>
                  </a:lnTo>
                  <a:lnTo>
                    <a:pt x="2435987" y="155333"/>
                  </a:lnTo>
                  <a:lnTo>
                    <a:pt x="2442768" y="145275"/>
                  </a:lnTo>
                  <a:lnTo>
                    <a:pt x="2445258" y="132969"/>
                  </a:lnTo>
                  <a:close/>
                </a:path>
                <a:path w="2726054" h="1057910">
                  <a:moveTo>
                    <a:pt x="2585466" y="65913"/>
                  </a:moveTo>
                  <a:lnTo>
                    <a:pt x="2582976" y="53619"/>
                  </a:lnTo>
                  <a:lnTo>
                    <a:pt x="2576195" y="43561"/>
                  </a:lnTo>
                  <a:lnTo>
                    <a:pt x="2566136" y="36779"/>
                  </a:lnTo>
                  <a:lnTo>
                    <a:pt x="2553843" y="34290"/>
                  </a:lnTo>
                  <a:lnTo>
                    <a:pt x="2541536" y="36779"/>
                  </a:lnTo>
                  <a:lnTo>
                    <a:pt x="2531478" y="43561"/>
                  </a:lnTo>
                  <a:lnTo>
                    <a:pt x="2524696" y="53619"/>
                  </a:lnTo>
                  <a:lnTo>
                    <a:pt x="2522220" y="65913"/>
                  </a:lnTo>
                  <a:lnTo>
                    <a:pt x="2524696" y="78219"/>
                  </a:lnTo>
                  <a:lnTo>
                    <a:pt x="2531478" y="88277"/>
                  </a:lnTo>
                  <a:lnTo>
                    <a:pt x="2541536" y="95059"/>
                  </a:lnTo>
                  <a:lnTo>
                    <a:pt x="2553843" y="97536"/>
                  </a:lnTo>
                  <a:lnTo>
                    <a:pt x="2566136" y="95059"/>
                  </a:lnTo>
                  <a:lnTo>
                    <a:pt x="2576195" y="88277"/>
                  </a:lnTo>
                  <a:lnTo>
                    <a:pt x="2582976" y="78219"/>
                  </a:lnTo>
                  <a:lnTo>
                    <a:pt x="2585466" y="65913"/>
                  </a:lnTo>
                  <a:close/>
                </a:path>
                <a:path w="2726054" h="1057910">
                  <a:moveTo>
                    <a:pt x="2725674" y="31623"/>
                  </a:moveTo>
                  <a:lnTo>
                    <a:pt x="2723184" y="19329"/>
                  </a:lnTo>
                  <a:lnTo>
                    <a:pt x="2716403" y="9271"/>
                  </a:lnTo>
                  <a:lnTo>
                    <a:pt x="2706344" y="2489"/>
                  </a:lnTo>
                  <a:lnTo>
                    <a:pt x="2694051" y="0"/>
                  </a:lnTo>
                  <a:lnTo>
                    <a:pt x="2681744" y="2489"/>
                  </a:lnTo>
                  <a:lnTo>
                    <a:pt x="2671686" y="9271"/>
                  </a:lnTo>
                  <a:lnTo>
                    <a:pt x="2664904" y="19329"/>
                  </a:lnTo>
                  <a:lnTo>
                    <a:pt x="2662428" y="31623"/>
                  </a:lnTo>
                  <a:lnTo>
                    <a:pt x="2664904" y="43929"/>
                  </a:lnTo>
                  <a:lnTo>
                    <a:pt x="2671686" y="53987"/>
                  </a:lnTo>
                  <a:lnTo>
                    <a:pt x="2681744" y="60769"/>
                  </a:lnTo>
                  <a:lnTo>
                    <a:pt x="2694051" y="63246"/>
                  </a:lnTo>
                  <a:lnTo>
                    <a:pt x="2706344" y="60769"/>
                  </a:lnTo>
                  <a:lnTo>
                    <a:pt x="2716403" y="53987"/>
                  </a:lnTo>
                  <a:lnTo>
                    <a:pt x="2723184" y="43929"/>
                  </a:lnTo>
                  <a:lnTo>
                    <a:pt x="2725674" y="31623"/>
                  </a:lnTo>
                  <a:close/>
                </a:path>
              </a:pathLst>
            </a:custGeom>
            <a:solidFill>
              <a:srgbClr val="000000"/>
            </a:solidFill>
          </p:spPr>
          <p:txBody>
            <a:bodyPr wrap="square" lIns="0" tIns="0" rIns="0" bIns="0" rtlCol="0"/>
            <a:lstStyle/>
            <a:p>
              <a:endParaRPr/>
            </a:p>
          </p:txBody>
        </p:sp>
        <p:sp>
          <p:nvSpPr>
            <p:cNvPr id="61" name="object 61"/>
            <p:cNvSpPr/>
            <p:nvPr/>
          </p:nvSpPr>
          <p:spPr>
            <a:xfrm>
              <a:off x="1373632" y="4099826"/>
              <a:ext cx="2747010" cy="441325"/>
            </a:xfrm>
            <a:custGeom>
              <a:avLst/>
              <a:gdLst/>
              <a:ahLst/>
              <a:cxnLst/>
              <a:rect l="l" t="t" r="r" b="b"/>
              <a:pathLst>
                <a:path w="2747010" h="441325">
                  <a:moveTo>
                    <a:pt x="85090" y="440829"/>
                  </a:moveTo>
                  <a:lnTo>
                    <a:pt x="42545" y="367042"/>
                  </a:lnTo>
                  <a:lnTo>
                    <a:pt x="0" y="440829"/>
                  </a:lnTo>
                  <a:lnTo>
                    <a:pt x="85090" y="440829"/>
                  </a:lnTo>
                  <a:close/>
                </a:path>
                <a:path w="2747010" h="441325">
                  <a:moveTo>
                    <a:pt x="225171" y="414667"/>
                  </a:moveTo>
                  <a:lnTo>
                    <a:pt x="182626" y="340995"/>
                  </a:lnTo>
                  <a:lnTo>
                    <a:pt x="140081" y="414667"/>
                  </a:lnTo>
                  <a:lnTo>
                    <a:pt x="225171" y="414667"/>
                  </a:lnTo>
                  <a:close/>
                </a:path>
                <a:path w="2747010" h="441325">
                  <a:moveTo>
                    <a:pt x="365379" y="403999"/>
                  </a:moveTo>
                  <a:lnTo>
                    <a:pt x="322707" y="330200"/>
                  </a:lnTo>
                  <a:lnTo>
                    <a:pt x="280162" y="403999"/>
                  </a:lnTo>
                  <a:lnTo>
                    <a:pt x="365379" y="403999"/>
                  </a:lnTo>
                  <a:close/>
                </a:path>
                <a:path w="2747010" h="441325">
                  <a:moveTo>
                    <a:pt x="505460" y="371487"/>
                  </a:moveTo>
                  <a:lnTo>
                    <a:pt x="462915" y="297815"/>
                  </a:lnTo>
                  <a:lnTo>
                    <a:pt x="420370" y="371487"/>
                  </a:lnTo>
                  <a:lnTo>
                    <a:pt x="505460" y="371487"/>
                  </a:lnTo>
                  <a:close/>
                </a:path>
                <a:path w="2747010" h="441325">
                  <a:moveTo>
                    <a:pt x="645541" y="351675"/>
                  </a:moveTo>
                  <a:lnTo>
                    <a:pt x="602996" y="278003"/>
                  </a:lnTo>
                  <a:lnTo>
                    <a:pt x="560451" y="351675"/>
                  </a:lnTo>
                  <a:lnTo>
                    <a:pt x="645541" y="351675"/>
                  </a:lnTo>
                  <a:close/>
                </a:path>
                <a:path w="2747010" h="441325">
                  <a:moveTo>
                    <a:pt x="785622" y="338201"/>
                  </a:moveTo>
                  <a:lnTo>
                    <a:pt x="743077" y="264414"/>
                  </a:lnTo>
                  <a:lnTo>
                    <a:pt x="700532" y="338201"/>
                  </a:lnTo>
                  <a:lnTo>
                    <a:pt x="785622" y="338201"/>
                  </a:lnTo>
                  <a:close/>
                </a:path>
                <a:path w="2747010" h="441325">
                  <a:moveTo>
                    <a:pt x="925703" y="330835"/>
                  </a:moveTo>
                  <a:lnTo>
                    <a:pt x="883158" y="257175"/>
                  </a:lnTo>
                  <a:lnTo>
                    <a:pt x="840613" y="330835"/>
                  </a:lnTo>
                  <a:lnTo>
                    <a:pt x="925703" y="330835"/>
                  </a:lnTo>
                  <a:close/>
                </a:path>
                <a:path w="2747010" h="441325">
                  <a:moveTo>
                    <a:pt x="1065784" y="314198"/>
                  </a:moveTo>
                  <a:lnTo>
                    <a:pt x="1023239" y="240538"/>
                  </a:lnTo>
                  <a:lnTo>
                    <a:pt x="980694" y="314198"/>
                  </a:lnTo>
                  <a:lnTo>
                    <a:pt x="1065784" y="314198"/>
                  </a:lnTo>
                  <a:close/>
                </a:path>
                <a:path w="2747010" h="441325">
                  <a:moveTo>
                    <a:pt x="1205992" y="315468"/>
                  </a:moveTo>
                  <a:lnTo>
                    <a:pt x="1163320" y="241681"/>
                  </a:lnTo>
                  <a:lnTo>
                    <a:pt x="1120775" y="315468"/>
                  </a:lnTo>
                  <a:lnTo>
                    <a:pt x="1205992" y="315468"/>
                  </a:lnTo>
                  <a:close/>
                </a:path>
                <a:path w="2747010" h="441325">
                  <a:moveTo>
                    <a:pt x="1346073" y="299339"/>
                  </a:moveTo>
                  <a:lnTo>
                    <a:pt x="1303528" y="225679"/>
                  </a:lnTo>
                  <a:lnTo>
                    <a:pt x="1260856" y="299339"/>
                  </a:lnTo>
                  <a:lnTo>
                    <a:pt x="1346073" y="299339"/>
                  </a:lnTo>
                  <a:close/>
                </a:path>
                <a:path w="2747010" h="441325">
                  <a:moveTo>
                    <a:pt x="1486154" y="263652"/>
                  </a:moveTo>
                  <a:lnTo>
                    <a:pt x="1443609" y="189865"/>
                  </a:lnTo>
                  <a:lnTo>
                    <a:pt x="1401064" y="263652"/>
                  </a:lnTo>
                  <a:lnTo>
                    <a:pt x="1486154" y="263652"/>
                  </a:lnTo>
                  <a:close/>
                </a:path>
                <a:path w="2747010" h="441325">
                  <a:moveTo>
                    <a:pt x="1626235" y="258318"/>
                  </a:moveTo>
                  <a:lnTo>
                    <a:pt x="1583690" y="184658"/>
                  </a:lnTo>
                  <a:lnTo>
                    <a:pt x="1541145" y="258318"/>
                  </a:lnTo>
                  <a:lnTo>
                    <a:pt x="1626235" y="258318"/>
                  </a:lnTo>
                  <a:close/>
                </a:path>
                <a:path w="2747010" h="441325">
                  <a:moveTo>
                    <a:pt x="1766316" y="257937"/>
                  </a:moveTo>
                  <a:lnTo>
                    <a:pt x="1723771" y="184150"/>
                  </a:lnTo>
                  <a:lnTo>
                    <a:pt x="1681226" y="257937"/>
                  </a:lnTo>
                  <a:lnTo>
                    <a:pt x="1766316" y="257937"/>
                  </a:lnTo>
                  <a:close/>
                </a:path>
                <a:path w="2747010" h="441325">
                  <a:moveTo>
                    <a:pt x="1906384" y="251714"/>
                  </a:moveTo>
                  <a:lnTo>
                    <a:pt x="1863852" y="177927"/>
                  </a:lnTo>
                  <a:lnTo>
                    <a:pt x="1821307" y="251714"/>
                  </a:lnTo>
                  <a:lnTo>
                    <a:pt x="1906384" y="251714"/>
                  </a:lnTo>
                  <a:close/>
                </a:path>
                <a:path w="2747010" h="441325">
                  <a:moveTo>
                    <a:pt x="2046478" y="243586"/>
                  </a:moveTo>
                  <a:lnTo>
                    <a:pt x="2003933" y="169799"/>
                  </a:lnTo>
                  <a:lnTo>
                    <a:pt x="1961388" y="243586"/>
                  </a:lnTo>
                  <a:lnTo>
                    <a:pt x="2046478" y="243586"/>
                  </a:lnTo>
                  <a:close/>
                </a:path>
                <a:path w="2747010" h="441325">
                  <a:moveTo>
                    <a:pt x="2186686" y="235712"/>
                  </a:moveTo>
                  <a:lnTo>
                    <a:pt x="2144014" y="162052"/>
                  </a:lnTo>
                  <a:lnTo>
                    <a:pt x="2101469" y="235712"/>
                  </a:lnTo>
                  <a:lnTo>
                    <a:pt x="2186686" y="235712"/>
                  </a:lnTo>
                  <a:close/>
                </a:path>
                <a:path w="2747010" h="441325">
                  <a:moveTo>
                    <a:pt x="2326767" y="231902"/>
                  </a:moveTo>
                  <a:lnTo>
                    <a:pt x="2284222" y="158242"/>
                  </a:lnTo>
                  <a:lnTo>
                    <a:pt x="2241677" y="231902"/>
                  </a:lnTo>
                  <a:lnTo>
                    <a:pt x="2326767" y="231902"/>
                  </a:lnTo>
                  <a:close/>
                </a:path>
                <a:path w="2747010" h="441325">
                  <a:moveTo>
                    <a:pt x="2466848" y="220726"/>
                  </a:moveTo>
                  <a:lnTo>
                    <a:pt x="2424303" y="147066"/>
                  </a:lnTo>
                  <a:lnTo>
                    <a:pt x="2381758" y="220726"/>
                  </a:lnTo>
                  <a:lnTo>
                    <a:pt x="2466848" y="220726"/>
                  </a:lnTo>
                  <a:close/>
                </a:path>
                <a:path w="2747010" h="441325">
                  <a:moveTo>
                    <a:pt x="2606929" y="153416"/>
                  </a:moveTo>
                  <a:lnTo>
                    <a:pt x="2564384" y="79756"/>
                  </a:lnTo>
                  <a:lnTo>
                    <a:pt x="2521839" y="153416"/>
                  </a:lnTo>
                  <a:lnTo>
                    <a:pt x="2606929" y="153416"/>
                  </a:lnTo>
                  <a:close/>
                </a:path>
                <a:path w="2747010" h="441325">
                  <a:moveTo>
                    <a:pt x="2747010" y="73787"/>
                  </a:moveTo>
                  <a:lnTo>
                    <a:pt x="2704465" y="0"/>
                  </a:lnTo>
                  <a:lnTo>
                    <a:pt x="2661920" y="73787"/>
                  </a:lnTo>
                  <a:lnTo>
                    <a:pt x="2747010" y="73787"/>
                  </a:lnTo>
                  <a:close/>
                </a:path>
              </a:pathLst>
            </a:custGeom>
            <a:solidFill>
              <a:srgbClr val="FF0000"/>
            </a:solidFill>
          </p:spPr>
          <p:txBody>
            <a:bodyPr wrap="square" lIns="0" tIns="0" rIns="0" bIns="0" rtlCol="0"/>
            <a:lstStyle/>
            <a:p>
              <a:endParaRPr/>
            </a:p>
          </p:txBody>
        </p:sp>
        <p:sp>
          <p:nvSpPr>
            <p:cNvPr id="62" name="object 62"/>
            <p:cNvSpPr/>
            <p:nvPr/>
          </p:nvSpPr>
          <p:spPr>
            <a:xfrm>
              <a:off x="1283084" y="3126376"/>
              <a:ext cx="2928620" cy="1640205"/>
            </a:xfrm>
            <a:custGeom>
              <a:avLst/>
              <a:gdLst/>
              <a:ahLst/>
              <a:cxnLst/>
              <a:rect l="l" t="t" r="r" b="b"/>
              <a:pathLst>
                <a:path w="2928620" h="1640204">
                  <a:moveTo>
                    <a:pt x="0" y="0"/>
                  </a:moveTo>
                  <a:lnTo>
                    <a:pt x="2928111" y="0"/>
                  </a:lnTo>
                  <a:lnTo>
                    <a:pt x="2928111" y="1640205"/>
                  </a:lnTo>
                  <a:lnTo>
                    <a:pt x="0" y="1640205"/>
                  </a:lnTo>
                  <a:lnTo>
                    <a:pt x="0" y="0"/>
                  </a:lnTo>
                  <a:close/>
                </a:path>
              </a:pathLst>
            </a:custGeom>
            <a:ln w="54228">
              <a:solidFill>
                <a:srgbClr val="000000"/>
              </a:solidFill>
            </a:ln>
          </p:spPr>
          <p:txBody>
            <a:bodyPr wrap="square" lIns="0" tIns="0" rIns="0" bIns="0" rtlCol="0"/>
            <a:lstStyle/>
            <a:p>
              <a:endParaRPr/>
            </a:p>
          </p:txBody>
        </p:sp>
        <p:sp>
          <p:nvSpPr>
            <p:cNvPr id="63" name="object 63"/>
            <p:cNvSpPr/>
            <p:nvPr/>
          </p:nvSpPr>
          <p:spPr>
            <a:xfrm>
              <a:off x="1248286" y="3549921"/>
              <a:ext cx="2830195" cy="1251585"/>
            </a:xfrm>
            <a:custGeom>
              <a:avLst/>
              <a:gdLst/>
              <a:ahLst/>
              <a:cxnLst/>
              <a:rect l="l" t="t" r="r" b="b"/>
              <a:pathLst>
                <a:path w="2830195" h="1251585">
                  <a:moveTo>
                    <a:pt x="0" y="1174877"/>
                  </a:moveTo>
                  <a:lnTo>
                    <a:pt x="34798" y="1174877"/>
                  </a:lnTo>
                </a:path>
                <a:path w="2830195" h="1251585">
                  <a:moveTo>
                    <a:pt x="0" y="587375"/>
                  </a:moveTo>
                  <a:lnTo>
                    <a:pt x="34798" y="587375"/>
                  </a:lnTo>
                </a:path>
                <a:path w="2830195" h="1251585">
                  <a:moveTo>
                    <a:pt x="0" y="0"/>
                  </a:moveTo>
                  <a:lnTo>
                    <a:pt x="34798" y="0"/>
                  </a:lnTo>
                </a:path>
                <a:path w="2830195" h="1251585">
                  <a:moveTo>
                    <a:pt x="728344" y="1251458"/>
                  </a:moveTo>
                  <a:lnTo>
                    <a:pt x="728344" y="1216660"/>
                  </a:lnTo>
                </a:path>
                <a:path w="2830195" h="1251585">
                  <a:moveTo>
                    <a:pt x="1428877" y="1251458"/>
                  </a:moveTo>
                  <a:lnTo>
                    <a:pt x="1428877" y="1216660"/>
                  </a:lnTo>
                </a:path>
                <a:path w="2830195" h="1251585">
                  <a:moveTo>
                    <a:pt x="2129282" y="1251458"/>
                  </a:moveTo>
                  <a:lnTo>
                    <a:pt x="2129282" y="1216660"/>
                  </a:lnTo>
                </a:path>
                <a:path w="2830195" h="1251585">
                  <a:moveTo>
                    <a:pt x="2829814" y="1251458"/>
                  </a:moveTo>
                  <a:lnTo>
                    <a:pt x="2829814" y="1216660"/>
                  </a:lnTo>
                </a:path>
              </a:pathLst>
            </a:custGeom>
            <a:ln w="13589">
              <a:solidFill>
                <a:srgbClr val="333333"/>
              </a:solidFill>
            </a:ln>
          </p:spPr>
          <p:txBody>
            <a:bodyPr wrap="square" lIns="0" tIns="0" rIns="0" bIns="0" rtlCol="0"/>
            <a:lstStyle/>
            <a:p>
              <a:endParaRPr/>
            </a:p>
          </p:txBody>
        </p:sp>
      </p:grpSp>
      <p:sp>
        <p:nvSpPr>
          <p:cNvPr id="64" name="object 64"/>
          <p:cNvSpPr txBox="1"/>
          <p:nvPr/>
        </p:nvSpPr>
        <p:spPr>
          <a:xfrm>
            <a:off x="1137142" y="4630691"/>
            <a:ext cx="96520" cy="177800"/>
          </a:xfrm>
          <a:prstGeom prst="rect">
            <a:avLst/>
          </a:prstGeom>
        </p:spPr>
        <p:txBody>
          <a:bodyPr vert="horz" wrap="square" lIns="0" tIns="12700" rIns="0" bIns="0" rtlCol="0">
            <a:spAutoFit/>
          </a:bodyPr>
          <a:lstStyle/>
          <a:p>
            <a:pPr marL="12700">
              <a:lnSpc>
                <a:spcPct val="100000"/>
              </a:lnSpc>
              <a:spcBef>
                <a:spcPts val="100"/>
              </a:spcBef>
            </a:pPr>
            <a:r>
              <a:rPr sz="1000" b="1" dirty="0">
                <a:solidFill>
                  <a:srgbClr val="4D4D4D"/>
                </a:solidFill>
                <a:latin typeface="Arial"/>
                <a:cs typeface="Arial"/>
              </a:rPr>
              <a:t>0</a:t>
            </a:r>
            <a:endParaRPr sz="1000">
              <a:latin typeface="Arial"/>
              <a:cs typeface="Arial"/>
            </a:endParaRPr>
          </a:p>
        </p:txBody>
      </p:sp>
      <p:sp>
        <p:nvSpPr>
          <p:cNvPr id="65" name="object 65"/>
          <p:cNvSpPr txBox="1"/>
          <p:nvPr/>
        </p:nvSpPr>
        <p:spPr>
          <a:xfrm>
            <a:off x="995880" y="4043189"/>
            <a:ext cx="237490" cy="177800"/>
          </a:xfrm>
          <a:prstGeom prst="rect">
            <a:avLst/>
          </a:prstGeom>
        </p:spPr>
        <p:txBody>
          <a:bodyPr vert="horz" wrap="square" lIns="0" tIns="12700" rIns="0" bIns="0" rtlCol="0">
            <a:spAutoFit/>
          </a:bodyPr>
          <a:lstStyle/>
          <a:p>
            <a:pPr marL="12700">
              <a:lnSpc>
                <a:spcPct val="100000"/>
              </a:lnSpc>
              <a:spcBef>
                <a:spcPts val="100"/>
              </a:spcBef>
            </a:pPr>
            <a:r>
              <a:rPr sz="1000" b="1" spc="-5" dirty="0">
                <a:solidFill>
                  <a:srgbClr val="4D4D4D"/>
                </a:solidFill>
                <a:latin typeface="Arial"/>
                <a:cs typeface="Arial"/>
              </a:rPr>
              <a:t>100</a:t>
            </a:r>
            <a:endParaRPr sz="1000">
              <a:latin typeface="Arial"/>
              <a:cs typeface="Arial"/>
            </a:endParaRPr>
          </a:p>
        </p:txBody>
      </p:sp>
      <p:sp>
        <p:nvSpPr>
          <p:cNvPr id="66" name="object 66"/>
          <p:cNvSpPr txBox="1"/>
          <p:nvPr/>
        </p:nvSpPr>
        <p:spPr>
          <a:xfrm>
            <a:off x="995880" y="3455814"/>
            <a:ext cx="237490" cy="177800"/>
          </a:xfrm>
          <a:prstGeom prst="rect">
            <a:avLst/>
          </a:prstGeom>
        </p:spPr>
        <p:txBody>
          <a:bodyPr vert="horz" wrap="square" lIns="0" tIns="12700" rIns="0" bIns="0" rtlCol="0">
            <a:spAutoFit/>
          </a:bodyPr>
          <a:lstStyle/>
          <a:p>
            <a:pPr marL="12700">
              <a:lnSpc>
                <a:spcPct val="100000"/>
              </a:lnSpc>
              <a:spcBef>
                <a:spcPts val="100"/>
              </a:spcBef>
            </a:pPr>
            <a:r>
              <a:rPr sz="1000" b="1" spc="-5" dirty="0">
                <a:solidFill>
                  <a:srgbClr val="4D4D4D"/>
                </a:solidFill>
                <a:latin typeface="Arial"/>
                <a:cs typeface="Arial"/>
              </a:rPr>
              <a:t>200</a:t>
            </a:r>
            <a:endParaRPr sz="1000">
              <a:latin typeface="Arial"/>
              <a:cs typeface="Arial"/>
            </a:endParaRPr>
          </a:p>
        </p:txBody>
      </p:sp>
      <p:sp>
        <p:nvSpPr>
          <p:cNvPr id="67" name="object 67"/>
          <p:cNvSpPr txBox="1"/>
          <p:nvPr/>
        </p:nvSpPr>
        <p:spPr>
          <a:xfrm>
            <a:off x="3888540" y="4780678"/>
            <a:ext cx="378460" cy="177800"/>
          </a:xfrm>
          <a:prstGeom prst="rect">
            <a:avLst/>
          </a:prstGeom>
        </p:spPr>
        <p:txBody>
          <a:bodyPr vert="horz" wrap="square" lIns="0" tIns="12700" rIns="0" bIns="0" rtlCol="0">
            <a:spAutoFit/>
          </a:bodyPr>
          <a:lstStyle/>
          <a:p>
            <a:pPr marL="12700">
              <a:lnSpc>
                <a:spcPct val="100000"/>
              </a:lnSpc>
              <a:spcBef>
                <a:spcPts val="100"/>
              </a:spcBef>
            </a:pPr>
            <a:r>
              <a:rPr sz="1000" b="1" spc="-5" dirty="0">
                <a:solidFill>
                  <a:srgbClr val="4D4D4D"/>
                </a:solidFill>
                <a:latin typeface="Arial"/>
                <a:cs typeface="Arial"/>
              </a:rPr>
              <a:t>20000</a:t>
            </a:r>
            <a:endParaRPr sz="1000">
              <a:latin typeface="Arial"/>
              <a:cs typeface="Arial"/>
            </a:endParaRPr>
          </a:p>
        </p:txBody>
      </p:sp>
      <p:sp>
        <p:nvSpPr>
          <p:cNvPr id="68" name="object 68"/>
          <p:cNvSpPr txBox="1"/>
          <p:nvPr/>
        </p:nvSpPr>
        <p:spPr>
          <a:xfrm>
            <a:off x="1822669" y="4780678"/>
            <a:ext cx="1744345" cy="361950"/>
          </a:xfrm>
          <a:prstGeom prst="rect">
            <a:avLst/>
          </a:prstGeom>
        </p:spPr>
        <p:txBody>
          <a:bodyPr vert="horz" wrap="square" lIns="0" tIns="12700" rIns="0" bIns="0" rtlCol="0">
            <a:spAutoFit/>
          </a:bodyPr>
          <a:lstStyle/>
          <a:p>
            <a:pPr marR="5080" algn="r">
              <a:lnSpc>
                <a:spcPct val="100000"/>
              </a:lnSpc>
              <a:spcBef>
                <a:spcPts val="100"/>
              </a:spcBef>
              <a:tabLst>
                <a:tab pos="664845" algn="l"/>
                <a:tab pos="1365250" algn="l"/>
              </a:tabLst>
            </a:pPr>
            <a:r>
              <a:rPr sz="1000" b="1" spc="-5" dirty="0">
                <a:solidFill>
                  <a:srgbClr val="4D4D4D"/>
                </a:solidFill>
                <a:latin typeface="Arial"/>
                <a:cs typeface="Arial"/>
              </a:rPr>
              <a:t>500</a:t>
            </a:r>
            <a:r>
              <a:rPr sz="1000" b="1" dirty="0">
                <a:solidFill>
                  <a:srgbClr val="4D4D4D"/>
                </a:solidFill>
                <a:latin typeface="Arial"/>
                <a:cs typeface="Arial"/>
              </a:rPr>
              <a:t>0	</a:t>
            </a:r>
            <a:r>
              <a:rPr sz="1000" b="1" spc="-5" dirty="0">
                <a:solidFill>
                  <a:srgbClr val="4D4D4D"/>
                </a:solidFill>
                <a:latin typeface="Arial"/>
                <a:cs typeface="Arial"/>
              </a:rPr>
              <a:t>1000</a:t>
            </a:r>
            <a:r>
              <a:rPr sz="1000" b="1" dirty="0">
                <a:solidFill>
                  <a:srgbClr val="4D4D4D"/>
                </a:solidFill>
                <a:latin typeface="Arial"/>
                <a:cs typeface="Arial"/>
              </a:rPr>
              <a:t>0	</a:t>
            </a:r>
            <a:r>
              <a:rPr sz="1000" b="1" spc="-5" dirty="0">
                <a:solidFill>
                  <a:srgbClr val="4D4D4D"/>
                </a:solidFill>
                <a:latin typeface="Arial"/>
                <a:cs typeface="Arial"/>
              </a:rPr>
              <a:t>15000</a:t>
            </a:r>
            <a:endParaRPr sz="1000">
              <a:latin typeface="Arial"/>
              <a:cs typeface="Arial"/>
            </a:endParaRPr>
          </a:p>
          <a:p>
            <a:pPr marR="5715" algn="r">
              <a:lnSpc>
                <a:spcPct val="100000"/>
              </a:lnSpc>
              <a:spcBef>
                <a:spcPts val="10"/>
              </a:spcBef>
            </a:pPr>
            <a:r>
              <a:rPr sz="1200" b="1" spc="-5" dirty="0">
                <a:latin typeface="Arial"/>
                <a:cs typeface="Arial"/>
              </a:rPr>
              <a:t>Throughput</a:t>
            </a:r>
            <a:r>
              <a:rPr sz="1200" b="1" spc="-75" dirty="0">
                <a:latin typeface="Arial"/>
                <a:cs typeface="Arial"/>
              </a:rPr>
              <a:t> </a:t>
            </a:r>
            <a:r>
              <a:rPr sz="1200" b="1" dirty="0">
                <a:latin typeface="Arial"/>
                <a:cs typeface="Arial"/>
              </a:rPr>
              <a:t>(reqs/sec)</a:t>
            </a:r>
            <a:endParaRPr sz="1200">
              <a:latin typeface="Arial"/>
              <a:cs typeface="Arial"/>
            </a:endParaRPr>
          </a:p>
        </p:txBody>
      </p:sp>
      <p:sp>
        <p:nvSpPr>
          <p:cNvPr id="69" name="object 69"/>
          <p:cNvSpPr txBox="1"/>
          <p:nvPr/>
        </p:nvSpPr>
        <p:spPr>
          <a:xfrm>
            <a:off x="776986" y="3312479"/>
            <a:ext cx="177800" cy="1269365"/>
          </a:xfrm>
          <a:prstGeom prst="rect">
            <a:avLst/>
          </a:prstGeom>
        </p:spPr>
        <p:txBody>
          <a:bodyPr vert="vert270" wrap="square" lIns="0" tIns="0" rIns="0" bIns="0" rtlCol="0">
            <a:spAutoFit/>
          </a:bodyPr>
          <a:lstStyle/>
          <a:p>
            <a:pPr marL="12700">
              <a:lnSpc>
                <a:spcPts val="1265"/>
              </a:lnSpc>
            </a:pPr>
            <a:r>
              <a:rPr sz="1200" b="1" dirty="0">
                <a:latin typeface="Arial"/>
                <a:cs typeface="Arial"/>
              </a:rPr>
              <a:t>p99 </a:t>
            </a:r>
            <a:r>
              <a:rPr sz="1200" b="1" spc="-5" dirty="0">
                <a:latin typeface="Arial"/>
                <a:cs typeface="Arial"/>
              </a:rPr>
              <a:t>Latency</a:t>
            </a:r>
            <a:r>
              <a:rPr sz="1200" b="1" spc="-75" dirty="0">
                <a:latin typeface="Arial"/>
                <a:cs typeface="Arial"/>
              </a:rPr>
              <a:t> </a:t>
            </a:r>
            <a:r>
              <a:rPr sz="1200" b="1" dirty="0">
                <a:latin typeface="Arial"/>
                <a:cs typeface="Arial"/>
              </a:rPr>
              <a:t>(ms)</a:t>
            </a:r>
            <a:endParaRPr sz="1200">
              <a:latin typeface="Arial"/>
              <a:cs typeface="Arial"/>
            </a:endParaRPr>
          </a:p>
        </p:txBody>
      </p:sp>
      <p:grpSp>
        <p:nvGrpSpPr>
          <p:cNvPr id="70" name="object 70"/>
          <p:cNvGrpSpPr/>
          <p:nvPr/>
        </p:nvGrpSpPr>
        <p:grpSpPr>
          <a:xfrm>
            <a:off x="1292165" y="2882600"/>
            <a:ext cx="2266950" cy="233045"/>
            <a:chOff x="1292165" y="2882600"/>
            <a:chExt cx="2266950" cy="233045"/>
          </a:xfrm>
        </p:grpSpPr>
        <p:sp>
          <p:nvSpPr>
            <p:cNvPr id="71" name="object 71"/>
            <p:cNvSpPr/>
            <p:nvPr/>
          </p:nvSpPr>
          <p:spPr>
            <a:xfrm>
              <a:off x="1292165" y="2882600"/>
              <a:ext cx="233044" cy="233044"/>
            </a:xfrm>
            <a:prstGeom prst="rect">
              <a:avLst/>
            </a:prstGeom>
            <a:blipFill>
              <a:blip r:embed="rId7" cstate="print"/>
              <a:stretch>
                <a:fillRect/>
              </a:stretch>
            </a:blipFill>
          </p:spPr>
          <p:txBody>
            <a:bodyPr wrap="square" lIns="0" tIns="0" rIns="0" bIns="0" rtlCol="0"/>
            <a:lstStyle/>
            <a:p>
              <a:endParaRPr/>
            </a:p>
          </p:txBody>
        </p:sp>
        <p:sp>
          <p:nvSpPr>
            <p:cNvPr id="72" name="object 72"/>
            <p:cNvSpPr/>
            <p:nvPr/>
          </p:nvSpPr>
          <p:spPr>
            <a:xfrm>
              <a:off x="1814897" y="2882600"/>
              <a:ext cx="233044" cy="233044"/>
            </a:xfrm>
            <a:prstGeom prst="rect">
              <a:avLst/>
            </a:prstGeom>
            <a:blipFill>
              <a:blip r:embed="rId8" cstate="print"/>
              <a:stretch>
                <a:fillRect/>
              </a:stretch>
            </a:blipFill>
          </p:spPr>
          <p:txBody>
            <a:bodyPr wrap="square" lIns="0" tIns="0" rIns="0" bIns="0" rtlCol="0"/>
            <a:lstStyle/>
            <a:p>
              <a:endParaRPr/>
            </a:p>
          </p:txBody>
        </p:sp>
        <p:sp>
          <p:nvSpPr>
            <p:cNvPr id="73" name="object 73"/>
            <p:cNvSpPr/>
            <p:nvPr/>
          </p:nvSpPr>
          <p:spPr>
            <a:xfrm>
              <a:off x="2586485" y="2889394"/>
              <a:ext cx="219710" cy="219710"/>
            </a:xfrm>
            <a:custGeom>
              <a:avLst/>
              <a:gdLst/>
              <a:ahLst/>
              <a:cxnLst/>
              <a:rect l="l" t="t" r="r" b="b"/>
              <a:pathLst>
                <a:path w="219710" h="219710">
                  <a:moveTo>
                    <a:pt x="219456" y="0"/>
                  </a:moveTo>
                  <a:lnTo>
                    <a:pt x="0" y="0"/>
                  </a:lnTo>
                  <a:lnTo>
                    <a:pt x="0" y="219456"/>
                  </a:lnTo>
                  <a:lnTo>
                    <a:pt x="219456" y="219456"/>
                  </a:lnTo>
                  <a:lnTo>
                    <a:pt x="219456" y="0"/>
                  </a:lnTo>
                  <a:close/>
                </a:path>
              </a:pathLst>
            </a:custGeom>
            <a:solidFill>
              <a:srgbClr val="F2F2F2"/>
            </a:solidFill>
          </p:spPr>
          <p:txBody>
            <a:bodyPr wrap="square" lIns="0" tIns="0" rIns="0" bIns="0" rtlCol="0"/>
            <a:lstStyle/>
            <a:p>
              <a:endParaRPr/>
            </a:p>
          </p:txBody>
        </p:sp>
        <p:sp>
          <p:nvSpPr>
            <p:cNvPr id="74" name="object 74"/>
            <p:cNvSpPr/>
            <p:nvPr/>
          </p:nvSpPr>
          <p:spPr>
            <a:xfrm>
              <a:off x="2586485" y="2889394"/>
              <a:ext cx="219710" cy="219710"/>
            </a:xfrm>
            <a:custGeom>
              <a:avLst/>
              <a:gdLst/>
              <a:ahLst/>
              <a:cxnLst/>
              <a:rect l="l" t="t" r="r" b="b"/>
              <a:pathLst>
                <a:path w="219710" h="219710">
                  <a:moveTo>
                    <a:pt x="0" y="0"/>
                  </a:moveTo>
                  <a:lnTo>
                    <a:pt x="219456" y="0"/>
                  </a:lnTo>
                  <a:lnTo>
                    <a:pt x="219456" y="219456"/>
                  </a:lnTo>
                  <a:lnTo>
                    <a:pt x="0" y="219456"/>
                  </a:lnTo>
                  <a:lnTo>
                    <a:pt x="0" y="0"/>
                  </a:lnTo>
                  <a:close/>
                </a:path>
              </a:pathLst>
            </a:custGeom>
            <a:ln w="13589">
              <a:solidFill>
                <a:srgbClr val="FFFFFF"/>
              </a:solidFill>
            </a:ln>
          </p:spPr>
          <p:txBody>
            <a:bodyPr wrap="square" lIns="0" tIns="0" rIns="0" bIns="0" rtlCol="0"/>
            <a:lstStyle/>
            <a:p>
              <a:endParaRPr/>
            </a:p>
          </p:txBody>
        </p:sp>
        <p:sp>
          <p:nvSpPr>
            <p:cNvPr id="75" name="object 75"/>
            <p:cNvSpPr/>
            <p:nvPr/>
          </p:nvSpPr>
          <p:spPr>
            <a:xfrm>
              <a:off x="2608456" y="2999122"/>
              <a:ext cx="175895" cy="0"/>
            </a:xfrm>
            <a:custGeom>
              <a:avLst/>
              <a:gdLst/>
              <a:ahLst/>
              <a:cxnLst/>
              <a:rect l="l" t="t" r="r" b="b"/>
              <a:pathLst>
                <a:path w="175894">
                  <a:moveTo>
                    <a:pt x="0" y="0"/>
                  </a:moveTo>
                  <a:lnTo>
                    <a:pt x="175513" y="0"/>
                  </a:lnTo>
                </a:path>
              </a:pathLst>
            </a:custGeom>
            <a:ln w="13589">
              <a:solidFill>
                <a:srgbClr val="0000FF"/>
              </a:solidFill>
            </a:ln>
          </p:spPr>
          <p:txBody>
            <a:bodyPr wrap="square" lIns="0" tIns="0" rIns="0" bIns="0" rtlCol="0"/>
            <a:lstStyle/>
            <a:p>
              <a:endParaRPr/>
            </a:p>
          </p:txBody>
        </p:sp>
        <p:sp>
          <p:nvSpPr>
            <p:cNvPr id="76" name="object 76"/>
            <p:cNvSpPr/>
            <p:nvPr/>
          </p:nvSpPr>
          <p:spPr>
            <a:xfrm>
              <a:off x="2664586" y="2967494"/>
              <a:ext cx="63500" cy="63500"/>
            </a:xfrm>
            <a:custGeom>
              <a:avLst/>
              <a:gdLst/>
              <a:ahLst/>
              <a:cxnLst/>
              <a:rect l="l" t="t" r="r" b="b"/>
              <a:pathLst>
                <a:path w="63500" h="63500">
                  <a:moveTo>
                    <a:pt x="63245" y="0"/>
                  </a:moveTo>
                  <a:lnTo>
                    <a:pt x="0" y="0"/>
                  </a:lnTo>
                  <a:lnTo>
                    <a:pt x="0" y="63245"/>
                  </a:lnTo>
                  <a:lnTo>
                    <a:pt x="63245" y="63245"/>
                  </a:lnTo>
                  <a:lnTo>
                    <a:pt x="63245" y="0"/>
                  </a:lnTo>
                  <a:close/>
                </a:path>
              </a:pathLst>
            </a:custGeom>
            <a:solidFill>
              <a:srgbClr val="0000FF"/>
            </a:solidFill>
          </p:spPr>
          <p:txBody>
            <a:bodyPr wrap="square" lIns="0" tIns="0" rIns="0" bIns="0" rtlCol="0"/>
            <a:lstStyle/>
            <a:p>
              <a:endParaRPr/>
            </a:p>
          </p:txBody>
        </p:sp>
        <p:sp>
          <p:nvSpPr>
            <p:cNvPr id="77" name="object 77"/>
            <p:cNvSpPr/>
            <p:nvPr/>
          </p:nvSpPr>
          <p:spPr>
            <a:xfrm>
              <a:off x="3332737" y="2889394"/>
              <a:ext cx="219710" cy="219710"/>
            </a:xfrm>
            <a:custGeom>
              <a:avLst/>
              <a:gdLst/>
              <a:ahLst/>
              <a:cxnLst/>
              <a:rect l="l" t="t" r="r" b="b"/>
              <a:pathLst>
                <a:path w="219710" h="219710">
                  <a:moveTo>
                    <a:pt x="219456" y="0"/>
                  </a:moveTo>
                  <a:lnTo>
                    <a:pt x="0" y="0"/>
                  </a:lnTo>
                  <a:lnTo>
                    <a:pt x="0" y="219456"/>
                  </a:lnTo>
                  <a:lnTo>
                    <a:pt x="219456" y="219456"/>
                  </a:lnTo>
                  <a:lnTo>
                    <a:pt x="219456" y="0"/>
                  </a:lnTo>
                  <a:close/>
                </a:path>
              </a:pathLst>
            </a:custGeom>
            <a:solidFill>
              <a:srgbClr val="F2F2F2"/>
            </a:solidFill>
          </p:spPr>
          <p:txBody>
            <a:bodyPr wrap="square" lIns="0" tIns="0" rIns="0" bIns="0" rtlCol="0"/>
            <a:lstStyle/>
            <a:p>
              <a:endParaRPr/>
            </a:p>
          </p:txBody>
        </p:sp>
        <p:sp>
          <p:nvSpPr>
            <p:cNvPr id="78" name="object 78"/>
            <p:cNvSpPr/>
            <p:nvPr/>
          </p:nvSpPr>
          <p:spPr>
            <a:xfrm>
              <a:off x="3332737" y="2889394"/>
              <a:ext cx="219710" cy="219710"/>
            </a:xfrm>
            <a:custGeom>
              <a:avLst/>
              <a:gdLst/>
              <a:ahLst/>
              <a:cxnLst/>
              <a:rect l="l" t="t" r="r" b="b"/>
              <a:pathLst>
                <a:path w="219710" h="219710">
                  <a:moveTo>
                    <a:pt x="0" y="0"/>
                  </a:moveTo>
                  <a:lnTo>
                    <a:pt x="219456" y="0"/>
                  </a:lnTo>
                  <a:lnTo>
                    <a:pt x="219456" y="219456"/>
                  </a:lnTo>
                  <a:lnTo>
                    <a:pt x="0" y="219456"/>
                  </a:lnTo>
                  <a:lnTo>
                    <a:pt x="0" y="0"/>
                  </a:lnTo>
                  <a:close/>
                </a:path>
              </a:pathLst>
            </a:custGeom>
            <a:ln w="13589">
              <a:solidFill>
                <a:srgbClr val="FFFFFF"/>
              </a:solidFill>
            </a:ln>
          </p:spPr>
          <p:txBody>
            <a:bodyPr wrap="square" lIns="0" tIns="0" rIns="0" bIns="0" rtlCol="0"/>
            <a:lstStyle/>
            <a:p>
              <a:endParaRPr/>
            </a:p>
          </p:txBody>
        </p:sp>
        <p:sp>
          <p:nvSpPr>
            <p:cNvPr id="79" name="object 79"/>
            <p:cNvSpPr/>
            <p:nvPr/>
          </p:nvSpPr>
          <p:spPr>
            <a:xfrm>
              <a:off x="3354581" y="2999122"/>
              <a:ext cx="175895" cy="0"/>
            </a:xfrm>
            <a:custGeom>
              <a:avLst/>
              <a:gdLst/>
              <a:ahLst/>
              <a:cxnLst/>
              <a:rect l="l" t="t" r="r" b="b"/>
              <a:pathLst>
                <a:path w="175895">
                  <a:moveTo>
                    <a:pt x="0" y="0"/>
                  </a:moveTo>
                  <a:lnTo>
                    <a:pt x="175640" y="0"/>
                  </a:lnTo>
                </a:path>
              </a:pathLst>
            </a:custGeom>
            <a:ln w="13589">
              <a:solidFill>
                <a:srgbClr val="A020F0"/>
              </a:solidFill>
            </a:ln>
          </p:spPr>
          <p:txBody>
            <a:bodyPr wrap="square" lIns="0" tIns="0" rIns="0" bIns="0" rtlCol="0"/>
            <a:lstStyle/>
            <a:p>
              <a:endParaRPr/>
            </a:p>
          </p:txBody>
        </p:sp>
        <p:sp>
          <p:nvSpPr>
            <p:cNvPr id="80" name="object 80"/>
            <p:cNvSpPr/>
            <p:nvPr/>
          </p:nvSpPr>
          <p:spPr>
            <a:xfrm>
              <a:off x="3397761" y="2954418"/>
              <a:ext cx="89535" cy="89535"/>
            </a:xfrm>
            <a:custGeom>
              <a:avLst/>
              <a:gdLst/>
              <a:ahLst/>
              <a:cxnLst/>
              <a:rect l="l" t="t" r="r" b="b"/>
              <a:pathLst>
                <a:path w="89535" h="89535">
                  <a:moveTo>
                    <a:pt x="0" y="44704"/>
                  </a:moveTo>
                  <a:lnTo>
                    <a:pt x="89407" y="44704"/>
                  </a:lnTo>
                </a:path>
                <a:path w="89535" h="89535">
                  <a:moveTo>
                    <a:pt x="44704" y="89407"/>
                  </a:moveTo>
                  <a:lnTo>
                    <a:pt x="44704" y="0"/>
                  </a:lnTo>
                </a:path>
              </a:pathLst>
            </a:custGeom>
            <a:ln w="9017">
              <a:solidFill>
                <a:srgbClr val="A020F0"/>
              </a:solidFill>
            </a:ln>
          </p:spPr>
          <p:txBody>
            <a:bodyPr wrap="square" lIns="0" tIns="0" rIns="0" bIns="0" rtlCol="0"/>
            <a:lstStyle/>
            <a:p>
              <a:endParaRPr/>
            </a:p>
          </p:txBody>
        </p:sp>
      </p:grpSp>
      <p:sp>
        <p:nvSpPr>
          <p:cNvPr id="81" name="object 81"/>
          <p:cNvSpPr txBox="1"/>
          <p:nvPr/>
        </p:nvSpPr>
        <p:spPr>
          <a:xfrm>
            <a:off x="1533147" y="2913143"/>
            <a:ext cx="279400" cy="162560"/>
          </a:xfrm>
          <a:prstGeom prst="rect">
            <a:avLst/>
          </a:prstGeom>
        </p:spPr>
        <p:txBody>
          <a:bodyPr vert="horz" wrap="square" lIns="0" tIns="12700" rIns="0" bIns="0" rtlCol="0">
            <a:spAutoFit/>
          </a:bodyPr>
          <a:lstStyle/>
          <a:p>
            <a:pPr marL="12700">
              <a:lnSpc>
                <a:spcPct val="100000"/>
              </a:lnSpc>
              <a:spcBef>
                <a:spcPts val="100"/>
              </a:spcBef>
            </a:pPr>
            <a:r>
              <a:rPr sz="900" b="1" spc="-5" dirty="0">
                <a:latin typeface="Arial"/>
                <a:cs typeface="Arial"/>
              </a:rPr>
              <a:t>CMS</a:t>
            </a:r>
            <a:endParaRPr sz="900">
              <a:latin typeface="Arial"/>
              <a:cs typeface="Arial"/>
            </a:endParaRPr>
          </a:p>
        </p:txBody>
      </p:sp>
      <p:sp>
        <p:nvSpPr>
          <p:cNvPr id="82" name="object 82"/>
          <p:cNvSpPr txBox="1"/>
          <p:nvPr/>
        </p:nvSpPr>
        <p:spPr>
          <a:xfrm>
            <a:off x="2055826" y="2913143"/>
            <a:ext cx="556260" cy="162560"/>
          </a:xfrm>
          <a:prstGeom prst="rect">
            <a:avLst/>
          </a:prstGeom>
        </p:spPr>
        <p:txBody>
          <a:bodyPr vert="horz" wrap="square" lIns="0" tIns="12700" rIns="0" bIns="0" rtlCol="0">
            <a:spAutoFit/>
          </a:bodyPr>
          <a:lstStyle/>
          <a:p>
            <a:pPr marL="12700">
              <a:lnSpc>
                <a:spcPct val="100000"/>
              </a:lnSpc>
              <a:spcBef>
                <a:spcPts val="100"/>
              </a:spcBef>
            </a:pPr>
            <a:r>
              <a:rPr sz="900" b="1" dirty="0">
                <a:latin typeface="Arial"/>
                <a:cs typeface="Arial"/>
              </a:rPr>
              <a:t>G1−tuned</a:t>
            </a:r>
            <a:endParaRPr sz="900">
              <a:latin typeface="Arial"/>
              <a:cs typeface="Arial"/>
            </a:endParaRPr>
          </a:p>
        </p:txBody>
      </p:sp>
      <p:sp>
        <p:nvSpPr>
          <p:cNvPr id="83" name="object 83"/>
          <p:cNvSpPr txBox="1"/>
          <p:nvPr/>
        </p:nvSpPr>
        <p:spPr>
          <a:xfrm>
            <a:off x="2820677" y="2913143"/>
            <a:ext cx="507365" cy="162560"/>
          </a:xfrm>
          <a:prstGeom prst="rect">
            <a:avLst/>
          </a:prstGeom>
        </p:spPr>
        <p:txBody>
          <a:bodyPr vert="horz" wrap="square" lIns="0" tIns="12700" rIns="0" bIns="0" rtlCol="0">
            <a:spAutoFit/>
          </a:bodyPr>
          <a:lstStyle/>
          <a:p>
            <a:pPr marL="12700">
              <a:lnSpc>
                <a:spcPct val="100000"/>
              </a:lnSpc>
              <a:spcBef>
                <a:spcPts val="100"/>
              </a:spcBef>
            </a:pPr>
            <a:r>
              <a:rPr sz="900" b="1" dirty="0">
                <a:latin typeface="Arial"/>
                <a:cs typeface="Arial"/>
              </a:rPr>
              <a:t>Plati</a:t>
            </a:r>
            <a:r>
              <a:rPr sz="900" b="1" spc="-10" dirty="0">
                <a:latin typeface="Arial"/>
                <a:cs typeface="Arial"/>
              </a:rPr>
              <a:t>n</a:t>
            </a:r>
            <a:r>
              <a:rPr sz="900" b="1" dirty="0">
                <a:latin typeface="Arial"/>
                <a:cs typeface="Arial"/>
              </a:rPr>
              <a:t>um</a:t>
            </a:r>
            <a:endParaRPr sz="900">
              <a:latin typeface="Arial"/>
              <a:cs typeface="Arial"/>
            </a:endParaRPr>
          </a:p>
        </p:txBody>
      </p:sp>
      <p:sp>
        <p:nvSpPr>
          <p:cNvPr id="84" name="object 84"/>
          <p:cNvSpPr txBox="1"/>
          <p:nvPr/>
        </p:nvSpPr>
        <p:spPr>
          <a:xfrm>
            <a:off x="3566967" y="2913143"/>
            <a:ext cx="711835" cy="162560"/>
          </a:xfrm>
          <a:prstGeom prst="rect">
            <a:avLst/>
          </a:prstGeom>
        </p:spPr>
        <p:txBody>
          <a:bodyPr vert="horz" wrap="square" lIns="0" tIns="12700" rIns="0" bIns="0" rtlCol="0">
            <a:spAutoFit/>
          </a:bodyPr>
          <a:lstStyle/>
          <a:p>
            <a:pPr marL="12700">
              <a:lnSpc>
                <a:spcPct val="100000"/>
              </a:lnSpc>
              <a:spcBef>
                <a:spcPts val="100"/>
              </a:spcBef>
            </a:pPr>
            <a:r>
              <a:rPr sz="900" b="1" dirty="0">
                <a:latin typeface="Arial"/>
                <a:cs typeface="Arial"/>
              </a:rPr>
              <a:t>Shenandoah</a:t>
            </a:r>
            <a:endParaRPr sz="900">
              <a:latin typeface="Arial"/>
              <a:cs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380491"/>
            <a:ext cx="2369185" cy="574040"/>
          </a:xfrm>
          <a:prstGeom prst="rect">
            <a:avLst/>
          </a:prstGeom>
        </p:spPr>
        <p:txBody>
          <a:bodyPr vert="horz" wrap="square" lIns="0" tIns="12700" rIns="0" bIns="0" rtlCol="0">
            <a:spAutoFit/>
          </a:bodyPr>
          <a:lstStyle/>
          <a:p>
            <a:pPr marL="12700">
              <a:lnSpc>
                <a:spcPct val="100000"/>
              </a:lnSpc>
              <a:spcBef>
                <a:spcPts val="100"/>
              </a:spcBef>
            </a:pPr>
            <a:r>
              <a:rPr sz="3600" b="1" dirty="0">
                <a:solidFill>
                  <a:srgbClr val="BE384B"/>
                </a:solidFill>
                <a:latin typeface="Arial"/>
                <a:cs typeface="Arial"/>
              </a:rPr>
              <a:t>Cassandra</a:t>
            </a:r>
            <a:endParaRPr sz="3600">
              <a:latin typeface="Arial"/>
              <a:cs typeface="Arial"/>
            </a:endParaRPr>
          </a:p>
        </p:txBody>
      </p:sp>
      <p:sp>
        <p:nvSpPr>
          <p:cNvPr id="3" name="object 3"/>
          <p:cNvSpPr txBox="1"/>
          <p:nvPr/>
        </p:nvSpPr>
        <p:spPr>
          <a:xfrm>
            <a:off x="8419465" y="5333491"/>
            <a:ext cx="187325" cy="208279"/>
          </a:xfrm>
          <a:prstGeom prst="rect">
            <a:avLst/>
          </a:prstGeom>
        </p:spPr>
        <p:txBody>
          <a:bodyPr vert="horz" wrap="square" lIns="0" tIns="12700" rIns="0" bIns="0" rtlCol="0">
            <a:spAutoFit/>
          </a:bodyPr>
          <a:lstStyle/>
          <a:p>
            <a:pPr marL="12700">
              <a:lnSpc>
                <a:spcPct val="100000"/>
              </a:lnSpc>
              <a:spcBef>
                <a:spcPts val="100"/>
              </a:spcBef>
            </a:pPr>
            <a:r>
              <a:rPr sz="1200" spc="-35" dirty="0">
                <a:solidFill>
                  <a:srgbClr val="898989"/>
                </a:solidFill>
                <a:latin typeface="Arial"/>
                <a:cs typeface="Arial"/>
              </a:rPr>
              <a:t>33</a:t>
            </a:r>
            <a:endParaRPr sz="1200">
              <a:latin typeface="Arial"/>
              <a:cs typeface="Arial"/>
            </a:endParaRPr>
          </a:p>
        </p:txBody>
      </p:sp>
      <p:grpSp>
        <p:nvGrpSpPr>
          <p:cNvPr id="4" name="object 4"/>
          <p:cNvGrpSpPr/>
          <p:nvPr/>
        </p:nvGrpSpPr>
        <p:grpSpPr>
          <a:xfrm>
            <a:off x="1648656" y="3909499"/>
            <a:ext cx="2622550" cy="1440180"/>
            <a:chOff x="1648656" y="3909499"/>
            <a:chExt cx="2622550" cy="1440180"/>
          </a:xfrm>
        </p:grpSpPr>
        <p:sp>
          <p:nvSpPr>
            <p:cNvPr id="5" name="object 5"/>
            <p:cNvSpPr/>
            <p:nvPr/>
          </p:nvSpPr>
          <p:spPr>
            <a:xfrm>
              <a:off x="1679931" y="3933868"/>
              <a:ext cx="2566670" cy="1384935"/>
            </a:xfrm>
            <a:custGeom>
              <a:avLst/>
              <a:gdLst/>
              <a:ahLst/>
              <a:cxnLst/>
              <a:rect l="l" t="t" r="r" b="b"/>
              <a:pathLst>
                <a:path w="2566670" h="1384935">
                  <a:moveTo>
                    <a:pt x="0" y="1111737"/>
                  </a:moveTo>
                  <a:lnTo>
                    <a:pt x="2566240" y="1111737"/>
                  </a:lnTo>
                </a:path>
                <a:path w="2566670" h="1384935">
                  <a:moveTo>
                    <a:pt x="0" y="692267"/>
                  </a:moveTo>
                  <a:lnTo>
                    <a:pt x="2566240" y="692267"/>
                  </a:lnTo>
                </a:path>
                <a:path w="2566670" h="1384935">
                  <a:moveTo>
                    <a:pt x="0" y="272683"/>
                  </a:moveTo>
                  <a:lnTo>
                    <a:pt x="2566240" y="272683"/>
                  </a:lnTo>
                </a:path>
                <a:path w="2566670" h="1384935">
                  <a:moveTo>
                    <a:pt x="394358" y="1384534"/>
                  </a:moveTo>
                  <a:lnTo>
                    <a:pt x="394358" y="0"/>
                  </a:lnTo>
                </a:path>
                <a:path w="2566670" h="1384935">
                  <a:moveTo>
                    <a:pt x="949770" y="1384534"/>
                  </a:moveTo>
                  <a:lnTo>
                    <a:pt x="949770" y="0"/>
                  </a:lnTo>
                </a:path>
                <a:path w="2566670" h="1384935">
                  <a:moveTo>
                    <a:pt x="1505296" y="1384534"/>
                  </a:moveTo>
                  <a:lnTo>
                    <a:pt x="1505296" y="0"/>
                  </a:lnTo>
                </a:path>
                <a:path w="2566670" h="1384935">
                  <a:moveTo>
                    <a:pt x="2060708" y="1384534"/>
                  </a:moveTo>
                  <a:lnTo>
                    <a:pt x="2060708" y="0"/>
                  </a:lnTo>
                </a:path>
                <a:path w="2566670" h="1384935">
                  <a:moveTo>
                    <a:pt x="0" y="1321528"/>
                  </a:moveTo>
                  <a:lnTo>
                    <a:pt x="2566240" y="1321528"/>
                  </a:lnTo>
                </a:path>
                <a:path w="2566670" h="1384935">
                  <a:moveTo>
                    <a:pt x="0" y="902059"/>
                  </a:moveTo>
                  <a:lnTo>
                    <a:pt x="2566240" y="902059"/>
                  </a:lnTo>
                </a:path>
                <a:path w="2566670" h="1384935">
                  <a:moveTo>
                    <a:pt x="0" y="482475"/>
                  </a:moveTo>
                  <a:lnTo>
                    <a:pt x="2566240" y="482475"/>
                  </a:lnTo>
                </a:path>
                <a:path w="2566670" h="1384935">
                  <a:moveTo>
                    <a:pt x="0" y="62891"/>
                  </a:moveTo>
                  <a:lnTo>
                    <a:pt x="2566240" y="62891"/>
                  </a:lnTo>
                </a:path>
                <a:path w="2566670" h="1384935">
                  <a:moveTo>
                    <a:pt x="116538" y="1384534"/>
                  </a:moveTo>
                  <a:lnTo>
                    <a:pt x="116538" y="0"/>
                  </a:lnTo>
                </a:path>
                <a:path w="2566670" h="1384935">
                  <a:moveTo>
                    <a:pt x="672064" y="1384534"/>
                  </a:moveTo>
                  <a:lnTo>
                    <a:pt x="672064" y="0"/>
                  </a:lnTo>
                </a:path>
                <a:path w="2566670" h="1384935">
                  <a:moveTo>
                    <a:pt x="1227590" y="1384534"/>
                  </a:moveTo>
                  <a:lnTo>
                    <a:pt x="1227590" y="0"/>
                  </a:lnTo>
                </a:path>
                <a:path w="2566670" h="1384935">
                  <a:moveTo>
                    <a:pt x="1783002" y="1384534"/>
                  </a:moveTo>
                  <a:lnTo>
                    <a:pt x="1783002" y="0"/>
                  </a:lnTo>
                </a:path>
                <a:path w="2566670" h="1384935">
                  <a:moveTo>
                    <a:pt x="2338528" y="1384534"/>
                  </a:moveTo>
                  <a:lnTo>
                    <a:pt x="2338528" y="0"/>
                  </a:lnTo>
                </a:path>
              </a:pathLst>
            </a:custGeom>
            <a:ln w="7305">
              <a:solidFill>
                <a:srgbClr val="111111"/>
              </a:solidFill>
              <a:prstDash val="dash"/>
            </a:ln>
          </p:spPr>
          <p:txBody>
            <a:bodyPr wrap="square" lIns="0" tIns="0" rIns="0" bIns="0" rtlCol="0"/>
            <a:lstStyle/>
            <a:p>
              <a:endParaRPr/>
            </a:p>
          </p:txBody>
        </p:sp>
        <p:sp>
          <p:nvSpPr>
            <p:cNvPr id="6" name="object 6"/>
            <p:cNvSpPr/>
            <p:nvPr/>
          </p:nvSpPr>
          <p:spPr>
            <a:xfrm>
              <a:off x="2246420" y="4000983"/>
              <a:ext cx="1450340" cy="1317625"/>
            </a:xfrm>
            <a:custGeom>
              <a:avLst/>
              <a:gdLst/>
              <a:ahLst/>
              <a:cxnLst/>
              <a:rect l="l" t="t" r="r" b="b"/>
              <a:pathLst>
                <a:path w="1450339" h="1317625">
                  <a:moveTo>
                    <a:pt x="0" y="1317419"/>
                  </a:moveTo>
                  <a:lnTo>
                    <a:pt x="10266" y="1254413"/>
                  </a:lnTo>
                  <a:lnTo>
                    <a:pt x="87312" y="834944"/>
                  </a:lnTo>
                  <a:lnTo>
                    <a:pt x="411701" y="415360"/>
                  </a:lnTo>
                  <a:lnTo>
                    <a:pt x="450624" y="373356"/>
                  </a:lnTo>
                  <a:lnTo>
                    <a:pt x="509178" y="331466"/>
                  </a:lnTo>
                  <a:lnTo>
                    <a:pt x="592159" y="289462"/>
                  </a:lnTo>
                  <a:lnTo>
                    <a:pt x="712007" y="247458"/>
                  </a:lnTo>
                  <a:lnTo>
                    <a:pt x="842014" y="205568"/>
                  </a:lnTo>
                  <a:lnTo>
                    <a:pt x="941888" y="163564"/>
                  </a:lnTo>
                  <a:lnTo>
                    <a:pt x="1078630" y="121674"/>
                  </a:lnTo>
                  <a:lnTo>
                    <a:pt x="1228840" y="79670"/>
                  </a:lnTo>
                  <a:lnTo>
                    <a:pt x="1334306" y="37780"/>
                  </a:lnTo>
                  <a:lnTo>
                    <a:pt x="1450160" y="0"/>
                  </a:lnTo>
                </a:path>
              </a:pathLst>
            </a:custGeom>
            <a:ln w="24312">
              <a:solidFill>
                <a:srgbClr val="000000"/>
              </a:solidFill>
              <a:prstDash val="dash"/>
            </a:ln>
          </p:spPr>
          <p:txBody>
            <a:bodyPr wrap="square" lIns="0" tIns="0" rIns="0" bIns="0" rtlCol="0"/>
            <a:lstStyle/>
            <a:p>
              <a:endParaRPr/>
            </a:p>
          </p:txBody>
        </p:sp>
        <p:sp>
          <p:nvSpPr>
            <p:cNvPr id="7" name="object 7"/>
            <p:cNvSpPr/>
            <p:nvPr/>
          </p:nvSpPr>
          <p:spPr>
            <a:xfrm>
              <a:off x="2281994" y="4000983"/>
              <a:ext cx="929640" cy="1317625"/>
            </a:xfrm>
            <a:custGeom>
              <a:avLst/>
              <a:gdLst/>
              <a:ahLst/>
              <a:cxnLst/>
              <a:rect l="l" t="t" r="r" b="b"/>
              <a:pathLst>
                <a:path w="929639" h="1317625">
                  <a:moveTo>
                    <a:pt x="0" y="1317419"/>
                  </a:moveTo>
                  <a:lnTo>
                    <a:pt x="9049" y="1254413"/>
                  </a:lnTo>
                  <a:lnTo>
                    <a:pt x="136317" y="834944"/>
                  </a:lnTo>
                  <a:lnTo>
                    <a:pt x="373845" y="415360"/>
                  </a:lnTo>
                  <a:lnTo>
                    <a:pt x="403636" y="373356"/>
                  </a:lnTo>
                  <a:lnTo>
                    <a:pt x="427834" y="331466"/>
                  </a:lnTo>
                  <a:lnTo>
                    <a:pt x="461962" y="289462"/>
                  </a:lnTo>
                  <a:lnTo>
                    <a:pt x="488443" y="247458"/>
                  </a:lnTo>
                  <a:lnTo>
                    <a:pt x="513668" y="205568"/>
                  </a:lnTo>
                  <a:lnTo>
                    <a:pt x="549280" y="163564"/>
                  </a:lnTo>
                  <a:lnTo>
                    <a:pt x="634430" y="121674"/>
                  </a:lnTo>
                  <a:lnTo>
                    <a:pt x="734418" y="79670"/>
                  </a:lnTo>
                  <a:lnTo>
                    <a:pt x="800277" y="37780"/>
                  </a:lnTo>
                  <a:lnTo>
                    <a:pt x="929143" y="0"/>
                  </a:lnTo>
                </a:path>
              </a:pathLst>
            </a:custGeom>
            <a:ln w="24312">
              <a:solidFill>
                <a:srgbClr val="FF0000"/>
              </a:solidFill>
            </a:ln>
          </p:spPr>
          <p:txBody>
            <a:bodyPr wrap="square" lIns="0" tIns="0" rIns="0" bIns="0" rtlCol="0"/>
            <a:lstStyle/>
            <a:p>
              <a:endParaRPr/>
            </a:p>
          </p:txBody>
        </p:sp>
        <p:sp>
          <p:nvSpPr>
            <p:cNvPr id="8" name="object 8"/>
            <p:cNvSpPr/>
            <p:nvPr/>
          </p:nvSpPr>
          <p:spPr>
            <a:xfrm>
              <a:off x="1996196" y="4000983"/>
              <a:ext cx="912494" cy="1317625"/>
            </a:xfrm>
            <a:custGeom>
              <a:avLst/>
              <a:gdLst/>
              <a:ahLst/>
              <a:cxnLst/>
              <a:rect l="l" t="t" r="r" b="b"/>
              <a:pathLst>
                <a:path w="912494" h="1317625">
                  <a:moveTo>
                    <a:pt x="0" y="1317419"/>
                  </a:moveTo>
                  <a:lnTo>
                    <a:pt x="8467" y="1254413"/>
                  </a:lnTo>
                  <a:lnTo>
                    <a:pt x="85170" y="834944"/>
                  </a:lnTo>
                  <a:lnTo>
                    <a:pt x="312767" y="415360"/>
                  </a:lnTo>
                  <a:lnTo>
                    <a:pt x="373148" y="373356"/>
                  </a:lnTo>
                  <a:lnTo>
                    <a:pt x="421772" y="331466"/>
                  </a:lnTo>
                  <a:lnTo>
                    <a:pt x="459553" y="289462"/>
                  </a:lnTo>
                  <a:lnTo>
                    <a:pt x="500302" y="247458"/>
                  </a:lnTo>
                  <a:lnTo>
                    <a:pt x="536142" y="205568"/>
                  </a:lnTo>
                  <a:lnTo>
                    <a:pt x="567074" y="163564"/>
                  </a:lnTo>
                  <a:lnTo>
                    <a:pt x="625971" y="121674"/>
                  </a:lnTo>
                  <a:lnTo>
                    <a:pt x="676536" y="79670"/>
                  </a:lnTo>
                  <a:lnTo>
                    <a:pt x="770018" y="37780"/>
                  </a:lnTo>
                  <a:lnTo>
                    <a:pt x="912466" y="0"/>
                  </a:lnTo>
                </a:path>
              </a:pathLst>
            </a:custGeom>
            <a:ln w="24312">
              <a:solidFill>
                <a:srgbClr val="0000FF"/>
              </a:solidFill>
              <a:prstDash val="lgDash"/>
            </a:ln>
          </p:spPr>
          <p:txBody>
            <a:bodyPr wrap="square" lIns="0" tIns="0" rIns="0" bIns="0" rtlCol="0"/>
            <a:lstStyle/>
            <a:p>
              <a:endParaRPr/>
            </a:p>
          </p:txBody>
        </p:sp>
        <p:sp>
          <p:nvSpPr>
            <p:cNvPr id="9" name="object 9"/>
            <p:cNvSpPr/>
            <p:nvPr/>
          </p:nvSpPr>
          <p:spPr>
            <a:xfrm>
              <a:off x="1981154" y="4000983"/>
              <a:ext cx="614680" cy="1317625"/>
            </a:xfrm>
            <a:custGeom>
              <a:avLst/>
              <a:gdLst/>
              <a:ahLst/>
              <a:cxnLst/>
              <a:rect l="l" t="t" r="r" b="b"/>
              <a:pathLst>
                <a:path w="614680" h="1317625">
                  <a:moveTo>
                    <a:pt x="0" y="1317419"/>
                  </a:moveTo>
                  <a:lnTo>
                    <a:pt x="17002" y="1254413"/>
                  </a:lnTo>
                  <a:lnTo>
                    <a:pt x="106831" y="834944"/>
                  </a:lnTo>
                  <a:lnTo>
                    <a:pt x="258754" y="415360"/>
                  </a:lnTo>
                  <a:lnTo>
                    <a:pt x="274733" y="373356"/>
                  </a:lnTo>
                  <a:lnTo>
                    <a:pt x="293338" y="331466"/>
                  </a:lnTo>
                  <a:lnTo>
                    <a:pt x="308291" y="289462"/>
                  </a:lnTo>
                  <a:lnTo>
                    <a:pt x="328836" y="247458"/>
                  </a:lnTo>
                  <a:lnTo>
                    <a:pt x="352578" y="205568"/>
                  </a:lnTo>
                  <a:lnTo>
                    <a:pt x="379515" y="163564"/>
                  </a:lnTo>
                  <a:lnTo>
                    <a:pt x="409534" y="121674"/>
                  </a:lnTo>
                  <a:lnTo>
                    <a:pt x="459072" y="79670"/>
                  </a:lnTo>
                  <a:lnTo>
                    <a:pt x="506440" y="37780"/>
                  </a:lnTo>
                  <a:lnTo>
                    <a:pt x="614532" y="0"/>
                  </a:lnTo>
                </a:path>
              </a:pathLst>
            </a:custGeom>
            <a:ln w="24312">
              <a:solidFill>
                <a:srgbClr val="A020F0"/>
              </a:solidFill>
              <a:prstDash val="sysDash"/>
            </a:ln>
          </p:spPr>
          <p:txBody>
            <a:bodyPr wrap="square" lIns="0" tIns="0" rIns="0" bIns="0" rtlCol="0"/>
            <a:lstStyle/>
            <a:p>
              <a:endParaRPr/>
            </a:p>
          </p:txBody>
        </p:sp>
        <p:sp>
          <p:nvSpPr>
            <p:cNvPr id="10" name="object 10"/>
            <p:cNvSpPr/>
            <p:nvPr/>
          </p:nvSpPr>
          <p:spPr>
            <a:xfrm>
              <a:off x="1679931" y="3933868"/>
              <a:ext cx="2566670" cy="1384935"/>
            </a:xfrm>
            <a:custGeom>
              <a:avLst/>
              <a:gdLst/>
              <a:ahLst/>
              <a:cxnLst/>
              <a:rect l="l" t="t" r="r" b="b"/>
              <a:pathLst>
                <a:path w="2566670" h="1384935">
                  <a:moveTo>
                    <a:pt x="0" y="0"/>
                  </a:moveTo>
                  <a:lnTo>
                    <a:pt x="2566354" y="0"/>
                  </a:lnTo>
                  <a:lnTo>
                    <a:pt x="2566354" y="1384534"/>
                  </a:lnTo>
                  <a:lnTo>
                    <a:pt x="0" y="1384534"/>
                  </a:lnTo>
                  <a:lnTo>
                    <a:pt x="0" y="0"/>
                  </a:lnTo>
                  <a:close/>
                </a:path>
              </a:pathLst>
            </a:custGeom>
            <a:ln w="48738">
              <a:solidFill>
                <a:srgbClr val="000000"/>
              </a:solidFill>
            </a:ln>
          </p:spPr>
          <p:txBody>
            <a:bodyPr wrap="square" lIns="0" tIns="0" rIns="0" bIns="0" rtlCol="0"/>
            <a:lstStyle/>
            <a:p>
              <a:endParaRPr/>
            </a:p>
          </p:txBody>
        </p:sp>
        <p:sp>
          <p:nvSpPr>
            <p:cNvPr id="11" name="object 11"/>
            <p:cNvSpPr/>
            <p:nvPr/>
          </p:nvSpPr>
          <p:spPr>
            <a:xfrm>
              <a:off x="1648656" y="3996760"/>
              <a:ext cx="2369820" cy="1353185"/>
            </a:xfrm>
            <a:custGeom>
              <a:avLst/>
              <a:gdLst/>
              <a:ahLst/>
              <a:cxnLst/>
              <a:rect l="l" t="t" r="r" b="b"/>
              <a:pathLst>
                <a:path w="2369820" h="1353185">
                  <a:moveTo>
                    <a:pt x="0" y="1258636"/>
                  </a:moveTo>
                  <a:lnTo>
                    <a:pt x="31274" y="1258636"/>
                  </a:lnTo>
                </a:path>
                <a:path w="2369820" h="1353185">
                  <a:moveTo>
                    <a:pt x="0" y="839167"/>
                  </a:moveTo>
                  <a:lnTo>
                    <a:pt x="31274" y="839167"/>
                  </a:lnTo>
                </a:path>
                <a:path w="2369820" h="1353185">
                  <a:moveTo>
                    <a:pt x="0" y="419583"/>
                  </a:moveTo>
                  <a:lnTo>
                    <a:pt x="31274" y="419583"/>
                  </a:lnTo>
                </a:path>
                <a:path w="2369820" h="1353185">
                  <a:moveTo>
                    <a:pt x="0" y="0"/>
                  </a:moveTo>
                  <a:lnTo>
                    <a:pt x="31274" y="0"/>
                  </a:lnTo>
                </a:path>
                <a:path w="2369820" h="1353185">
                  <a:moveTo>
                    <a:pt x="147813" y="1352917"/>
                  </a:moveTo>
                  <a:lnTo>
                    <a:pt x="147813" y="1321643"/>
                  </a:lnTo>
                </a:path>
                <a:path w="2369820" h="1353185">
                  <a:moveTo>
                    <a:pt x="703339" y="1352917"/>
                  </a:moveTo>
                  <a:lnTo>
                    <a:pt x="703339" y="1321643"/>
                  </a:lnTo>
                </a:path>
                <a:path w="2369820" h="1353185">
                  <a:moveTo>
                    <a:pt x="1258865" y="1352917"/>
                  </a:moveTo>
                  <a:lnTo>
                    <a:pt x="1258865" y="1321643"/>
                  </a:lnTo>
                </a:path>
                <a:path w="2369820" h="1353185">
                  <a:moveTo>
                    <a:pt x="1814277" y="1352917"/>
                  </a:moveTo>
                  <a:lnTo>
                    <a:pt x="1814277" y="1321643"/>
                  </a:lnTo>
                </a:path>
                <a:path w="2369820" h="1353185">
                  <a:moveTo>
                    <a:pt x="2369803" y="1352917"/>
                  </a:moveTo>
                  <a:lnTo>
                    <a:pt x="2369803" y="1321643"/>
                  </a:lnTo>
                </a:path>
              </a:pathLst>
            </a:custGeom>
            <a:ln w="12213">
              <a:solidFill>
                <a:srgbClr val="333333"/>
              </a:solidFill>
            </a:ln>
          </p:spPr>
          <p:txBody>
            <a:bodyPr wrap="square" lIns="0" tIns="0" rIns="0" bIns="0" rtlCol="0"/>
            <a:lstStyle/>
            <a:p>
              <a:endParaRPr/>
            </a:p>
          </p:txBody>
        </p:sp>
      </p:grpSp>
      <p:sp>
        <p:nvSpPr>
          <p:cNvPr id="12" name="object 12"/>
          <p:cNvSpPr txBox="1"/>
          <p:nvPr/>
        </p:nvSpPr>
        <p:spPr>
          <a:xfrm>
            <a:off x="1344262" y="5154922"/>
            <a:ext cx="292100" cy="189865"/>
          </a:xfrm>
          <a:prstGeom prst="rect">
            <a:avLst/>
          </a:prstGeom>
        </p:spPr>
        <p:txBody>
          <a:bodyPr vert="horz" wrap="square" lIns="0" tIns="15875" rIns="0" bIns="0" rtlCol="0">
            <a:spAutoFit/>
          </a:bodyPr>
          <a:lstStyle/>
          <a:p>
            <a:pPr marL="12700">
              <a:lnSpc>
                <a:spcPct val="100000"/>
              </a:lnSpc>
              <a:spcBef>
                <a:spcPts val="125"/>
              </a:spcBef>
            </a:pPr>
            <a:r>
              <a:rPr sz="1050" b="1" spc="5" dirty="0">
                <a:solidFill>
                  <a:srgbClr val="4D4D4D"/>
                </a:solidFill>
                <a:latin typeface="Arial"/>
                <a:cs typeface="Arial"/>
              </a:rPr>
              <a:t>0.97</a:t>
            </a:r>
            <a:endParaRPr sz="1050">
              <a:latin typeface="Arial"/>
              <a:cs typeface="Arial"/>
            </a:endParaRPr>
          </a:p>
        </p:txBody>
      </p:sp>
      <p:sp>
        <p:nvSpPr>
          <p:cNvPr id="13" name="object 13"/>
          <p:cNvSpPr txBox="1"/>
          <p:nvPr/>
        </p:nvSpPr>
        <p:spPr>
          <a:xfrm>
            <a:off x="1344262" y="4735343"/>
            <a:ext cx="292100" cy="189865"/>
          </a:xfrm>
          <a:prstGeom prst="rect">
            <a:avLst/>
          </a:prstGeom>
        </p:spPr>
        <p:txBody>
          <a:bodyPr vert="horz" wrap="square" lIns="0" tIns="15875" rIns="0" bIns="0" rtlCol="0">
            <a:spAutoFit/>
          </a:bodyPr>
          <a:lstStyle/>
          <a:p>
            <a:pPr marL="12700">
              <a:lnSpc>
                <a:spcPct val="100000"/>
              </a:lnSpc>
              <a:spcBef>
                <a:spcPts val="125"/>
              </a:spcBef>
            </a:pPr>
            <a:r>
              <a:rPr sz="1050" b="1" spc="5" dirty="0">
                <a:solidFill>
                  <a:srgbClr val="4D4D4D"/>
                </a:solidFill>
                <a:latin typeface="Arial"/>
                <a:cs typeface="Arial"/>
              </a:rPr>
              <a:t>0.98</a:t>
            </a:r>
            <a:endParaRPr sz="1050">
              <a:latin typeface="Arial"/>
              <a:cs typeface="Arial"/>
            </a:endParaRPr>
          </a:p>
        </p:txBody>
      </p:sp>
      <p:sp>
        <p:nvSpPr>
          <p:cNvPr id="14" name="object 14"/>
          <p:cNvSpPr txBox="1"/>
          <p:nvPr/>
        </p:nvSpPr>
        <p:spPr>
          <a:xfrm>
            <a:off x="1344262" y="4315869"/>
            <a:ext cx="292100" cy="189865"/>
          </a:xfrm>
          <a:prstGeom prst="rect">
            <a:avLst/>
          </a:prstGeom>
        </p:spPr>
        <p:txBody>
          <a:bodyPr vert="horz" wrap="square" lIns="0" tIns="15875" rIns="0" bIns="0" rtlCol="0">
            <a:spAutoFit/>
          </a:bodyPr>
          <a:lstStyle/>
          <a:p>
            <a:pPr marL="12700">
              <a:lnSpc>
                <a:spcPct val="100000"/>
              </a:lnSpc>
              <a:spcBef>
                <a:spcPts val="125"/>
              </a:spcBef>
            </a:pPr>
            <a:r>
              <a:rPr sz="1050" b="1" spc="5" dirty="0">
                <a:solidFill>
                  <a:srgbClr val="4D4D4D"/>
                </a:solidFill>
                <a:latin typeface="Arial"/>
                <a:cs typeface="Arial"/>
              </a:rPr>
              <a:t>0.99</a:t>
            </a:r>
            <a:endParaRPr sz="1050">
              <a:latin typeface="Arial"/>
              <a:cs typeface="Arial"/>
            </a:endParaRPr>
          </a:p>
        </p:txBody>
      </p:sp>
      <p:sp>
        <p:nvSpPr>
          <p:cNvPr id="15" name="object 15"/>
          <p:cNvSpPr txBox="1"/>
          <p:nvPr/>
        </p:nvSpPr>
        <p:spPr>
          <a:xfrm>
            <a:off x="1344262" y="3896297"/>
            <a:ext cx="292100" cy="189865"/>
          </a:xfrm>
          <a:prstGeom prst="rect">
            <a:avLst/>
          </a:prstGeom>
        </p:spPr>
        <p:txBody>
          <a:bodyPr vert="horz" wrap="square" lIns="0" tIns="15875" rIns="0" bIns="0" rtlCol="0">
            <a:spAutoFit/>
          </a:bodyPr>
          <a:lstStyle/>
          <a:p>
            <a:pPr marL="12700">
              <a:lnSpc>
                <a:spcPct val="100000"/>
              </a:lnSpc>
              <a:spcBef>
                <a:spcPts val="125"/>
              </a:spcBef>
            </a:pPr>
            <a:r>
              <a:rPr sz="1050" b="1" spc="5" dirty="0">
                <a:solidFill>
                  <a:srgbClr val="4D4D4D"/>
                </a:solidFill>
                <a:latin typeface="Arial"/>
                <a:cs typeface="Arial"/>
              </a:rPr>
              <a:t>1.00</a:t>
            </a:r>
            <a:endParaRPr sz="1050">
              <a:latin typeface="Arial"/>
              <a:cs typeface="Arial"/>
            </a:endParaRPr>
          </a:p>
        </p:txBody>
      </p:sp>
      <p:sp>
        <p:nvSpPr>
          <p:cNvPr id="16" name="object 16"/>
          <p:cNvSpPr txBox="1"/>
          <p:nvPr/>
        </p:nvSpPr>
        <p:spPr>
          <a:xfrm>
            <a:off x="1745681" y="5323280"/>
            <a:ext cx="101600" cy="189865"/>
          </a:xfrm>
          <a:prstGeom prst="rect">
            <a:avLst/>
          </a:prstGeom>
        </p:spPr>
        <p:txBody>
          <a:bodyPr vert="horz" wrap="square" lIns="0" tIns="15875" rIns="0" bIns="0" rtlCol="0">
            <a:spAutoFit/>
          </a:bodyPr>
          <a:lstStyle/>
          <a:p>
            <a:pPr marL="12700">
              <a:lnSpc>
                <a:spcPct val="100000"/>
              </a:lnSpc>
              <a:spcBef>
                <a:spcPts val="125"/>
              </a:spcBef>
            </a:pPr>
            <a:r>
              <a:rPr sz="1050" b="1" spc="15" dirty="0">
                <a:solidFill>
                  <a:srgbClr val="4D4D4D"/>
                </a:solidFill>
                <a:latin typeface="Arial"/>
                <a:cs typeface="Arial"/>
              </a:rPr>
              <a:t>0</a:t>
            </a:r>
            <a:endParaRPr sz="1050">
              <a:latin typeface="Arial"/>
              <a:cs typeface="Arial"/>
            </a:endParaRPr>
          </a:p>
        </p:txBody>
      </p:sp>
      <p:sp>
        <p:nvSpPr>
          <p:cNvPr id="17" name="object 17"/>
          <p:cNvSpPr txBox="1"/>
          <p:nvPr/>
        </p:nvSpPr>
        <p:spPr>
          <a:xfrm>
            <a:off x="2263098" y="5323280"/>
            <a:ext cx="177800" cy="189865"/>
          </a:xfrm>
          <a:prstGeom prst="rect">
            <a:avLst/>
          </a:prstGeom>
        </p:spPr>
        <p:txBody>
          <a:bodyPr vert="horz" wrap="square" lIns="0" tIns="15875" rIns="0" bIns="0" rtlCol="0">
            <a:spAutoFit/>
          </a:bodyPr>
          <a:lstStyle/>
          <a:p>
            <a:pPr marL="12700">
              <a:lnSpc>
                <a:spcPct val="100000"/>
              </a:lnSpc>
              <a:spcBef>
                <a:spcPts val="125"/>
              </a:spcBef>
            </a:pPr>
            <a:r>
              <a:rPr sz="1050" b="1" spc="10" dirty="0">
                <a:solidFill>
                  <a:srgbClr val="4D4D4D"/>
                </a:solidFill>
                <a:latin typeface="Arial"/>
                <a:cs typeface="Arial"/>
              </a:rPr>
              <a:t>25</a:t>
            </a:r>
            <a:endParaRPr sz="1050">
              <a:latin typeface="Arial"/>
              <a:cs typeface="Arial"/>
            </a:endParaRPr>
          </a:p>
        </p:txBody>
      </p:sp>
      <p:sp>
        <p:nvSpPr>
          <p:cNvPr id="18" name="object 18"/>
          <p:cNvSpPr txBox="1"/>
          <p:nvPr/>
        </p:nvSpPr>
        <p:spPr>
          <a:xfrm>
            <a:off x="3891352" y="5323280"/>
            <a:ext cx="254000" cy="189865"/>
          </a:xfrm>
          <a:prstGeom prst="rect">
            <a:avLst/>
          </a:prstGeom>
        </p:spPr>
        <p:txBody>
          <a:bodyPr vert="horz" wrap="square" lIns="0" tIns="15875" rIns="0" bIns="0" rtlCol="0">
            <a:spAutoFit/>
          </a:bodyPr>
          <a:lstStyle/>
          <a:p>
            <a:pPr marL="12700">
              <a:lnSpc>
                <a:spcPct val="100000"/>
              </a:lnSpc>
              <a:spcBef>
                <a:spcPts val="125"/>
              </a:spcBef>
            </a:pPr>
            <a:r>
              <a:rPr sz="1050" b="1" spc="10" dirty="0">
                <a:solidFill>
                  <a:srgbClr val="4D4D4D"/>
                </a:solidFill>
                <a:latin typeface="Arial"/>
                <a:cs typeface="Arial"/>
              </a:rPr>
              <a:t>100</a:t>
            </a:r>
            <a:endParaRPr sz="1050">
              <a:latin typeface="Arial"/>
              <a:cs typeface="Arial"/>
            </a:endParaRPr>
          </a:p>
        </p:txBody>
      </p:sp>
      <p:sp>
        <p:nvSpPr>
          <p:cNvPr id="19" name="object 19"/>
          <p:cNvSpPr txBox="1"/>
          <p:nvPr/>
        </p:nvSpPr>
        <p:spPr>
          <a:xfrm>
            <a:off x="2457546" y="5323280"/>
            <a:ext cx="1094740" cy="372110"/>
          </a:xfrm>
          <a:prstGeom prst="rect">
            <a:avLst/>
          </a:prstGeom>
        </p:spPr>
        <p:txBody>
          <a:bodyPr vert="horz" wrap="square" lIns="0" tIns="15875" rIns="0" bIns="0" rtlCol="0">
            <a:spAutoFit/>
          </a:bodyPr>
          <a:lstStyle/>
          <a:p>
            <a:pPr marL="373380">
              <a:lnSpc>
                <a:spcPts val="1230"/>
              </a:lnSpc>
              <a:spcBef>
                <a:spcPts val="125"/>
              </a:spcBef>
              <a:tabLst>
                <a:tab pos="929005" algn="l"/>
              </a:tabLst>
            </a:pPr>
            <a:r>
              <a:rPr sz="1050" b="1" spc="10" dirty="0">
                <a:solidFill>
                  <a:srgbClr val="4D4D4D"/>
                </a:solidFill>
                <a:latin typeface="Arial"/>
                <a:cs typeface="Arial"/>
              </a:rPr>
              <a:t>5</a:t>
            </a:r>
            <a:r>
              <a:rPr sz="1050" b="1" spc="15" dirty="0">
                <a:solidFill>
                  <a:srgbClr val="4D4D4D"/>
                </a:solidFill>
                <a:latin typeface="Arial"/>
                <a:cs typeface="Arial"/>
              </a:rPr>
              <a:t>0</a:t>
            </a:r>
            <a:r>
              <a:rPr sz="1050" b="1" dirty="0">
                <a:solidFill>
                  <a:srgbClr val="4D4D4D"/>
                </a:solidFill>
                <a:latin typeface="Arial"/>
                <a:cs typeface="Arial"/>
              </a:rPr>
              <a:t>	</a:t>
            </a:r>
            <a:r>
              <a:rPr sz="1050" b="1" spc="10" dirty="0">
                <a:solidFill>
                  <a:srgbClr val="4D4D4D"/>
                </a:solidFill>
                <a:latin typeface="Arial"/>
                <a:cs typeface="Arial"/>
              </a:rPr>
              <a:t>75</a:t>
            </a:r>
            <a:endParaRPr sz="1050">
              <a:latin typeface="Arial"/>
              <a:cs typeface="Arial"/>
            </a:endParaRPr>
          </a:p>
          <a:p>
            <a:pPr marL="12700">
              <a:lnSpc>
                <a:spcPts val="1470"/>
              </a:lnSpc>
            </a:pPr>
            <a:r>
              <a:rPr sz="1250" b="1" dirty="0">
                <a:latin typeface="Arial"/>
                <a:cs typeface="Arial"/>
              </a:rPr>
              <a:t>Latency</a:t>
            </a:r>
            <a:r>
              <a:rPr sz="1250" b="1" spc="-25" dirty="0">
                <a:latin typeface="Arial"/>
                <a:cs typeface="Arial"/>
              </a:rPr>
              <a:t> </a:t>
            </a:r>
            <a:r>
              <a:rPr sz="1250" b="1" dirty="0">
                <a:latin typeface="Arial"/>
                <a:cs typeface="Arial"/>
              </a:rPr>
              <a:t>(ms)</a:t>
            </a:r>
            <a:endParaRPr sz="1250">
              <a:latin typeface="Arial"/>
              <a:cs typeface="Arial"/>
            </a:endParaRPr>
          </a:p>
        </p:txBody>
      </p:sp>
      <p:sp>
        <p:nvSpPr>
          <p:cNvPr id="20" name="object 20"/>
          <p:cNvSpPr txBox="1"/>
          <p:nvPr/>
        </p:nvSpPr>
        <p:spPr>
          <a:xfrm>
            <a:off x="1157130" y="4239682"/>
            <a:ext cx="185420" cy="781685"/>
          </a:xfrm>
          <a:prstGeom prst="rect">
            <a:avLst/>
          </a:prstGeom>
        </p:spPr>
        <p:txBody>
          <a:bodyPr vert="vert270" wrap="square" lIns="0" tIns="0" rIns="0" bIns="0" rtlCol="0">
            <a:spAutoFit/>
          </a:bodyPr>
          <a:lstStyle/>
          <a:p>
            <a:pPr marL="12700">
              <a:lnSpc>
                <a:spcPts val="1320"/>
              </a:lnSpc>
            </a:pPr>
            <a:r>
              <a:rPr sz="1250" b="1" spc="-10" dirty="0">
                <a:latin typeface="Arial"/>
                <a:cs typeface="Arial"/>
              </a:rPr>
              <a:t>Percentile</a:t>
            </a:r>
            <a:endParaRPr sz="1250">
              <a:latin typeface="Arial"/>
              <a:cs typeface="Arial"/>
            </a:endParaRPr>
          </a:p>
        </p:txBody>
      </p:sp>
      <p:grpSp>
        <p:nvGrpSpPr>
          <p:cNvPr id="21" name="object 21"/>
          <p:cNvGrpSpPr/>
          <p:nvPr/>
        </p:nvGrpSpPr>
        <p:grpSpPr>
          <a:xfrm>
            <a:off x="1337164" y="3664037"/>
            <a:ext cx="328930" cy="197485"/>
            <a:chOff x="1337164" y="3664037"/>
            <a:chExt cx="328930" cy="197485"/>
          </a:xfrm>
        </p:grpSpPr>
        <p:sp>
          <p:nvSpPr>
            <p:cNvPr id="22" name="object 22"/>
            <p:cNvSpPr/>
            <p:nvPr/>
          </p:nvSpPr>
          <p:spPr>
            <a:xfrm>
              <a:off x="1337164" y="3664037"/>
              <a:ext cx="328930" cy="197485"/>
            </a:xfrm>
            <a:custGeom>
              <a:avLst/>
              <a:gdLst/>
              <a:ahLst/>
              <a:cxnLst/>
              <a:rect l="l" t="t" r="r" b="b"/>
              <a:pathLst>
                <a:path w="328930" h="197485">
                  <a:moveTo>
                    <a:pt x="328727" y="0"/>
                  </a:moveTo>
                  <a:lnTo>
                    <a:pt x="0" y="0"/>
                  </a:lnTo>
                  <a:lnTo>
                    <a:pt x="0" y="197236"/>
                  </a:lnTo>
                  <a:lnTo>
                    <a:pt x="328727" y="197236"/>
                  </a:lnTo>
                  <a:lnTo>
                    <a:pt x="328727" y="0"/>
                  </a:lnTo>
                  <a:close/>
                </a:path>
              </a:pathLst>
            </a:custGeom>
            <a:solidFill>
              <a:srgbClr val="F2F2F2"/>
            </a:solidFill>
          </p:spPr>
          <p:txBody>
            <a:bodyPr wrap="square" lIns="0" tIns="0" rIns="0" bIns="0" rtlCol="0"/>
            <a:lstStyle/>
            <a:p>
              <a:endParaRPr/>
            </a:p>
          </p:txBody>
        </p:sp>
        <p:sp>
          <p:nvSpPr>
            <p:cNvPr id="23" name="object 23"/>
            <p:cNvSpPr/>
            <p:nvPr/>
          </p:nvSpPr>
          <p:spPr>
            <a:xfrm>
              <a:off x="1370037" y="3762656"/>
              <a:ext cx="263525" cy="0"/>
            </a:xfrm>
            <a:custGeom>
              <a:avLst/>
              <a:gdLst/>
              <a:ahLst/>
              <a:cxnLst/>
              <a:rect l="l" t="t" r="r" b="b"/>
              <a:pathLst>
                <a:path w="263525">
                  <a:moveTo>
                    <a:pt x="0" y="0"/>
                  </a:moveTo>
                  <a:lnTo>
                    <a:pt x="262981" y="0"/>
                  </a:lnTo>
                </a:path>
              </a:pathLst>
            </a:custGeom>
            <a:ln w="24312">
              <a:solidFill>
                <a:srgbClr val="000000"/>
              </a:solidFill>
              <a:prstDash val="dash"/>
            </a:ln>
          </p:spPr>
          <p:txBody>
            <a:bodyPr wrap="square" lIns="0" tIns="0" rIns="0" bIns="0" rtlCol="0"/>
            <a:lstStyle/>
            <a:p>
              <a:endParaRPr/>
            </a:p>
          </p:txBody>
        </p:sp>
      </p:grpSp>
      <p:grpSp>
        <p:nvGrpSpPr>
          <p:cNvPr id="24" name="object 24"/>
          <p:cNvGrpSpPr/>
          <p:nvPr/>
        </p:nvGrpSpPr>
        <p:grpSpPr>
          <a:xfrm>
            <a:off x="1943483" y="3664037"/>
            <a:ext cx="328930" cy="197485"/>
            <a:chOff x="1943483" y="3664037"/>
            <a:chExt cx="328930" cy="197485"/>
          </a:xfrm>
        </p:grpSpPr>
        <p:sp>
          <p:nvSpPr>
            <p:cNvPr id="25" name="object 25"/>
            <p:cNvSpPr/>
            <p:nvPr/>
          </p:nvSpPr>
          <p:spPr>
            <a:xfrm>
              <a:off x="1943483" y="3664037"/>
              <a:ext cx="328930" cy="197485"/>
            </a:xfrm>
            <a:custGeom>
              <a:avLst/>
              <a:gdLst/>
              <a:ahLst/>
              <a:cxnLst/>
              <a:rect l="l" t="t" r="r" b="b"/>
              <a:pathLst>
                <a:path w="328930" h="197485">
                  <a:moveTo>
                    <a:pt x="328727" y="0"/>
                  </a:moveTo>
                  <a:lnTo>
                    <a:pt x="0" y="0"/>
                  </a:lnTo>
                  <a:lnTo>
                    <a:pt x="0" y="197236"/>
                  </a:lnTo>
                  <a:lnTo>
                    <a:pt x="328727" y="197236"/>
                  </a:lnTo>
                  <a:lnTo>
                    <a:pt x="328727" y="0"/>
                  </a:lnTo>
                  <a:close/>
                </a:path>
              </a:pathLst>
            </a:custGeom>
            <a:solidFill>
              <a:srgbClr val="F2F2F2"/>
            </a:solidFill>
          </p:spPr>
          <p:txBody>
            <a:bodyPr wrap="square" lIns="0" tIns="0" rIns="0" bIns="0" rtlCol="0"/>
            <a:lstStyle/>
            <a:p>
              <a:endParaRPr/>
            </a:p>
          </p:txBody>
        </p:sp>
        <p:sp>
          <p:nvSpPr>
            <p:cNvPr id="26" name="object 26"/>
            <p:cNvSpPr/>
            <p:nvPr/>
          </p:nvSpPr>
          <p:spPr>
            <a:xfrm>
              <a:off x="1976356" y="3762656"/>
              <a:ext cx="263525" cy="0"/>
            </a:xfrm>
            <a:custGeom>
              <a:avLst/>
              <a:gdLst/>
              <a:ahLst/>
              <a:cxnLst/>
              <a:rect l="l" t="t" r="r" b="b"/>
              <a:pathLst>
                <a:path w="263525">
                  <a:moveTo>
                    <a:pt x="0" y="0"/>
                  </a:moveTo>
                  <a:lnTo>
                    <a:pt x="262981" y="0"/>
                  </a:lnTo>
                </a:path>
              </a:pathLst>
            </a:custGeom>
            <a:ln w="24312">
              <a:solidFill>
                <a:srgbClr val="FF0000"/>
              </a:solidFill>
            </a:ln>
          </p:spPr>
          <p:txBody>
            <a:bodyPr wrap="square" lIns="0" tIns="0" rIns="0" bIns="0" rtlCol="0"/>
            <a:lstStyle/>
            <a:p>
              <a:endParaRPr/>
            </a:p>
          </p:txBody>
        </p:sp>
      </p:grpSp>
      <p:grpSp>
        <p:nvGrpSpPr>
          <p:cNvPr id="27" name="object 27"/>
          <p:cNvGrpSpPr/>
          <p:nvPr/>
        </p:nvGrpSpPr>
        <p:grpSpPr>
          <a:xfrm>
            <a:off x="2458603" y="3664037"/>
            <a:ext cx="328930" cy="197485"/>
            <a:chOff x="2458603" y="3664037"/>
            <a:chExt cx="328930" cy="197485"/>
          </a:xfrm>
        </p:grpSpPr>
        <p:sp>
          <p:nvSpPr>
            <p:cNvPr id="28" name="object 28"/>
            <p:cNvSpPr/>
            <p:nvPr/>
          </p:nvSpPr>
          <p:spPr>
            <a:xfrm>
              <a:off x="2458603" y="3664037"/>
              <a:ext cx="328930" cy="197485"/>
            </a:xfrm>
            <a:custGeom>
              <a:avLst/>
              <a:gdLst/>
              <a:ahLst/>
              <a:cxnLst/>
              <a:rect l="l" t="t" r="r" b="b"/>
              <a:pathLst>
                <a:path w="328930" h="197485">
                  <a:moveTo>
                    <a:pt x="328727" y="0"/>
                  </a:moveTo>
                  <a:lnTo>
                    <a:pt x="0" y="0"/>
                  </a:lnTo>
                  <a:lnTo>
                    <a:pt x="0" y="197236"/>
                  </a:lnTo>
                  <a:lnTo>
                    <a:pt x="328727" y="197236"/>
                  </a:lnTo>
                  <a:lnTo>
                    <a:pt x="328727" y="0"/>
                  </a:lnTo>
                  <a:close/>
                </a:path>
              </a:pathLst>
            </a:custGeom>
            <a:solidFill>
              <a:srgbClr val="F2F2F2"/>
            </a:solidFill>
          </p:spPr>
          <p:txBody>
            <a:bodyPr wrap="square" lIns="0" tIns="0" rIns="0" bIns="0" rtlCol="0"/>
            <a:lstStyle/>
            <a:p>
              <a:endParaRPr/>
            </a:p>
          </p:txBody>
        </p:sp>
        <p:sp>
          <p:nvSpPr>
            <p:cNvPr id="29" name="object 29"/>
            <p:cNvSpPr/>
            <p:nvPr/>
          </p:nvSpPr>
          <p:spPr>
            <a:xfrm>
              <a:off x="2491476" y="3762656"/>
              <a:ext cx="263525" cy="0"/>
            </a:xfrm>
            <a:custGeom>
              <a:avLst/>
              <a:gdLst/>
              <a:ahLst/>
              <a:cxnLst/>
              <a:rect l="l" t="t" r="r" b="b"/>
              <a:pathLst>
                <a:path w="263525">
                  <a:moveTo>
                    <a:pt x="0" y="0"/>
                  </a:moveTo>
                  <a:lnTo>
                    <a:pt x="262981" y="0"/>
                  </a:lnTo>
                </a:path>
              </a:pathLst>
            </a:custGeom>
            <a:ln w="24312">
              <a:solidFill>
                <a:srgbClr val="0000FF"/>
              </a:solidFill>
              <a:prstDash val="lgDash"/>
            </a:ln>
          </p:spPr>
          <p:txBody>
            <a:bodyPr wrap="square" lIns="0" tIns="0" rIns="0" bIns="0" rtlCol="0"/>
            <a:lstStyle/>
            <a:p>
              <a:endParaRPr/>
            </a:p>
          </p:txBody>
        </p:sp>
      </p:grpSp>
      <p:grpSp>
        <p:nvGrpSpPr>
          <p:cNvPr id="30" name="object 30"/>
          <p:cNvGrpSpPr/>
          <p:nvPr/>
        </p:nvGrpSpPr>
        <p:grpSpPr>
          <a:xfrm>
            <a:off x="3270377" y="3664037"/>
            <a:ext cx="328930" cy="197485"/>
            <a:chOff x="3270377" y="3664037"/>
            <a:chExt cx="328930" cy="197485"/>
          </a:xfrm>
        </p:grpSpPr>
        <p:sp>
          <p:nvSpPr>
            <p:cNvPr id="31" name="object 31"/>
            <p:cNvSpPr/>
            <p:nvPr/>
          </p:nvSpPr>
          <p:spPr>
            <a:xfrm>
              <a:off x="3270377" y="3664037"/>
              <a:ext cx="328930" cy="197485"/>
            </a:xfrm>
            <a:custGeom>
              <a:avLst/>
              <a:gdLst/>
              <a:ahLst/>
              <a:cxnLst/>
              <a:rect l="l" t="t" r="r" b="b"/>
              <a:pathLst>
                <a:path w="328929" h="197485">
                  <a:moveTo>
                    <a:pt x="328727" y="0"/>
                  </a:moveTo>
                  <a:lnTo>
                    <a:pt x="0" y="0"/>
                  </a:lnTo>
                  <a:lnTo>
                    <a:pt x="0" y="197236"/>
                  </a:lnTo>
                  <a:lnTo>
                    <a:pt x="328727" y="197236"/>
                  </a:lnTo>
                  <a:lnTo>
                    <a:pt x="328727" y="0"/>
                  </a:lnTo>
                  <a:close/>
                </a:path>
              </a:pathLst>
            </a:custGeom>
            <a:solidFill>
              <a:srgbClr val="F2F2F2"/>
            </a:solidFill>
          </p:spPr>
          <p:txBody>
            <a:bodyPr wrap="square" lIns="0" tIns="0" rIns="0" bIns="0" rtlCol="0"/>
            <a:lstStyle/>
            <a:p>
              <a:endParaRPr/>
            </a:p>
          </p:txBody>
        </p:sp>
        <p:sp>
          <p:nvSpPr>
            <p:cNvPr id="32" name="object 32"/>
            <p:cNvSpPr/>
            <p:nvPr/>
          </p:nvSpPr>
          <p:spPr>
            <a:xfrm>
              <a:off x="3303249" y="3762656"/>
              <a:ext cx="263525" cy="0"/>
            </a:xfrm>
            <a:custGeom>
              <a:avLst/>
              <a:gdLst/>
              <a:ahLst/>
              <a:cxnLst/>
              <a:rect l="l" t="t" r="r" b="b"/>
              <a:pathLst>
                <a:path w="263525">
                  <a:moveTo>
                    <a:pt x="0" y="0"/>
                  </a:moveTo>
                  <a:lnTo>
                    <a:pt x="262981" y="0"/>
                  </a:lnTo>
                </a:path>
              </a:pathLst>
            </a:custGeom>
            <a:ln w="24312">
              <a:solidFill>
                <a:srgbClr val="A020F0"/>
              </a:solidFill>
              <a:prstDash val="sysDash"/>
            </a:ln>
          </p:spPr>
          <p:txBody>
            <a:bodyPr wrap="square" lIns="0" tIns="0" rIns="0" bIns="0" rtlCol="0"/>
            <a:lstStyle/>
            <a:p>
              <a:endParaRPr/>
            </a:p>
          </p:txBody>
        </p:sp>
      </p:grpSp>
      <p:sp>
        <p:nvSpPr>
          <p:cNvPr id="33" name="object 33"/>
          <p:cNvSpPr txBox="1"/>
          <p:nvPr/>
        </p:nvSpPr>
        <p:spPr>
          <a:xfrm>
            <a:off x="1337164" y="3664037"/>
            <a:ext cx="328930" cy="197485"/>
          </a:xfrm>
          <a:prstGeom prst="rect">
            <a:avLst/>
          </a:prstGeom>
        </p:spPr>
        <p:txBody>
          <a:bodyPr vert="horz" wrap="square" lIns="0" tIns="33655" rIns="0" bIns="0" rtlCol="0">
            <a:spAutoFit/>
          </a:bodyPr>
          <a:lstStyle/>
          <a:p>
            <a:pPr marL="32384">
              <a:lnSpc>
                <a:spcPct val="100000"/>
              </a:lnSpc>
              <a:spcBef>
                <a:spcPts val="265"/>
              </a:spcBef>
              <a:tabLst>
                <a:tab pos="295275" algn="l"/>
              </a:tabLst>
            </a:pPr>
            <a:r>
              <a:rPr sz="800" b="1" dirty="0">
                <a:latin typeface="Arial"/>
                <a:cs typeface="Arial"/>
              </a:rPr>
              <a:t> 	</a:t>
            </a:r>
            <a:endParaRPr sz="800">
              <a:latin typeface="Arial"/>
              <a:cs typeface="Arial"/>
            </a:endParaRPr>
          </a:p>
        </p:txBody>
      </p:sp>
      <p:grpSp>
        <p:nvGrpSpPr>
          <p:cNvPr id="34" name="object 34"/>
          <p:cNvGrpSpPr/>
          <p:nvPr/>
        </p:nvGrpSpPr>
        <p:grpSpPr>
          <a:xfrm>
            <a:off x="5439558" y="3909499"/>
            <a:ext cx="2622550" cy="1440180"/>
            <a:chOff x="5439558" y="3909499"/>
            <a:chExt cx="2622550" cy="1440180"/>
          </a:xfrm>
        </p:grpSpPr>
        <p:sp>
          <p:nvSpPr>
            <p:cNvPr id="35" name="object 35"/>
            <p:cNvSpPr/>
            <p:nvPr/>
          </p:nvSpPr>
          <p:spPr>
            <a:xfrm>
              <a:off x="5470833" y="3933868"/>
              <a:ext cx="2566670" cy="1384935"/>
            </a:xfrm>
            <a:custGeom>
              <a:avLst/>
              <a:gdLst/>
              <a:ahLst/>
              <a:cxnLst/>
              <a:rect l="l" t="t" r="r" b="b"/>
              <a:pathLst>
                <a:path w="2566670" h="1384935">
                  <a:moveTo>
                    <a:pt x="0" y="1111737"/>
                  </a:moveTo>
                  <a:lnTo>
                    <a:pt x="2566240" y="1111737"/>
                  </a:lnTo>
                </a:path>
                <a:path w="2566670" h="1384935">
                  <a:moveTo>
                    <a:pt x="0" y="692267"/>
                  </a:moveTo>
                  <a:lnTo>
                    <a:pt x="2566240" y="692267"/>
                  </a:lnTo>
                </a:path>
                <a:path w="2566670" h="1384935">
                  <a:moveTo>
                    <a:pt x="0" y="272683"/>
                  </a:moveTo>
                  <a:lnTo>
                    <a:pt x="2566240" y="272683"/>
                  </a:lnTo>
                </a:path>
                <a:path w="2566670" h="1384935">
                  <a:moveTo>
                    <a:pt x="394358" y="1384534"/>
                  </a:moveTo>
                  <a:lnTo>
                    <a:pt x="394358" y="0"/>
                  </a:lnTo>
                </a:path>
                <a:path w="2566670" h="1384935">
                  <a:moveTo>
                    <a:pt x="949770" y="1384534"/>
                  </a:moveTo>
                  <a:lnTo>
                    <a:pt x="949770" y="0"/>
                  </a:lnTo>
                </a:path>
                <a:path w="2566670" h="1384935">
                  <a:moveTo>
                    <a:pt x="1505296" y="1384534"/>
                  </a:moveTo>
                  <a:lnTo>
                    <a:pt x="1505296" y="0"/>
                  </a:lnTo>
                </a:path>
                <a:path w="2566670" h="1384935">
                  <a:moveTo>
                    <a:pt x="2060708" y="1384534"/>
                  </a:moveTo>
                  <a:lnTo>
                    <a:pt x="2060708" y="0"/>
                  </a:lnTo>
                </a:path>
                <a:path w="2566670" h="1384935">
                  <a:moveTo>
                    <a:pt x="0" y="1321528"/>
                  </a:moveTo>
                  <a:lnTo>
                    <a:pt x="2566240" y="1321528"/>
                  </a:lnTo>
                </a:path>
                <a:path w="2566670" h="1384935">
                  <a:moveTo>
                    <a:pt x="0" y="902059"/>
                  </a:moveTo>
                  <a:lnTo>
                    <a:pt x="2566240" y="902059"/>
                  </a:lnTo>
                </a:path>
                <a:path w="2566670" h="1384935">
                  <a:moveTo>
                    <a:pt x="0" y="482475"/>
                  </a:moveTo>
                  <a:lnTo>
                    <a:pt x="2566240" y="482475"/>
                  </a:lnTo>
                </a:path>
                <a:path w="2566670" h="1384935">
                  <a:moveTo>
                    <a:pt x="0" y="62891"/>
                  </a:moveTo>
                  <a:lnTo>
                    <a:pt x="2566240" y="62891"/>
                  </a:lnTo>
                </a:path>
                <a:path w="2566670" h="1384935">
                  <a:moveTo>
                    <a:pt x="116538" y="1384534"/>
                  </a:moveTo>
                  <a:lnTo>
                    <a:pt x="116538" y="0"/>
                  </a:lnTo>
                </a:path>
                <a:path w="2566670" h="1384935">
                  <a:moveTo>
                    <a:pt x="672064" y="1384534"/>
                  </a:moveTo>
                  <a:lnTo>
                    <a:pt x="672064" y="0"/>
                  </a:lnTo>
                </a:path>
                <a:path w="2566670" h="1384935">
                  <a:moveTo>
                    <a:pt x="1227590" y="1384534"/>
                  </a:moveTo>
                  <a:lnTo>
                    <a:pt x="1227590" y="0"/>
                  </a:lnTo>
                </a:path>
                <a:path w="2566670" h="1384935">
                  <a:moveTo>
                    <a:pt x="1783002" y="1384534"/>
                  </a:moveTo>
                  <a:lnTo>
                    <a:pt x="1783002" y="0"/>
                  </a:lnTo>
                </a:path>
                <a:path w="2566670" h="1384935">
                  <a:moveTo>
                    <a:pt x="2338528" y="1384534"/>
                  </a:moveTo>
                  <a:lnTo>
                    <a:pt x="2338528" y="0"/>
                  </a:lnTo>
                </a:path>
              </a:pathLst>
            </a:custGeom>
            <a:ln w="7305">
              <a:solidFill>
                <a:srgbClr val="111111"/>
              </a:solidFill>
              <a:prstDash val="dash"/>
            </a:ln>
          </p:spPr>
          <p:txBody>
            <a:bodyPr wrap="square" lIns="0" tIns="0" rIns="0" bIns="0" rtlCol="0"/>
            <a:lstStyle/>
            <a:p>
              <a:endParaRPr/>
            </a:p>
          </p:txBody>
        </p:sp>
        <p:sp>
          <p:nvSpPr>
            <p:cNvPr id="36" name="object 36"/>
            <p:cNvSpPr/>
            <p:nvPr/>
          </p:nvSpPr>
          <p:spPr>
            <a:xfrm>
              <a:off x="6752728" y="4037784"/>
              <a:ext cx="1284605" cy="1280795"/>
            </a:xfrm>
            <a:custGeom>
              <a:avLst/>
              <a:gdLst/>
              <a:ahLst/>
              <a:cxnLst/>
              <a:rect l="l" t="t" r="r" b="b"/>
              <a:pathLst>
                <a:path w="1284604" h="1280795">
                  <a:moveTo>
                    <a:pt x="0" y="1280619"/>
                  </a:moveTo>
                  <a:lnTo>
                    <a:pt x="18630" y="1217613"/>
                  </a:lnTo>
                  <a:lnTo>
                    <a:pt x="198289" y="798143"/>
                  </a:lnTo>
                  <a:lnTo>
                    <a:pt x="711925" y="378560"/>
                  </a:lnTo>
                  <a:lnTo>
                    <a:pt x="765458" y="336556"/>
                  </a:lnTo>
                  <a:lnTo>
                    <a:pt x="819903" y="294666"/>
                  </a:lnTo>
                  <a:lnTo>
                    <a:pt x="889187" y="252662"/>
                  </a:lnTo>
                  <a:lnTo>
                    <a:pt x="956302" y="210658"/>
                  </a:lnTo>
                  <a:lnTo>
                    <a:pt x="1019536" y="168768"/>
                  </a:lnTo>
                  <a:lnTo>
                    <a:pt x="1086423" y="126764"/>
                  </a:lnTo>
                  <a:lnTo>
                    <a:pt x="1150913" y="84874"/>
                  </a:lnTo>
                  <a:lnTo>
                    <a:pt x="1214832" y="42870"/>
                  </a:lnTo>
                  <a:lnTo>
                    <a:pt x="1280121" y="980"/>
                  </a:lnTo>
                  <a:lnTo>
                    <a:pt x="1284338" y="0"/>
                  </a:lnTo>
                </a:path>
              </a:pathLst>
            </a:custGeom>
            <a:ln w="24312">
              <a:solidFill>
                <a:srgbClr val="000000"/>
              </a:solidFill>
              <a:prstDash val="dash"/>
            </a:ln>
          </p:spPr>
          <p:txBody>
            <a:bodyPr wrap="square" lIns="0" tIns="0" rIns="0" bIns="0" rtlCol="0"/>
            <a:lstStyle/>
            <a:p>
              <a:endParaRPr/>
            </a:p>
          </p:txBody>
        </p:sp>
        <p:sp>
          <p:nvSpPr>
            <p:cNvPr id="37" name="object 37"/>
            <p:cNvSpPr/>
            <p:nvPr/>
          </p:nvSpPr>
          <p:spPr>
            <a:xfrm>
              <a:off x="6100610" y="4000983"/>
              <a:ext cx="1383030" cy="1317625"/>
            </a:xfrm>
            <a:custGeom>
              <a:avLst/>
              <a:gdLst/>
              <a:ahLst/>
              <a:cxnLst/>
              <a:rect l="l" t="t" r="r" b="b"/>
              <a:pathLst>
                <a:path w="1383029" h="1317625">
                  <a:moveTo>
                    <a:pt x="0" y="1317419"/>
                  </a:moveTo>
                  <a:lnTo>
                    <a:pt x="3479" y="1254413"/>
                  </a:lnTo>
                  <a:lnTo>
                    <a:pt x="70708" y="834944"/>
                  </a:lnTo>
                  <a:lnTo>
                    <a:pt x="396125" y="415360"/>
                  </a:lnTo>
                  <a:lnTo>
                    <a:pt x="410849" y="373356"/>
                  </a:lnTo>
                  <a:lnTo>
                    <a:pt x="463126" y="331466"/>
                  </a:lnTo>
                  <a:lnTo>
                    <a:pt x="518028" y="289462"/>
                  </a:lnTo>
                  <a:lnTo>
                    <a:pt x="575099" y="247458"/>
                  </a:lnTo>
                  <a:lnTo>
                    <a:pt x="641187" y="205568"/>
                  </a:lnTo>
                  <a:lnTo>
                    <a:pt x="698486" y="163564"/>
                  </a:lnTo>
                  <a:lnTo>
                    <a:pt x="788543" y="121674"/>
                  </a:lnTo>
                  <a:lnTo>
                    <a:pt x="870839" y="79670"/>
                  </a:lnTo>
                  <a:lnTo>
                    <a:pt x="1094899" y="37780"/>
                  </a:lnTo>
                  <a:lnTo>
                    <a:pt x="1382649" y="0"/>
                  </a:lnTo>
                </a:path>
              </a:pathLst>
            </a:custGeom>
            <a:ln w="24312">
              <a:solidFill>
                <a:srgbClr val="FF0000"/>
              </a:solidFill>
            </a:ln>
          </p:spPr>
          <p:txBody>
            <a:bodyPr wrap="square" lIns="0" tIns="0" rIns="0" bIns="0" rtlCol="0"/>
            <a:lstStyle/>
            <a:p>
              <a:endParaRPr/>
            </a:p>
          </p:txBody>
        </p:sp>
        <p:sp>
          <p:nvSpPr>
            <p:cNvPr id="38" name="object 38"/>
            <p:cNvSpPr/>
            <p:nvPr/>
          </p:nvSpPr>
          <p:spPr>
            <a:xfrm>
              <a:off x="6284620" y="4000983"/>
              <a:ext cx="774700" cy="1317625"/>
            </a:xfrm>
            <a:custGeom>
              <a:avLst/>
              <a:gdLst/>
              <a:ahLst/>
              <a:cxnLst/>
              <a:rect l="l" t="t" r="r" b="b"/>
              <a:pathLst>
                <a:path w="774700" h="1317625">
                  <a:moveTo>
                    <a:pt x="0" y="1317419"/>
                  </a:moveTo>
                  <a:lnTo>
                    <a:pt x="15905" y="1254413"/>
                  </a:lnTo>
                  <a:lnTo>
                    <a:pt x="128334" y="834944"/>
                  </a:lnTo>
                  <a:lnTo>
                    <a:pt x="259026" y="415360"/>
                  </a:lnTo>
                  <a:lnTo>
                    <a:pt x="273751" y="373356"/>
                  </a:lnTo>
                  <a:lnTo>
                    <a:pt x="288817" y="331466"/>
                  </a:lnTo>
                  <a:lnTo>
                    <a:pt x="305482" y="289462"/>
                  </a:lnTo>
                  <a:lnTo>
                    <a:pt x="322717" y="247458"/>
                  </a:lnTo>
                  <a:lnTo>
                    <a:pt x="340523" y="205568"/>
                  </a:lnTo>
                  <a:lnTo>
                    <a:pt x="357987" y="163564"/>
                  </a:lnTo>
                  <a:lnTo>
                    <a:pt x="379446" y="121674"/>
                  </a:lnTo>
                  <a:lnTo>
                    <a:pt x="404899" y="79670"/>
                  </a:lnTo>
                  <a:lnTo>
                    <a:pt x="467106" y="37780"/>
                  </a:lnTo>
                  <a:lnTo>
                    <a:pt x="774146" y="0"/>
                  </a:lnTo>
                </a:path>
              </a:pathLst>
            </a:custGeom>
            <a:ln w="24312">
              <a:solidFill>
                <a:srgbClr val="0000FF"/>
              </a:solidFill>
              <a:prstDash val="lgDash"/>
            </a:ln>
          </p:spPr>
          <p:txBody>
            <a:bodyPr wrap="square" lIns="0" tIns="0" rIns="0" bIns="0" rtlCol="0"/>
            <a:lstStyle/>
            <a:p>
              <a:endParaRPr/>
            </a:p>
          </p:txBody>
        </p:sp>
        <p:sp>
          <p:nvSpPr>
            <p:cNvPr id="39" name="object 39"/>
            <p:cNvSpPr/>
            <p:nvPr/>
          </p:nvSpPr>
          <p:spPr>
            <a:xfrm>
              <a:off x="5725243" y="4000983"/>
              <a:ext cx="1315720" cy="1317625"/>
            </a:xfrm>
            <a:custGeom>
              <a:avLst/>
              <a:gdLst/>
              <a:ahLst/>
              <a:cxnLst/>
              <a:rect l="l" t="t" r="r" b="b"/>
              <a:pathLst>
                <a:path w="1315720" h="1317625">
                  <a:moveTo>
                    <a:pt x="0" y="1317419"/>
                  </a:moveTo>
                  <a:lnTo>
                    <a:pt x="9598" y="1254413"/>
                  </a:lnTo>
                  <a:lnTo>
                    <a:pt x="121913" y="834944"/>
                  </a:lnTo>
                  <a:lnTo>
                    <a:pt x="399505" y="415360"/>
                  </a:lnTo>
                  <a:lnTo>
                    <a:pt x="453265" y="373356"/>
                  </a:lnTo>
                  <a:lnTo>
                    <a:pt x="497438" y="331466"/>
                  </a:lnTo>
                  <a:lnTo>
                    <a:pt x="541382" y="289462"/>
                  </a:lnTo>
                  <a:lnTo>
                    <a:pt x="572201" y="247458"/>
                  </a:lnTo>
                  <a:lnTo>
                    <a:pt x="638631" y="205568"/>
                  </a:lnTo>
                  <a:lnTo>
                    <a:pt x="722753" y="163564"/>
                  </a:lnTo>
                  <a:lnTo>
                    <a:pt x="806761" y="121674"/>
                  </a:lnTo>
                  <a:lnTo>
                    <a:pt x="948639" y="79670"/>
                  </a:lnTo>
                  <a:lnTo>
                    <a:pt x="1106839" y="37780"/>
                  </a:lnTo>
                  <a:lnTo>
                    <a:pt x="1315489" y="0"/>
                  </a:lnTo>
                </a:path>
              </a:pathLst>
            </a:custGeom>
            <a:ln w="24312">
              <a:solidFill>
                <a:srgbClr val="A020F0"/>
              </a:solidFill>
              <a:prstDash val="sysDash"/>
            </a:ln>
          </p:spPr>
          <p:txBody>
            <a:bodyPr wrap="square" lIns="0" tIns="0" rIns="0" bIns="0" rtlCol="0"/>
            <a:lstStyle/>
            <a:p>
              <a:endParaRPr/>
            </a:p>
          </p:txBody>
        </p:sp>
        <p:sp>
          <p:nvSpPr>
            <p:cNvPr id="40" name="object 40"/>
            <p:cNvSpPr/>
            <p:nvPr/>
          </p:nvSpPr>
          <p:spPr>
            <a:xfrm>
              <a:off x="5470833" y="3933868"/>
              <a:ext cx="2566670" cy="1384935"/>
            </a:xfrm>
            <a:custGeom>
              <a:avLst/>
              <a:gdLst/>
              <a:ahLst/>
              <a:cxnLst/>
              <a:rect l="l" t="t" r="r" b="b"/>
              <a:pathLst>
                <a:path w="2566670" h="1384935">
                  <a:moveTo>
                    <a:pt x="0" y="0"/>
                  </a:moveTo>
                  <a:lnTo>
                    <a:pt x="2566354" y="0"/>
                  </a:lnTo>
                  <a:lnTo>
                    <a:pt x="2566354" y="1384534"/>
                  </a:lnTo>
                  <a:lnTo>
                    <a:pt x="0" y="1384534"/>
                  </a:lnTo>
                  <a:lnTo>
                    <a:pt x="0" y="0"/>
                  </a:lnTo>
                  <a:close/>
                </a:path>
              </a:pathLst>
            </a:custGeom>
            <a:ln w="48738">
              <a:solidFill>
                <a:srgbClr val="000000"/>
              </a:solidFill>
            </a:ln>
          </p:spPr>
          <p:txBody>
            <a:bodyPr wrap="square" lIns="0" tIns="0" rIns="0" bIns="0" rtlCol="0"/>
            <a:lstStyle/>
            <a:p>
              <a:endParaRPr/>
            </a:p>
          </p:txBody>
        </p:sp>
        <p:sp>
          <p:nvSpPr>
            <p:cNvPr id="41" name="object 41"/>
            <p:cNvSpPr/>
            <p:nvPr/>
          </p:nvSpPr>
          <p:spPr>
            <a:xfrm>
              <a:off x="5439558" y="3996760"/>
              <a:ext cx="2369820" cy="1353185"/>
            </a:xfrm>
            <a:custGeom>
              <a:avLst/>
              <a:gdLst/>
              <a:ahLst/>
              <a:cxnLst/>
              <a:rect l="l" t="t" r="r" b="b"/>
              <a:pathLst>
                <a:path w="2369820" h="1353185">
                  <a:moveTo>
                    <a:pt x="0" y="1258636"/>
                  </a:moveTo>
                  <a:lnTo>
                    <a:pt x="31274" y="1258636"/>
                  </a:lnTo>
                </a:path>
                <a:path w="2369820" h="1353185">
                  <a:moveTo>
                    <a:pt x="0" y="839167"/>
                  </a:moveTo>
                  <a:lnTo>
                    <a:pt x="31274" y="839167"/>
                  </a:lnTo>
                </a:path>
                <a:path w="2369820" h="1353185">
                  <a:moveTo>
                    <a:pt x="0" y="419583"/>
                  </a:moveTo>
                  <a:lnTo>
                    <a:pt x="31274" y="419583"/>
                  </a:lnTo>
                </a:path>
                <a:path w="2369820" h="1353185">
                  <a:moveTo>
                    <a:pt x="0" y="0"/>
                  </a:moveTo>
                  <a:lnTo>
                    <a:pt x="31274" y="0"/>
                  </a:lnTo>
                </a:path>
                <a:path w="2369820" h="1353185">
                  <a:moveTo>
                    <a:pt x="147813" y="1352917"/>
                  </a:moveTo>
                  <a:lnTo>
                    <a:pt x="147813" y="1321643"/>
                  </a:lnTo>
                </a:path>
                <a:path w="2369820" h="1353185">
                  <a:moveTo>
                    <a:pt x="703339" y="1352917"/>
                  </a:moveTo>
                  <a:lnTo>
                    <a:pt x="703339" y="1321643"/>
                  </a:lnTo>
                </a:path>
                <a:path w="2369820" h="1353185">
                  <a:moveTo>
                    <a:pt x="1258865" y="1352917"/>
                  </a:moveTo>
                  <a:lnTo>
                    <a:pt x="1258865" y="1321643"/>
                  </a:lnTo>
                </a:path>
                <a:path w="2369820" h="1353185">
                  <a:moveTo>
                    <a:pt x="1814277" y="1352917"/>
                  </a:moveTo>
                  <a:lnTo>
                    <a:pt x="1814277" y="1321643"/>
                  </a:lnTo>
                </a:path>
                <a:path w="2369820" h="1353185">
                  <a:moveTo>
                    <a:pt x="2369803" y="1352917"/>
                  </a:moveTo>
                  <a:lnTo>
                    <a:pt x="2369803" y="1321643"/>
                  </a:lnTo>
                </a:path>
              </a:pathLst>
            </a:custGeom>
            <a:ln w="12213">
              <a:solidFill>
                <a:srgbClr val="333333"/>
              </a:solidFill>
            </a:ln>
          </p:spPr>
          <p:txBody>
            <a:bodyPr wrap="square" lIns="0" tIns="0" rIns="0" bIns="0" rtlCol="0"/>
            <a:lstStyle/>
            <a:p>
              <a:endParaRPr/>
            </a:p>
          </p:txBody>
        </p:sp>
      </p:grpSp>
      <p:sp>
        <p:nvSpPr>
          <p:cNvPr id="42" name="object 42"/>
          <p:cNvSpPr txBox="1"/>
          <p:nvPr/>
        </p:nvSpPr>
        <p:spPr>
          <a:xfrm>
            <a:off x="5135164" y="5154922"/>
            <a:ext cx="292100" cy="189865"/>
          </a:xfrm>
          <a:prstGeom prst="rect">
            <a:avLst/>
          </a:prstGeom>
        </p:spPr>
        <p:txBody>
          <a:bodyPr vert="horz" wrap="square" lIns="0" tIns="15875" rIns="0" bIns="0" rtlCol="0">
            <a:spAutoFit/>
          </a:bodyPr>
          <a:lstStyle/>
          <a:p>
            <a:pPr marL="12700">
              <a:lnSpc>
                <a:spcPct val="100000"/>
              </a:lnSpc>
              <a:spcBef>
                <a:spcPts val="125"/>
              </a:spcBef>
            </a:pPr>
            <a:r>
              <a:rPr sz="1050" b="1" spc="5" dirty="0">
                <a:solidFill>
                  <a:srgbClr val="4D4D4D"/>
                </a:solidFill>
                <a:latin typeface="Arial"/>
                <a:cs typeface="Arial"/>
              </a:rPr>
              <a:t>0.97</a:t>
            </a:r>
            <a:endParaRPr sz="1050">
              <a:latin typeface="Arial"/>
              <a:cs typeface="Arial"/>
            </a:endParaRPr>
          </a:p>
        </p:txBody>
      </p:sp>
      <p:sp>
        <p:nvSpPr>
          <p:cNvPr id="43" name="object 43"/>
          <p:cNvSpPr txBox="1"/>
          <p:nvPr/>
        </p:nvSpPr>
        <p:spPr>
          <a:xfrm>
            <a:off x="5135164" y="4735343"/>
            <a:ext cx="292100" cy="189865"/>
          </a:xfrm>
          <a:prstGeom prst="rect">
            <a:avLst/>
          </a:prstGeom>
        </p:spPr>
        <p:txBody>
          <a:bodyPr vert="horz" wrap="square" lIns="0" tIns="15875" rIns="0" bIns="0" rtlCol="0">
            <a:spAutoFit/>
          </a:bodyPr>
          <a:lstStyle/>
          <a:p>
            <a:pPr marL="12700">
              <a:lnSpc>
                <a:spcPct val="100000"/>
              </a:lnSpc>
              <a:spcBef>
                <a:spcPts val="125"/>
              </a:spcBef>
            </a:pPr>
            <a:r>
              <a:rPr sz="1050" b="1" spc="5" dirty="0">
                <a:solidFill>
                  <a:srgbClr val="4D4D4D"/>
                </a:solidFill>
                <a:latin typeface="Arial"/>
                <a:cs typeface="Arial"/>
              </a:rPr>
              <a:t>0.98</a:t>
            </a:r>
            <a:endParaRPr sz="1050">
              <a:latin typeface="Arial"/>
              <a:cs typeface="Arial"/>
            </a:endParaRPr>
          </a:p>
        </p:txBody>
      </p:sp>
      <p:sp>
        <p:nvSpPr>
          <p:cNvPr id="44" name="object 44"/>
          <p:cNvSpPr txBox="1"/>
          <p:nvPr/>
        </p:nvSpPr>
        <p:spPr>
          <a:xfrm>
            <a:off x="5135164" y="4315869"/>
            <a:ext cx="292100" cy="189865"/>
          </a:xfrm>
          <a:prstGeom prst="rect">
            <a:avLst/>
          </a:prstGeom>
        </p:spPr>
        <p:txBody>
          <a:bodyPr vert="horz" wrap="square" lIns="0" tIns="15875" rIns="0" bIns="0" rtlCol="0">
            <a:spAutoFit/>
          </a:bodyPr>
          <a:lstStyle/>
          <a:p>
            <a:pPr marL="12700">
              <a:lnSpc>
                <a:spcPct val="100000"/>
              </a:lnSpc>
              <a:spcBef>
                <a:spcPts val="125"/>
              </a:spcBef>
            </a:pPr>
            <a:r>
              <a:rPr sz="1050" b="1" spc="5" dirty="0">
                <a:solidFill>
                  <a:srgbClr val="4D4D4D"/>
                </a:solidFill>
                <a:latin typeface="Arial"/>
                <a:cs typeface="Arial"/>
              </a:rPr>
              <a:t>0.99</a:t>
            </a:r>
            <a:endParaRPr sz="1050">
              <a:latin typeface="Arial"/>
              <a:cs typeface="Arial"/>
            </a:endParaRPr>
          </a:p>
        </p:txBody>
      </p:sp>
      <p:sp>
        <p:nvSpPr>
          <p:cNvPr id="45" name="object 45"/>
          <p:cNvSpPr txBox="1"/>
          <p:nvPr/>
        </p:nvSpPr>
        <p:spPr>
          <a:xfrm>
            <a:off x="5536583" y="5323280"/>
            <a:ext cx="101600" cy="189865"/>
          </a:xfrm>
          <a:prstGeom prst="rect">
            <a:avLst/>
          </a:prstGeom>
        </p:spPr>
        <p:txBody>
          <a:bodyPr vert="horz" wrap="square" lIns="0" tIns="15875" rIns="0" bIns="0" rtlCol="0">
            <a:spAutoFit/>
          </a:bodyPr>
          <a:lstStyle/>
          <a:p>
            <a:pPr marL="12700">
              <a:lnSpc>
                <a:spcPct val="100000"/>
              </a:lnSpc>
              <a:spcBef>
                <a:spcPts val="125"/>
              </a:spcBef>
            </a:pPr>
            <a:r>
              <a:rPr sz="1050" b="1" spc="15" dirty="0">
                <a:solidFill>
                  <a:srgbClr val="4D4D4D"/>
                </a:solidFill>
                <a:latin typeface="Arial"/>
                <a:cs typeface="Arial"/>
              </a:rPr>
              <a:t>0</a:t>
            </a:r>
            <a:endParaRPr sz="1050">
              <a:latin typeface="Arial"/>
              <a:cs typeface="Arial"/>
            </a:endParaRPr>
          </a:p>
        </p:txBody>
      </p:sp>
      <p:sp>
        <p:nvSpPr>
          <p:cNvPr id="46" name="object 46"/>
          <p:cNvSpPr txBox="1"/>
          <p:nvPr/>
        </p:nvSpPr>
        <p:spPr>
          <a:xfrm>
            <a:off x="6053999" y="5323280"/>
            <a:ext cx="177800" cy="189865"/>
          </a:xfrm>
          <a:prstGeom prst="rect">
            <a:avLst/>
          </a:prstGeom>
        </p:spPr>
        <p:txBody>
          <a:bodyPr vert="horz" wrap="square" lIns="0" tIns="15875" rIns="0" bIns="0" rtlCol="0">
            <a:spAutoFit/>
          </a:bodyPr>
          <a:lstStyle/>
          <a:p>
            <a:pPr marL="12700">
              <a:lnSpc>
                <a:spcPct val="100000"/>
              </a:lnSpc>
              <a:spcBef>
                <a:spcPts val="125"/>
              </a:spcBef>
            </a:pPr>
            <a:r>
              <a:rPr sz="1050" b="1" spc="10" dirty="0">
                <a:solidFill>
                  <a:srgbClr val="4D4D4D"/>
                </a:solidFill>
                <a:latin typeface="Arial"/>
                <a:cs typeface="Arial"/>
              </a:rPr>
              <a:t>25</a:t>
            </a:r>
            <a:endParaRPr sz="1050">
              <a:latin typeface="Arial"/>
              <a:cs typeface="Arial"/>
            </a:endParaRPr>
          </a:p>
        </p:txBody>
      </p:sp>
      <p:sp>
        <p:nvSpPr>
          <p:cNvPr id="47" name="object 47"/>
          <p:cNvSpPr txBox="1"/>
          <p:nvPr/>
        </p:nvSpPr>
        <p:spPr>
          <a:xfrm>
            <a:off x="7682254" y="5323280"/>
            <a:ext cx="254000" cy="189865"/>
          </a:xfrm>
          <a:prstGeom prst="rect">
            <a:avLst/>
          </a:prstGeom>
        </p:spPr>
        <p:txBody>
          <a:bodyPr vert="horz" wrap="square" lIns="0" tIns="15875" rIns="0" bIns="0" rtlCol="0">
            <a:spAutoFit/>
          </a:bodyPr>
          <a:lstStyle/>
          <a:p>
            <a:pPr marL="12700">
              <a:lnSpc>
                <a:spcPct val="100000"/>
              </a:lnSpc>
              <a:spcBef>
                <a:spcPts val="125"/>
              </a:spcBef>
            </a:pPr>
            <a:r>
              <a:rPr sz="1050" b="1" spc="10" dirty="0">
                <a:solidFill>
                  <a:srgbClr val="4D4D4D"/>
                </a:solidFill>
                <a:latin typeface="Arial"/>
                <a:cs typeface="Arial"/>
              </a:rPr>
              <a:t>100</a:t>
            </a:r>
            <a:endParaRPr sz="1050">
              <a:latin typeface="Arial"/>
              <a:cs typeface="Arial"/>
            </a:endParaRPr>
          </a:p>
        </p:txBody>
      </p:sp>
      <p:sp>
        <p:nvSpPr>
          <p:cNvPr id="48" name="object 48"/>
          <p:cNvSpPr txBox="1"/>
          <p:nvPr/>
        </p:nvSpPr>
        <p:spPr>
          <a:xfrm>
            <a:off x="6248447" y="5323280"/>
            <a:ext cx="1094740" cy="372110"/>
          </a:xfrm>
          <a:prstGeom prst="rect">
            <a:avLst/>
          </a:prstGeom>
        </p:spPr>
        <p:txBody>
          <a:bodyPr vert="horz" wrap="square" lIns="0" tIns="15875" rIns="0" bIns="0" rtlCol="0">
            <a:spAutoFit/>
          </a:bodyPr>
          <a:lstStyle/>
          <a:p>
            <a:pPr marL="373380">
              <a:lnSpc>
                <a:spcPts val="1230"/>
              </a:lnSpc>
              <a:spcBef>
                <a:spcPts val="125"/>
              </a:spcBef>
              <a:tabLst>
                <a:tab pos="929005" algn="l"/>
              </a:tabLst>
            </a:pPr>
            <a:r>
              <a:rPr sz="1050" b="1" spc="10" dirty="0">
                <a:solidFill>
                  <a:srgbClr val="4D4D4D"/>
                </a:solidFill>
                <a:latin typeface="Arial"/>
                <a:cs typeface="Arial"/>
              </a:rPr>
              <a:t>5</a:t>
            </a:r>
            <a:r>
              <a:rPr sz="1050" b="1" spc="15" dirty="0">
                <a:solidFill>
                  <a:srgbClr val="4D4D4D"/>
                </a:solidFill>
                <a:latin typeface="Arial"/>
                <a:cs typeface="Arial"/>
              </a:rPr>
              <a:t>0</a:t>
            </a:r>
            <a:r>
              <a:rPr sz="1050" b="1" dirty="0">
                <a:solidFill>
                  <a:srgbClr val="4D4D4D"/>
                </a:solidFill>
                <a:latin typeface="Arial"/>
                <a:cs typeface="Arial"/>
              </a:rPr>
              <a:t>	</a:t>
            </a:r>
            <a:r>
              <a:rPr sz="1050" b="1" spc="10" dirty="0">
                <a:solidFill>
                  <a:srgbClr val="4D4D4D"/>
                </a:solidFill>
                <a:latin typeface="Arial"/>
                <a:cs typeface="Arial"/>
              </a:rPr>
              <a:t>75</a:t>
            </a:r>
            <a:endParaRPr sz="1050">
              <a:latin typeface="Arial"/>
              <a:cs typeface="Arial"/>
            </a:endParaRPr>
          </a:p>
          <a:p>
            <a:pPr marL="12700">
              <a:lnSpc>
                <a:spcPts val="1470"/>
              </a:lnSpc>
            </a:pPr>
            <a:r>
              <a:rPr sz="1250" b="1" dirty="0">
                <a:latin typeface="Arial"/>
                <a:cs typeface="Arial"/>
              </a:rPr>
              <a:t>Latency</a:t>
            </a:r>
            <a:r>
              <a:rPr sz="1250" b="1" spc="-25" dirty="0">
                <a:latin typeface="Arial"/>
                <a:cs typeface="Arial"/>
              </a:rPr>
              <a:t> </a:t>
            </a:r>
            <a:r>
              <a:rPr sz="1250" b="1" dirty="0">
                <a:latin typeface="Arial"/>
                <a:cs typeface="Arial"/>
              </a:rPr>
              <a:t>(ms)</a:t>
            </a:r>
            <a:endParaRPr sz="1250">
              <a:latin typeface="Arial"/>
              <a:cs typeface="Arial"/>
            </a:endParaRPr>
          </a:p>
        </p:txBody>
      </p:sp>
      <p:sp>
        <p:nvSpPr>
          <p:cNvPr id="49" name="object 49"/>
          <p:cNvSpPr txBox="1"/>
          <p:nvPr/>
        </p:nvSpPr>
        <p:spPr>
          <a:xfrm>
            <a:off x="4948032" y="4239682"/>
            <a:ext cx="185420" cy="781685"/>
          </a:xfrm>
          <a:prstGeom prst="rect">
            <a:avLst/>
          </a:prstGeom>
        </p:spPr>
        <p:txBody>
          <a:bodyPr vert="vert270" wrap="square" lIns="0" tIns="0" rIns="0" bIns="0" rtlCol="0">
            <a:spAutoFit/>
          </a:bodyPr>
          <a:lstStyle/>
          <a:p>
            <a:pPr marL="12700">
              <a:lnSpc>
                <a:spcPts val="1320"/>
              </a:lnSpc>
            </a:pPr>
            <a:r>
              <a:rPr sz="1250" b="1" spc="-10" dirty="0">
                <a:latin typeface="Arial"/>
                <a:cs typeface="Arial"/>
              </a:rPr>
              <a:t>Percentile</a:t>
            </a:r>
            <a:endParaRPr sz="1250">
              <a:latin typeface="Arial"/>
              <a:cs typeface="Arial"/>
            </a:endParaRPr>
          </a:p>
        </p:txBody>
      </p:sp>
      <p:grpSp>
        <p:nvGrpSpPr>
          <p:cNvPr id="50" name="object 50"/>
          <p:cNvGrpSpPr/>
          <p:nvPr/>
        </p:nvGrpSpPr>
        <p:grpSpPr>
          <a:xfrm>
            <a:off x="5128066" y="3664037"/>
            <a:ext cx="328930" cy="197485"/>
            <a:chOff x="5128066" y="3664037"/>
            <a:chExt cx="328930" cy="197485"/>
          </a:xfrm>
        </p:grpSpPr>
        <p:sp>
          <p:nvSpPr>
            <p:cNvPr id="51" name="object 51"/>
            <p:cNvSpPr/>
            <p:nvPr/>
          </p:nvSpPr>
          <p:spPr>
            <a:xfrm>
              <a:off x="5128066" y="3664037"/>
              <a:ext cx="328930" cy="197485"/>
            </a:xfrm>
            <a:custGeom>
              <a:avLst/>
              <a:gdLst/>
              <a:ahLst/>
              <a:cxnLst/>
              <a:rect l="l" t="t" r="r" b="b"/>
              <a:pathLst>
                <a:path w="328929" h="197485">
                  <a:moveTo>
                    <a:pt x="328727" y="0"/>
                  </a:moveTo>
                  <a:lnTo>
                    <a:pt x="0" y="0"/>
                  </a:lnTo>
                  <a:lnTo>
                    <a:pt x="0" y="197236"/>
                  </a:lnTo>
                  <a:lnTo>
                    <a:pt x="328727" y="197236"/>
                  </a:lnTo>
                  <a:lnTo>
                    <a:pt x="328727" y="0"/>
                  </a:lnTo>
                  <a:close/>
                </a:path>
              </a:pathLst>
            </a:custGeom>
            <a:solidFill>
              <a:srgbClr val="F2F2F2"/>
            </a:solidFill>
          </p:spPr>
          <p:txBody>
            <a:bodyPr wrap="square" lIns="0" tIns="0" rIns="0" bIns="0" rtlCol="0"/>
            <a:lstStyle/>
            <a:p>
              <a:endParaRPr/>
            </a:p>
          </p:txBody>
        </p:sp>
        <p:sp>
          <p:nvSpPr>
            <p:cNvPr id="52" name="object 52"/>
            <p:cNvSpPr/>
            <p:nvPr/>
          </p:nvSpPr>
          <p:spPr>
            <a:xfrm>
              <a:off x="5160939" y="3762656"/>
              <a:ext cx="263525" cy="0"/>
            </a:xfrm>
            <a:custGeom>
              <a:avLst/>
              <a:gdLst/>
              <a:ahLst/>
              <a:cxnLst/>
              <a:rect l="l" t="t" r="r" b="b"/>
              <a:pathLst>
                <a:path w="263525">
                  <a:moveTo>
                    <a:pt x="0" y="0"/>
                  </a:moveTo>
                  <a:lnTo>
                    <a:pt x="262981" y="0"/>
                  </a:lnTo>
                </a:path>
              </a:pathLst>
            </a:custGeom>
            <a:ln w="24312">
              <a:solidFill>
                <a:srgbClr val="000000"/>
              </a:solidFill>
              <a:prstDash val="dash"/>
            </a:ln>
          </p:spPr>
          <p:txBody>
            <a:bodyPr wrap="square" lIns="0" tIns="0" rIns="0" bIns="0" rtlCol="0"/>
            <a:lstStyle/>
            <a:p>
              <a:endParaRPr/>
            </a:p>
          </p:txBody>
        </p:sp>
      </p:grpSp>
      <p:grpSp>
        <p:nvGrpSpPr>
          <p:cNvPr id="53" name="object 53"/>
          <p:cNvGrpSpPr/>
          <p:nvPr/>
        </p:nvGrpSpPr>
        <p:grpSpPr>
          <a:xfrm>
            <a:off x="5734385" y="3664037"/>
            <a:ext cx="328930" cy="197485"/>
            <a:chOff x="5734385" y="3664037"/>
            <a:chExt cx="328930" cy="197485"/>
          </a:xfrm>
        </p:grpSpPr>
        <p:sp>
          <p:nvSpPr>
            <p:cNvPr id="54" name="object 54"/>
            <p:cNvSpPr/>
            <p:nvPr/>
          </p:nvSpPr>
          <p:spPr>
            <a:xfrm>
              <a:off x="5734385" y="3664037"/>
              <a:ext cx="328930" cy="197485"/>
            </a:xfrm>
            <a:custGeom>
              <a:avLst/>
              <a:gdLst/>
              <a:ahLst/>
              <a:cxnLst/>
              <a:rect l="l" t="t" r="r" b="b"/>
              <a:pathLst>
                <a:path w="328929" h="197485">
                  <a:moveTo>
                    <a:pt x="328727" y="0"/>
                  </a:moveTo>
                  <a:lnTo>
                    <a:pt x="0" y="0"/>
                  </a:lnTo>
                  <a:lnTo>
                    <a:pt x="0" y="197236"/>
                  </a:lnTo>
                  <a:lnTo>
                    <a:pt x="328727" y="197236"/>
                  </a:lnTo>
                  <a:lnTo>
                    <a:pt x="328727" y="0"/>
                  </a:lnTo>
                  <a:close/>
                </a:path>
              </a:pathLst>
            </a:custGeom>
            <a:solidFill>
              <a:srgbClr val="F2F2F2"/>
            </a:solidFill>
          </p:spPr>
          <p:txBody>
            <a:bodyPr wrap="square" lIns="0" tIns="0" rIns="0" bIns="0" rtlCol="0"/>
            <a:lstStyle/>
            <a:p>
              <a:endParaRPr/>
            </a:p>
          </p:txBody>
        </p:sp>
        <p:sp>
          <p:nvSpPr>
            <p:cNvPr id="55" name="object 55"/>
            <p:cNvSpPr/>
            <p:nvPr/>
          </p:nvSpPr>
          <p:spPr>
            <a:xfrm>
              <a:off x="5767257" y="3762656"/>
              <a:ext cx="263525" cy="0"/>
            </a:xfrm>
            <a:custGeom>
              <a:avLst/>
              <a:gdLst/>
              <a:ahLst/>
              <a:cxnLst/>
              <a:rect l="l" t="t" r="r" b="b"/>
              <a:pathLst>
                <a:path w="263525">
                  <a:moveTo>
                    <a:pt x="0" y="0"/>
                  </a:moveTo>
                  <a:lnTo>
                    <a:pt x="262981" y="0"/>
                  </a:lnTo>
                </a:path>
              </a:pathLst>
            </a:custGeom>
            <a:ln w="24312">
              <a:solidFill>
                <a:srgbClr val="FF0000"/>
              </a:solidFill>
            </a:ln>
          </p:spPr>
          <p:txBody>
            <a:bodyPr wrap="square" lIns="0" tIns="0" rIns="0" bIns="0" rtlCol="0"/>
            <a:lstStyle/>
            <a:p>
              <a:endParaRPr/>
            </a:p>
          </p:txBody>
        </p:sp>
      </p:grpSp>
      <p:grpSp>
        <p:nvGrpSpPr>
          <p:cNvPr id="56" name="object 56"/>
          <p:cNvGrpSpPr/>
          <p:nvPr/>
        </p:nvGrpSpPr>
        <p:grpSpPr>
          <a:xfrm>
            <a:off x="6249505" y="3664037"/>
            <a:ext cx="328930" cy="197485"/>
            <a:chOff x="6249505" y="3664037"/>
            <a:chExt cx="328930" cy="197485"/>
          </a:xfrm>
        </p:grpSpPr>
        <p:sp>
          <p:nvSpPr>
            <p:cNvPr id="57" name="object 57"/>
            <p:cNvSpPr/>
            <p:nvPr/>
          </p:nvSpPr>
          <p:spPr>
            <a:xfrm>
              <a:off x="6249505" y="3664037"/>
              <a:ext cx="328930" cy="197485"/>
            </a:xfrm>
            <a:custGeom>
              <a:avLst/>
              <a:gdLst/>
              <a:ahLst/>
              <a:cxnLst/>
              <a:rect l="l" t="t" r="r" b="b"/>
              <a:pathLst>
                <a:path w="328929" h="197485">
                  <a:moveTo>
                    <a:pt x="328727" y="0"/>
                  </a:moveTo>
                  <a:lnTo>
                    <a:pt x="0" y="0"/>
                  </a:lnTo>
                  <a:lnTo>
                    <a:pt x="0" y="197236"/>
                  </a:lnTo>
                  <a:lnTo>
                    <a:pt x="328727" y="197236"/>
                  </a:lnTo>
                  <a:lnTo>
                    <a:pt x="328727" y="0"/>
                  </a:lnTo>
                  <a:close/>
                </a:path>
              </a:pathLst>
            </a:custGeom>
            <a:solidFill>
              <a:srgbClr val="F2F2F2"/>
            </a:solidFill>
          </p:spPr>
          <p:txBody>
            <a:bodyPr wrap="square" lIns="0" tIns="0" rIns="0" bIns="0" rtlCol="0"/>
            <a:lstStyle/>
            <a:p>
              <a:endParaRPr/>
            </a:p>
          </p:txBody>
        </p:sp>
        <p:sp>
          <p:nvSpPr>
            <p:cNvPr id="58" name="object 58"/>
            <p:cNvSpPr/>
            <p:nvPr/>
          </p:nvSpPr>
          <p:spPr>
            <a:xfrm>
              <a:off x="6282378" y="3762656"/>
              <a:ext cx="263525" cy="0"/>
            </a:xfrm>
            <a:custGeom>
              <a:avLst/>
              <a:gdLst/>
              <a:ahLst/>
              <a:cxnLst/>
              <a:rect l="l" t="t" r="r" b="b"/>
              <a:pathLst>
                <a:path w="263525">
                  <a:moveTo>
                    <a:pt x="0" y="0"/>
                  </a:moveTo>
                  <a:lnTo>
                    <a:pt x="262981" y="0"/>
                  </a:lnTo>
                </a:path>
              </a:pathLst>
            </a:custGeom>
            <a:ln w="24312">
              <a:solidFill>
                <a:srgbClr val="0000FF"/>
              </a:solidFill>
              <a:prstDash val="lgDash"/>
            </a:ln>
          </p:spPr>
          <p:txBody>
            <a:bodyPr wrap="square" lIns="0" tIns="0" rIns="0" bIns="0" rtlCol="0"/>
            <a:lstStyle/>
            <a:p>
              <a:endParaRPr/>
            </a:p>
          </p:txBody>
        </p:sp>
      </p:grpSp>
      <p:grpSp>
        <p:nvGrpSpPr>
          <p:cNvPr id="59" name="object 59"/>
          <p:cNvGrpSpPr/>
          <p:nvPr/>
        </p:nvGrpSpPr>
        <p:grpSpPr>
          <a:xfrm>
            <a:off x="7061279" y="3664037"/>
            <a:ext cx="328930" cy="197485"/>
            <a:chOff x="7061279" y="3664037"/>
            <a:chExt cx="328930" cy="197485"/>
          </a:xfrm>
        </p:grpSpPr>
        <p:sp>
          <p:nvSpPr>
            <p:cNvPr id="60" name="object 60"/>
            <p:cNvSpPr/>
            <p:nvPr/>
          </p:nvSpPr>
          <p:spPr>
            <a:xfrm>
              <a:off x="7061279" y="3664037"/>
              <a:ext cx="328930" cy="197485"/>
            </a:xfrm>
            <a:custGeom>
              <a:avLst/>
              <a:gdLst/>
              <a:ahLst/>
              <a:cxnLst/>
              <a:rect l="l" t="t" r="r" b="b"/>
              <a:pathLst>
                <a:path w="328929" h="197485">
                  <a:moveTo>
                    <a:pt x="328727" y="0"/>
                  </a:moveTo>
                  <a:lnTo>
                    <a:pt x="0" y="0"/>
                  </a:lnTo>
                  <a:lnTo>
                    <a:pt x="0" y="197236"/>
                  </a:lnTo>
                  <a:lnTo>
                    <a:pt x="328727" y="197236"/>
                  </a:lnTo>
                  <a:lnTo>
                    <a:pt x="328727" y="0"/>
                  </a:lnTo>
                  <a:close/>
                </a:path>
              </a:pathLst>
            </a:custGeom>
            <a:solidFill>
              <a:srgbClr val="F2F2F2"/>
            </a:solidFill>
          </p:spPr>
          <p:txBody>
            <a:bodyPr wrap="square" lIns="0" tIns="0" rIns="0" bIns="0" rtlCol="0"/>
            <a:lstStyle/>
            <a:p>
              <a:endParaRPr/>
            </a:p>
          </p:txBody>
        </p:sp>
        <p:sp>
          <p:nvSpPr>
            <p:cNvPr id="61" name="object 61"/>
            <p:cNvSpPr/>
            <p:nvPr/>
          </p:nvSpPr>
          <p:spPr>
            <a:xfrm>
              <a:off x="7094151" y="3762656"/>
              <a:ext cx="263525" cy="0"/>
            </a:xfrm>
            <a:custGeom>
              <a:avLst/>
              <a:gdLst/>
              <a:ahLst/>
              <a:cxnLst/>
              <a:rect l="l" t="t" r="r" b="b"/>
              <a:pathLst>
                <a:path w="263525">
                  <a:moveTo>
                    <a:pt x="0" y="0"/>
                  </a:moveTo>
                  <a:lnTo>
                    <a:pt x="262981" y="0"/>
                  </a:lnTo>
                </a:path>
              </a:pathLst>
            </a:custGeom>
            <a:ln w="24312">
              <a:solidFill>
                <a:srgbClr val="A020F0"/>
              </a:solidFill>
              <a:prstDash val="sysDash"/>
            </a:ln>
          </p:spPr>
          <p:txBody>
            <a:bodyPr wrap="square" lIns="0" tIns="0" rIns="0" bIns="0" rtlCol="0"/>
            <a:lstStyle/>
            <a:p>
              <a:endParaRPr/>
            </a:p>
          </p:txBody>
        </p:sp>
      </p:grpSp>
      <p:sp>
        <p:nvSpPr>
          <p:cNvPr id="62" name="object 62"/>
          <p:cNvSpPr txBox="1"/>
          <p:nvPr/>
        </p:nvSpPr>
        <p:spPr>
          <a:xfrm>
            <a:off x="1677846" y="3617400"/>
            <a:ext cx="5712460" cy="469265"/>
          </a:xfrm>
          <a:prstGeom prst="rect">
            <a:avLst/>
          </a:prstGeom>
        </p:spPr>
        <p:txBody>
          <a:bodyPr vert="horz" wrap="square" lIns="0" tIns="80645" rIns="0" bIns="0" rtlCol="0">
            <a:spAutoFit/>
          </a:bodyPr>
          <a:lstStyle/>
          <a:p>
            <a:pPr marL="12700">
              <a:lnSpc>
                <a:spcPct val="100000"/>
              </a:lnSpc>
              <a:spcBef>
                <a:spcPts val="635"/>
              </a:spcBef>
              <a:tabLst>
                <a:tab pos="618490" algn="l"/>
                <a:tab pos="1133475" algn="l"/>
                <a:tab pos="1945639" algn="l"/>
                <a:tab pos="3482975" algn="l"/>
                <a:tab pos="3803015" algn="l"/>
                <a:tab pos="4409440" algn="l"/>
                <a:tab pos="4924425" algn="l"/>
                <a:tab pos="5678805" algn="l"/>
              </a:tabLst>
            </a:pPr>
            <a:r>
              <a:rPr sz="800" b="1" dirty="0">
                <a:latin typeface="Arial"/>
                <a:cs typeface="Arial"/>
              </a:rPr>
              <a:t>CMS	</a:t>
            </a:r>
            <a:r>
              <a:rPr sz="800" b="1" spc="5" dirty="0">
                <a:latin typeface="Arial"/>
                <a:cs typeface="Arial"/>
              </a:rPr>
              <a:t>G1	</a:t>
            </a:r>
            <a:r>
              <a:rPr sz="800" b="1" dirty="0">
                <a:latin typeface="Arial"/>
                <a:cs typeface="Arial"/>
              </a:rPr>
              <a:t>Platinum	</a:t>
            </a:r>
            <a:r>
              <a:rPr sz="800" b="1" spc="5" dirty="0">
                <a:latin typeface="Arial"/>
                <a:cs typeface="Arial"/>
              </a:rPr>
              <a:t>Shenandoah		</a:t>
            </a:r>
            <a:r>
              <a:rPr sz="800" b="1" dirty="0">
                <a:latin typeface="Arial"/>
                <a:cs typeface="Arial"/>
              </a:rPr>
              <a:t>CMS	</a:t>
            </a:r>
            <a:r>
              <a:rPr sz="800" b="1" spc="5" dirty="0">
                <a:latin typeface="Arial"/>
                <a:cs typeface="Arial"/>
              </a:rPr>
              <a:t>G1	</a:t>
            </a:r>
            <a:r>
              <a:rPr sz="800" b="1" dirty="0">
                <a:latin typeface="Arial"/>
                <a:cs typeface="Arial"/>
              </a:rPr>
              <a:t>Platinum </a:t>
            </a:r>
            <a:r>
              <a:rPr sz="800" b="1" spc="15" dirty="0">
                <a:latin typeface="Arial"/>
                <a:cs typeface="Arial"/>
              </a:rPr>
              <a:t> </a:t>
            </a:r>
            <a:r>
              <a:rPr sz="800" b="1" dirty="0">
                <a:latin typeface="Arial"/>
                <a:cs typeface="Arial"/>
              </a:rPr>
              <a:t> 	</a:t>
            </a:r>
            <a:endParaRPr sz="800">
              <a:latin typeface="Arial"/>
              <a:cs typeface="Arial"/>
            </a:endParaRPr>
          </a:p>
          <a:p>
            <a:pPr>
              <a:lnSpc>
                <a:spcPct val="100000"/>
              </a:lnSpc>
              <a:spcBef>
                <a:spcPts val="35"/>
              </a:spcBef>
            </a:pPr>
            <a:endParaRPr sz="600">
              <a:latin typeface="Arial"/>
              <a:cs typeface="Arial"/>
            </a:endParaRPr>
          </a:p>
          <a:p>
            <a:pPr marL="1494155" algn="ctr">
              <a:lnSpc>
                <a:spcPct val="100000"/>
              </a:lnSpc>
              <a:spcBef>
                <a:spcPts val="5"/>
              </a:spcBef>
            </a:pPr>
            <a:r>
              <a:rPr sz="1050" b="1" spc="5" dirty="0">
                <a:solidFill>
                  <a:srgbClr val="4D4D4D"/>
                </a:solidFill>
                <a:latin typeface="Arial"/>
                <a:cs typeface="Arial"/>
              </a:rPr>
              <a:t>1.00</a:t>
            </a:r>
            <a:endParaRPr sz="1050">
              <a:latin typeface="Arial"/>
              <a:cs typeface="Arial"/>
            </a:endParaRPr>
          </a:p>
        </p:txBody>
      </p:sp>
      <p:sp>
        <p:nvSpPr>
          <p:cNvPr id="63" name="object 63"/>
          <p:cNvSpPr txBox="1"/>
          <p:nvPr/>
        </p:nvSpPr>
        <p:spPr>
          <a:xfrm>
            <a:off x="535940" y="1263141"/>
            <a:ext cx="6774180" cy="2404110"/>
          </a:xfrm>
          <a:prstGeom prst="rect">
            <a:avLst/>
          </a:prstGeom>
        </p:spPr>
        <p:txBody>
          <a:bodyPr vert="horz" wrap="square" lIns="0" tIns="140970" rIns="0" bIns="0" rtlCol="0">
            <a:spAutoFit/>
          </a:bodyPr>
          <a:lstStyle/>
          <a:p>
            <a:pPr marL="355600" indent="-342900">
              <a:lnSpc>
                <a:spcPct val="100000"/>
              </a:lnSpc>
              <a:spcBef>
                <a:spcPts val="1110"/>
              </a:spcBef>
              <a:buFont typeface="Arial"/>
              <a:buChar char="•"/>
              <a:tabLst>
                <a:tab pos="354965" algn="l"/>
                <a:tab pos="355600" algn="l"/>
              </a:tabLst>
            </a:pPr>
            <a:r>
              <a:rPr sz="2000" b="1" spc="-5" dirty="0">
                <a:solidFill>
                  <a:srgbClr val="404040"/>
                </a:solidFill>
                <a:latin typeface="Arial"/>
                <a:cs typeface="Arial"/>
              </a:rPr>
              <a:t>Evaluation </a:t>
            </a:r>
            <a:r>
              <a:rPr sz="2000" b="1" spc="-10" dirty="0">
                <a:solidFill>
                  <a:srgbClr val="404040"/>
                </a:solidFill>
                <a:latin typeface="Arial"/>
                <a:cs typeface="Arial"/>
              </a:rPr>
              <a:t>with </a:t>
            </a:r>
            <a:r>
              <a:rPr sz="2000" b="1" spc="-5" dirty="0">
                <a:solidFill>
                  <a:srgbClr val="404040"/>
                </a:solidFill>
                <a:latin typeface="Arial"/>
                <a:cs typeface="Arial"/>
              </a:rPr>
              <a:t>two </a:t>
            </a:r>
            <a:r>
              <a:rPr sz="2000" b="1" dirty="0">
                <a:solidFill>
                  <a:srgbClr val="404040"/>
                </a:solidFill>
                <a:latin typeface="Arial"/>
                <a:cs typeface="Arial"/>
              </a:rPr>
              <a:t>YCSB </a:t>
            </a:r>
            <a:r>
              <a:rPr sz="2000" b="1" spc="-5" dirty="0">
                <a:solidFill>
                  <a:srgbClr val="404040"/>
                </a:solidFill>
                <a:latin typeface="Arial"/>
                <a:cs typeface="Arial"/>
              </a:rPr>
              <a:t>workload</a:t>
            </a:r>
            <a:r>
              <a:rPr sz="2000" b="1" spc="-60" dirty="0">
                <a:solidFill>
                  <a:srgbClr val="404040"/>
                </a:solidFill>
                <a:latin typeface="Arial"/>
                <a:cs typeface="Arial"/>
              </a:rPr>
              <a:t> </a:t>
            </a:r>
            <a:r>
              <a:rPr sz="2000" b="1" spc="-5" dirty="0">
                <a:solidFill>
                  <a:srgbClr val="404040"/>
                </a:solidFill>
                <a:latin typeface="Arial"/>
                <a:cs typeface="Arial"/>
              </a:rPr>
              <a:t>settings:</a:t>
            </a:r>
            <a:endParaRPr sz="2000" dirty="0">
              <a:latin typeface="Arial"/>
              <a:cs typeface="Arial"/>
            </a:endParaRPr>
          </a:p>
          <a:p>
            <a:pPr marL="755650" lvl="1" indent="-285750">
              <a:lnSpc>
                <a:spcPct val="100000"/>
              </a:lnSpc>
              <a:spcBef>
                <a:spcPts val="805"/>
              </a:spcBef>
              <a:buChar char="–"/>
              <a:tabLst>
                <a:tab pos="755015" algn="l"/>
                <a:tab pos="755650" algn="l"/>
              </a:tabLst>
            </a:pPr>
            <a:r>
              <a:rPr sz="1600" spc="-5" dirty="0">
                <a:solidFill>
                  <a:srgbClr val="404040"/>
                </a:solidFill>
                <a:latin typeface="Arial"/>
                <a:cs typeface="Arial"/>
              </a:rPr>
              <a:t>Read-intensive (76000 reads and 4000 updates per</a:t>
            </a:r>
            <a:r>
              <a:rPr sz="1600" spc="25" dirty="0">
                <a:solidFill>
                  <a:srgbClr val="404040"/>
                </a:solidFill>
                <a:latin typeface="Arial"/>
                <a:cs typeface="Arial"/>
              </a:rPr>
              <a:t> </a:t>
            </a:r>
            <a:r>
              <a:rPr sz="1600" spc="-5" dirty="0">
                <a:solidFill>
                  <a:srgbClr val="404040"/>
                </a:solidFill>
                <a:latin typeface="Arial"/>
                <a:cs typeface="Arial"/>
              </a:rPr>
              <a:t>second)</a:t>
            </a:r>
            <a:endParaRPr sz="1600" dirty="0">
              <a:latin typeface="Arial"/>
              <a:cs typeface="Arial"/>
            </a:endParaRPr>
          </a:p>
          <a:p>
            <a:pPr marL="755650" lvl="1" indent="-285750">
              <a:lnSpc>
                <a:spcPct val="100000"/>
              </a:lnSpc>
              <a:spcBef>
                <a:spcPts val="770"/>
              </a:spcBef>
              <a:buChar char="–"/>
              <a:tabLst>
                <a:tab pos="755015" algn="l"/>
                <a:tab pos="755650" algn="l"/>
              </a:tabLst>
            </a:pPr>
            <a:r>
              <a:rPr sz="1600" spc="-5" dirty="0">
                <a:solidFill>
                  <a:srgbClr val="404040"/>
                </a:solidFill>
                <a:latin typeface="Arial"/>
                <a:cs typeface="Arial"/>
              </a:rPr>
              <a:t>Write-intensive (40000 reads and 40000 updates per</a:t>
            </a:r>
            <a:r>
              <a:rPr sz="1600" spc="25" dirty="0">
                <a:solidFill>
                  <a:srgbClr val="404040"/>
                </a:solidFill>
                <a:latin typeface="Arial"/>
                <a:cs typeface="Arial"/>
              </a:rPr>
              <a:t> </a:t>
            </a:r>
            <a:r>
              <a:rPr sz="1600" spc="-5" dirty="0">
                <a:solidFill>
                  <a:srgbClr val="404040"/>
                </a:solidFill>
                <a:latin typeface="Arial"/>
                <a:cs typeface="Arial"/>
              </a:rPr>
              <a:t>second)</a:t>
            </a:r>
            <a:endParaRPr sz="1600" dirty="0">
              <a:latin typeface="Arial"/>
              <a:cs typeface="Arial"/>
            </a:endParaRPr>
          </a:p>
          <a:p>
            <a:pPr marL="755650" lvl="1" indent="-285750">
              <a:lnSpc>
                <a:spcPct val="100000"/>
              </a:lnSpc>
              <a:spcBef>
                <a:spcPts val="790"/>
              </a:spcBef>
              <a:buChar char="–"/>
              <a:tabLst>
                <a:tab pos="755015" algn="l"/>
                <a:tab pos="755650" algn="l"/>
              </a:tabLst>
            </a:pPr>
            <a:r>
              <a:rPr sz="1600" spc="-5" dirty="0">
                <a:solidFill>
                  <a:srgbClr val="404040"/>
                </a:solidFill>
                <a:latin typeface="Arial"/>
                <a:cs typeface="Arial"/>
              </a:rPr>
              <a:t>Result:</a:t>
            </a:r>
            <a:endParaRPr sz="1600" dirty="0">
              <a:latin typeface="Arial"/>
              <a:cs typeface="Arial"/>
            </a:endParaRPr>
          </a:p>
          <a:p>
            <a:pPr marL="1155700" lvl="2" indent="-228600">
              <a:lnSpc>
                <a:spcPct val="100000"/>
              </a:lnSpc>
              <a:spcBef>
                <a:spcPts val="680"/>
              </a:spcBef>
              <a:buChar char="•"/>
              <a:tabLst>
                <a:tab pos="1155065" algn="l"/>
                <a:tab pos="1155700" algn="l"/>
              </a:tabLst>
            </a:pPr>
            <a:r>
              <a:rPr sz="1400" spc="-5" dirty="0">
                <a:solidFill>
                  <a:srgbClr val="404040"/>
                </a:solidFill>
                <a:latin typeface="Arial"/>
                <a:cs typeface="Arial"/>
              </a:rPr>
              <a:t>Comparable with Shenandoah </a:t>
            </a:r>
            <a:r>
              <a:rPr sz="1400" dirty="0">
                <a:solidFill>
                  <a:srgbClr val="404040"/>
                </a:solidFill>
                <a:latin typeface="Arial"/>
                <a:cs typeface="Arial"/>
              </a:rPr>
              <a:t>in</a:t>
            </a:r>
            <a:r>
              <a:rPr sz="1400" spc="-25" dirty="0">
                <a:solidFill>
                  <a:srgbClr val="404040"/>
                </a:solidFill>
                <a:latin typeface="Arial"/>
                <a:cs typeface="Arial"/>
              </a:rPr>
              <a:t> </a:t>
            </a:r>
            <a:r>
              <a:rPr sz="1400" spc="-5" dirty="0">
                <a:solidFill>
                  <a:srgbClr val="404040"/>
                </a:solidFill>
                <a:latin typeface="Arial"/>
                <a:cs typeface="Arial"/>
              </a:rPr>
              <a:t>read-intensive</a:t>
            </a:r>
            <a:endParaRPr sz="1400" dirty="0">
              <a:latin typeface="Arial"/>
              <a:cs typeface="Arial"/>
            </a:endParaRPr>
          </a:p>
          <a:p>
            <a:pPr marL="1155700" lvl="2" indent="-228600">
              <a:lnSpc>
                <a:spcPct val="100000"/>
              </a:lnSpc>
              <a:spcBef>
                <a:spcPts val="625"/>
              </a:spcBef>
              <a:buChar char="•"/>
              <a:tabLst>
                <a:tab pos="1155065" algn="l"/>
                <a:tab pos="1155700" algn="l"/>
              </a:tabLst>
            </a:pPr>
            <a:r>
              <a:rPr sz="1400" spc="-5" dirty="0">
                <a:solidFill>
                  <a:srgbClr val="404040"/>
                </a:solidFill>
                <a:latin typeface="Arial"/>
                <a:cs typeface="Arial"/>
              </a:rPr>
              <a:t>Less improvement </a:t>
            </a:r>
            <a:r>
              <a:rPr sz="1400" dirty="0">
                <a:solidFill>
                  <a:srgbClr val="404040"/>
                </a:solidFill>
                <a:latin typeface="Arial"/>
                <a:cs typeface="Arial"/>
              </a:rPr>
              <a:t>in </a:t>
            </a:r>
            <a:r>
              <a:rPr sz="1400" spc="-5" dirty="0">
                <a:solidFill>
                  <a:srgbClr val="404040"/>
                </a:solidFill>
                <a:latin typeface="Arial"/>
                <a:cs typeface="Arial"/>
              </a:rPr>
              <a:t>write-intensive but still better than</a:t>
            </a:r>
            <a:r>
              <a:rPr sz="1400" spc="-20" dirty="0">
                <a:solidFill>
                  <a:srgbClr val="404040"/>
                </a:solidFill>
                <a:latin typeface="Arial"/>
                <a:cs typeface="Arial"/>
              </a:rPr>
              <a:t> </a:t>
            </a:r>
            <a:r>
              <a:rPr sz="1400" spc="-5" dirty="0">
                <a:solidFill>
                  <a:srgbClr val="404040"/>
                </a:solidFill>
                <a:latin typeface="Arial"/>
                <a:cs typeface="Arial"/>
              </a:rPr>
              <a:t>CMS</a:t>
            </a:r>
            <a:endParaRPr sz="1400" dirty="0">
              <a:latin typeface="Arial"/>
              <a:cs typeface="Arial"/>
            </a:endParaRPr>
          </a:p>
          <a:p>
            <a:pPr marL="1943735">
              <a:lnSpc>
                <a:spcPct val="100000"/>
              </a:lnSpc>
              <a:spcBef>
                <a:spcPts val="1090"/>
              </a:spcBef>
              <a:tabLst>
                <a:tab pos="5678805" algn="l"/>
              </a:tabLst>
            </a:pPr>
            <a:r>
              <a:rPr sz="1200" b="1" spc="-10" dirty="0">
                <a:latin typeface="Arial"/>
                <a:cs typeface="Arial"/>
              </a:rPr>
              <a:t>Read</a:t>
            </a:r>
            <a:r>
              <a:rPr sz="1200" b="1" spc="15" dirty="0">
                <a:latin typeface="Arial"/>
                <a:cs typeface="Arial"/>
              </a:rPr>
              <a:t> </a:t>
            </a:r>
            <a:r>
              <a:rPr sz="1200" b="1" spc="-5" dirty="0">
                <a:latin typeface="Arial"/>
                <a:cs typeface="Arial"/>
              </a:rPr>
              <a:t>Intensive	Write</a:t>
            </a:r>
            <a:r>
              <a:rPr sz="1200" b="1" spc="-50" dirty="0">
                <a:latin typeface="Arial"/>
                <a:cs typeface="Arial"/>
              </a:rPr>
              <a:t> </a:t>
            </a:r>
            <a:r>
              <a:rPr sz="1200" b="1" spc="-5" dirty="0">
                <a:latin typeface="Arial"/>
                <a:cs typeface="Arial"/>
              </a:rPr>
              <a:t>Intensive</a:t>
            </a:r>
            <a:endParaRPr sz="1200" dirty="0">
              <a:latin typeface="Arial"/>
              <a:cs typeface="Arial"/>
            </a:endParaRPr>
          </a:p>
        </p:txBody>
      </p:sp>
      <p:sp>
        <p:nvSpPr>
          <p:cNvPr id="64" name="object 64"/>
          <p:cNvSpPr txBox="1"/>
          <p:nvPr/>
        </p:nvSpPr>
        <p:spPr>
          <a:xfrm>
            <a:off x="7401993" y="3684096"/>
            <a:ext cx="641985" cy="149225"/>
          </a:xfrm>
          <a:prstGeom prst="rect">
            <a:avLst/>
          </a:prstGeom>
        </p:spPr>
        <p:txBody>
          <a:bodyPr vert="horz" wrap="square" lIns="0" tIns="13335" rIns="0" bIns="0" rtlCol="0">
            <a:spAutoFit/>
          </a:bodyPr>
          <a:lstStyle/>
          <a:p>
            <a:pPr marL="12700">
              <a:lnSpc>
                <a:spcPct val="100000"/>
              </a:lnSpc>
              <a:spcBef>
                <a:spcPts val="105"/>
              </a:spcBef>
            </a:pPr>
            <a:r>
              <a:rPr sz="800" b="1" spc="5" dirty="0">
                <a:latin typeface="Arial"/>
                <a:cs typeface="Arial"/>
              </a:rPr>
              <a:t>Shenandoah</a:t>
            </a:r>
            <a:endParaRPr sz="800">
              <a:latin typeface="Arial"/>
              <a:cs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380491"/>
            <a:ext cx="1831975" cy="574040"/>
          </a:xfrm>
          <a:prstGeom prst="rect">
            <a:avLst/>
          </a:prstGeom>
        </p:spPr>
        <p:txBody>
          <a:bodyPr vert="horz" wrap="square" lIns="0" tIns="12700" rIns="0" bIns="0" rtlCol="0">
            <a:spAutoFit/>
          </a:bodyPr>
          <a:lstStyle/>
          <a:p>
            <a:pPr marL="12700">
              <a:lnSpc>
                <a:spcPct val="100000"/>
              </a:lnSpc>
              <a:spcBef>
                <a:spcPts val="100"/>
              </a:spcBef>
            </a:pPr>
            <a:r>
              <a:rPr sz="3600" b="1" spc="-5" dirty="0">
                <a:solidFill>
                  <a:srgbClr val="BE384B"/>
                </a:solidFill>
                <a:latin typeface="Arial"/>
                <a:cs typeface="Arial"/>
              </a:rPr>
              <a:t>C</a:t>
            </a:r>
            <a:r>
              <a:rPr sz="3600" b="1" spc="-10" dirty="0">
                <a:solidFill>
                  <a:srgbClr val="BE384B"/>
                </a:solidFill>
                <a:latin typeface="Arial"/>
                <a:cs typeface="Arial"/>
              </a:rPr>
              <a:t>o</a:t>
            </a:r>
            <a:r>
              <a:rPr sz="3600" b="1" spc="135" dirty="0">
                <a:solidFill>
                  <a:srgbClr val="BE384B"/>
                </a:solidFill>
                <a:latin typeface="Arial"/>
                <a:cs typeface="Arial"/>
              </a:rPr>
              <a:t>u</a:t>
            </a:r>
            <a:r>
              <a:rPr sz="3600" b="1" spc="180" dirty="0">
                <a:solidFill>
                  <a:srgbClr val="BE384B"/>
                </a:solidFill>
                <a:latin typeface="Arial"/>
                <a:cs typeface="Arial"/>
              </a:rPr>
              <a:t>p</a:t>
            </a:r>
            <a:r>
              <a:rPr sz="3600" b="1" spc="175" dirty="0">
                <a:solidFill>
                  <a:srgbClr val="BE384B"/>
                </a:solidFill>
                <a:latin typeface="Arial"/>
                <a:cs typeface="Arial"/>
              </a:rPr>
              <a:t>o</a:t>
            </a:r>
            <a:r>
              <a:rPr sz="3600" b="1" spc="130" dirty="0">
                <a:solidFill>
                  <a:srgbClr val="BE384B"/>
                </a:solidFill>
                <a:latin typeface="Arial"/>
                <a:cs typeface="Arial"/>
              </a:rPr>
              <a:t>n</a:t>
            </a:r>
            <a:endParaRPr sz="3600">
              <a:latin typeface="Arial"/>
              <a:cs typeface="Arial"/>
            </a:endParaRPr>
          </a:p>
        </p:txBody>
      </p:sp>
      <p:sp>
        <p:nvSpPr>
          <p:cNvPr id="3" name="object 3"/>
          <p:cNvSpPr txBox="1"/>
          <p:nvPr/>
        </p:nvSpPr>
        <p:spPr>
          <a:xfrm>
            <a:off x="535940" y="1263141"/>
            <a:ext cx="7594600" cy="1146810"/>
          </a:xfrm>
          <a:prstGeom prst="rect">
            <a:avLst/>
          </a:prstGeom>
        </p:spPr>
        <p:txBody>
          <a:bodyPr vert="horz" wrap="square" lIns="0" tIns="140970" rIns="0" bIns="0" rtlCol="0">
            <a:spAutoFit/>
          </a:bodyPr>
          <a:lstStyle/>
          <a:p>
            <a:pPr marL="355600" indent="-342900">
              <a:lnSpc>
                <a:spcPct val="100000"/>
              </a:lnSpc>
              <a:spcBef>
                <a:spcPts val="1110"/>
              </a:spcBef>
              <a:buFont typeface="Arial"/>
              <a:buChar char="•"/>
              <a:tabLst>
                <a:tab pos="354965" algn="l"/>
                <a:tab pos="355600" algn="l"/>
              </a:tabLst>
            </a:pPr>
            <a:r>
              <a:rPr sz="2000" b="1" spc="-5" dirty="0">
                <a:solidFill>
                  <a:srgbClr val="404040"/>
                </a:solidFill>
                <a:latin typeface="Arial"/>
                <a:cs typeface="Arial"/>
              </a:rPr>
              <a:t>Evaluation </a:t>
            </a:r>
            <a:r>
              <a:rPr sz="2000" b="1" spc="-10" dirty="0">
                <a:solidFill>
                  <a:srgbClr val="404040"/>
                </a:solidFill>
                <a:latin typeface="Arial"/>
                <a:cs typeface="Arial"/>
              </a:rPr>
              <a:t>with </a:t>
            </a:r>
            <a:r>
              <a:rPr sz="2000" b="1" spc="-5" dirty="0">
                <a:solidFill>
                  <a:srgbClr val="404040"/>
                </a:solidFill>
                <a:latin typeface="Arial"/>
                <a:cs typeface="Arial"/>
              </a:rPr>
              <a:t>production traces in</a:t>
            </a:r>
            <a:r>
              <a:rPr sz="2000" b="1" spc="-85" dirty="0">
                <a:solidFill>
                  <a:srgbClr val="404040"/>
                </a:solidFill>
                <a:latin typeface="Arial"/>
                <a:cs typeface="Arial"/>
              </a:rPr>
              <a:t> </a:t>
            </a:r>
            <a:r>
              <a:rPr sz="2000" b="1" spc="-5" dirty="0">
                <a:solidFill>
                  <a:srgbClr val="404040"/>
                </a:solidFill>
                <a:latin typeface="Arial"/>
                <a:cs typeface="Arial"/>
              </a:rPr>
              <a:t>Alibaba</a:t>
            </a:r>
            <a:endParaRPr sz="2000" dirty="0">
              <a:latin typeface="Arial"/>
              <a:cs typeface="Arial"/>
            </a:endParaRPr>
          </a:p>
          <a:p>
            <a:pPr marL="755650" lvl="1" indent="-285750">
              <a:lnSpc>
                <a:spcPct val="100000"/>
              </a:lnSpc>
              <a:spcBef>
                <a:spcPts val="805"/>
              </a:spcBef>
              <a:buChar char="–"/>
              <a:tabLst>
                <a:tab pos="755015" algn="l"/>
                <a:tab pos="755650" algn="l"/>
              </a:tabLst>
            </a:pPr>
            <a:r>
              <a:rPr sz="1600" spc="-5" dirty="0">
                <a:solidFill>
                  <a:srgbClr val="404040"/>
                </a:solidFill>
                <a:latin typeface="Arial"/>
                <a:cs typeface="Arial"/>
              </a:rPr>
              <a:t>96-core machine, 16GB Java</a:t>
            </a:r>
            <a:r>
              <a:rPr sz="1600" spc="20" dirty="0">
                <a:solidFill>
                  <a:srgbClr val="404040"/>
                </a:solidFill>
                <a:latin typeface="Arial"/>
                <a:cs typeface="Arial"/>
              </a:rPr>
              <a:t> </a:t>
            </a:r>
            <a:r>
              <a:rPr sz="1600" spc="-5" dirty="0">
                <a:solidFill>
                  <a:srgbClr val="404040"/>
                </a:solidFill>
                <a:latin typeface="Arial"/>
                <a:cs typeface="Arial"/>
              </a:rPr>
              <a:t>heap</a:t>
            </a:r>
            <a:endParaRPr sz="1600" dirty="0">
              <a:latin typeface="Arial"/>
              <a:cs typeface="Arial"/>
            </a:endParaRPr>
          </a:p>
          <a:p>
            <a:pPr marL="755650" lvl="1" indent="-285750">
              <a:lnSpc>
                <a:spcPct val="100000"/>
              </a:lnSpc>
              <a:spcBef>
                <a:spcPts val="770"/>
              </a:spcBef>
              <a:buChar char="–"/>
              <a:tabLst>
                <a:tab pos="755015" algn="l"/>
                <a:tab pos="755650" algn="l"/>
              </a:tabLst>
            </a:pPr>
            <a:r>
              <a:rPr sz="1600" spc="-5" dirty="0">
                <a:solidFill>
                  <a:srgbClr val="404040"/>
                </a:solidFill>
                <a:latin typeface="Arial"/>
                <a:cs typeface="Arial"/>
              </a:rPr>
              <a:t>66.8% and 23.5% improvement on p99 latency compared with CMS and</a:t>
            </a:r>
            <a:r>
              <a:rPr sz="1600" spc="85" dirty="0">
                <a:solidFill>
                  <a:srgbClr val="404040"/>
                </a:solidFill>
                <a:latin typeface="Arial"/>
                <a:cs typeface="Arial"/>
              </a:rPr>
              <a:t> </a:t>
            </a:r>
            <a:r>
              <a:rPr sz="1600" spc="5" dirty="0">
                <a:solidFill>
                  <a:srgbClr val="404040"/>
                </a:solidFill>
                <a:latin typeface="Arial"/>
                <a:cs typeface="Arial"/>
              </a:rPr>
              <a:t>G1</a:t>
            </a:r>
            <a:endParaRPr sz="1600" dirty="0">
              <a:latin typeface="Arial"/>
              <a:cs typeface="Arial"/>
            </a:endParaRPr>
          </a:p>
        </p:txBody>
      </p:sp>
      <p:sp>
        <p:nvSpPr>
          <p:cNvPr id="4" name="object 4"/>
          <p:cNvSpPr txBox="1"/>
          <p:nvPr/>
        </p:nvSpPr>
        <p:spPr>
          <a:xfrm>
            <a:off x="8419465" y="5333491"/>
            <a:ext cx="187325" cy="208279"/>
          </a:xfrm>
          <a:prstGeom prst="rect">
            <a:avLst/>
          </a:prstGeom>
        </p:spPr>
        <p:txBody>
          <a:bodyPr vert="horz" wrap="square" lIns="0" tIns="12700" rIns="0" bIns="0" rtlCol="0">
            <a:spAutoFit/>
          </a:bodyPr>
          <a:lstStyle/>
          <a:p>
            <a:pPr marL="12700">
              <a:lnSpc>
                <a:spcPct val="100000"/>
              </a:lnSpc>
              <a:spcBef>
                <a:spcPts val="100"/>
              </a:spcBef>
            </a:pPr>
            <a:r>
              <a:rPr sz="1200" spc="-35" dirty="0">
                <a:solidFill>
                  <a:srgbClr val="898989"/>
                </a:solidFill>
                <a:latin typeface="Arial"/>
                <a:cs typeface="Arial"/>
              </a:rPr>
              <a:t>34</a:t>
            </a:r>
            <a:endParaRPr sz="1200">
              <a:latin typeface="Arial"/>
              <a:cs typeface="Arial"/>
            </a:endParaRPr>
          </a:p>
        </p:txBody>
      </p:sp>
      <p:graphicFrame>
        <p:nvGraphicFramePr>
          <p:cNvPr id="5" name="object 5"/>
          <p:cNvGraphicFramePr>
            <a:graphicFrameLocks noGrp="1"/>
          </p:cNvGraphicFramePr>
          <p:nvPr/>
        </p:nvGraphicFramePr>
        <p:xfrm>
          <a:off x="3156546" y="3403442"/>
          <a:ext cx="2854959" cy="1507805"/>
        </p:xfrm>
        <a:graphic>
          <a:graphicData uri="http://schemas.openxmlformats.org/drawingml/2006/table">
            <a:tbl>
              <a:tblPr firstRow="1" bandRow="1">
                <a:tableStyleId>{2D5ABB26-0587-4C30-8999-92F81FD0307C}</a:tableStyleId>
              </a:tblPr>
              <a:tblGrid>
                <a:gridCol w="187960">
                  <a:extLst>
                    <a:ext uri="{9D8B030D-6E8A-4147-A177-3AD203B41FA5}">
                      <a16:colId xmlns:a16="http://schemas.microsoft.com/office/drawing/2014/main" val="20000"/>
                    </a:ext>
                  </a:extLst>
                </a:gridCol>
                <a:gridCol w="314324">
                  <a:extLst>
                    <a:ext uri="{9D8B030D-6E8A-4147-A177-3AD203B41FA5}">
                      <a16:colId xmlns:a16="http://schemas.microsoft.com/office/drawing/2014/main" val="20001"/>
                    </a:ext>
                  </a:extLst>
                </a:gridCol>
                <a:gridCol w="314325">
                  <a:extLst>
                    <a:ext uri="{9D8B030D-6E8A-4147-A177-3AD203B41FA5}">
                      <a16:colId xmlns:a16="http://schemas.microsoft.com/office/drawing/2014/main" val="20002"/>
                    </a:ext>
                  </a:extLst>
                </a:gridCol>
                <a:gridCol w="314325">
                  <a:extLst>
                    <a:ext uri="{9D8B030D-6E8A-4147-A177-3AD203B41FA5}">
                      <a16:colId xmlns:a16="http://schemas.microsoft.com/office/drawing/2014/main" val="20003"/>
                    </a:ext>
                  </a:extLst>
                </a:gridCol>
                <a:gridCol w="314325">
                  <a:extLst>
                    <a:ext uri="{9D8B030D-6E8A-4147-A177-3AD203B41FA5}">
                      <a16:colId xmlns:a16="http://schemas.microsoft.com/office/drawing/2014/main" val="20004"/>
                    </a:ext>
                  </a:extLst>
                </a:gridCol>
                <a:gridCol w="314325">
                  <a:extLst>
                    <a:ext uri="{9D8B030D-6E8A-4147-A177-3AD203B41FA5}">
                      <a16:colId xmlns:a16="http://schemas.microsoft.com/office/drawing/2014/main" val="20005"/>
                    </a:ext>
                  </a:extLst>
                </a:gridCol>
                <a:gridCol w="314325">
                  <a:extLst>
                    <a:ext uri="{9D8B030D-6E8A-4147-A177-3AD203B41FA5}">
                      <a16:colId xmlns:a16="http://schemas.microsoft.com/office/drawing/2014/main" val="20006"/>
                    </a:ext>
                  </a:extLst>
                </a:gridCol>
                <a:gridCol w="314325">
                  <a:extLst>
                    <a:ext uri="{9D8B030D-6E8A-4147-A177-3AD203B41FA5}">
                      <a16:colId xmlns:a16="http://schemas.microsoft.com/office/drawing/2014/main" val="20007"/>
                    </a:ext>
                  </a:extLst>
                </a:gridCol>
                <a:gridCol w="314325">
                  <a:extLst>
                    <a:ext uri="{9D8B030D-6E8A-4147-A177-3AD203B41FA5}">
                      <a16:colId xmlns:a16="http://schemas.microsoft.com/office/drawing/2014/main" val="20008"/>
                    </a:ext>
                  </a:extLst>
                </a:gridCol>
                <a:gridCol w="152400">
                  <a:extLst>
                    <a:ext uri="{9D8B030D-6E8A-4147-A177-3AD203B41FA5}">
                      <a16:colId xmlns:a16="http://schemas.microsoft.com/office/drawing/2014/main" val="20009"/>
                    </a:ext>
                  </a:extLst>
                </a:gridCol>
              </a:tblGrid>
              <a:tr h="175101">
                <a:tc>
                  <a:txBody>
                    <a:bodyPr/>
                    <a:lstStyle/>
                    <a:p>
                      <a:pPr>
                        <a:lnSpc>
                          <a:spcPct val="100000"/>
                        </a:lnSpc>
                      </a:pPr>
                      <a:endParaRPr sz="1000">
                        <a:latin typeface="Times New Roman"/>
                        <a:cs typeface="Times New Roman"/>
                      </a:endParaRPr>
                    </a:p>
                  </a:txBody>
                  <a:tcPr marL="0" marR="0" marT="0" marB="0">
                    <a:lnL w="76200">
                      <a:solidFill>
                        <a:srgbClr val="000000"/>
                      </a:solidFill>
                      <a:prstDash val="solid"/>
                    </a:lnL>
                    <a:lnR w="9525">
                      <a:solidFill>
                        <a:srgbClr val="111111"/>
                      </a:solidFill>
                      <a:prstDash val="solid"/>
                    </a:lnR>
                    <a:lnT w="76200">
                      <a:solidFill>
                        <a:srgbClr val="000000"/>
                      </a:solidFill>
                      <a:prstDash val="solid"/>
                    </a:lnT>
                    <a:lnB w="9525">
                      <a:solidFill>
                        <a:srgbClr val="111111"/>
                      </a:solidFill>
                      <a:prstDash val="solid"/>
                    </a:lnB>
                  </a:tcPr>
                </a:tc>
                <a:tc>
                  <a:txBody>
                    <a:bodyPr/>
                    <a:lstStyle/>
                    <a:p>
                      <a:pPr>
                        <a:lnSpc>
                          <a:spcPct val="100000"/>
                        </a:lnSpc>
                      </a:pPr>
                      <a:endParaRPr sz="1000">
                        <a:latin typeface="Times New Roman"/>
                        <a:cs typeface="Times New Roman"/>
                      </a:endParaRPr>
                    </a:p>
                  </a:txBody>
                  <a:tcPr marL="0" marR="0" marT="0" marB="0">
                    <a:lnL w="9525">
                      <a:solidFill>
                        <a:srgbClr val="111111"/>
                      </a:solidFill>
                      <a:prstDash val="solid"/>
                    </a:lnL>
                    <a:lnR w="9525">
                      <a:solidFill>
                        <a:srgbClr val="111111"/>
                      </a:solidFill>
                      <a:prstDash val="solid"/>
                    </a:lnR>
                    <a:lnT w="76200">
                      <a:solidFill>
                        <a:srgbClr val="000000"/>
                      </a:solidFill>
                      <a:prstDash val="solid"/>
                    </a:lnT>
                    <a:lnB w="9525">
                      <a:solidFill>
                        <a:srgbClr val="111111"/>
                      </a:solidFill>
                      <a:prstDash val="solid"/>
                    </a:lnB>
                  </a:tcPr>
                </a:tc>
                <a:tc>
                  <a:txBody>
                    <a:bodyPr/>
                    <a:lstStyle/>
                    <a:p>
                      <a:pPr>
                        <a:lnSpc>
                          <a:spcPct val="100000"/>
                        </a:lnSpc>
                      </a:pPr>
                      <a:endParaRPr sz="1000">
                        <a:latin typeface="Times New Roman"/>
                        <a:cs typeface="Times New Roman"/>
                      </a:endParaRPr>
                    </a:p>
                  </a:txBody>
                  <a:tcPr marL="0" marR="0" marT="0" marB="0">
                    <a:lnL w="9525">
                      <a:solidFill>
                        <a:srgbClr val="111111"/>
                      </a:solidFill>
                      <a:prstDash val="solid"/>
                    </a:lnL>
                    <a:lnR w="9525">
                      <a:solidFill>
                        <a:srgbClr val="111111"/>
                      </a:solidFill>
                      <a:prstDash val="solid"/>
                    </a:lnR>
                    <a:lnT w="76200">
                      <a:solidFill>
                        <a:srgbClr val="000000"/>
                      </a:solidFill>
                      <a:prstDash val="solid"/>
                    </a:lnT>
                    <a:lnB w="9525">
                      <a:solidFill>
                        <a:srgbClr val="111111"/>
                      </a:solidFill>
                      <a:prstDash val="solid"/>
                    </a:lnB>
                  </a:tcPr>
                </a:tc>
                <a:tc>
                  <a:txBody>
                    <a:bodyPr/>
                    <a:lstStyle/>
                    <a:p>
                      <a:pPr>
                        <a:lnSpc>
                          <a:spcPct val="100000"/>
                        </a:lnSpc>
                      </a:pPr>
                      <a:endParaRPr sz="1000">
                        <a:latin typeface="Times New Roman"/>
                        <a:cs typeface="Times New Roman"/>
                      </a:endParaRPr>
                    </a:p>
                  </a:txBody>
                  <a:tcPr marL="0" marR="0" marT="0" marB="0">
                    <a:lnL w="9525">
                      <a:solidFill>
                        <a:srgbClr val="111111"/>
                      </a:solidFill>
                      <a:prstDash val="solid"/>
                    </a:lnL>
                    <a:lnR w="9525">
                      <a:solidFill>
                        <a:srgbClr val="111111"/>
                      </a:solidFill>
                      <a:prstDash val="solid"/>
                    </a:lnR>
                    <a:lnT w="76200">
                      <a:solidFill>
                        <a:srgbClr val="000000"/>
                      </a:solidFill>
                      <a:prstDash val="solid"/>
                    </a:lnT>
                    <a:lnB w="9525">
                      <a:solidFill>
                        <a:srgbClr val="111111"/>
                      </a:solidFill>
                      <a:prstDash val="solid"/>
                    </a:lnB>
                  </a:tcPr>
                </a:tc>
                <a:tc>
                  <a:txBody>
                    <a:bodyPr/>
                    <a:lstStyle/>
                    <a:p>
                      <a:pPr>
                        <a:lnSpc>
                          <a:spcPct val="100000"/>
                        </a:lnSpc>
                      </a:pPr>
                      <a:endParaRPr sz="1000">
                        <a:latin typeface="Times New Roman"/>
                        <a:cs typeface="Times New Roman"/>
                      </a:endParaRPr>
                    </a:p>
                  </a:txBody>
                  <a:tcPr marL="0" marR="0" marT="0" marB="0">
                    <a:lnL w="9525">
                      <a:solidFill>
                        <a:srgbClr val="111111"/>
                      </a:solidFill>
                      <a:prstDash val="solid"/>
                    </a:lnL>
                    <a:lnR w="9525">
                      <a:solidFill>
                        <a:srgbClr val="111111"/>
                      </a:solidFill>
                      <a:prstDash val="solid"/>
                    </a:lnR>
                    <a:lnT w="76200">
                      <a:solidFill>
                        <a:srgbClr val="000000"/>
                      </a:solidFill>
                      <a:prstDash val="solid"/>
                    </a:lnT>
                    <a:lnB w="9525">
                      <a:solidFill>
                        <a:srgbClr val="111111"/>
                      </a:solidFill>
                      <a:prstDash val="solid"/>
                    </a:lnB>
                  </a:tcPr>
                </a:tc>
                <a:tc>
                  <a:txBody>
                    <a:bodyPr/>
                    <a:lstStyle/>
                    <a:p>
                      <a:pPr>
                        <a:lnSpc>
                          <a:spcPct val="100000"/>
                        </a:lnSpc>
                      </a:pPr>
                      <a:endParaRPr sz="1000">
                        <a:latin typeface="Times New Roman"/>
                        <a:cs typeface="Times New Roman"/>
                      </a:endParaRPr>
                    </a:p>
                  </a:txBody>
                  <a:tcPr marL="0" marR="0" marT="0" marB="0">
                    <a:lnL w="9525">
                      <a:solidFill>
                        <a:srgbClr val="111111"/>
                      </a:solidFill>
                      <a:prstDash val="solid"/>
                    </a:lnL>
                    <a:lnR w="9525">
                      <a:solidFill>
                        <a:srgbClr val="111111"/>
                      </a:solidFill>
                      <a:prstDash val="solid"/>
                    </a:lnR>
                    <a:lnT w="76200">
                      <a:solidFill>
                        <a:srgbClr val="000000"/>
                      </a:solidFill>
                      <a:prstDash val="solid"/>
                    </a:lnT>
                    <a:lnB w="9525">
                      <a:solidFill>
                        <a:srgbClr val="111111"/>
                      </a:solidFill>
                      <a:prstDash val="solid"/>
                    </a:lnB>
                  </a:tcPr>
                </a:tc>
                <a:tc>
                  <a:txBody>
                    <a:bodyPr/>
                    <a:lstStyle/>
                    <a:p>
                      <a:pPr>
                        <a:lnSpc>
                          <a:spcPct val="100000"/>
                        </a:lnSpc>
                      </a:pPr>
                      <a:endParaRPr sz="1000">
                        <a:latin typeface="Times New Roman"/>
                        <a:cs typeface="Times New Roman"/>
                      </a:endParaRPr>
                    </a:p>
                  </a:txBody>
                  <a:tcPr marL="0" marR="0" marT="0" marB="0">
                    <a:lnL w="9525">
                      <a:solidFill>
                        <a:srgbClr val="111111"/>
                      </a:solidFill>
                      <a:prstDash val="solid"/>
                    </a:lnL>
                    <a:lnR w="9525">
                      <a:solidFill>
                        <a:srgbClr val="111111"/>
                      </a:solidFill>
                      <a:prstDash val="solid"/>
                    </a:lnR>
                    <a:lnT w="76200">
                      <a:solidFill>
                        <a:srgbClr val="000000"/>
                      </a:solidFill>
                      <a:prstDash val="solid"/>
                    </a:lnT>
                    <a:lnB w="9525">
                      <a:solidFill>
                        <a:srgbClr val="111111"/>
                      </a:solidFill>
                      <a:prstDash val="solid"/>
                    </a:lnB>
                  </a:tcPr>
                </a:tc>
                <a:tc>
                  <a:txBody>
                    <a:bodyPr/>
                    <a:lstStyle/>
                    <a:p>
                      <a:pPr>
                        <a:lnSpc>
                          <a:spcPct val="100000"/>
                        </a:lnSpc>
                      </a:pPr>
                      <a:endParaRPr sz="1000">
                        <a:latin typeface="Times New Roman"/>
                        <a:cs typeface="Times New Roman"/>
                      </a:endParaRPr>
                    </a:p>
                  </a:txBody>
                  <a:tcPr marL="0" marR="0" marT="0" marB="0">
                    <a:lnL w="9525">
                      <a:solidFill>
                        <a:srgbClr val="111111"/>
                      </a:solidFill>
                      <a:prstDash val="solid"/>
                    </a:lnL>
                    <a:lnR w="9525">
                      <a:solidFill>
                        <a:srgbClr val="111111"/>
                      </a:solidFill>
                      <a:prstDash val="solid"/>
                    </a:lnR>
                    <a:lnT w="76200">
                      <a:solidFill>
                        <a:srgbClr val="000000"/>
                      </a:solidFill>
                      <a:prstDash val="solid"/>
                    </a:lnT>
                    <a:lnB w="9525">
                      <a:solidFill>
                        <a:srgbClr val="111111"/>
                      </a:solidFill>
                      <a:prstDash val="solid"/>
                    </a:lnB>
                  </a:tcPr>
                </a:tc>
                <a:tc>
                  <a:txBody>
                    <a:bodyPr/>
                    <a:lstStyle/>
                    <a:p>
                      <a:pPr>
                        <a:lnSpc>
                          <a:spcPct val="100000"/>
                        </a:lnSpc>
                      </a:pPr>
                      <a:endParaRPr sz="1000">
                        <a:latin typeface="Times New Roman"/>
                        <a:cs typeface="Times New Roman"/>
                      </a:endParaRPr>
                    </a:p>
                  </a:txBody>
                  <a:tcPr marL="0" marR="0" marT="0" marB="0">
                    <a:lnL w="9525">
                      <a:solidFill>
                        <a:srgbClr val="111111"/>
                      </a:solidFill>
                      <a:prstDash val="solid"/>
                    </a:lnL>
                    <a:lnR w="9525">
                      <a:solidFill>
                        <a:srgbClr val="111111"/>
                      </a:solidFill>
                      <a:prstDash val="solid"/>
                    </a:lnR>
                    <a:lnT w="76200">
                      <a:solidFill>
                        <a:srgbClr val="000000"/>
                      </a:solidFill>
                      <a:prstDash val="solid"/>
                    </a:lnT>
                    <a:lnB w="9525">
                      <a:solidFill>
                        <a:srgbClr val="111111"/>
                      </a:solidFill>
                      <a:prstDash val="solid"/>
                    </a:lnB>
                  </a:tcPr>
                </a:tc>
                <a:tc>
                  <a:txBody>
                    <a:bodyPr/>
                    <a:lstStyle/>
                    <a:p>
                      <a:pPr>
                        <a:lnSpc>
                          <a:spcPct val="100000"/>
                        </a:lnSpc>
                      </a:pPr>
                      <a:endParaRPr sz="1000">
                        <a:latin typeface="Times New Roman"/>
                        <a:cs typeface="Times New Roman"/>
                      </a:endParaRPr>
                    </a:p>
                  </a:txBody>
                  <a:tcPr marL="0" marR="0" marT="0" marB="0">
                    <a:lnL w="9525">
                      <a:solidFill>
                        <a:srgbClr val="111111"/>
                      </a:solidFill>
                      <a:prstDash val="solid"/>
                    </a:lnL>
                    <a:lnT w="76200">
                      <a:solidFill>
                        <a:srgbClr val="000000"/>
                      </a:solidFill>
                      <a:prstDash val="solid"/>
                    </a:lnT>
                    <a:lnB w="9525">
                      <a:solidFill>
                        <a:srgbClr val="111111"/>
                      </a:solidFill>
                      <a:prstDash val="solid"/>
                    </a:lnB>
                  </a:tcPr>
                </a:tc>
                <a:extLst>
                  <a:ext uri="{0D108BD9-81ED-4DB2-BD59-A6C34878D82A}">
                    <a16:rowId xmlns:a16="http://schemas.microsoft.com/office/drawing/2014/main" val="10000"/>
                  </a:ext>
                </a:extLst>
              </a:tr>
              <a:tr h="142875">
                <a:tc>
                  <a:txBody>
                    <a:bodyPr/>
                    <a:lstStyle/>
                    <a:p>
                      <a:pPr>
                        <a:lnSpc>
                          <a:spcPct val="100000"/>
                        </a:lnSpc>
                      </a:pPr>
                      <a:endParaRPr sz="800">
                        <a:latin typeface="Times New Roman"/>
                        <a:cs typeface="Times New Roman"/>
                      </a:endParaRPr>
                    </a:p>
                  </a:txBody>
                  <a:tcPr marL="0" marR="0" marT="0" marB="0">
                    <a:lnL w="76200">
                      <a:solidFill>
                        <a:srgbClr val="000000"/>
                      </a:solidFill>
                      <a:prstDash val="solid"/>
                    </a:lnL>
                    <a:lnR w="9525">
                      <a:solidFill>
                        <a:srgbClr val="111111"/>
                      </a:solidFill>
                      <a:prstDash val="solid"/>
                    </a:lnR>
                    <a:lnT w="9525">
                      <a:solidFill>
                        <a:srgbClr val="111111"/>
                      </a:solidFill>
                      <a:prstDash val="solid"/>
                    </a:lnT>
                    <a:lnB w="9525">
                      <a:solidFill>
                        <a:srgbClr val="111111"/>
                      </a:solidFill>
                      <a:prstDash val="solid"/>
                    </a:lnB>
                  </a:tcPr>
                </a:tc>
                <a:tc>
                  <a:txBody>
                    <a:bodyPr/>
                    <a:lstStyle/>
                    <a:p>
                      <a:pPr>
                        <a:lnSpc>
                          <a:spcPct val="100000"/>
                        </a:lnSpc>
                      </a:pPr>
                      <a:endParaRPr sz="800">
                        <a:latin typeface="Times New Roman"/>
                        <a:cs typeface="Times New Roman"/>
                      </a:endParaRPr>
                    </a:p>
                  </a:txBody>
                  <a:tcPr marL="0" marR="0" marT="0" marB="0">
                    <a:lnL w="9525">
                      <a:solidFill>
                        <a:srgbClr val="111111"/>
                      </a:solidFill>
                      <a:prstDash val="solid"/>
                    </a:lnL>
                    <a:lnR w="9525">
                      <a:solidFill>
                        <a:srgbClr val="111111"/>
                      </a:solidFill>
                      <a:prstDash val="solid"/>
                    </a:lnR>
                    <a:lnT w="9525">
                      <a:solidFill>
                        <a:srgbClr val="111111"/>
                      </a:solidFill>
                      <a:prstDash val="solid"/>
                    </a:lnT>
                    <a:lnB w="9525">
                      <a:solidFill>
                        <a:srgbClr val="111111"/>
                      </a:solidFill>
                      <a:prstDash val="solid"/>
                    </a:lnB>
                  </a:tcPr>
                </a:tc>
                <a:tc>
                  <a:txBody>
                    <a:bodyPr/>
                    <a:lstStyle/>
                    <a:p>
                      <a:pPr>
                        <a:lnSpc>
                          <a:spcPct val="100000"/>
                        </a:lnSpc>
                      </a:pPr>
                      <a:endParaRPr sz="800">
                        <a:latin typeface="Times New Roman"/>
                        <a:cs typeface="Times New Roman"/>
                      </a:endParaRPr>
                    </a:p>
                  </a:txBody>
                  <a:tcPr marL="0" marR="0" marT="0" marB="0">
                    <a:lnL w="9525">
                      <a:solidFill>
                        <a:srgbClr val="111111"/>
                      </a:solidFill>
                      <a:prstDash val="solid"/>
                    </a:lnL>
                    <a:lnR w="9525">
                      <a:solidFill>
                        <a:srgbClr val="111111"/>
                      </a:solidFill>
                      <a:prstDash val="solid"/>
                    </a:lnR>
                    <a:lnT w="9525">
                      <a:solidFill>
                        <a:srgbClr val="111111"/>
                      </a:solidFill>
                      <a:prstDash val="solid"/>
                    </a:lnT>
                    <a:lnB w="9525">
                      <a:solidFill>
                        <a:srgbClr val="111111"/>
                      </a:solidFill>
                      <a:prstDash val="solid"/>
                    </a:lnB>
                  </a:tcPr>
                </a:tc>
                <a:tc>
                  <a:txBody>
                    <a:bodyPr/>
                    <a:lstStyle/>
                    <a:p>
                      <a:pPr>
                        <a:lnSpc>
                          <a:spcPct val="100000"/>
                        </a:lnSpc>
                      </a:pPr>
                      <a:endParaRPr sz="800">
                        <a:latin typeface="Times New Roman"/>
                        <a:cs typeface="Times New Roman"/>
                      </a:endParaRPr>
                    </a:p>
                  </a:txBody>
                  <a:tcPr marL="0" marR="0" marT="0" marB="0">
                    <a:lnL w="9525">
                      <a:solidFill>
                        <a:srgbClr val="111111"/>
                      </a:solidFill>
                      <a:prstDash val="solid"/>
                    </a:lnL>
                    <a:lnR w="9525">
                      <a:solidFill>
                        <a:srgbClr val="111111"/>
                      </a:solidFill>
                      <a:prstDash val="solid"/>
                    </a:lnR>
                    <a:lnT w="9525">
                      <a:solidFill>
                        <a:srgbClr val="111111"/>
                      </a:solidFill>
                      <a:prstDash val="solid"/>
                    </a:lnT>
                    <a:lnB w="9525">
                      <a:solidFill>
                        <a:srgbClr val="111111"/>
                      </a:solidFill>
                      <a:prstDash val="solid"/>
                    </a:lnB>
                  </a:tcPr>
                </a:tc>
                <a:tc>
                  <a:txBody>
                    <a:bodyPr/>
                    <a:lstStyle/>
                    <a:p>
                      <a:pPr>
                        <a:lnSpc>
                          <a:spcPct val="100000"/>
                        </a:lnSpc>
                      </a:pPr>
                      <a:endParaRPr sz="800">
                        <a:latin typeface="Times New Roman"/>
                        <a:cs typeface="Times New Roman"/>
                      </a:endParaRPr>
                    </a:p>
                  </a:txBody>
                  <a:tcPr marL="0" marR="0" marT="0" marB="0">
                    <a:lnL w="9525">
                      <a:solidFill>
                        <a:srgbClr val="111111"/>
                      </a:solidFill>
                      <a:prstDash val="solid"/>
                    </a:lnL>
                    <a:lnR w="9525">
                      <a:solidFill>
                        <a:srgbClr val="111111"/>
                      </a:solidFill>
                      <a:prstDash val="solid"/>
                    </a:lnR>
                    <a:lnT w="9525">
                      <a:solidFill>
                        <a:srgbClr val="111111"/>
                      </a:solidFill>
                      <a:prstDash val="solid"/>
                    </a:lnT>
                    <a:lnB w="9525">
                      <a:solidFill>
                        <a:srgbClr val="111111"/>
                      </a:solidFill>
                      <a:prstDash val="solid"/>
                    </a:lnB>
                  </a:tcPr>
                </a:tc>
                <a:tc>
                  <a:txBody>
                    <a:bodyPr/>
                    <a:lstStyle/>
                    <a:p>
                      <a:pPr>
                        <a:lnSpc>
                          <a:spcPct val="100000"/>
                        </a:lnSpc>
                      </a:pPr>
                      <a:endParaRPr sz="800">
                        <a:latin typeface="Times New Roman"/>
                        <a:cs typeface="Times New Roman"/>
                      </a:endParaRPr>
                    </a:p>
                  </a:txBody>
                  <a:tcPr marL="0" marR="0" marT="0" marB="0">
                    <a:lnL w="9525">
                      <a:solidFill>
                        <a:srgbClr val="111111"/>
                      </a:solidFill>
                      <a:prstDash val="solid"/>
                    </a:lnL>
                    <a:lnR w="9525">
                      <a:solidFill>
                        <a:srgbClr val="111111"/>
                      </a:solidFill>
                      <a:prstDash val="solid"/>
                    </a:lnR>
                    <a:lnT w="9525">
                      <a:solidFill>
                        <a:srgbClr val="111111"/>
                      </a:solidFill>
                      <a:prstDash val="solid"/>
                    </a:lnT>
                    <a:lnB w="9525">
                      <a:solidFill>
                        <a:srgbClr val="111111"/>
                      </a:solidFill>
                      <a:prstDash val="solid"/>
                    </a:lnB>
                  </a:tcPr>
                </a:tc>
                <a:tc>
                  <a:txBody>
                    <a:bodyPr/>
                    <a:lstStyle/>
                    <a:p>
                      <a:pPr>
                        <a:lnSpc>
                          <a:spcPct val="100000"/>
                        </a:lnSpc>
                      </a:pPr>
                      <a:endParaRPr sz="800">
                        <a:latin typeface="Times New Roman"/>
                        <a:cs typeface="Times New Roman"/>
                      </a:endParaRPr>
                    </a:p>
                  </a:txBody>
                  <a:tcPr marL="0" marR="0" marT="0" marB="0">
                    <a:lnL w="9525">
                      <a:solidFill>
                        <a:srgbClr val="111111"/>
                      </a:solidFill>
                      <a:prstDash val="solid"/>
                    </a:lnL>
                    <a:lnR w="9525">
                      <a:solidFill>
                        <a:srgbClr val="111111"/>
                      </a:solidFill>
                      <a:prstDash val="solid"/>
                    </a:lnR>
                    <a:lnT w="9525">
                      <a:solidFill>
                        <a:srgbClr val="111111"/>
                      </a:solidFill>
                      <a:prstDash val="solid"/>
                    </a:lnT>
                    <a:lnB w="9525">
                      <a:solidFill>
                        <a:srgbClr val="111111"/>
                      </a:solidFill>
                      <a:prstDash val="solid"/>
                    </a:lnB>
                  </a:tcPr>
                </a:tc>
                <a:tc>
                  <a:txBody>
                    <a:bodyPr/>
                    <a:lstStyle/>
                    <a:p>
                      <a:pPr>
                        <a:lnSpc>
                          <a:spcPct val="100000"/>
                        </a:lnSpc>
                      </a:pPr>
                      <a:endParaRPr sz="800">
                        <a:latin typeface="Times New Roman"/>
                        <a:cs typeface="Times New Roman"/>
                      </a:endParaRPr>
                    </a:p>
                  </a:txBody>
                  <a:tcPr marL="0" marR="0" marT="0" marB="0">
                    <a:lnL w="9525">
                      <a:solidFill>
                        <a:srgbClr val="111111"/>
                      </a:solidFill>
                      <a:prstDash val="solid"/>
                    </a:lnL>
                    <a:lnR w="9525">
                      <a:solidFill>
                        <a:srgbClr val="111111"/>
                      </a:solidFill>
                      <a:prstDash val="solid"/>
                    </a:lnR>
                    <a:lnT w="9525">
                      <a:solidFill>
                        <a:srgbClr val="111111"/>
                      </a:solidFill>
                      <a:prstDash val="solid"/>
                    </a:lnT>
                    <a:lnB w="9525">
                      <a:solidFill>
                        <a:srgbClr val="111111"/>
                      </a:solidFill>
                      <a:prstDash val="solid"/>
                    </a:lnB>
                  </a:tcPr>
                </a:tc>
                <a:tc>
                  <a:txBody>
                    <a:bodyPr/>
                    <a:lstStyle/>
                    <a:p>
                      <a:pPr>
                        <a:lnSpc>
                          <a:spcPct val="100000"/>
                        </a:lnSpc>
                      </a:pPr>
                      <a:endParaRPr sz="800">
                        <a:latin typeface="Times New Roman"/>
                        <a:cs typeface="Times New Roman"/>
                      </a:endParaRPr>
                    </a:p>
                  </a:txBody>
                  <a:tcPr marL="0" marR="0" marT="0" marB="0">
                    <a:lnL w="9525">
                      <a:solidFill>
                        <a:srgbClr val="111111"/>
                      </a:solidFill>
                      <a:prstDash val="solid"/>
                    </a:lnL>
                    <a:lnR w="9525">
                      <a:solidFill>
                        <a:srgbClr val="111111"/>
                      </a:solidFill>
                      <a:prstDash val="solid"/>
                    </a:lnR>
                    <a:lnT w="9525">
                      <a:solidFill>
                        <a:srgbClr val="111111"/>
                      </a:solidFill>
                      <a:prstDash val="solid"/>
                    </a:lnT>
                    <a:lnB w="9525">
                      <a:solidFill>
                        <a:srgbClr val="111111"/>
                      </a:solidFill>
                      <a:prstDash val="solid"/>
                    </a:lnB>
                  </a:tcPr>
                </a:tc>
                <a:tc>
                  <a:txBody>
                    <a:bodyPr/>
                    <a:lstStyle/>
                    <a:p>
                      <a:pPr>
                        <a:lnSpc>
                          <a:spcPct val="100000"/>
                        </a:lnSpc>
                      </a:pPr>
                      <a:endParaRPr sz="800">
                        <a:latin typeface="Times New Roman"/>
                        <a:cs typeface="Times New Roman"/>
                      </a:endParaRPr>
                    </a:p>
                  </a:txBody>
                  <a:tcPr marL="0" marR="0" marT="0" marB="0">
                    <a:lnL w="9525">
                      <a:solidFill>
                        <a:srgbClr val="111111"/>
                      </a:solidFill>
                      <a:prstDash val="solid"/>
                    </a:lnL>
                    <a:lnT w="9525">
                      <a:solidFill>
                        <a:srgbClr val="111111"/>
                      </a:solidFill>
                      <a:prstDash val="solid"/>
                    </a:lnT>
                    <a:lnB w="9525">
                      <a:solidFill>
                        <a:srgbClr val="111111"/>
                      </a:solidFill>
                      <a:prstDash val="solid"/>
                    </a:lnB>
                  </a:tcPr>
                </a:tc>
                <a:extLst>
                  <a:ext uri="{0D108BD9-81ED-4DB2-BD59-A6C34878D82A}">
                    <a16:rowId xmlns:a16="http://schemas.microsoft.com/office/drawing/2014/main" val="10001"/>
                  </a:ext>
                </a:extLst>
              </a:tr>
              <a:tr h="143001">
                <a:tc>
                  <a:txBody>
                    <a:bodyPr/>
                    <a:lstStyle/>
                    <a:p>
                      <a:pPr>
                        <a:lnSpc>
                          <a:spcPct val="100000"/>
                        </a:lnSpc>
                      </a:pPr>
                      <a:endParaRPr sz="800">
                        <a:latin typeface="Times New Roman"/>
                        <a:cs typeface="Times New Roman"/>
                      </a:endParaRPr>
                    </a:p>
                  </a:txBody>
                  <a:tcPr marL="0" marR="0" marT="0" marB="0">
                    <a:lnL w="76200">
                      <a:solidFill>
                        <a:srgbClr val="000000"/>
                      </a:solidFill>
                      <a:prstDash val="solid"/>
                    </a:lnL>
                    <a:lnR w="9525">
                      <a:solidFill>
                        <a:srgbClr val="111111"/>
                      </a:solidFill>
                      <a:prstDash val="solid"/>
                    </a:lnR>
                    <a:lnT w="9525">
                      <a:solidFill>
                        <a:srgbClr val="111111"/>
                      </a:solidFill>
                      <a:prstDash val="solid"/>
                    </a:lnT>
                    <a:lnB w="9525">
                      <a:solidFill>
                        <a:srgbClr val="111111"/>
                      </a:solidFill>
                      <a:prstDash val="solid"/>
                    </a:lnB>
                  </a:tcPr>
                </a:tc>
                <a:tc>
                  <a:txBody>
                    <a:bodyPr/>
                    <a:lstStyle/>
                    <a:p>
                      <a:pPr>
                        <a:lnSpc>
                          <a:spcPct val="100000"/>
                        </a:lnSpc>
                      </a:pPr>
                      <a:endParaRPr sz="800">
                        <a:latin typeface="Times New Roman"/>
                        <a:cs typeface="Times New Roman"/>
                      </a:endParaRPr>
                    </a:p>
                  </a:txBody>
                  <a:tcPr marL="0" marR="0" marT="0" marB="0">
                    <a:lnL w="9525">
                      <a:solidFill>
                        <a:srgbClr val="111111"/>
                      </a:solidFill>
                      <a:prstDash val="solid"/>
                    </a:lnL>
                    <a:lnR w="9525">
                      <a:solidFill>
                        <a:srgbClr val="111111"/>
                      </a:solidFill>
                      <a:prstDash val="solid"/>
                    </a:lnR>
                    <a:lnT w="9525">
                      <a:solidFill>
                        <a:srgbClr val="111111"/>
                      </a:solidFill>
                      <a:prstDash val="solid"/>
                    </a:lnT>
                    <a:lnB w="9525">
                      <a:solidFill>
                        <a:srgbClr val="111111"/>
                      </a:solidFill>
                      <a:prstDash val="solid"/>
                    </a:lnB>
                  </a:tcPr>
                </a:tc>
                <a:tc>
                  <a:txBody>
                    <a:bodyPr/>
                    <a:lstStyle/>
                    <a:p>
                      <a:pPr>
                        <a:lnSpc>
                          <a:spcPct val="100000"/>
                        </a:lnSpc>
                      </a:pPr>
                      <a:endParaRPr sz="800">
                        <a:latin typeface="Times New Roman"/>
                        <a:cs typeface="Times New Roman"/>
                      </a:endParaRPr>
                    </a:p>
                  </a:txBody>
                  <a:tcPr marL="0" marR="0" marT="0" marB="0">
                    <a:lnL w="9525">
                      <a:solidFill>
                        <a:srgbClr val="111111"/>
                      </a:solidFill>
                      <a:prstDash val="solid"/>
                    </a:lnL>
                    <a:lnR w="9525">
                      <a:solidFill>
                        <a:srgbClr val="111111"/>
                      </a:solidFill>
                      <a:prstDash val="solid"/>
                    </a:lnR>
                    <a:lnT w="9525">
                      <a:solidFill>
                        <a:srgbClr val="111111"/>
                      </a:solidFill>
                      <a:prstDash val="solid"/>
                    </a:lnT>
                    <a:lnB w="9525">
                      <a:solidFill>
                        <a:srgbClr val="111111"/>
                      </a:solidFill>
                      <a:prstDash val="solid"/>
                    </a:lnB>
                  </a:tcPr>
                </a:tc>
                <a:tc>
                  <a:txBody>
                    <a:bodyPr/>
                    <a:lstStyle/>
                    <a:p>
                      <a:pPr>
                        <a:lnSpc>
                          <a:spcPct val="100000"/>
                        </a:lnSpc>
                      </a:pPr>
                      <a:endParaRPr sz="800">
                        <a:latin typeface="Times New Roman"/>
                        <a:cs typeface="Times New Roman"/>
                      </a:endParaRPr>
                    </a:p>
                  </a:txBody>
                  <a:tcPr marL="0" marR="0" marT="0" marB="0">
                    <a:lnL w="9525">
                      <a:solidFill>
                        <a:srgbClr val="111111"/>
                      </a:solidFill>
                      <a:prstDash val="solid"/>
                    </a:lnL>
                    <a:lnR w="9525">
                      <a:solidFill>
                        <a:srgbClr val="111111"/>
                      </a:solidFill>
                      <a:prstDash val="solid"/>
                    </a:lnR>
                    <a:lnT w="9525">
                      <a:solidFill>
                        <a:srgbClr val="111111"/>
                      </a:solidFill>
                      <a:prstDash val="solid"/>
                    </a:lnT>
                    <a:lnB w="9525">
                      <a:solidFill>
                        <a:srgbClr val="111111"/>
                      </a:solidFill>
                      <a:prstDash val="solid"/>
                    </a:lnB>
                  </a:tcPr>
                </a:tc>
                <a:tc>
                  <a:txBody>
                    <a:bodyPr/>
                    <a:lstStyle/>
                    <a:p>
                      <a:pPr>
                        <a:lnSpc>
                          <a:spcPct val="100000"/>
                        </a:lnSpc>
                      </a:pPr>
                      <a:endParaRPr sz="800">
                        <a:latin typeface="Times New Roman"/>
                        <a:cs typeface="Times New Roman"/>
                      </a:endParaRPr>
                    </a:p>
                  </a:txBody>
                  <a:tcPr marL="0" marR="0" marT="0" marB="0">
                    <a:lnL w="9525">
                      <a:solidFill>
                        <a:srgbClr val="111111"/>
                      </a:solidFill>
                      <a:prstDash val="solid"/>
                    </a:lnL>
                    <a:lnR w="9525">
                      <a:solidFill>
                        <a:srgbClr val="111111"/>
                      </a:solidFill>
                      <a:prstDash val="solid"/>
                    </a:lnR>
                    <a:lnT w="9525">
                      <a:solidFill>
                        <a:srgbClr val="111111"/>
                      </a:solidFill>
                      <a:prstDash val="solid"/>
                    </a:lnT>
                    <a:lnB w="9525">
                      <a:solidFill>
                        <a:srgbClr val="111111"/>
                      </a:solidFill>
                      <a:prstDash val="solid"/>
                    </a:lnB>
                  </a:tcPr>
                </a:tc>
                <a:tc>
                  <a:txBody>
                    <a:bodyPr/>
                    <a:lstStyle/>
                    <a:p>
                      <a:pPr>
                        <a:lnSpc>
                          <a:spcPct val="100000"/>
                        </a:lnSpc>
                      </a:pPr>
                      <a:endParaRPr sz="800">
                        <a:latin typeface="Times New Roman"/>
                        <a:cs typeface="Times New Roman"/>
                      </a:endParaRPr>
                    </a:p>
                  </a:txBody>
                  <a:tcPr marL="0" marR="0" marT="0" marB="0">
                    <a:lnL w="9525">
                      <a:solidFill>
                        <a:srgbClr val="111111"/>
                      </a:solidFill>
                      <a:prstDash val="solid"/>
                    </a:lnL>
                    <a:lnR w="9525">
                      <a:solidFill>
                        <a:srgbClr val="111111"/>
                      </a:solidFill>
                      <a:prstDash val="solid"/>
                    </a:lnR>
                    <a:lnT w="9525">
                      <a:solidFill>
                        <a:srgbClr val="111111"/>
                      </a:solidFill>
                      <a:prstDash val="solid"/>
                    </a:lnT>
                    <a:lnB w="9525">
                      <a:solidFill>
                        <a:srgbClr val="111111"/>
                      </a:solidFill>
                      <a:prstDash val="solid"/>
                    </a:lnB>
                  </a:tcPr>
                </a:tc>
                <a:tc>
                  <a:txBody>
                    <a:bodyPr/>
                    <a:lstStyle/>
                    <a:p>
                      <a:pPr>
                        <a:lnSpc>
                          <a:spcPct val="100000"/>
                        </a:lnSpc>
                      </a:pPr>
                      <a:endParaRPr sz="800">
                        <a:latin typeface="Times New Roman"/>
                        <a:cs typeface="Times New Roman"/>
                      </a:endParaRPr>
                    </a:p>
                  </a:txBody>
                  <a:tcPr marL="0" marR="0" marT="0" marB="0">
                    <a:lnL w="9525">
                      <a:solidFill>
                        <a:srgbClr val="111111"/>
                      </a:solidFill>
                      <a:prstDash val="solid"/>
                    </a:lnL>
                    <a:lnR w="9525">
                      <a:solidFill>
                        <a:srgbClr val="111111"/>
                      </a:solidFill>
                      <a:prstDash val="solid"/>
                    </a:lnR>
                    <a:lnT w="9525">
                      <a:solidFill>
                        <a:srgbClr val="111111"/>
                      </a:solidFill>
                      <a:prstDash val="solid"/>
                    </a:lnT>
                    <a:lnB w="9525">
                      <a:solidFill>
                        <a:srgbClr val="111111"/>
                      </a:solidFill>
                      <a:prstDash val="solid"/>
                    </a:lnB>
                  </a:tcPr>
                </a:tc>
                <a:tc>
                  <a:txBody>
                    <a:bodyPr/>
                    <a:lstStyle/>
                    <a:p>
                      <a:pPr>
                        <a:lnSpc>
                          <a:spcPct val="100000"/>
                        </a:lnSpc>
                      </a:pPr>
                      <a:endParaRPr sz="800">
                        <a:latin typeface="Times New Roman"/>
                        <a:cs typeface="Times New Roman"/>
                      </a:endParaRPr>
                    </a:p>
                  </a:txBody>
                  <a:tcPr marL="0" marR="0" marT="0" marB="0">
                    <a:lnL w="9525">
                      <a:solidFill>
                        <a:srgbClr val="111111"/>
                      </a:solidFill>
                      <a:prstDash val="solid"/>
                    </a:lnL>
                    <a:lnR w="9525">
                      <a:solidFill>
                        <a:srgbClr val="111111"/>
                      </a:solidFill>
                      <a:prstDash val="solid"/>
                    </a:lnR>
                    <a:lnT w="9525">
                      <a:solidFill>
                        <a:srgbClr val="111111"/>
                      </a:solidFill>
                      <a:prstDash val="solid"/>
                    </a:lnT>
                    <a:lnB w="9525">
                      <a:solidFill>
                        <a:srgbClr val="111111"/>
                      </a:solidFill>
                      <a:prstDash val="solid"/>
                    </a:lnB>
                  </a:tcPr>
                </a:tc>
                <a:tc>
                  <a:txBody>
                    <a:bodyPr/>
                    <a:lstStyle/>
                    <a:p>
                      <a:pPr>
                        <a:lnSpc>
                          <a:spcPct val="100000"/>
                        </a:lnSpc>
                      </a:pPr>
                      <a:endParaRPr sz="800">
                        <a:latin typeface="Times New Roman"/>
                        <a:cs typeface="Times New Roman"/>
                      </a:endParaRPr>
                    </a:p>
                  </a:txBody>
                  <a:tcPr marL="0" marR="0" marT="0" marB="0">
                    <a:lnL w="9525">
                      <a:solidFill>
                        <a:srgbClr val="111111"/>
                      </a:solidFill>
                      <a:prstDash val="solid"/>
                    </a:lnL>
                    <a:lnR w="9525">
                      <a:solidFill>
                        <a:srgbClr val="111111"/>
                      </a:solidFill>
                      <a:prstDash val="solid"/>
                    </a:lnR>
                    <a:lnT w="9525">
                      <a:solidFill>
                        <a:srgbClr val="111111"/>
                      </a:solidFill>
                      <a:prstDash val="solid"/>
                    </a:lnT>
                    <a:lnB w="9525">
                      <a:solidFill>
                        <a:srgbClr val="111111"/>
                      </a:solidFill>
                      <a:prstDash val="solid"/>
                    </a:lnB>
                  </a:tcPr>
                </a:tc>
                <a:tc>
                  <a:txBody>
                    <a:bodyPr/>
                    <a:lstStyle/>
                    <a:p>
                      <a:pPr>
                        <a:lnSpc>
                          <a:spcPct val="100000"/>
                        </a:lnSpc>
                      </a:pPr>
                      <a:endParaRPr sz="800">
                        <a:latin typeface="Times New Roman"/>
                        <a:cs typeface="Times New Roman"/>
                      </a:endParaRPr>
                    </a:p>
                  </a:txBody>
                  <a:tcPr marL="0" marR="0" marT="0" marB="0">
                    <a:lnL w="9525">
                      <a:solidFill>
                        <a:srgbClr val="111111"/>
                      </a:solidFill>
                      <a:prstDash val="solid"/>
                    </a:lnL>
                    <a:lnT w="9525">
                      <a:solidFill>
                        <a:srgbClr val="111111"/>
                      </a:solidFill>
                      <a:prstDash val="solid"/>
                    </a:lnT>
                    <a:lnB w="9525">
                      <a:solidFill>
                        <a:srgbClr val="111111"/>
                      </a:solidFill>
                      <a:prstDash val="solid"/>
                    </a:lnB>
                  </a:tcPr>
                </a:tc>
                <a:extLst>
                  <a:ext uri="{0D108BD9-81ED-4DB2-BD59-A6C34878D82A}">
                    <a16:rowId xmlns:a16="http://schemas.microsoft.com/office/drawing/2014/main" val="10002"/>
                  </a:ext>
                </a:extLst>
              </a:tr>
              <a:tr h="142875">
                <a:tc>
                  <a:txBody>
                    <a:bodyPr/>
                    <a:lstStyle/>
                    <a:p>
                      <a:pPr>
                        <a:lnSpc>
                          <a:spcPct val="100000"/>
                        </a:lnSpc>
                      </a:pPr>
                      <a:endParaRPr sz="800">
                        <a:latin typeface="Times New Roman"/>
                        <a:cs typeface="Times New Roman"/>
                      </a:endParaRPr>
                    </a:p>
                  </a:txBody>
                  <a:tcPr marL="0" marR="0" marT="0" marB="0">
                    <a:lnL w="76200">
                      <a:solidFill>
                        <a:srgbClr val="000000"/>
                      </a:solidFill>
                      <a:prstDash val="solid"/>
                    </a:lnL>
                    <a:lnR w="9525">
                      <a:solidFill>
                        <a:srgbClr val="111111"/>
                      </a:solidFill>
                      <a:prstDash val="solid"/>
                    </a:lnR>
                    <a:lnT w="9525">
                      <a:solidFill>
                        <a:srgbClr val="111111"/>
                      </a:solidFill>
                      <a:prstDash val="solid"/>
                    </a:lnT>
                    <a:lnB w="9525">
                      <a:solidFill>
                        <a:srgbClr val="111111"/>
                      </a:solidFill>
                      <a:prstDash val="solid"/>
                    </a:lnB>
                  </a:tcPr>
                </a:tc>
                <a:tc>
                  <a:txBody>
                    <a:bodyPr/>
                    <a:lstStyle/>
                    <a:p>
                      <a:pPr>
                        <a:lnSpc>
                          <a:spcPct val="100000"/>
                        </a:lnSpc>
                      </a:pPr>
                      <a:endParaRPr sz="800">
                        <a:latin typeface="Times New Roman"/>
                        <a:cs typeface="Times New Roman"/>
                      </a:endParaRPr>
                    </a:p>
                  </a:txBody>
                  <a:tcPr marL="0" marR="0" marT="0" marB="0">
                    <a:lnL w="9525">
                      <a:solidFill>
                        <a:srgbClr val="111111"/>
                      </a:solidFill>
                      <a:prstDash val="solid"/>
                    </a:lnL>
                    <a:lnR w="9525">
                      <a:solidFill>
                        <a:srgbClr val="111111"/>
                      </a:solidFill>
                      <a:prstDash val="solid"/>
                    </a:lnR>
                    <a:lnT w="9525">
                      <a:solidFill>
                        <a:srgbClr val="111111"/>
                      </a:solidFill>
                      <a:prstDash val="solid"/>
                    </a:lnT>
                    <a:lnB w="9525">
                      <a:solidFill>
                        <a:srgbClr val="111111"/>
                      </a:solidFill>
                      <a:prstDash val="solid"/>
                    </a:lnB>
                  </a:tcPr>
                </a:tc>
                <a:tc>
                  <a:txBody>
                    <a:bodyPr/>
                    <a:lstStyle/>
                    <a:p>
                      <a:pPr>
                        <a:lnSpc>
                          <a:spcPct val="100000"/>
                        </a:lnSpc>
                      </a:pPr>
                      <a:endParaRPr sz="800">
                        <a:latin typeface="Times New Roman"/>
                        <a:cs typeface="Times New Roman"/>
                      </a:endParaRPr>
                    </a:p>
                  </a:txBody>
                  <a:tcPr marL="0" marR="0" marT="0" marB="0">
                    <a:lnL w="9525">
                      <a:solidFill>
                        <a:srgbClr val="111111"/>
                      </a:solidFill>
                      <a:prstDash val="solid"/>
                    </a:lnL>
                    <a:lnR w="9525">
                      <a:solidFill>
                        <a:srgbClr val="111111"/>
                      </a:solidFill>
                      <a:prstDash val="solid"/>
                    </a:lnR>
                    <a:lnT w="9525">
                      <a:solidFill>
                        <a:srgbClr val="111111"/>
                      </a:solidFill>
                      <a:prstDash val="solid"/>
                    </a:lnT>
                    <a:lnB w="9525">
                      <a:solidFill>
                        <a:srgbClr val="111111"/>
                      </a:solidFill>
                      <a:prstDash val="solid"/>
                    </a:lnB>
                  </a:tcPr>
                </a:tc>
                <a:tc>
                  <a:txBody>
                    <a:bodyPr/>
                    <a:lstStyle/>
                    <a:p>
                      <a:pPr>
                        <a:lnSpc>
                          <a:spcPct val="100000"/>
                        </a:lnSpc>
                      </a:pPr>
                      <a:endParaRPr sz="800">
                        <a:latin typeface="Times New Roman"/>
                        <a:cs typeface="Times New Roman"/>
                      </a:endParaRPr>
                    </a:p>
                  </a:txBody>
                  <a:tcPr marL="0" marR="0" marT="0" marB="0">
                    <a:lnL w="9525">
                      <a:solidFill>
                        <a:srgbClr val="111111"/>
                      </a:solidFill>
                      <a:prstDash val="solid"/>
                    </a:lnL>
                    <a:lnR w="9525">
                      <a:solidFill>
                        <a:srgbClr val="111111"/>
                      </a:solidFill>
                      <a:prstDash val="solid"/>
                    </a:lnR>
                    <a:lnT w="9525">
                      <a:solidFill>
                        <a:srgbClr val="111111"/>
                      </a:solidFill>
                      <a:prstDash val="solid"/>
                    </a:lnT>
                    <a:lnB w="9525">
                      <a:solidFill>
                        <a:srgbClr val="111111"/>
                      </a:solidFill>
                      <a:prstDash val="solid"/>
                    </a:lnB>
                  </a:tcPr>
                </a:tc>
                <a:tc>
                  <a:txBody>
                    <a:bodyPr/>
                    <a:lstStyle/>
                    <a:p>
                      <a:pPr>
                        <a:lnSpc>
                          <a:spcPct val="100000"/>
                        </a:lnSpc>
                      </a:pPr>
                      <a:endParaRPr sz="800">
                        <a:latin typeface="Times New Roman"/>
                        <a:cs typeface="Times New Roman"/>
                      </a:endParaRPr>
                    </a:p>
                  </a:txBody>
                  <a:tcPr marL="0" marR="0" marT="0" marB="0">
                    <a:lnL w="9525">
                      <a:solidFill>
                        <a:srgbClr val="111111"/>
                      </a:solidFill>
                      <a:prstDash val="solid"/>
                    </a:lnL>
                    <a:lnR w="9525">
                      <a:solidFill>
                        <a:srgbClr val="111111"/>
                      </a:solidFill>
                      <a:prstDash val="solid"/>
                    </a:lnR>
                    <a:lnT w="9525">
                      <a:solidFill>
                        <a:srgbClr val="111111"/>
                      </a:solidFill>
                      <a:prstDash val="solid"/>
                    </a:lnT>
                    <a:lnB w="9525">
                      <a:solidFill>
                        <a:srgbClr val="111111"/>
                      </a:solidFill>
                      <a:prstDash val="solid"/>
                    </a:lnB>
                  </a:tcPr>
                </a:tc>
                <a:tc>
                  <a:txBody>
                    <a:bodyPr/>
                    <a:lstStyle/>
                    <a:p>
                      <a:pPr>
                        <a:lnSpc>
                          <a:spcPct val="100000"/>
                        </a:lnSpc>
                      </a:pPr>
                      <a:endParaRPr sz="800">
                        <a:latin typeface="Times New Roman"/>
                        <a:cs typeface="Times New Roman"/>
                      </a:endParaRPr>
                    </a:p>
                  </a:txBody>
                  <a:tcPr marL="0" marR="0" marT="0" marB="0">
                    <a:lnL w="9525">
                      <a:solidFill>
                        <a:srgbClr val="111111"/>
                      </a:solidFill>
                      <a:prstDash val="solid"/>
                    </a:lnL>
                    <a:lnR w="9525">
                      <a:solidFill>
                        <a:srgbClr val="111111"/>
                      </a:solidFill>
                      <a:prstDash val="solid"/>
                    </a:lnR>
                    <a:lnT w="9525">
                      <a:solidFill>
                        <a:srgbClr val="111111"/>
                      </a:solidFill>
                      <a:prstDash val="solid"/>
                    </a:lnT>
                    <a:lnB w="9525">
                      <a:solidFill>
                        <a:srgbClr val="111111"/>
                      </a:solidFill>
                      <a:prstDash val="solid"/>
                    </a:lnB>
                  </a:tcPr>
                </a:tc>
                <a:tc>
                  <a:txBody>
                    <a:bodyPr/>
                    <a:lstStyle/>
                    <a:p>
                      <a:pPr>
                        <a:lnSpc>
                          <a:spcPct val="100000"/>
                        </a:lnSpc>
                      </a:pPr>
                      <a:endParaRPr sz="800">
                        <a:latin typeface="Times New Roman"/>
                        <a:cs typeface="Times New Roman"/>
                      </a:endParaRPr>
                    </a:p>
                  </a:txBody>
                  <a:tcPr marL="0" marR="0" marT="0" marB="0">
                    <a:lnL w="9525">
                      <a:solidFill>
                        <a:srgbClr val="111111"/>
                      </a:solidFill>
                      <a:prstDash val="solid"/>
                    </a:lnL>
                    <a:lnR w="9525">
                      <a:solidFill>
                        <a:srgbClr val="111111"/>
                      </a:solidFill>
                      <a:prstDash val="solid"/>
                    </a:lnR>
                    <a:lnT w="9525">
                      <a:solidFill>
                        <a:srgbClr val="111111"/>
                      </a:solidFill>
                      <a:prstDash val="solid"/>
                    </a:lnT>
                    <a:lnB w="9525">
                      <a:solidFill>
                        <a:srgbClr val="111111"/>
                      </a:solidFill>
                      <a:prstDash val="solid"/>
                    </a:lnB>
                  </a:tcPr>
                </a:tc>
                <a:tc>
                  <a:txBody>
                    <a:bodyPr/>
                    <a:lstStyle/>
                    <a:p>
                      <a:pPr>
                        <a:lnSpc>
                          <a:spcPct val="100000"/>
                        </a:lnSpc>
                      </a:pPr>
                      <a:endParaRPr sz="800">
                        <a:latin typeface="Times New Roman"/>
                        <a:cs typeface="Times New Roman"/>
                      </a:endParaRPr>
                    </a:p>
                  </a:txBody>
                  <a:tcPr marL="0" marR="0" marT="0" marB="0">
                    <a:lnL w="9525">
                      <a:solidFill>
                        <a:srgbClr val="111111"/>
                      </a:solidFill>
                      <a:prstDash val="solid"/>
                    </a:lnL>
                    <a:lnR w="9525">
                      <a:solidFill>
                        <a:srgbClr val="111111"/>
                      </a:solidFill>
                      <a:prstDash val="solid"/>
                    </a:lnR>
                    <a:lnT w="9525">
                      <a:solidFill>
                        <a:srgbClr val="111111"/>
                      </a:solidFill>
                      <a:prstDash val="solid"/>
                    </a:lnT>
                    <a:lnB w="9525">
                      <a:solidFill>
                        <a:srgbClr val="111111"/>
                      </a:solidFill>
                      <a:prstDash val="solid"/>
                    </a:lnB>
                  </a:tcPr>
                </a:tc>
                <a:tc>
                  <a:txBody>
                    <a:bodyPr/>
                    <a:lstStyle/>
                    <a:p>
                      <a:pPr>
                        <a:lnSpc>
                          <a:spcPct val="100000"/>
                        </a:lnSpc>
                      </a:pPr>
                      <a:endParaRPr sz="800">
                        <a:latin typeface="Times New Roman"/>
                        <a:cs typeface="Times New Roman"/>
                      </a:endParaRPr>
                    </a:p>
                  </a:txBody>
                  <a:tcPr marL="0" marR="0" marT="0" marB="0">
                    <a:lnL w="9525">
                      <a:solidFill>
                        <a:srgbClr val="111111"/>
                      </a:solidFill>
                      <a:prstDash val="solid"/>
                    </a:lnL>
                    <a:lnR w="9525">
                      <a:solidFill>
                        <a:srgbClr val="111111"/>
                      </a:solidFill>
                      <a:prstDash val="solid"/>
                    </a:lnR>
                    <a:lnT w="9525">
                      <a:solidFill>
                        <a:srgbClr val="111111"/>
                      </a:solidFill>
                      <a:prstDash val="solid"/>
                    </a:lnT>
                    <a:lnB w="9525">
                      <a:solidFill>
                        <a:srgbClr val="111111"/>
                      </a:solidFill>
                      <a:prstDash val="solid"/>
                    </a:lnB>
                  </a:tcPr>
                </a:tc>
                <a:tc>
                  <a:txBody>
                    <a:bodyPr/>
                    <a:lstStyle/>
                    <a:p>
                      <a:pPr>
                        <a:lnSpc>
                          <a:spcPct val="100000"/>
                        </a:lnSpc>
                      </a:pPr>
                      <a:endParaRPr sz="800">
                        <a:latin typeface="Times New Roman"/>
                        <a:cs typeface="Times New Roman"/>
                      </a:endParaRPr>
                    </a:p>
                  </a:txBody>
                  <a:tcPr marL="0" marR="0" marT="0" marB="0">
                    <a:lnL w="9525">
                      <a:solidFill>
                        <a:srgbClr val="111111"/>
                      </a:solidFill>
                      <a:prstDash val="solid"/>
                    </a:lnL>
                    <a:lnT w="9525">
                      <a:solidFill>
                        <a:srgbClr val="111111"/>
                      </a:solidFill>
                      <a:prstDash val="solid"/>
                    </a:lnT>
                    <a:lnB w="9525">
                      <a:solidFill>
                        <a:srgbClr val="111111"/>
                      </a:solidFill>
                      <a:prstDash val="solid"/>
                    </a:lnB>
                  </a:tcPr>
                </a:tc>
                <a:extLst>
                  <a:ext uri="{0D108BD9-81ED-4DB2-BD59-A6C34878D82A}">
                    <a16:rowId xmlns:a16="http://schemas.microsoft.com/office/drawing/2014/main" val="10003"/>
                  </a:ext>
                </a:extLst>
              </a:tr>
              <a:tr h="142875">
                <a:tc>
                  <a:txBody>
                    <a:bodyPr/>
                    <a:lstStyle/>
                    <a:p>
                      <a:pPr>
                        <a:lnSpc>
                          <a:spcPct val="100000"/>
                        </a:lnSpc>
                      </a:pPr>
                      <a:endParaRPr sz="800">
                        <a:latin typeface="Times New Roman"/>
                        <a:cs typeface="Times New Roman"/>
                      </a:endParaRPr>
                    </a:p>
                  </a:txBody>
                  <a:tcPr marL="0" marR="0" marT="0" marB="0">
                    <a:lnL w="76200">
                      <a:solidFill>
                        <a:srgbClr val="000000"/>
                      </a:solidFill>
                      <a:prstDash val="solid"/>
                    </a:lnL>
                    <a:lnR w="9525">
                      <a:solidFill>
                        <a:srgbClr val="111111"/>
                      </a:solidFill>
                      <a:prstDash val="solid"/>
                    </a:lnR>
                    <a:lnT w="9525">
                      <a:solidFill>
                        <a:srgbClr val="111111"/>
                      </a:solidFill>
                      <a:prstDash val="solid"/>
                    </a:lnT>
                    <a:lnB w="9525">
                      <a:solidFill>
                        <a:srgbClr val="111111"/>
                      </a:solidFill>
                      <a:prstDash val="solid"/>
                    </a:lnB>
                  </a:tcPr>
                </a:tc>
                <a:tc>
                  <a:txBody>
                    <a:bodyPr/>
                    <a:lstStyle/>
                    <a:p>
                      <a:pPr>
                        <a:lnSpc>
                          <a:spcPct val="100000"/>
                        </a:lnSpc>
                      </a:pPr>
                      <a:endParaRPr sz="800">
                        <a:latin typeface="Times New Roman"/>
                        <a:cs typeface="Times New Roman"/>
                      </a:endParaRPr>
                    </a:p>
                  </a:txBody>
                  <a:tcPr marL="0" marR="0" marT="0" marB="0">
                    <a:lnL w="9525">
                      <a:solidFill>
                        <a:srgbClr val="111111"/>
                      </a:solidFill>
                      <a:prstDash val="solid"/>
                    </a:lnL>
                    <a:lnR w="9525">
                      <a:solidFill>
                        <a:srgbClr val="111111"/>
                      </a:solidFill>
                      <a:prstDash val="solid"/>
                    </a:lnR>
                    <a:lnT w="9525">
                      <a:solidFill>
                        <a:srgbClr val="111111"/>
                      </a:solidFill>
                      <a:prstDash val="solid"/>
                    </a:lnT>
                    <a:lnB w="9525">
                      <a:solidFill>
                        <a:srgbClr val="111111"/>
                      </a:solidFill>
                      <a:prstDash val="solid"/>
                    </a:lnB>
                  </a:tcPr>
                </a:tc>
                <a:tc>
                  <a:txBody>
                    <a:bodyPr/>
                    <a:lstStyle/>
                    <a:p>
                      <a:pPr>
                        <a:lnSpc>
                          <a:spcPct val="100000"/>
                        </a:lnSpc>
                      </a:pPr>
                      <a:endParaRPr sz="800">
                        <a:latin typeface="Times New Roman"/>
                        <a:cs typeface="Times New Roman"/>
                      </a:endParaRPr>
                    </a:p>
                  </a:txBody>
                  <a:tcPr marL="0" marR="0" marT="0" marB="0">
                    <a:lnL w="9525">
                      <a:solidFill>
                        <a:srgbClr val="111111"/>
                      </a:solidFill>
                      <a:prstDash val="solid"/>
                    </a:lnL>
                    <a:lnR w="9525">
                      <a:solidFill>
                        <a:srgbClr val="111111"/>
                      </a:solidFill>
                      <a:prstDash val="solid"/>
                    </a:lnR>
                    <a:lnT w="9525">
                      <a:solidFill>
                        <a:srgbClr val="111111"/>
                      </a:solidFill>
                      <a:prstDash val="solid"/>
                    </a:lnT>
                    <a:lnB w="9525">
                      <a:solidFill>
                        <a:srgbClr val="111111"/>
                      </a:solidFill>
                      <a:prstDash val="solid"/>
                    </a:lnB>
                  </a:tcPr>
                </a:tc>
                <a:tc>
                  <a:txBody>
                    <a:bodyPr/>
                    <a:lstStyle/>
                    <a:p>
                      <a:pPr>
                        <a:lnSpc>
                          <a:spcPct val="100000"/>
                        </a:lnSpc>
                      </a:pPr>
                      <a:endParaRPr sz="800">
                        <a:latin typeface="Times New Roman"/>
                        <a:cs typeface="Times New Roman"/>
                      </a:endParaRPr>
                    </a:p>
                  </a:txBody>
                  <a:tcPr marL="0" marR="0" marT="0" marB="0">
                    <a:lnL w="9525">
                      <a:solidFill>
                        <a:srgbClr val="111111"/>
                      </a:solidFill>
                      <a:prstDash val="solid"/>
                    </a:lnL>
                    <a:lnR w="9525">
                      <a:solidFill>
                        <a:srgbClr val="111111"/>
                      </a:solidFill>
                      <a:prstDash val="solid"/>
                    </a:lnR>
                    <a:lnT w="9525">
                      <a:solidFill>
                        <a:srgbClr val="111111"/>
                      </a:solidFill>
                      <a:prstDash val="solid"/>
                    </a:lnT>
                    <a:lnB w="9525">
                      <a:solidFill>
                        <a:srgbClr val="111111"/>
                      </a:solidFill>
                      <a:prstDash val="solid"/>
                    </a:lnB>
                  </a:tcPr>
                </a:tc>
                <a:tc>
                  <a:txBody>
                    <a:bodyPr/>
                    <a:lstStyle/>
                    <a:p>
                      <a:pPr>
                        <a:lnSpc>
                          <a:spcPct val="100000"/>
                        </a:lnSpc>
                      </a:pPr>
                      <a:endParaRPr sz="800">
                        <a:latin typeface="Times New Roman"/>
                        <a:cs typeface="Times New Roman"/>
                      </a:endParaRPr>
                    </a:p>
                  </a:txBody>
                  <a:tcPr marL="0" marR="0" marT="0" marB="0">
                    <a:lnL w="9525">
                      <a:solidFill>
                        <a:srgbClr val="111111"/>
                      </a:solidFill>
                      <a:prstDash val="solid"/>
                    </a:lnL>
                    <a:lnR w="9525">
                      <a:solidFill>
                        <a:srgbClr val="111111"/>
                      </a:solidFill>
                      <a:prstDash val="solid"/>
                    </a:lnR>
                    <a:lnT w="9525">
                      <a:solidFill>
                        <a:srgbClr val="111111"/>
                      </a:solidFill>
                      <a:prstDash val="solid"/>
                    </a:lnT>
                    <a:lnB w="9525">
                      <a:solidFill>
                        <a:srgbClr val="111111"/>
                      </a:solidFill>
                      <a:prstDash val="solid"/>
                    </a:lnB>
                  </a:tcPr>
                </a:tc>
                <a:tc>
                  <a:txBody>
                    <a:bodyPr/>
                    <a:lstStyle/>
                    <a:p>
                      <a:pPr>
                        <a:lnSpc>
                          <a:spcPct val="100000"/>
                        </a:lnSpc>
                      </a:pPr>
                      <a:endParaRPr sz="800">
                        <a:latin typeface="Times New Roman"/>
                        <a:cs typeface="Times New Roman"/>
                      </a:endParaRPr>
                    </a:p>
                  </a:txBody>
                  <a:tcPr marL="0" marR="0" marT="0" marB="0">
                    <a:lnL w="9525">
                      <a:solidFill>
                        <a:srgbClr val="111111"/>
                      </a:solidFill>
                      <a:prstDash val="solid"/>
                    </a:lnL>
                    <a:lnR w="9525">
                      <a:solidFill>
                        <a:srgbClr val="111111"/>
                      </a:solidFill>
                      <a:prstDash val="solid"/>
                    </a:lnR>
                    <a:lnT w="9525">
                      <a:solidFill>
                        <a:srgbClr val="111111"/>
                      </a:solidFill>
                      <a:prstDash val="solid"/>
                    </a:lnT>
                    <a:lnB w="9525">
                      <a:solidFill>
                        <a:srgbClr val="111111"/>
                      </a:solidFill>
                      <a:prstDash val="solid"/>
                    </a:lnB>
                  </a:tcPr>
                </a:tc>
                <a:tc>
                  <a:txBody>
                    <a:bodyPr/>
                    <a:lstStyle/>
                    <a:p>
                      <a:pPr>
                        <a:lnSpc>
                          <a:spcPct val="100000"/>
                        </a:lnSpc>
                      </a:pPr>
                      <a:endParaRPr sz="800">
                        <a:latin typeface="Times New Roman"/>
                        <a:cs typeface="Times New Roman"/>
                      </a:endParaRPr>
                    </a:p>
                  </a:txBody>
                  <a:tcPr marL="0" marR="0" marT="0" marB="0">
                    <a:lnL w="9525">
                      <a:solidFill>
                        <a:srgbClr val="111111"/>
                      </a:solidFill>
                      <a:prstDash val="solid"/>
                    </a:lnL>
                    <a:lnR w="9525">
                      <a:solidFill>
                        <a:srgbClr val="111111"/>
                      </a:solidFill>
                      <a:prstDash val="solid"/>
                    </a:lnR>
                    <a:lnT w="9525">
                      <a:solidFill>
                        <a:srgbClr val="111111"/>
                      </a:solidFill>
                      <a:prstDash val="solid"/>
                    </a:lnT>
                    <a:lnB w="9525">
                      <a:solidFill>
                        <a:srgbClr val="111111"/>
                      </a:solidFill>
                      <a:prstDash val="solid"/>
                    </a:lnB>
                  </a:tcPr>
                </a:tc>
                <a:tc>
                  <a:txBody>
                    <a:bodyPr/>
                    <a:lstStyle/>
                    <a:p>
                      <a:pPr>
                        <a:lnSpc>
                          <a:spcPct val="100000"/>
                        </a:lnSpc>
                      </a:pPr>
                      <a:endParaRPr sz="800">
                        <a:latin typeface="Times New Roman"/>
                        <a:cs typeface="Times New Roman"/>
                      </a:endParaRPr>
                    </a:p>
                  </a:txBody>
                  <a:tcPr marL="0" marR="0" marT="0" marB="0">
                    <a:lnL w="9525">
                      <a:solidFill>
                        <a:srgbClr val="111111"/>
                      </a:solidFill>
                      <a:prstDash val="solid"/>
                    </a:lnL>
                    <a:lnR w="9525">
                      <a:solidFill>
                        <a:srgbClr val="111111"/>
                      </a:solidFill>
                      <a:prstDash val="solid"/>
                    </a:lnR>
                    <a:lnT w="9525">
                      <a:solidFill>
                        <a:srgbClr val="111111"/>
                      </a:solidFill>
                      <a:prstDash val="solid"/>
                    </a:lnT>
                    <a:lnB w="9525">
                      <a:solidFill>
                        <a:srgbClr val="111111"/>
                      </a:solidFill>
                      <a:prstDash val="solid"/>
                    </a:lnB>
                  </a:tcPr>
                </a:tc>
                <a:tc>
                  <a:txBody>
                    <a:bodyPr/>
                    <a:lstStyle/>
                    <a:p>
                      <a:pPr>
                        <a:lnSpc>
                          <a:spcPct val="100000"/>
                        </a:lnSpc>
                      </a:pPr>
                      <a:endParaRPr sz="800">
                        <a:latin typeface="Times New Roman"/>
                        <a:cs typeface="Times New Roman"/>
                      </a:endParaRPr>
                    </a:p>
                  </a:txBody>
                  <a:tcPr marL="0" marR="0" marT="0" marB="0">
                    <a:lnL w="9525">
                      <a:solidFill>
                        <a:srgbClr val="111111"/>
                      </a:solidFill>
                      <a:prstDash val="solid"/>
                    </a:lnL>
                    <a:lnR w="9525">
                      <a:solidFill>
                        <a:srgbClr val="111111"/>
                      </a:solidFill>
                      <a:prstDash val="solid"/>
                    </a:lnR>
                    <a:lnT w="9525">
                      <a:solidFill>
                        <a:srgbClr val="111111"/>
                      </a:solidFill>
                      <a:prstDash val="solid"/>
                    </a:lnT>
                    <a:lnB w="9525">
                      <a:solidFill>
                        <a:srgbClr val="111111"/>
                      </a:solidFill>
                      <a:prstDash val="solid"/>
                    </a:lnB>
                  </a:tcPr>
                </a:tc>
                <a:tc>
                  <a:txBody>
                    <a:bodyPr/>
                    <a:lstStyle/>
                    <a:p>
                      <a:pPr>
                        <a:lnSpc>
                          <a:spcPct val="100000"/>
                        </a:lnSpc>
                      </a:pPr>
                      <a:endParaRPr sz="800">
                        <a:latin typeface="Times New Roman"/>
                        <a:cs typeface="Times New Roman"/>
                      </a:endParaRPr>
                    </a:p>
                  </a:txBody>
                  <a:tcPr marL="0" marR="0" marT="0" marB="0">
                    <a:lnL w="9525">
                      <a:solidFill>
                        <a:srgbClr val="111111"/>
                      </a:solidFill>
                      <a:prstDash val="solid"/>
                    </a:lnL>
                    <a:lnT w="9525">
                      <a:solidFill>
                        <a:srgbClr val="111111"/>
                      </a:solidFill>
                      <a:prstDash val="solid"/>
                    </a:lnT>
                    <a:lnB w="9525">
                      <a:solidFill>
                        <a:srgbClr val="111111"/>
                      </a:solidFill>
                      <a:prstDash val="solid"/>
                    </a:lnB>
                  </a:tcPr>
                </a:tc>
                <a:extLst>
                  <a:ext uri="{0D108BD9-81ED-4DB2-BD59-A6C34878D82A}">
                    <a16:rowId xmlns:a16="http://schemas.microsoft.com/office/drawing/2014/main" val="10004"/>
                  </a:ext>
                </a:extLst>
              </a:tr>
              <a:tr h="142875">
                <a:tc>
                  <a:txBody>
                    <a:bodyPr/>
                    <a:lstStyle/>
                    <a:p>
                      <a:pPr>
                        <a:lnSpc>
                          <a:spcPct val="100000"/>
                        </a:lnSpc>
                      </a:pPr>
                      <a:endParaRPr sz="800">
                        <a:latin typeface="Times New Roman"/>
                        <a:cs typeface="Times New Roman"/>
                      </a:endParaRPr>
                    </a:p>
                  </a:txBody>
                  <a:tcPr marL="0" marR="0" marT="0" marB="0">
                    <a:lnL w="76200">
                      <a:solidFill>
                        <a:srgbClr val="000000"/>
                      </a:solidFill>
                      <a:prstDash val="solid"/>
                    </a:lnL>
                    <a:lnR w="9525">
                      <a:solidFill>
                        <a:srgbClr val="111111"/>
                      </a:solidFill>
                      <a:prstDash val="solid"/>
                    </a:lnR>
                    <a:lnT w="9525">
                      <a:solidFill>
                        <a:srgbClr val="111111"/>
                      </a:solidFill>
                      <a:prstDash val="solid"/>
                    </a:lnT>
                    <a:lnB w="9525">
                      <a:solidFill>
                        <a:srgbClr val="111111"/>
                      </a:solidFill>
                      <a:prstDash val="solid"/>
                    </a:lnB>
                  </a:tcPr>
                </a:tc>
                <a:tc>
                  <a:txBody>
                    <a:bodyPr/>
                    <a:lstStyle/>
                    <a:p>
                      <a:pPr>
                        <a:lnSpc>
                          <a:spcPct val="100000"/>
                        </a:lnSpc>
                      </a:pPr>
                      <a:endParaRPr sz="800">
                        <a:latin typeface="Times New Roman"/>
                        <a:cs typeface="Times New Roman"/>
                      </a:endParaRPr>
                    </a:p>
                  </a:txBody>
                  <a:tcPr marL="0" marR="0" marT="0" marB="0">
                    <a:lnL w="9525">
                      <a:solidFill>
                        <a:srgbClr val="111111"/>
                      </a:solidFill>
                      <a:prstDash val="solid"/>
                    </a:lnL>
                    <a:lnR w="9525">
                      <a:solidFill>
                        <a:srgbClr val="111111"/>
                      </a:solidFill>
                      <a:prstDash val="solid"/>
                    </a:lnR>
                    <a:lnT w="9525">
                      <a:solidFill>
                        <a:srgbClr val="111111"/>
                      </a:solidFill>
                      <a:prstDash val="solid"/>
                    </a:lnT>
                    <a:lnB w="9525">
                      <a:solidFill>
                        <a:srgbClr val="111111"/>
                      </a:solidFill>
                      <a:prstDash val="solid"/>
                    </a:lnB>
                  </a:tcPr>
                </a:tc>
                <a:tc>
                  <a:txBody>
                    <a:bodyPr/>
                    <a:lstStyle/>
                    <a:p>
                      <a:pPr>
                        <a:lnSpc>
                          <a:spcPct val="100000"/>
                        </a:lnSpc>
                      </a:pPr>
                      <a:endParaRPr sz="800">
                        <a:latin typeface="Times New Roman"/>
                        <a:cs typeface="Times New Roman"/>
                      </a:endParaRPr>
                    </a:p>
                  </a:txBody>
                  <a:tcPr marL="0" marR="0" marT="0" marB="0">
                    <a:lnL w="9525">
                      <a:solidFill>
                        <a:srgbClr val="111111"/>
                      </a:solidFill>
                      <a:prstDash val="solid"/>
                    </a:lnL>
                    <a:lnR w="9525">
                      <a:solidFill>
                        <a:srgbClr val="111111"/>
                      </a:solidFill>
                      <a:prstDash val="solid"/>
                    </a:lnR>
                    <a:lnT w="9525">
                      <a:solidFill>
                        <a:srgbClr val="111111"/>
                      </a:solidFill>
                      <a:prstDash val="solid"/>
                    </a:lnT>
                    <a:lnB w="9525">
                      <a:solidFill>
                        <a:srgbClr val="111111"/>
                      </a:solidFill>
                      <a:prstDash val="solid"/>
                    </a:lnB>
                  </a:tcPr>
                </a:tc>
                <a:tc>
                  <a:txBody>
                    <a:bodyPr/>
                    <a:lstStyle/>
                    <a:p>
                      <a:pPr>
                        <a:lnSpc>
                          <a:spcPct val="100000"/>
                        </a:lnSpc>
                      </a:pPr>
                      <a:endParaRPr sz="800">
                        <a:latin typeface="Times New Roman"/>
                        <a:cs typeface="Times New Roman"/>
                      </a:endParaRPr>
                    </a:p>
                  </a:txBody>
                  <a:tcPr marL="0" marR="0" marT="0" marB="0">
                    <a:lnL w="9525">
                      <a:solidFill>
                        <a:srgbClr val="111111"/>
                      </a:solidFill>
                      <a:prstDash val="solid"/>
                    </a:lnL>
                    <a:lnR w="9525">
                      <a:solidFill>
                        <a:srgbClr val="111111"/>
                      </a:solidFill>
                      <a:prstDash val="solid"/>
                    </a:lnR>
                    <a:lnT w="9525">
                      <a:solidFill>
                        <a:srgbClr val="111111"/>
                      </a:solidFill>
                      <a:prstDash val="solid"/>
                    </a:lnT>
                    <a:lnB w="9525">
                      <a:solidFill>
                        <a:srgbClr val="111111"/>
                      </a:solidFill>
                      <a:prstDash val="solid"/>
                    </a:lnB>
                  </a:tcPr>
                </a:tc>
                <a:tc>
                  <a:txBody>
                    <a:bodyPr/>
                    <a:lstStyle/>
                    <a:p>
                      <a:pPr>
                        <a:lnSpc>
                          <a:spcPct val="100000"/>
                        </a:lnSpc>
                      </a:pPr>
                      <a:endParaRPr sz="800">
                        <a:latin typeface="Times New Roman"/>
                        <a:cs typeface="Times New Roman"/>
                      </a:endParaRPr>
                    </a:p>
                  </a:txBody>
                  <a:tcPr marL="0" marR="0" marT="0" marB="0">
                    <a:lnL w="9525">
                      <a:solidFill>
                        <a:srgbClr val="111111"/>
                      </a:solidFill>
                      <a:prstDash val="solid"/>
                    </a:lnL>
                    <a:lnR w="9525">
                      <a:solidFill>
                        <a:srgbClr val="111111"/>
                      </a:solidFill>
                      <a:prstDash val="solid"/>
                    </a:lnR>
                    <a:lnT w="9525">
                      <a:solidFill>
                        <a:srgbClr val="111111"/>
                      </a:solidFill>
                      <a:prstDash val="solid"/>
                    </a:lnT>
                    <a:lnB w="9525">
                      <a:solidFill>
                        <a:srgbClr val="111111"/>
                      </a:solidFill>
                      <a:prstDash val="solid"/>
                    </a:lnB>
                  </a:tcPr>
                </a:tc>
                <a:tc>
                  <a:txBody>
                    <a:bodyPr/>
                    <a:lstStyle/>
                    <a:p>
                      <a:pPr>
                        <a:lnSpc>
                          <a:spcPct val="100000"/>
                        </a:lnSpc>
                      </a:pPr>
                      <a:endParaRPr sz="800">
                        <a:latin typeface="Times New Roman"/>
                        <a:cs typeface="Times New Roman"/>
                      </a:endParaRPr>
                    </a:p>
                  </a:txBody>
                  <a:tcPr marL="0" marR="0" marT="0" marB="0">
                    <a:lnL w="9525">
                      <a:solidFill>
                        <a:srgbClr val="111111"/>
                      </a:solidFill>
                      <a:prstDash val="solid"/>
                    </a:lnL>
                    <a:lnR w="9525">
                      <a:solidFill>
                        <a:srgbClr val="111111"/>
                      </a:solidFill>
                      <a:prstDash val="solid"/>
                    </a:lnR>
                    <a:lnT w="9525">
                      <a:solidFill>
                        <a:srgbClr val="111111"/>
                      </a:solidFill>
                      <a:prstDash val="solid"/>
                    </a:lnT>
                    <a:lnB w="9525">
                      <a:solidFill>
                        <a:srgbClr val="111111"/>
                      </a:solidFill>
                      <a:prstDash val="solid"/>
                    </a:lnB>
                  </a:tcPr>
                </a:tc>
                <a:tc>
                  <a:txBody>
                    <a:bodyPr/>
                    <a:lstStyle/>
                    <a:p>
                      <a:pPr>
                        <a:lnSpc>
                          <a:spcPct val="100000"/>
                        </a:lnSpc>
                      </a:pPr>
                      <a:endParaRPr sz="800">
                        <a:latin typeface="Times New Roman"/>
                        <a:cs typeface="Times New Roman"/>
                      </a:endParaRPr>
                    </a:p>
                  </a:txBody>
                  <a:tcPr marL="0" marR="0" marT="0" marB="0">
                    <a:lnL w="9525">
                      <a:solidFill>
                        <a:srgbClr val="111111"/>
                      </a:solidFill>
                      <a:prstDash val="solid"/>
                    </a:lnL>
                    <a:lnR w="9525">
                      <a:solidFill>
                        <a:srgbClr val="111111"/>
                      </a:solidFill>
                      <a:prstDash val="solid"/>
                    </a:lnR>
                    <a:lnT w="9525">
                      <a:solidFill>
                        <a:srgbClr val="111111"/>
                      </a:solidFill>
                      <a:prstDash val="solid"/>
                    </a:lnT>
                    <a:lnB w="9525">
                      <a:solidFill>
                        <a:srgbClr val="111111"/>
                      </a:solidFill>
                      <a:prstDash val="solid"/>
                    </a:lnB>
                  </a:tcPr>
                </a:tc>
                <a:tc>
                  <a:txBody>
                    <a:bodyPr/>
                    <a:lstStyle/>
                    <a:p>
                      <a:pPr>
                        <a:lnSpc>
                          <a:spcPct val="100000"/>
                        </a:lnSpc>
                      </a:pPr>
                      <a:endParaRPr sz="800">
                        <a:latin typeface="Times New Roman"/>
                        <a:cs typeface="Times New Roman"/>
                      </a:endParaRPr>
                    </a:p>
                  </a:txBody>
                  <a:tcPr marL="0" marR="0" marT="0" marB="0">
                    <a:lnL w="9525">
                      <a:solidFill>
                        <a:srgbClr val="111111"/>
                      </a:solidFill>
                      <a:prstDash val="solid"/>
                    </a:lnL>
                    <a:lnR w="9525">
                      <a:solidFill>
                        <a:srgbClr val="111111"/>
                      </a:solidFill>
                      <a:prstDash val="solid"/>
                    </a:lnR>
                    <a:lnT w="9525">
                      <a:solidFill>
                        <a:srgbClr val="111111"/>
                      </a:solidFill>
                      <a:prstDash val="solid"/>
                    </a:lnT>
                    <a:lnB w="9525">
                      <a:solidFill>
                        <a:srgbClr val="111111"/>
                      </a:solidFill>
                      <a:prstDash val="solid"/>
                    </a:lnB>
                  </a:tcPr>
                </a:tc>
                <a:tc>
                  <a:txBody>
                    <a:bodyPr/>
                    <a:lstStyle/>
                    <a:p>
                      <a:pPr>
                        <a:lnSpc>
                          <a:spcPct val="100000"/>
                        </a:lnSpc>
                      </a:pPr>
                      <a:endParaRPr sz="800">
                        <a:latin typeface="Times New Roman"/>
                        <a:cs typeface="Times New Roman"/>
                      </a:endParaRPr>
                    </a:p>
                  </a:txBody>
                  <a:tcPr marL="0" marR="0" marT="0" marB="0">
                    <a:lnL w="9525">
                      <a:solidFill>
                        <a:srgbClr val="111111"/>
                      </a:solidFill>
                      <a:prstDash val="solid"/>
                    </a:lnL>
                    <a:lnR w="9525">
                      <a:solidFill>
                        <a:srgbClr val="111111"/>
                      </a:solidFill>
                      <a:prstDash val="solid"/>
                    </a:lnR>
                    <a:lnT w="9525">
                      <a:solidFill>
                        <a:srgbClr val="111111"/>
                      </a:solidFill>
                      <a:prstDash val="solid"/>
                    </a:lnT>
                    <a:lnB w="9525">
                      <a:solidFill>
                        <a:srgbClr val="111111"/>
                      </a:solidFill>
                      <a:prstDash val="solid"/>
                    </a:lnB>
                  </a:tcPr>
                </a:tc>
                <a:tc>
                  <a:txBody>
                    <a:bodyPr/>
                    <a:lstStyle/>
                    <a:p>
                      <a:pPr>
                        <a:lnSpc>
                          <a:spcPct val="100000"/>
                        </a:lnSpc>
                      </a:pPr>
                      <a:endParaRPr sz="800">
                        <a:latin typeface="Times New Roman"/>
                        <a:cs typeface="Times New Roman"/>
                      </a:endParaRPr>
                    </a:p>
                  </a:txBody>
                  <a:tcPr marL="0" marR="0" marT="0" marB="0">
                    <a:lnL w="9525">
                      <a:solidFill>
                        <a:srgbClr val="111111"/>
                      </a:solidFill>
                      <a:prstDash val="solid"/>
                    </a:lnL>
                    <a:lnT w="9525">
                      <a:solidFill>
                        <a:srgbClr val="111111"/>
                      </a:solidFill>
                      <a:prstDash val="solid"/>
                    </a:lnT>
                    <a:lnB w="9525">
                      <a:solidFill>
                        <a:srgbClr val="111111"/>
                      </a:solidFill>
                      <a:prstDash val="solid"/>
                    </a:lnB>
                  </a:tcPr>
                </a:tc>
                <a:extLst>
                  <a:ext uri="{0D108BD9-81ED-4DB2-BD59-A6C34878D82A}">
                    <a16:rowId xmlns:a16="http://schemas.microsoft.com/office/drawing/2014/main" val="10005"/>
                  </a:ext>
                </a:extLst>
              </a:tr>
              <a:tr h="143002">
                <a:tc>
                  <a:txBody>
                    <a:bodyPr/>
                    <a:lstStyle/>
                    <a:p>
                      <a:pPr>
                        <a:lnSpc>
                          <a:spcPct val="100000"/>
                        </a:lnSpc>
                      </a:pPr>
                      <a:endParaRPr sz="800">
                        <a:latin typeface="Times New Roman"/>
                        <a:cs typeface="Times New Roman"/>
                      </a:endParaRPr>
                    </a:p>
                  </a:txBody>
                  <a:tcPr marL="0" marR="0" marT="0" marB="0">
                    <a:lnL w="76200">
                      <a:solidFill>
                        <a:srgbClr val="000000"/>
                      </a:solidFill>
                      <a:prstDash val="solid"/>
                    </a:lnL>
                    <a:lnR w="9525">
                      <a:solidFill>
                        <a:srgbClr val="111111"/>
                      </a:solidFill>
                      <a:prstDash val="solid"/>
                    </a:lnR>
                    <a:lnT w="9525">
                      <a:solidFill>
                        <a:srgbClr val="111111"/>
                      </a:solidFill>
                      <a:prstDash val="solid"/>
                    </a:lnT>
                    <a:lnB w="9525">
                      <a:solidFill>
                        <a:srgbClr val="111111"/>
                      </a:solidFill>
                      <a:prstDash val="solid"/>
                    </a:lnB>
                  </a:tcPr>
                </a:tc>
                <a:tc>
                  <a:txBody>
                    <a:bodyPr/>
                    <a:lstStyle/>
                    <a:p>
                      <a:pPr>
                        <a:lnSpc>
                          <a:spcPct val="100000"/>
                        </a:lnSpc>
                      </a:pPr>
                      <a:endParaRPr sz="800">
                        <a:latin typeface="Times New Roman"/>
                        <a:cs typeface="Times New Roman"/>
                      </a:endParaRPr>
                    </a:p>
                  </a:txBody>
                  <a:tcPr marL="0" marR="0" marT="0" marB="0">
                    <a:lnL w="9525">
                      <a:solidFill>
                        <a:srgbClr val="111111"/>
                      </a:solidFill>
                      <a:prstDash val="solid"/>
                    </a:lnL>
                    <a:lnR w="9525">
                      <a:solidFill>
                        <a:srgbClr val="111111"/>
                      </a:solidFill>
                      <a:prstDash val="solid"/>
                    </a:lnR>
                    <a:lnT w="9525">
                      <a:solidFill>
                        <a:srgbClr val="111111"/>
                      </a:solidFill>
                      <a:prstDash val="solid"/>
                    </a:lnT>
                    <a:lnB w="9525">
                      <a:solidFill>
                        <a:srgbClr val="111111"/>
                      </a:solidFill>
                      <a:prstDash val="solid"/>
                    </a:lnB>
                  </a:tcPr>
                </a:tc>
                <a:tc>
                  <a:txBody>
                    <a:bodyPr/>
                    <a:lstStyle/>
                    <a:p>
                      <a:pPr>
                        <a:lnSpc>
                          <a:spcPct val="100000"/>
                        </a:lnSpc>
                      </a:pPr>
                      <a:endParaRPr sz="800">
                        <a:latin typeface="Times New Roman"/>
                        <a:cs typeface="Times New Roman"/>
                      </a:endParaRPr>
                    </a:p>
                  </a:txBody>
                  <a:tcPr marL="0" marR="0" marT="0" marB="0">
                    <a:lnL w="9525">
                      <a:solidFill>
                        <a:srgbClr val="111111"/>
                      </a:solidFill>
                      <a:prstDash val="solid"/>
                    </a:lnL>
                    <a:lnR w="9525">
                      <a:solidFill>
                        <a:srgbClr val="111111"/>
                      </a:solidFill>
                      <a:prstDash val="solid"/>
                    </a:lnR>
                    <a:lnT w="9525">
                      <a:solidFill>
                        <a:srgbClr val="111111"/>
                      </a:solidFill>
                      <a:prstDash val="solid"/>
                    </a:lnT>
                    <a:lnB w="9525">
                      <a:solidFill>
                        <a:srgbClr val="111111"/>
                      </a:solidFill>
                      <a:prstDash val="solid"/>
                    </a:lnB>
                  </a:tcPr>
                </a:tc>
                <a:tc>
                  <a:txBody>
                    <a:bodyPr/>
                    <a:lstStyle/>
                    <a:p>
                      <a:pPr>
                        <a:lnSpc>
                          <a:spcPct val="100000"/>
                        </a:lnSpc>
                      </a:pPr>
                      <a:endParaRPr sz="800">
                        <a:latin typeface="Times New Roman"/>
                        <a:cs typeface="Times New Roman"/>
                      </a:endParaRPr>
                    </a:p>
                  </a:txBody>
                  <a:tcPr marL="0" marR="0" marT="0" marB="0">
                    <a:lnL w="9525">
                      <a:solidFill>
                        <a:srgbClr val="111111"/>
                      </a:solidFill>
                      <a:prstDash val="solid"/>
                    </a:lnL>
                    <a:lnR w="9525">
                      <a:solidFill>
                        <a:srgbClr val="111111"/>
                      </a:solidFill>
                      <a:prstDash val="solid"/>
                    </a:lnR>
                    <a:lnT w="9525">
                      <a:solidFill>
                        <a:srgbClr val="111111"/>
                      </a:solidFill>
                      <a:prstDash val="solid"/>
                    </a:lnT>
                    <a:lnB w="9525">
                      <a:solidFill>
                        <a:srgbClr val="111111"/>
                      </a:solidFill>
                      <a:prstDash val="solid"/>
                    </a:lnB>
                  </a:tcPr>
                </a:tc>
                <a:tc>
                  <a:txBody>
                    <a:bodyPr/>
                    <a:lstStyle/>
                    <a:p>
                      <a:pPr>
                        <a:lnSpc>
                          <a:spcPct val="100000"/>
                        </a:lnSpc>
                      </a:pPr>
                      <a:endParaRPr sz="800">
                        <a:latin typeface="Times New Roman"/>
                        <a:cs typeface="Times New Roman"/>
                      </a:endParaRPr>
                    </a:p>
                  </a:txBody>
                  <a:tcPr marL="0" marR="0" marT="0" marB="0">
                    <a:lnL w="9525">
                      <a:solidFill>
                        <a:srgbClr val="111111"/>
                      </a:solidFill>
                      <a:prstDash val="solid"/>
                    </a:lnL>
                    <a:lnR w="9525">
                      <a:solidFill>
                        <a:srgbClr val="111111"/>
                      </a:solidFill>
                      <a:prstDash val="solid"/>
                    </a:lnR>
                    <a:lnT w="9525">
                      <a:solidFill>
                        <a:srgbClr val="111111"/>
                      </a:solidFill>
                      <a:prstDash val="solid"/>
                    </a:lnT>
                    <a:lnB w="9525">
                      <a:solidFill>
                        <a:srgbClr val="111111"/>
                      </a:solidFill>
                      <a:prstDash val="solid"/>
                    </a:lnB>
                  </a:tcPr>
                </a:tc>
                <a:tc>
                  <a:txBody>
                    <a:bodyPr/>
                    <a:lstStyle/>
                    <a:p>
                      <a:pPr>
                        <a:lnSpc>
                          <a:spcPct val="100000"/>
                        </a:lnSpc>
                      </a:pPr>
                      <a:endParaRPr sz="800">
                        <a:latin typeface="Times New Roman"/>
                        <a:cs typeface="Times New Roman"/>
                      </a:endParaRPr>
                    </a:p>
                  </a:txBody>
                  <a:tcPr marL="0" marR="0" marT="0" marB="0">
                    <a:lnL w="9525">
                      <a:solidFill>
                        <a:srgbClr val="111111"/>
                      </a:solidFill>
                      <a:prstDash val="solid"/>
                    </a:lnL>
                    <a:lnR w="9525">
                      <a:solidFill>
                        <a:srgbClr val="111111"/>
                      </a:solidFill>
                      <a:prstDash val="solid"/>
                    </a:lnR>
                    <a:lnT w="9525">
                      <a:solidFill>
                        <a:srgbClr val="111111"/>
                      </a:solidFill>
                      <a:prstDash val="solid"/>
                    </a:lnT>
                    <a:lnB w="9525">
                      <a:solidFill>
                        <a:srgbClr val="111111"/>
                      </a:solidFill>
                      <a:prstDash val="solid"/>
                    </a:lnB>
                  </a:tcPr>
                </a:tc>
                <a:tc>
                  <a:txBody>
                    <a:bodyPr/>
                    <a:lstStyle/>
                    <a:p>
                      <a:pPr>
                        <a:lnSpc>
                          <a:spcPct val="100000"/>
                        </a:lnSpc>
                      </a:pPr>
                      <a:endParaRPr sz="800">
                        <a:latin typeface="Times New Roman"/>
                        <a:cs typeface="Times New Roman"/>
                      </a:endParaRPr>
                    </a:p>
                  </a:txBody>
                  <a:tcPr marL="0" marR="0" marT="0" marB="0">
                    <a:lnL w="9525">
                      <a:solidFill>
                        <a:srgbClr val="111111"/>
                      </a:solidFill>
                      <a:prstDash val="solid"/>
                    </a:lnL>
                    <a:lnR w="9525">
                      <a:solidFill>
                        <a:srgbClr val="111111"/>
                      </a:solidFill>
                      <a:prstDash val="solid"/>
                    </a:lnR>
                    <a:lnT w="9525">
                      <a:solidFill>
                        <a:srgbClr val="111111"/>
                      </a:solidFill>
                      <a:prstDash val="solid"/>
                    </a:lnT>
                    <a:lnB w="9525">
                      <a:solidFill>
                        <a:srgbClr val="111111"/>
                      </a:solidFill>
                      <a:prstDash val="solid"/>
                    </a:lnB>
                  </a:tcPr>
                </a:tc>
                <a:tc>
                  <a:txBody>
                    <a:bodyPr/>
                    <a:lstStyle/>
                    <a:p>
                      <a:pPr>
                        <a:lnSpc>
                          <a:spcPct val="100000"/>
                        </a:lnSpc>
                      </a:pPr>
                      <a:endParaRPr sz="800">
                        <a:latin typeface="Times New Roman"/>
                        <a:cs typeface="Times New Roman"/>
                      </a:endParaRPr>
                    </a:p>
                  </a:txBody>
                  <a:tcPr marL="0" marR="0" marT="0" marB="0">
                    <a:lnL w="9525">
                      <a:solidFill>
                        <a:srgbClr val="111111"/>
                      </a:solidFill>
                      <a:prstDash val="solid"/>
                    </a:lnL>
                    <a:lnR w="9525">
                      <a:solidFill>
                        <a:srgbClr val="111111"/>
                      </a:solidFill>
                      <a:prstDash val="solid"/>
                    </a:lnR>
                    <a:lnT w="9525">
                      <a:solidFill>
                        <a:srgbClr val="111111"/>
                      </a:solidFill>
                      <a:prstDash val="solid"/>
                    </a:lnT>
                    <a:lnB w="9525">
                      <a:solidFill>
                        <a:srgbClr val="111111"/>
                      </a:solidFill>
                      <a:prstDash val="solid"/>
                    </a:lnB>
                  </a:tcPr>
                </a:tc>
                <a:tc>
                  <a:txBody>
                    <a:bodyPr/>
                    <a:lstStyle/>
                    <a:p>
                      <a:pPr>
                        <a:lnSpc>
                          <a:spcPct val="100000"/>
                        </a:lnSpc>
                      </a:pPr>
                      <a:endParaRPr sz="800">
                        <a:latin typeface="Times New Roman"/>
                        <a:cs typeface="Times New Roman"/>
                      </a:endParaRPr>
                    </a:p>
                  </a:txBody>
                  <a:tcPr marL="0" marR="0" marT="0" marB="0">
                    <a:lnL w="9525">
                      <a:solidFill>
                        <a:srgbClr val="111111"/>
                      </a:solidFill>
                      <a:prstDash val="solid"/>
                    </a:lnL>
                    <a:lnR w="9525">
                      <a:solidFill>
                        <a:srgbClr val="111111"/>
                      </a:solidFill>
                      <a:prstDash val="solid"/>
                    </a:lnR>
                    <a:lnT w="9525">
                      <a:solidFill>
                        <a:srgbClr val="111111"/>
                      </a:solidFill>
                      <a:prstDash val="solid"/>
                    </a:lnT>
                    <a:lnB w="9525">
                      <a:solidFill>
                        <a:srgbClr val="111111"/>
                      </a:solidFill>
                      <a:prstDash val="solid"/>
                    </a:lnB>
                  </a:tcPr>
                </a:tc>
                <a:tc>
                  <a:txBody>
                    <a:bodyPr/>
                    <a:lstStyle/>
                    <a:p>
                      <a:pPr>
                        <a:lnSpc>
                          <a:spcPct val="100000"/>
                        </a:lnSpc>
                      </a:pPr>
                      <a:endParaRPr sz="800">
                        <a:latin typeface="Times New Roman"/>
                        <a:cs typeface="Times New Roman"/>
                      </a:endParaRPr>
                    </a:p>
                  </a:txBody>
                  <a:tcPr marL="0" marR="0" marT="0" marB="0">
                    <a:lnL w="9525">
                      <a:solidFill>
                        <a:srgbClr val="111111"/>
                      </a:solidFill>
                      <a:prstDash val="solid"/>
                    </a:lnL>
                    <a:lnT w="9525">
                      <a:solidFill>
                        <a:srgbClr val="111111"/>
                      </a:solidFill>
                      <a:prstDash val="solid"/>
                    </a:lnT>
                    <a:lnB w="9525">
                      <a:solidFill>
                        <a:srgbClr val="111111"/>
                      </a:solidFill>
                      <a:prstDash val="solid"/>
                    </a:lnB>
                  </a:tcPr>
                </a:tc>
                <a:extLst>
                  <a:ext uri="{0D108BD9-81ED-4DB2-BD59-A6C34878D82A}">
                    <a16:rowId xmlns:a16="http://schemas.microsoft.com/office/drawing/2014/main" val="10006"/>
                  </a:ext>
                </a:extLst>
              </a:tr>
              <a:tr h="142875">
                <a:tc>
                  <a:txBody>
                    <a:bodyPr/>
                    <a:lstStyle/>
                    <a:p>
                      <a:pPr>
                        <a:lnSpc>
                          <a:spcPct val="100000"/>
                        </a:lnSpc>
                      </a:pPr>
                      <a:endParaRPr sz="800">
                        <a:latin typeface="Times New Roman"/>
                        <a:cs typeface="Times New Roman"/>
                      </a:endParaRPr>
                    </a:p>
                  </a:txBody>
                  <a:tcPr marL="0" marR="0" marT="0" marB="0">
                    <a:lnL w="76200">
                      <a:solidFill>
                        <a:srgbClr val="000000"/>
                      </a:solidFill>
                      <a:prstDash val="solid"/>
                    </a:lnL>
                    <a:lnR w="9525">
                      <a:solidFill>
                        <a:srgbClr val="111111"/>
                      </a:solidFill>
                      <a:prstDash val="solid"/>
                    </a:lnR>
                    <a:lnT w="9525">
                      <a:solidFill>
                        <a:srgbClr val="111111"/>
                      </a:solidFill>
                      <a:prstDash val="solid"/>
                    </a:lnT>
                    <a:lnB w="9525">
                      <a:solidFill>
                        <a:srgbClr val="111111"/>
                      </a:solidFill>
                      <a:prstDash val="solid"/>
                    </a:lnB>
                  </a:tcPr>
                </a:tc>
                <a:tc>
                  <a:txBody>
                    <a:bodyPr/>
                    <a:lstStyle/>
                    <a:p>
                      <a:pPr>
                        <a:lnSpc>
                          <a:spcPct val="100000"/>
                        </a:lnSpc>
                      </a:pPr>
                      <a:endParaRPr sz="800">
                        <a:latin typeface="Times New Roman"/>
                        <a:cs typeface="Times New Roman"/>
                      </a:endParaRPr>
                    </a:p>
                  </a:txBody>
                  <a:tcPr marL="0" marR="0" marT="0" marB="0">
                    <a:lnL w="9525">
                      <a:solidFill>
                        <a:srgbClr val="111111"/>
                      </a:solidFill>
                      <a:prstDash val="solid"/>
                    </a:lnL>
                    <a:lnR w="9525">
                      <a:solidFill>
                        <a:srgbClr val="111111"/>
                      </a:solidFill>
                      <a:prstDash val="solid"/>
                    </a:lnR>
                    <a:lnT w="9525">
                      <a:solidFill>
                        <a:srgbClr val="111111"/>
                      </a:solidFill>
                      <a:prstDash val="solid"/>
                    </a:lnT>
                    <a:lnB w="9525">
                      <a:solidFill>
                        <a:srgbClr val="111111"/>
                      </a:solidFill>
                      <a:prstDash val="solid"/>
                    </a:lnB>
                  </a:tcPr>
                </a:tc>
                <a:tc>
                  <a:txBody>
                    <a:bodyPr/>
                    <a:lstStyle/>
                    <a:p>
                      <a:pPr>
                        <a:lnSpc>
                          <a:spcPct val="100000"/>
                        </a:lnSpc>
                      </a:pPr>
                      <a:endParaRPr sz="800">
                        <a:latin typeface="Times New Roman"/>
                        <a:cs typeface="Times New Roman"/>
                      </a:endParaRPr>
                    </a:p>
                  </a:txBody>
                  <a:tcPr marL="0" marR="0" marT="0" marB="0">
                    <a:lnL w="9525">
                      <a:solidFill>
                        <a:srgbClr val="111111"/>
                      </a:solidFill>
                      <a:prstDash val="solid"/>
                    </a:lnL>
                    <a:lnR w="9525">
                      <a:solidFill>
                        <a:srgbClr val="111111"/>
                      </a:solidFill>
                      <a:prstDash val="solid"/>
                    </a:lnR>
                    <a:lnT w="9525">
                      <a:solidFill>
                        <a:srgbClr val="111111"/>
                      </a:solidFill>
                      <a:prstDash val="solid"/>
                    </a:lnT>
                    <a:lnB w="9525">
                      <a:solidFill>
                        <a:srgbClr val="111111"/>
                      </a:solidFill>
                      <a:prstDash val="solid"/>
                    </a:lnB>
                  </a:tcPr>
                </a:tc>
                <a:tc>
                  <a:txBody>
                    <a:bodyPr/>
                    <a:lstStyle/>
                    <a:p>
                      <a:pPr>
                        <a:lnSpc>
                          <a:spcPct val="100000"/>
                        </a:lnSpc>
                      </a:pPr>
                      <a:endParaRPr sz="800">
                        <a:latin typeface="Times New Roman"/>
                        <a:cs typeface="Times New Roman"/>
                      </a:endParaRPr>
                    </a:p>
                  </a:txBody>
                  <a:tcPr marL="0" marR="0" marT="0" marB="0">
                    <a:lnL w="9525">
                      <a:solidFill>
                        <a:srgbClr val="111111"/>
                      </a:solidFill>
                      <a:prstDash val="solid"/>
                    </a:lnL>
                    <a:lnR w="9525">
                      <a:solidFill>
                        <a:srgbClr val="111111"/>
                      </a:solidFill>
                      <a:prstDash val="solid"/>
                    </a:lnR>
                    <a:lnT w="9525">
                      <a:solidFill>
                        <a:srgbClr val="111111"/>
                      </a:solidFill>
                      <a:prstDash val="solid"/>
                    </a:lnT>
                    <a:lnB w="9525">
                      <a:solidFill>
                        <a:srgbClr val="111111"/>
                      </a:solidFill>
                      <a:prstDash val="solid"/>
                    </a:lnB>
                  </a:tcPr>
                </a:tc>
                <a:tc>
                  <a:txBody>
                    <a:bodyPr/>
                    <a:lstStyle/>
                    <a:p>
                      <a:pPr>
                        <a:lnSpc>
                          <a:spcPct val="100000"/>
                        </a:lnSpc>
                      </a:pPr>
                      <a:endParaRPr sz="800">
                        <a:latin typeface="Times New Roman"/>
                        <a:cs typeface="Times New Roman"/>
                      </a:endParaRPr>
                    </a:p>
                  </a:txBody>
                  <a:tcPr marL="0" marR="0" marT="0" marB="0">
                    <a:lnL w="9525">
                      <a:solidFill>
                        <a:srgbClr val="111111"/>
                      </a:solidFill>
                      <a:prstDash val="solid"/>
                    </a:lnL>
                    <a:lnR w="9525">
                      <a:solidFill>
                        <a:srgbClr val="111111"/>
                      </a:solidFill>
                      <a:prstDash val="solid"/>
                    </a:lnR>
                    <a:lnT w="9525">
                      <a:solidFill>
                        <a:srgbClr val="111111"/>
                      </a:solidFill>
                      <a:prstDash val="solid"/>
                    </a:lnT>
                    <a:lnB w="9525">
                      <a:solidFill>
                        <a:srgbClr val="111111"/>
                      </a:solidFill>
                      <a:prstDash val="solid"/>
                    </a:lnB>
                  </a:tcPr>
                </a:tc>
                <a:tc>
                  <a:txBody>
                    <a:bodyPr/>
                    <a:lstStyle/>
                    <a:p>
                      <a:pPr>
                        <a:lnSpc>
                          <a:spcPct val="100000"/>
                        </a:lnSpc>
                      </a:pPr>
                      <a:endParaRPr sz="800">
                        <a:latin typeface="Times New Roman"/>
                        <a:cs typeface="Times New Roman"/>
                      </a:endParaRPr>
                    </a:p>
                  </a:txBody>
                  <a:tcPr marL="0" marR="0" marT="0" marB="0">
                    <a:lnL w="9525">
                      <a:solidFill>
                        <a:srgbClr val="111111"/>
                      </a:solidFill>
                      <a:prstDash val="solid"/>
                    </a:lnL>
                    <a:lnR w="9525">
                      <a:solidFill>
                        <a:srgbClr val="111111"/>
                      </a:solidFill>
                      <a:prstDash val="solid"/>
                    </a:lnR>
                    <a:lnT w="9525">
                      <a:solidFill>
                        <a:srgbClr val="111111"/>
                      </a:solidFill>
                      <a:prstDash val="solid"/>
                    </a:lnT>
                    <a:lnB w="9525">
                      <a:solidFill>
                        <a:srgbClr val="111111"/>
                      </a:solidFill>
                      <a:prstDash val="solid"/>
                    </a:lnB>
                  </a:tcPr>
                </a:tc>
                <a:tc>
                  <a:txBody>
                    <a:bodyPr/>
                    <a:lstStyle/>
                    <a:p>
                      <a:pPr>
                        <a:lnSpc>
                          <a:spcPct val="100000"/>
                        </a:lnSpc>
                      </a:pPr>
                      <a:endParaRPr sz="800">
                        <a:latin typeface="Times New Roman"/>
                        <a:cs typeface="Times New Roman"/>
                      </a:endParaRPr>
                    </a:p>
                  </a:txBody>
                  <a:tcPr marL="0" marR="0" marT="0" marB="0">
                    <a:lnL w="9525">
                      <a:solidFill>
                        <a:srgbClr val="111111"/>
                      </a:solidFill>
                      <a:prstDash val="solid"/>
                    </a:lnL>
                    <a:lnR w="9525">
                      <a:solidFill>
                        <a:srgbClr val="111111"/>
                      </a:solidFill>
                      <a:prstDash val="solid"/>
                    </a:lnR>
                    <a:lnT w="9525">
                      <a:solidFill>
                        <a:srgbClr val="111111"/>
                      </a:solidFill>
                      <a:prstDash val="solid"/>
                    </a:lnT>
                    <a:lnB w="9525">
                      <a:solidFill>
                        <a:srgbClr val="111111"/>
                      </a:solidFill>
                      <a:prstDash val="solid"/>
                    </a:lnB>
                  </a:tcPr>
                </a:tc>
                <a:tc>
                  <a:txBody>
                    <a:bodyPr/>
                    <a:lstStyle/>
                    <a:p>
                      <a:pPr>
                        <a:lnSpc>
                          <a:spcPct val="100000"/>
                        </a:lnSpc>
                      </a:pPr>
                      <a:endParaRPr sz="800">
                        <a:latin typeface="Times New Roman"/>
                        <a:cs typeface="Times New Roman"/>
                      </a:endParaRPr>
                    </a:p>
                  </a:txBody>
                  <a:tcPr marL="0" marR="0" marT="0" marB="0">
                    <a:lnL w="9525">
                      <a:solidFill>
                        <a:srgbClr val="111111"/>
                      </a:solidFill>
                      <a:prstDash val="solid"/>
                    </a:lnL>
                    <a:lnR w="9525">
                      <a:solidFill>
                        <a:srgbClr val="111111"/>
                      </a:solidFill>
                      <a:prstDash val="solid"/>
                    </a:lnR>
                    <a:lnT w="9525">
                      <a:solidFill>
                        <a:srgbClr val="111111"/>
                      </a:solidFill>
                      <a:prstDash val="solid"/>
                    </a:lnT>
                    <a:lnB w="9525">
                      <a:solidFill>
                        <a:srgbClr val="111111"/>
                      </a:solidFill>
                      <a:prstDash val="solid"/>
                    </a:lnB>
                  </a:tcPr>
                </a:tc>
                <a:tc>
                  <a:txBody>
                    <a:bodyPr/>
                    <a:lstStyle/>
                    <a:p>
                      <a:pPr>
                        <a:lnSpc>
                          <a:spcPct val="100000"/>
                        </a:lnSpc>
                      </a:pPr>
                      <a:endParaRPr sz="800">
                        <a:latin typeface="Times New Roman"/>
                        <a:cs typeface="Times New Roman"/>
                      </a:endParaRPr>
                    </a:p>
                  </a:txBody>
                  <a:tcPr marL="0" marR="0" marT="0" marB="0">
                    <a:lnL w="9525">
                      <a:solidFill>
                        <a:srgbClr val="111111"/>
                      </a:solidFill>
                      <a:prstDash val="solid"/>
                    </a:lnL>
                    <a:lnR w="9525">
                      <a:solidFill>
                        <a:srgbClr val="111111"/>
                      </a:solidFill>
                      <a:prstDash val="solid"/>
                    </a:lnR>
                    <a:lnT w="9525">
                      <a:solidFill>
                        <a:srgbClr val="111111"/>
                      </a:solidFill>
                      <a:prstDash val="solid"/>
                    </a:lnT>
                    <a:lnB w="9525">
                      <a:solidFill>
                        <a:srgbClr val="111111"/>
                      </a:solidFill>
                      <a:prstDash val="solid"/>
                    </a:lnB>
                  </a:tcPr>
                </a:tc>
                <a:tc>
                  <a:txBody>
                    <a:bodyPr/>
                    <a:lstStyle/>
                    <a:p>
                      <a:pPr>
                        <a:lnSpc>
                          <a:spcPct val="100000"/>
                        </a:lnSpc>
                      </a:pPr>
                      <a:endParaRPr sz="800">
                        <a:latin typeface="Times New Roman"/>
                        <a:cs typeface="Times New Roman"/>
                      </a:endParaRPr>
                    </a:p>
                  </a:txBody>
                  <a:tcPr marL="0" marR="0" marT="0" marB="0">
                    <a:lnL w="9525">
                      <a:solidFill>
                        <a:srgbClr val="111111"/>
                      </a:solidFill>
                      <a:prstDash val="solid"/>
                    </a:lnL>
                    <a:lnT w="9525">
                      <a:solidFill>
                        <a:srgbClr val="111111"/>
                      </a:solidFill>
                      <a:prstDash val="solid"/>
                    </a:lnT>
                    <a:lnB w="9525">
                      <a:solidFill>
                        <a:srgbClr val="111111"/>
                      </a:solidFill>
                      <a:prstDash val="solid"/>
                    </a:lnB>
                  </a:tcPr>
                </a:tc>
                <a:extLst>
                  <a:ext uri="{0D108BD9-81ED-4DB2-BD59-A6C34878D82A}">
                    <a16:rowId xmlns:a16="http://schemas.microsoft.com/office/drawing/2014/main" val="10007"/>
                  </a:ext>
                </a:extLst>
              </a:tr>
              <a:tr h="142874">
                <a:tc>
                  <a:txBody>
                    <a:bodyPr/>
                    <a:lstStyle/>
                    <a:p>
                      <a:pPr>
                        <a:lnSpc>
                          <a:spcPct val="100000"/>
                        </a:lnSpc>
                      </a:pPr>
                      <a:endParaRPr sz="800">
                        <a:latin typeface="Times New Roman"/>
                        <a:cs typeface="Times New Roman"/>
                      </a:endParaRPr>
                    </a:p>
                  </a:txBody>
                  <a:tcPr marL="0" marR="0" marT="0" marB="0">
                    <a:lnL w="76200">
                      <a:solidFill>
                        <a:srgbClr val="000000"/>
                      </a:solidFill>
                      <a:prstDash val="solid"/>
                    </a:lnL>
                    <a:lnR w="9525">
                      <a:solidFill>
                        <a:srgbClr val="111111"/>
                      </a:solidFill>
                      <a:prstDash val="solid"/>
                    </a:lnR>
                    <a:lnT w="9525">
                      <a:solidFill>
                        <a:srgbClr val="111111"/>
                      </a:solidFill>
                      <a:prstDash val="solid"/>
                    </a:lnT>
                    <a:lnB w="9525">
                      <a:solidFill>
                        <a:srgbClr val="111111"/>
                      </a:solidFill>
                      <a:prstDash val="solid"/>
                    </a:lnB>
                  </a:tcPr>
                </a:tc>
                <a:tc>
                  <a:txBody>
                    <a:bodyPr/>
                    <a:lstStyle/>
                    <a:p>
                      <a:pPr>
                        <a:lnSpc>
                          <a:spcPct val="100000"/>
                        </a:lnSpc>
                      </a:pPr>
                      <a:endParaRPr sz="800">
                        <a:latin typeface="Times New Roman"/>
                        <a:cs typeface="Times New Roman"/>
                      </a:endParaRPr>
                    </a:p>
                  </a:txBody>
                  <a:tcPr marL="0" marR="0" marT="0" marB="0">
                    <a:lnL w="9525">
                      <a:solidFill>
                        <a:srgbClr val="111111"/>
                      </a:solidFill>
                      <a:prstDash val="solid"/>
                    </a:lnL>
                    <a:lnR w="9525">
                      <a:solidFill>
                        <a:srgbClr val="111111"/>
                      </a:solidFill>
                      <a:prstDash val="solid"/>
                    </a:lnR>
                    <a:lnT w="9525">
                      <a:solidFill>
                        <a:srgbClr val="111111"/>
                      </a:solidFill>
                      <a:prstDash val="solid"/>
                    </a:lnT>
                    <a:lnB w="9525">
                      <a:solidFill>
                        <a:srgbClr val="111111"/>
                      </a:solidFill>
                      <a:prstDash val="solid"/>
                    </a:lnB>
                  </a:tcPr>
                </a:tc>
                <a:tc>
                  <a:txBody>
                    <a:bodyPr/>
                    <a:lstStyle/>
                    <a:p>
                      <a:pPr>
                        <a:lnSpc>
                          <a:spcPct val="100000"/>
                        </a:lnSpc>
                      </a:pPr>
                      <a:endParaRPr sz="800">
                        <a:latin typeface="Times New Roman"/>
                        <a:cs typeface="Times New Roman"/>
                      </a:endParaRPr>
                    </a:p>
                  </a:txBody>
                  <a:tcPr marL="0" marR="0" marT="0" marB="0">
                    <a:lnL w="9525">
                      <a:solidFill>
                        <a:srgbClr val="111111"/>
                      </a:solidFill>
                      <a:prstDash val="solid"/>
                    </a:lnL>
                    <a:lnR w="9525">
                      <a:solidFill>
                        <a:srgbClr val="111111"/>
                      </a:solidFill>
                      <a:prstDash val="solid"/>
                    </a:lnR>
                    <a:lnT w="9525">
                      <a:solidFill>
                        <a:srgbClr val="111111"/>
                      </a:solidFill>
                      <a:prstDash val="solid"/>
                    </a:lnT>
                    <a:lnB w="9525">
                      <a:solidFill>
                        <a:srgbClr val="111111"/>
                      </a:solidFill>
                      <a:prstDash val="solid"/>
                    </a:lnB>
                  </a:tcPr>
                </a:tc>
                <a:tc>
                  <a:txBody>
                    <a:bodyPr/>
                    <a:lstStyle/>
                    <a:p>
                      <a:pPr>
                        <a:lnSpc>
                          <a:spcPct val="100000"/>
                        </a:lnSpc>
                      </a:pPr>
                      <a:endParaRPr sz="800">
                        <a:latin typeface="Times New Roman"/>
                        <a:cs typeface="Times New Roman"/>
                      </a:endParaRPr>
                    </a:p>
                  </a:txBody>
                  <a:tcPr marL="0" marR="0" marT="0" marB="0">
                    <a:lnL w="9525">
                      <a:solidFill>
                        <a:srgbClr val="111111"/>
                      </a:solidFill>
                      <a:prstDash val="solid"/>
                    </a:lnL>
                    <a:lnR w="9525">
                      <a:solidFill>
                        <a:srgbClr val="111111"/>
                      </a:solidFill>
                      <a:prstDash val="solid"/>
                    </a:lnR>
                    <a:lnT w="9525">
                      <a:solidFill>
                        <a:srgbClr val="111111"/>
                      </a:solidFill>
                      <a:prstDash val="solid"/>
                    </a:lnT>
                    <a:lnB w="9525">
                      <a:solidFill>
                        <a:srgbClr val="111111"/>
                      </a:solidFill>
                      <a:prstDash val="solid"/>
                    </a:lnB>
                  </a:tcPr>
                </a:tc>
                <a:tc>
                  <a:txBody>
                    <a:bodyPr/>
                    <a:lstStyle/>
                    <a:p>
                      <a:pPr>
                        <a:lnSpc>
                          <a:spcPct val="100000"/>
                        </a:lnSpc>
                      </a:pPr>
                      <a:endParaRPr sz="800">
                        <a:latin typeface="Times New Roman"/>
                        <a:cs typeface="Times New Roman"/>
                      </a:endParaRPr>
                    </a:p>
                  </a:txBody>
                  <a:tcPr marL="0" marR="0" marT="0" marB="0">
                    <a:lnL w="9525">
                      <a:solidFill>
                        <a:srgbClr val="111111"/>
                      </a:solidFill>
                      <a:prstDash val="solid"/>
                    </a:lnL>
                    <a:lnR w="9525">
                      <a:solidFill>
                        <a:srgbClr val="111111"/>
                      </a:solidFill>
                      <a:prstDash val="solid"/>
                    </a:lnR>
                    <a:lnT w="9525">
                      <a:solidFill>
                        <a:srgbClr val="111111"/>
                      </a:solidFill>
                      <a:prstDash val="solid"/>
                    </a:lnT>
                    <a:lnB w="9525">
                      <a:solidFill>
                        <a:srgbClr val="111111"/>
                      </a:solidFill>
                      <a:prstDash val="solid"/>
                    </a:lnB>
                  </a:tcPr>
                </a:tc>
                <a:tc>
                  <a:txBody>
                    <a:bodyPr/>
                    <a:lstStyle/>
                    <a:p>
                      <a:pPr>
                        <a:lnSpc>
                          <a:spcPct val="100000"/>
                        </a:lnSpc>
                      </a:pPr>
                      <a:endParaRPr sz="800">
                        <a:latin typeface="Times New Roman"/>
                        <a:cs typeface="Times New Roman"/>
                      </a:endParaRPr>
                    </a:p>
                  </a:txBody>
                  <a:tcPr marL="0" marR="0" marT="0" marB="0">
                    <a:lnL w="9525">
                      <a:solidFill>
                        <a:srgbClr val="111111"/>
                      </a:solidFill>
                      <a:prstDash val="solid"/>
                    </a:lnL>
                    <a:lnR w="9525">
                      <a:solidFill>
                        <a:srgbClr val="111111"/>
                      </a:solidFill>
                      <a:prstDash val="solid"/>
                    </a:lnR>
                    <a:lnT w="9525">
                      <a:solidFill>
                        <a:srgbClr val="111111"/>
                      </a:solidFill>
                      <a:prstDash val="solid"/>
                    </a:lnT>
                    <a:lnB w="9525">
                      <a:solidFill>
                        <a:srgbClr val="111111"/>
                      </a:solidFill>
                      <a:prstDash val="solid"/>
                    </a:lnB>
                  </a:tcPr>
                </a:tc>
                <a:tc>
                  <a:txBody>
                    <a:bodyPr/>
                    <a:lstStyle/>
                    <a:p>
                      <a:pPr>
                        <a:lnSpc>
                          <a:spcPct val="100000"/>
                        </a:lnSpc>
                      </a:pPr>
                      <a:endParaRPr sz="800">
                        <a:latin typeface="Times New Roman"/>
                        <a:cs typeface="Times New Roman"/>
                      </a:endParaRPr>
                    </a:p>
                  </a:txBody>
                  <a:tcPr marL="0" marR="0" marT="0" marB="0">
                    <a:lnL w="9525">
                      <a:solidFill>
                        <a:srgbClr val="111111"/>
                      </a:solidFill>
                      <a:prstDash val="solid"/>
                    </a:lnL>
                    <a:lnR w="9525">
                      <a:solidFill>
                        <a:srgbClr val="111111"/>
                      </a:solidFill>
                      <a:prstDash val="solid"/>
                    </a:lnR>
                    <a:lnT w="9525">
                      <a:solidFill>
                        <a:srgbClr val="111111"/>
                      </a:solidFill>
                      <a:prstDash val="solid"/>
                    </a:lnT>
                    <a:lnB w="9525">
                      <a:solidFill>
                        <a:srgbClr val="111111"/>
                      </a:solidFill>
                      <a:prstDash val="solid"/>
                    </a:lnB>
                  </a:tcPr>
                </a:tc>
                <a:tc>
                  <a:txBody>
                    <a:bodyPr/>
                    <a:lstStyle/>
                    <a:p>
                      <a:pPr>
                        <a:lnSpc>
                          <a:spcPct val="100000"/>
                        </a:lnSpc>
                      </a:pPr>
                      <a:endParaRPr sz="800">
                        <a:latin typeface="Times New Roman"/>
                        <a:cs typeface="Times New Roman"/>
                      </a:endParaRPr>
                    </a:p>
                  </a:txBody>
                  <a:tcPr marL="0" marR="0" marT="0" marB="0">
                    <a:lnL w="9525">
                      <a:solidFill>
                        <a:srgbClr val="111111"/>
                      </a:solidFill>
                      <a:prstDash val="solid"/>
                    </a:lnL>
                    <a:lnR w="9525">
                      <a:solidFill>
                        <a:srgbClr val="111111"/>
                      </a:solidFill>
                      <a:prstDash val="solid"/>
                    </a:lnR>
                    <a:lnT w="9525">
                      <a:solidFill>
                        <a:srgbClr val="111111"/>
                      </a:solidFill>
                      <a:prstDash val="solid"/>
                    </a:lnT>
                    <a:lnB w="9525">
                      <a:solidFill>
                        <a:srgbClr val="111111"/>
                      </a:solidFill>
                      <a:prstDash val="solid"/>
                    </a:lnB>
                  </a:tcPr>
                </a:tc>
                <a:tc>
                  <a:txBody>
                    <a:bodyPr/>
                    <a:lstStyle/>
                    <a:p>
                      <a:pPr>
                        <a:lnSpc>
                          <a:spcPct val="100000"/>
                        </a:lnSpc>
                      </a:pPr>
                      <a:endParaRPr sz="800">
                        <a:latin typeface="Times New Roman"/>
                        <a:cs typeface="Times New Roman"/>
                      </a:endParaRPr>
                    </a:p>
                  </a:txBody>
                  <a:tcPr marL="0" marR="0" marT="0" marB="0">
                    <a:lnL w="9525">
                      <a:solidFill>
                        <a:srgbClr val="111111"/>
                      </a:solidFill>
                      <a:prstDash val="solid"/>
                    </a:lnL>
                    <a:lnR w="9525">
                      <a:solidFill>
                        <a:srgbClr val="111111"/>
                      </a:solidFill>
                      <a:prstDash val="solid"/>
                    </a:lnR>
                    <a:lnT w="9525">
                      <a:solidFill>
                        <a:srgbClr val="111111"/>
                      </a:solidFill>
                      <a:prstDash val="solid"/>
                    </a:lnT>
                    <a:lnB w="9525">
                      <a:solidFill>
                        <a:srgbClr val="111111"/>
                      </a:solidFill>
                      <a:prstDash val="solid"/>
                    </a:lnB>
                  </a:tcPr>
                </a:tc>
                <a:tc>
                  <a:txBody>
                    <a:bodyPr/>
                    <a:lstStyle/>
                    <a:p>
                      <a:pPr>
                        <a:lnSpc>
                          <a:spcPct val="100000"/>
                        </a:lnSpc>
                      </a:pPr>
                      <a:endParaRPr sz="800">
                        <a:latin typeface="Times New Roman"/>
                        <a:cs typeface="Times New Roman"/>
                      </a:endParaRPr>
                    </a:p>
                  </a:txBody>
                  <a:tcPr marL="0" marR="0" marT="0" marB="0">
                    <a:lnL w="9525">
                      <a:solidFill>
                        <a:srgbClr val="111111"/>
                      </a:solidFill>
                      <a:prstDash val="solid"/>
                    </a:lnL>
                    <a:lnT w="9525">
                      <a:solidFill>
                        <a:srgbClr val="111111"/>
                      </a:solidFill>
                      <a:prstDash val="solid"/>
                    </a:lnT>
                    <a:lnB w="9525">
                      <a:solidFill>
                        <a:srgbClr val="111111"/>
                      </a:solidFill>
                      <a:prstDash val="solid"/>
                    </a:lnB>
                  </a:tcPr>
                </a:tc>
                <a:extLst>
                  <a:ext uri="{0D108BD9-81ED-4DB2-BD59-A6C34878D82A}">
                    <a16:rowId xmlns:a16="http://schemas.microsoft.com/office/drawing/2014/main" val="10008"/>
                  </a:ext>
                </a:extLst>
              </a:tr>
              <a:tr h="189452">
                <a:tc>
                  <a:txBody>
                    <a:bodyPr/>
                    <a:lstStyle/>
                    <a:p>
                      <a:pPr>
                        <a:lnSpc>
                          <a:spcPct val="100000"/>
                        </a:lnSpc>
                      </a:pPr>
                      <a:endParaRPr sz="1100">
                        <a:latin typeface="Times New Roman"/>
                        <a:cs typeface="Times New Roman"/>
                      </a:endParaRPr>
                    </a:p>
                  </a:txBody>
                  <a:tcPr marL="0" marR="0" marT="0" marB="0">
                    <a:lnL w="76200">
                      <a:solidFill>
                        <a:srgbClr val="000000"/>
                      </a:solidFill>
                      <a:prstDash val="solid"/>
                    </a:lnL>
                    <a:lnR w="9525">
                      <a:solidFill>
                        <a:srgbClr val="111111"/>
                      </a:solidFill>
                      <a:prstDash val="solid"/>
                    </a:lnR>
                    <a:lnT w="9525">
                      <a:solidFill>
                        <a:srgbClr val="111111"/>
                      </a:solidFill>
                      <a:prstDash val="solid"/>
                    </a:lnT>
                    <a:lnB w="76200">
                      <a:solidFill>
                        <a:srgbClr val="000000"/>
                      </a:solidFill>
                      <a:prstDash val="solid"/>
                    </a:lnB>
                  </a:tcPr>
                </a:tc>
                <a:tc>
                  <a:txBody>
                    <a:bodyPr/>
                    <a:lstStyle/>
                    <a:p>
                      <a:pPr>
                        <a:lnSpc>
                          <a:spcPct val="100000"/>
                        </a:lnSpc>
                      </a:pPr>
                      <a:endParaRPr sz="1100">
                        <a:latin typeface="Times New Roman"/>
                        <a:cs typeface="Times New Roman"/>
                      </a:endParaRPr>
                    </a:p>
                  </a:txBody>
                  <a:tcPr marL="0" marR="0" marT="0" marB="0">
                    <a:lnL w="9525">
                      <a:solidFill>
                        <a:srgbClr val="111111"/>
                      </a:solidFill>
                      <a:prstDash val="solid"/>
                    </a:lnL>
                    <a:lnR w="9525">
                      <a:solidFill>
                        <a:srgbClr val="111111"/>
                      </a:solidFill>
                      <a:prstDash val="solid"/>
                    </a:lnR>
                    <a:lnT w="9525">
                      <a:solidFill>
                        <a:srgbClr val="111111"/>
                      </a:solidFill>
                      <a:prstDash val="solid"/>
                    </a:lnT>
                    <a:lnB w="76200">
                      <a:solidFill>
                        <a:srgbClr val="000000"/>
                      </a:solidFill>
                      <a:prstDash val="solid"/>
                    </a:lnB>
                  </a:tcPr>
                </a:tc>
                <a:tc>
                  <a:txBody>
                    <a:bodyPr/>
                    <a:lstStyle/>
                    <a:p>
                      <a:pPr>
                        <a:lnSpc>
                          <a:spcPct val="100000"/>
                        </a:lnSpc>
                      </a:pPr>
                      <a:endParaRPr sz="1100">
                        <a:latin typeface="Times New Roman"/>
                        <a:cs typeface="Times New Roman"/>
                      </a:endParaRPr>
                    </a:p>
                  </a:txBody>
                  <a:tcPr marL="0" marR="0" marT="0" marB="0">
                    <a:lnL w="9525">
                      <a:solidFill>
                        <a:srgbClr val="111111"/>
                      </a:solidFill>
                      <a:prstDash val="solid"/>
                    </a:lnL>
                    <a:lnR w="9525">
                      <a:solidFill>
                        <a:srgbClr val="111111"/>
                      </a:solidFill>
                      <a:prstDash val="solid"/>
                    </a:lnR>
                    <a:lnT w="9525">
                      <a:solidFill>
                        <a:srgbClr val="111111"/>
                      </a:solidFill>
                      <a:prstDash val="solid"/>
                    </a:lnT>
                    <a:lnB w="76200">
                      <a:solidFill>
                        <a:srgbClr val="000000"/>
                      </a:solidFill>
                      <a:prstDash val="solid"/>
                    </a:lnB>
                  </a:tcPr>
                </a:tc>
                <a:tc>
                  <a:txBody>
                    <a:bodyPr/>
                    <a:lstStyle/>
                    <a:p>
                      <a:pPr>
                        <a:lnSpc>
                          <a:spcPct val="100000"/>
                        </a:lnSpc>
                      </a:pPr>
                      <a:endParaRPr sz="1100">
                        <a:latin typeface="Times New Roman"/>
                        <a:cs typeface="Times New Roman"/>
                      </a:endParaRPr>
                    </a:p>
                  </a:txBody>
                  <a:tcPr marL="0" marR="0" marT="0" marB="0">
                    <a:lnL w="9525">
                      <a:solidFill>
                        <a:srgbClr val="111111"/>
                      </a:solidFill>
                      <a:prstDash val="solid"/>
                    </a:lnL>
                    <a:lnR w="9525">
                      <a:solidFill>
                        <a:srgbClr val="111111"/>
                      </a:solidFill>
                      <a:prstDash val="solid"/>
                    </a:lnR>
                    <a:lnT w="9525">
                      <a:solidFill>
                        <a:srgbClr val="111111"/>
                      </a:solidFill>
                      <a:prstDash val="solid"/>
                    </a:lnT>
                    <a:lnB w="76200">
                      <a:solidFill>
                        <a:srgbClr val="000000"/>
                      </a:solidFill>
                      <a:prstDash val="solid"/>
                    </a:lnB>
                  </a:tcPr>
                </a:tc>
                <a:tc>
                  <a:txBody>
                    <a:bodyPr/>
                    <a:lstStyle/>
                    <a:p>
                      <a:pPr>
                        <a:lnSpc>
                          <a:spcPct val="100000"/>
                        </a:lnSpc>
                      </a:pPr>
                      <a:endParaRPr sz="1100">
                        <a:latin typeface="Times New Roman"/>
                        <a:cs typeface="Times New Roman"/>
                      </a:endParaRPr>
                    </a:p>
                  </a:txBody>
                  <a:tcPr marL="0" marR="0" marT="0" marB="0">
                    <a:lnL w="9525">
                      <a:solidFill>
                        <a:srgbClr val="111111"/>
                      </a:solidFill>
                      <a:prstDash val="solid"/>
                    </a:lnL>
                    <a:lnR w="9525">
                      <a:solidFill>
                        <a:srgbClr val="111111"/>
                      </a:solidFill>
                      <a:prstDash val="solid"/>
                    </a:lnR>
                    <a:lnT w="9525">
                      <a:solidFill>
                        <a:srgbClr val="111111"/>
                      </a:solidFill>
                      <a:prstDash val="solid"/>
                    </a:lnT>
                    <a:lnB w="76200">
                      <a:solidFill>
                        <a:srgbClr val="000000"/>
                      </a:solidFill>
                      <a:prstDash val="solid"/>
                    </a:lnB>
                  </a:tcPr>
                </a:tc>
                <a:tc>
                  <a:txBody>
                    <a:bodyPr/>
                    <a:lstStyle/>
                    <a:p>
                      <a:pPr>
                        <a:lnSpc>
                          <a:spcPct val="100000"/>
                        </a:lnSpc>
                      </a:pPr>
                      <a:endParaRPr sz="1100">
                        <a:latin typeface="Times New Roman"/>
                        <a:cs typeface="Times New Roman"/>
                      </a:endParaRPr>
                    </a:p>
                  </a:txBody>
                  <a:tcPr marL="0" marR="0" marT="0" marB="0">
                    <a:lnL w="9525">
                      <a:solidFill>
                        <a:srgbClr val="111111"/>
                      </a:solidFill>
                      <a:prstDash val="solid"/>
                    </a:lnL>
                    <a:lnR w="9525">
                      <a:solidFill>
                        <a:srgbClr val="111111"/>
                      </a:solidFill>
                      <a:prstDash val="solid"/>
                    </a:lnR>
                    <a:lnT w="9525">
                      <a:solidFill>
                        <a:srgbClr val="111111"/>
                      </a:solidFill>
                      <a:prstDash val="solid"/>
                    </a:lnT>
                    <a:lnB w="76200">
                      <a:solidFill>
                        <a:srgbClr val="000000"/>
                      </a:solidFill>
                      <a:prstDash val="solid"/>
                    </a:lnB>
                  </a:tcPr>
                </a:tc>
                <a:tc>
                  <a:txBody>
                    <a:bodyPr/>
                    <a:lstStyle/>
                    <a:p>
                      <a:pPr>
                        <a:lnSpc>
                          <a:spcPct val="100000"/>
                        </a:lnSpc>
                      </a:pPr>
                      <a:endParaRPr sz="1100">
                        <a:latin typeface="Times New Roman"/>
                        <a:cs typeface="Times New Roman"/>
                      </a:endParaRPr>
                    </a:p>
                  </a:txBody>
                  <a:tcPr marL="0" marR="0" marT="0" marB="0">
                    <a:lnL w="9525">
                      <a:solidFill>
                        <a:srgbClr val="111111"/>
                      </a:solidFill>
                      <a:prstDash val="solid"/>
                    </a:lnL>
                    <a:lnR w="9525">
                      <a:solidFill>
                        <a:srgbClr val="111111"/>
                      </a:solidFill>
                      <a:prstDash val="solid"/>
                    </a:lnR>
                    <a:lnT w="9525">
                      <a:solidFill>
                        <a:srgbClr val="111111"/>
                      </a:solidFill>
                      <a:prstDash val="solid"/>
                    </a:lnT>
                    <a:lnB w="76200">
                      <a:solidFill>
                        <a:srgbClr val="000000"/>
                      </a:solidFill>
                      <a:prstDash val="solid"/>
                    </a:lnB>
                  </a:tcPr>
                </a:tc>
                <a:tc>
                  <a:txBody>
                    <a:bodyPr/>
                    <a:lstStyle/>
                    <a:p>
                      <a:pPr>
                        <a:lnSpc>
                          <a:spcPct val="100000"/>
                        </a:lnSpc>
                      </a:pPr>
                      <a:endParaRPr sz="1100">
                        <a:latin typeface="Times New Roman"/>
                        <a:cs typeface="Times New Roman"/>
                      </a:endParaRPr>
                    </a:p>
                  </a:txBody>
                  <a:tcPr marL="0" marR="0" marT="0" marB="0">
                    <a:lnL w="9525">
                      <a:solidFill>
                        <a:srgbClr val="111111"/>
                      </a:solidFill>
                      <a:prstDash val="solid"/>
                    </a:lnL>
                    <a:lnR w="9525">
                      <a:solidFill>
                        <a:srgbClr val="111111"/>
                      </a:solidFill>
                      <a:prstDash val="solid"/>
                    </a:lnR>
                    <a:lnT w="9525">
                      <a:solidFill>
                        <a:srgbClr val="111111"/>
                      </a:solidFill>
                      <a:prstDash val="solid"/>
                    </a:lnT>
                    <a:lnB w="76200">
                      <a:solidFill>
                        <a:srgbClr val="000000"/>
                      </a:solidFill>
                      <a:prstDash val="solid"/>
                    </a:lnB>
                  </a:tcPr>
                </a:tc>
                <a:tc>
                  <a:txBody>
                    <a:bodyPr/>
                    <a:lstStyle/>
                    <a:p>
                      <a:pPr>
                        <a:lnSpc>
                          <a:spcPct val="100000"/>
                        </a:lnSpc>
                      </a:pPr>
                      <a:endParaRPr sz="1100">
                        <a:latin typeface="Times New Roman"/>
                        <a:cs typeface="Times New Roman"/>
                      </a:endParaRPr>
                    </a:p>
                  </a:txBody>
                  <a:tcPr marL="0" marR="0" marT="0" marB="0">
                    <a:lnL w="9525">
                      <a:solidFill>
                        <a:srgbClr val="111111"/>
                      </a:solidFill>
                      <a:prstDash val="solid"/>
                    </a:lnL>
                    <a:lnR w="9525">
                      <a:solidFill>
                        <a:srgbClr val="111111"/>
                      </a:solidFill>
                      <a:prstDash val="solid"/>
                    </a:lnR>
                    <a:lnT w="9525">
                      <a:solidFill>
                        <a:srgbClr val="111111"/>
                      </a:solidFill>
                      <a:prstDash val="solid"/>
                    </a:lnT>
                    <a:lnB w="76200">
                      <a:solidFill>
                        <a:srgbClr val="000000"/>
                      </a:solidFill>
                      <a:prstDash val="solid"/>
                    </a:lnB>
                  </a:tcPr>
                </a:tc>
                <a:tc>
                  <a:txBody>
                    <a:bodyPr/>
                    <a:lstStyle/>
                    <a:p>
                      <a:pPr>
                        <a:lnSpc>
                          <a:spcPct val="100000"/>
                        </a:lnSpc>
                      </a:pPr>
                      <a:endParaRPr sz="1100">
                        <a:latin typeface="Times New Roman"/>
                        <a:cs typeface="Times New Roman"/>
                      </a:endParaRPr>
                    </a:p>
                  </a:txBody>
                  <a:tcPr marL="0" marR="0" marT="0" marB="0">
                    <a:lnL w="9525">
                      <a:solidFill>
                        <a:srgbClr val="111111"/>
                      </a:solidFill>
                      <a:prstDash val="solid"/>
                    </a:lnL>
                    <a:lnT w="9525">
                      <a:solidFill>
                        <a:srgbClr val="111111"/>
                      </a:solidFill>
                      <a:prstDash val="solid"/>
                    </a:lnT>
                    <a:lnB w="76200">
                      <a:solidFill>
                        <a:srgbClr val="000000"/>
                      </a:solidFill>
                      <a:prstDash val="solid"/>
                    </a:lnB>
                  </a:tcPr>
                </a:tc>
                <a:extLst>
                  <a:ext uri="{0D108BD9-81ED-4DB2-BD59-A6C34878D82A}">
                    <a16:rowId xmlns:a16="http://schemas.microsoft.com/office/drawing/2014/main" val="10009"/>
                  </a:ext>
                </a:extLst>
              </a:tr>
            </a:tbl>
          </a:graphicData>
        </a:graphic>
      </p:graphicFrame>
      <p:grpSp>
        <p:nvGrpSpPr>
          <p:cNvPr id="6" name="object 6"/>
          <p:cNvGrpSpPr/>
          <p:nvPr/>
        </p:nvGrpSpPr>
        <p:grpSpPr>
          <a:xfrm>
            <a:off x="3299802" y="3477832"/>
            <a:ext cx="2623185" cy="1427480"/>
            <a:chOff x="3299802" y="3477832"/>
            <a:chExt cx="2623185" cy="1427480"/>
          </a:xfrm>
        </p:grpSpPr>
        <p:sp>
          <p:nvSpPr>
            <p:cNvPr id="7" name="object 7"/>
            <p:cNvSpPr/>
            <p:nvPr/>
          </p:nvSpPr>
          <p:spPr>
            <a:xfrm>
              <a:off x="3508400" y="3491358"/>
              <a:ext cx="2400935" cy="1400810"/>
            </a:xfrm>
            <a:custGeom>
              <a:avLst/>
              <a:gdLst/>
              <a:ahLst/>
              <a:cxnLst/>
              <a:rect l="l" t="t" r="r" b="b"/>
              <a:pathLst>
                <a:path w="2400935" h="1400810">
                  <a:moveTo>
                    <a:pt x="0" y="1400429"/>
                  </a:moveTo>
                  <a:lnTo>
                    <a:pt x="41655" y="1114679"/>
                  </a:lnTo>
                  <a:lnTo>
                    <a:pt x="104774" y="828802"/>
                  </a:lnTo>
                  <a:lnTo>
                    <a:pt x="211708" y="543052"/>
                  </a:lnTo>
                  <a:lnTo>
                    <a:pt x="1052829" y="257175"/>
                  </a:lnTo>
                  <a:lnTo>
                    <a:pt x="1456308" y="200025"/>
                  </a:lnTo>
                  <a:lnTo>
                    <a:pt x="1649602" y="142875"/>
                  </a:lnTo>
                  <a:lnTo>
                    <a:pt x="1878202" y="85725"/>
                  </a:lnTo>
                  <a:lnTo>
                    <a:pt x="2400808" y="0"/>
                  </a:lnTo>
                </a:path>
              </a:pathLst>
            </a:custGeom>
            <a:ln w="27051">
              <a:solidFill>
                <a:srgbClr val="000000"/>
              </a:solidFill>
              <a:prstDash val="sysDash"/>
            </a:ln>
          </p:spPr>
          <p:txBody>
            <a:bodyPr wrap="square" lIns="0" tIns="0" rIns="0" bIns="0" rtlCol="0"/>
            <a:lstStyle/>
            <a:p>
              <a:endParaRPr/>
            </a:p>
          </p:txBody>
        </p:sp>
        <p:sp>
          <p:nvSpPr>
            <p:cNvPr id="8" name="object 8"/>
            <p:cNvSpPr/>
            <p:nvPr/>
          </p:nvSpPr>
          <p:spPr>
            <a:xfrm>
              <a:off x="3337839" y="3491358"/>
              <a:ext cx="2135505" cy="1400810"/>
            </a:xfrm>
            <a:custGeom>
              <a:avLst/>
              <a:gdLst/>
              <a:ahLst/>
              <a:cxnLst/>
              <a:rect l="l" t="t" r="r" b="b"/>
              <a:pathLst>
                <a:path w="2135504" h="1400810">
                  <a:moveTo>
                    <a:pt x="0" y="1400429"/>
                  </a:moveTo>
                  <a:lnTo>
                    <a:pt x="172338" y="1114679"/>
                  </a:lnTo>
                  <a:lnTo>
                    <a:pt x="218947" y="828802"/>
                  </a:lnTo>
                  <a:lnTo>
                    <a:pt x="278637" y="543052"/>
                  </a:lnTo>
                  <a:lnTo>
                    <a:pt x="372236" y="257175"/>
                  </a:lnTo>
                  <a:lnTo>
                    <a:pt x="998601" y="200025"/>
                  </a:lnTo>
                  <a:lnTo>
                    <a:pt x="1405382" y="142875"/>
                  </a:lnTo>
                  <a:lnTo>
                    <a:pt x="1715896" y="85725"/>
                  </a:lnTo>
                  <a:lnTo>
                    <a:pt x="2135504" y="0"/>
                  </a:lnTo>
                </a:path>
              </a:pathLst>
            </a:custGeom>
            <a:ln w="27051">
              <a:solidFill>
                <a:srgbClr val="FF0000"/>
              </a:solidFill>
            </a:ln>
          </p:spPr>
          <p:txBody>
            <a:bodyPr wrap="square" lIns="0" tIns="0" rIns="0" bIns="0" rtlCol="0"/>
            <a:lstStyle/>
            <a:p>
              <a:endParaRPr/>
            </a:p>
          </p:txBody>
        </p:sp>
        <p:sp>
          <p:nvSpPr>
            <p:cNvPr id="9" name="object 9"/>
            <p:cNvSpPr/>
            <p:nvPr/>
          </p:nvSpPr>
          <p:spPr>
            <a:xfrm>
              <a:off x="3313328" y="3491358"/>
              <a:ext cx="2176780" cy="1400810"/>
            </a:xfrm>
            <a:custGeom>
              <a:avLst/>
              <a:gdLst/>
              <a:ahLst/>
              <a:cxnLst/>
              <a:rect l="l" t="t" r="r" b="b"/>
              <a:pathLst>
                <a:path w="2176779" h="1400810">
                  <a:moveTo>
                    <a:pt x="0" y="1400429"/>
                  </a:moveTo>
                  <a:lnTo>
                    <a:pt x="121157" y="1114679"/>
                  </a:lnTo>
                  <a:lnTo>
                    <a:pt x="145795" y="828802"/>
                  </a:lnTo>
                  <a:lnTo>
                    <a:pt x="181101" y="543052"/>
                  </a:lnTo>
                  <a:lnTo>
                    <a:pt x="243331" y="257175"/>
                  </a:lnTo>
                  <a:lnTo>
                    <a:pt x="459613" y="200025"/>
                  </a:lnTo>
                  <a:lnTo>
                    <a:pt x="557148" y="142875"/>
                  </a:lnTo>
                  <a:lnTo>
                    <a:pt x="1011808" y="85725"/>
                  </a:lnTo>
                  <a:lnTo>
                    <a:pt x="2176399" y="0"/>
                  </a:lnTo>
                </a:path>
              </a:pathLst>
            </a:custGeom>
            <a:ln w="27051">
              <a:solidFill>
                <a:srgbClr val="0000FF"/>
              </a:solidFill>
              <a:prstDash val="lgDash"/>
            </a:ln>
          </p:spPr>
          <p:txBody>
            <a:bodyPr wrap="square" lIns="0" tIns="0" rIns="0" bIns="0" rtlCol="0"/>
            <a:lstStyle/>
            <a:p>
              <a:endParaRPr/>
            </a:p>
          </p:txBody>
        </p:sp>
      </p:grpSp>
      <p:sp>
        <p:nvSpPr>
          <p:cNvPr id="10" name="object 10"/>
          <p:cNvSpPr txBox="1"/>
          <p:nvPr/>
        </p:nvSpPr>
        <p:spPr>
          <a:xfrm>
            <a:off x="2811608" y="3249562"/>
            <a:ext cx="321945" cy="1740535"/>
          </a:xfrm>
          <a:prstGeom prst="rect">
            <a:avLst/>
          </a:prstGeom>
        </p:spPr>
        <p:txBody>
          <a:bodyPr vert="horz" wrap="square" lIns="0" tIns="115570" rIns="0" bIns="0" rtlCol="0">
            <a:spAutoFit/>
          </a:bodyPr>
          <a:lstStyle/>
          <a:p>
            <a:pPr marL="12700">
              <a:lnSpc>
                <a:spcPct val="100000"/>
              </a:lnSpc>
              <a:spcBef>
                <a:spcPts val="910"/>
              </a:spcBef>
            </a:pPr>
            <a:r>
              <a:rPr sz="1200" b="1" spc="-5" dirty="0">
                <a:solidFill>
                  <a:srgbClr val="4D4D4D"/>
                </a:solidFill>
                <a:latin typeface="Arial"/>
                <a:cs typeface="Arial"/>
              </a:rPr>
              <a:t>1.00</a:t>
            </a:r>
            <a:endParaRPr sz="1200">
              <a:latin typeface="Arial"/>
              <a:cs typeface="Arial"/>
            </a:endParaRPr>
          </a:p>
          <a:p>
            <a:pPr marL="12700">
              <a:lnSpc>
                <a:spcPct val="100000"/>
              </a:lnSpc>
              <a:spcBef>
                <a:spcPts val="810"/>
              </a:spcBef>
            </a:pPr>
            <a:r>
              <a:rPr sz="1200" b="1" spc="-5" dirty="0">
                <a:solidFill>
                  <a:srgbClr val="4D4D4D"/>
                </a:solidFill>
                <a:latin typeface="Arial"/>
                <a:cs typeface="Arial"/>
              </a:rPr>
              <a:t>0.99</a:t>
            </a:r>
            <a:endParaRPr sz="1200">
              <a:latin typeface="Arial"/>
              <a:cs typeface="Arial"/>
            </a:endParaRPr>
          </a:p>
          <a:p>
            <a:pPr marL="12700">
              <a:lnSpc>
                <a:spcPct val="100000"/>
              </a:lnSpc>
              <a:spcBef>
                <a:spcPts val="810"/>
              </a:spcBef>
            </a:pPr>
            <a:r>
              <a:rPr sz="1200" b="1" spc="-5" dirty="0">
                <a:solidFill>
                  <a:srgbClr val="4D4D4D"/>
                </a:solidFill>
                <a:latin typeface="Arial"/>
                <a:cs typeface="Arial"/>
              </a:rPr>
              <a:t>0.98</a:t>
            </a:r>
            <a:endParaRPr sz="1200">
              <a:latin typeface="Arial"/>
              <a:cs typeface="Arial"/>
            </a:endParaRPr>
          </a:p>
          <a:p>
            <a:pPr marL="12700">
              <a:lnSpc>
                <a:spcPct val="100000"/>
              </a:lnSpc>
              <a:spcBef>
                <a:spcPts val="810"/>
              </a:spcBef>
            </a:pPr>
            <a:r>
              <a:rPr sz="1200" b="1" spc="-5" dirty="0">
                <a:solidFill>
                  <a:srgbClr val="4D4D4D"/>
                </a:solidFill>
                <a:latin typeface="Arial"/>
                <a:cs typeface="Arial"/>
              </a:rPr>
              <a:t>0.97</a:t>
            </a:r>
            <a:endParaRPr sz="1200">
              <a:latin typeface="Arial"/>
              <a:cs typeface="Arial"/>
            </a:endParaRPr>
          </a:p>
          <a:p>
            <a:pPr marL="12700">
              <a:lnSpc>
                <a:spcPct val="100000"/>
              </a:lnSpc>
              <a:spcBef>
                <a:spcPts val="810"/>
              </a:spcBef>
            </a:pPr>
            <a:r>
              <a:rPr sz="1200" b="1" spc="-5" dirty="0">
                <a:solidFill>
                  <a:srgbClr val="4D4D4D"/>
                </a:solidFill>
                <a:latin typeface="Arial"/>
                <a:cs typeface="Arial"/>
              </a:rPr>
              <a:t>0.96</a:t>
            </a:r>
            <a:endParaRPr sz="1200">
              <a:latin typeface="Arial"/>
              <a:cs typeface="Arial"/>
            </a:endParaRPr>
          </a:p>
          <a:p>
            <a:pPr marL="12700">
              <a:lnSpc>
                <a:spcPct val="100000"/>
              </a:lnSpc>
              <a:spcBef>
                <a:spcPts val="810"/>
              </a:spcBef>
            </a:pPr>
            <a:r>
              <a:rPr sz="1200" b="1" spc="-5" dirty="0">
                <a:solidFill>
                  <a:srgbClr val="4D4D4D"/>
                </a:solidFill>
                <a:latin typeface="Arial"/>
                <a:cs typeface="Arial"/>
              </a:rPr>
              <a:t>0.95</a:t>
            </a:r>
            <a:endParaRPr sz="1200">
              <a:latin typeface="Arial"/>
              <a:cs typeface="Arial"/>
            </a:endParaRPr>
          </a:p>
        </p:txBody>
      </p:sp>
      <p:sp>
        <p:nvSpPr>
          <p:cNvPr id="11" name="object 11"/>
          <p:cNvSpPr/>
          <p:nvPr/>
        </p:nvSpPr>
        <p:spPr>
          <a:xfrm>
            <a:off x="3686200" y="4961891"/>
            <a:ext cx="0" cy="34925"/>
          </a:xfrm>
          <a:custGeom>
            <a:avLst/>
            <a:gdLst/>
            <a:ahLst/>
            <a:cxnLst/>
            <a:rect l="l" t="t" r="r" b="b"/>
            <a:pathLst>
              <a:path h="34925">
                <a:moveTo>
                  <a:pt x="0" y="34797"/>
                </a:moveTo>
                <a:lnTo>
                  <a:pt x="0" y="0"/>
                </a:lnTo>
              </a:path>
            </a:pathLst>
          </a:custGeom>
          <a:ln w="13589">
            <a:solidFill>
              <a:srgbClr val="333333"/>
            </a:solidFill>
          </a:ln>
        </p:spPr>
        <p:txBody>
          <a:bodyPr wrap="square" lIns="0" tIns="0" rIns="0" bIns="0" rtlCol="0"/>
          <a:lstStyle/>
          <a:p>
            <a:endParaRPr/>
          </a:p>
        </p:txBody>
      </p:sp>
      <p:sp>
        <p:nvSpPr>
          <p:cNvPr id="12" name="object 12"/>
          <p:cNvSpPr/>
          <p:nvPr/>
        </p:nvSpPr>
        <p:spPr>
          <a:xfrm>
            <a:off x="4314723" y="4961891"/>
            <a:ext cx="0" cy="34925"/>
          </a:xfrm>
          <a:custGeom>
            <a:avLst/>
            <a:gdLst/>
            <a:ahLst/>
            <a:cxnLst/>
            <a:rect l="l" t="t" r="r" b="b"/>
            <a:pathLst>
              <a:path h="34925">
                <a:moveTo>
                  <a:pt x="0" y="34797"/>
                </a:moveTo>
                <a:lnTo>
                  <a:pt x="0" y="0"/>
                </a:lnTo>
              </a:path>
            </a:pathLst>
          </a:custGeom>
          <a:ln w="13589">
            <a:solidFill>
              <a:srgbClr val="333333"/>
            </a:solidFill>
          </a:ln>
        </p:spPr>
        <p:txBody>
          <a:bodyPr wrap="square" lIns="0" tIns="0" rIns="0" bIns="0" rtlCol="0"/>
          <a:lstStyle/>
          <a:p>
            <a:endParaRPr/>
          </a:p>
        </p:txBody>
      </p:sp>
      <p:sp>
        <p:nvSpPr>
          <p:cNvPr id="13" name="object 13"/>
          <p:cNvSpPr/>
          <p:nvPr/>
        </p:nvSpPr>
        <p:spPr>
          <a:xfrm>
            <a:off x="4943373" y="4961891"/>
            <a:ext cx="0" cy="34925"/>
          </a:xfrm>
          <a:custGeom>
            <a:avLst/>
            <a:gdLst/>
            <a:ahLst/>
            <a:cxnLst/>
            <a:rect l="l" t="t" r="r" b="b"/>
            <a:pathLst>
              <a:path h="34925">
                <a:moveTo>
                  <a:pt x="0" y="34797"/>
                </a:moveTo>
                <a:lnTo>
                  <a:pt x="0" y="0"/>
                </a:lnTo>
              </a:path>
            </a:pathLst>
          </a:custGeom>
          <a:ln w="13589">
            <a:solidFill>
              <a:srgbClr val="333333"/>
            </a:solidFill>
          </a:ln>
        </p:spPr>
        <p:txBody>
          <a:bodyPr wrap="square" lIns="0" tIns="0" rIns="0" bIns="0" rtlCol="0"/>
          <a:lstStyle/>
          <a:p>
            <a:endParaRPr/>
          </a:p>
        </p:txBody>
      </p:sp>
      <p:sp>
        <p:nvSpPr>
          <p:cNvPr id="14" name="object 14"/>
          <p:cNvSpPr/>
          <p:nvPr/>
        </p:nvSpPr>
        <p:spPr>
          <a:xfrm>
            <a:off x="5572023" y="4961891"/>
            <a:ext cx="0" cy="34925"/>
          </a:xfrm>
          <a:custGeom>
            <a:avLst/>
            <a:gdLst/>
            <a:ahLst/>
            <a:cxnLst/>
            <a:rect l="l" t="t" r="r" b="b"/>
            <a:pathLst>
              <a:path h="34925">
                <a:moveTo>
                  <a:pt x="0" y="34797"/>
                </a:moveTo>
                <a:lnTo>
                  <a:pt x="0" y="0"/>
                </a:lnTo>
              </a:path>
            </a:pathLst>
          </a:custGeom>
          <a:ln w="13589">
            <a:solidFill>
              <a:srgbClr val="333333"/>
            </a:solidFill>
          </a:ln>
        </p:spPr>
        <p:txBody>
          <a:bodyPr wrap="square" lIns="0" tIns="0" rIns="0" bIns="0" rtlCol="0"/>
          <a:lstStyle/>
          <a:p>
            <a:endParaRPr/>
          </a:p>
        </p:txBody>
      </p:sp>
      <p:sp>
        <p:nvSpPr>
          <p:cNvPr id="15" name="object 15"/>
          <p:cNvSpPr txBox="1"/>
          <p:nvPr/>
        </p:nvSpPr>
        <p:spPr>
          <a:xfrm>
            <a:off x="3546364" y="4968749"/>
            <a:ext cx="280035" cy="208279"/>
          </a:xfrm>
          <a:prstGeom prst="rect">
            <a:avLst/>
          </a:prstGeom>
        </p:spPr>
        <p:txBody>
          <a:bodyPr vert="horz" wrap="square" lIns="0" tIns="12700" rIns="0" bIns="0" rtlCol="0">
            <a:spAutoFit/>
          </a:bodyPr>
          <a:lstStyle/>
          <a:p>
            <a:pPr marL="12700">
              <a:lnSpc>
                <a:spcPct val="100000"/>
              </a:lnSpc>
              <a:spcBef>
                <a:spcPts val="100"/>
              </a:spcBef>
            </a:pPr>
            <a:r>
              <a:rPr sz="1200" b="1" spc="-5" dirty="0">
                <a:solidFill>
                  <a:srgbClr val="4D4D4D"/>
                </a:solidFill>
                <a:latin typeface="Arial"/>
                <a:cs typeface="Arial"/>
              </a:rPr>
              <a:t>100</a:t>
            </a:r>
            <a:endParaRPr sz="1200">
              <a:latin typeface="Arial"/>
              <a:cs typeface="Arial"/>
            </a:endParaRPr>
          </a:p>
        </p:txBody>
      </p:sp>
      <p:sp>
        <p:nvSpPr>
          <p:cNvPr id="16" name="object 16"/>
          <p:cNvSpPr txBox="1"/>
          <p:nvPr/>
        </p:nvSpPr>
        <p:spPr>
          <a:xfrm>
            <a:off x="5431964" y="4968749"/>
            <a:ext cx="280035" cy="208279"/>
          </a:xfrm>
          <a:prstGeom prst="rect">
            <a:avLst/>
          </a:prstGeom>
        </p:spPr>
        <p:txBody>
          <a:bodyPr vert="horz" wrap="square" lIns="0" tIns="12700" rIns="0" bIns="0" rtlCol="0">
            <a:spAutoFit/>
          </a:bodyPr>
          <a:lstStyle/>
          <a:p>
            <a:pPr marL="12700">
              <a:lnSpc>
                <a:spcPct val="100000"/>
              </a:lnSpc>
              <a:spcBef>
                <a:spcPts val="100"/>
              </a:spcBef>
            </a:pPr>
            <a:r>
              <a:rPr sz="1200" b="1" spc="-5" dirty="0">
                <a:solidFill>
                  <a:srgbClr val="4D4D4D"/>
                </a:solidFill>
                <a:latin typeface="Arial"/>
                <a:cs typeface="Arial"/>
              </a:rPr>
              <a:t>400</a:t>
            </a:r>
            <a:endParaRPr sz="1200">
              <a:latin typeface="Arial"/>
              <a:cs typeface="Arial"/>
            </a:endParaRPr>
          </a:p>
        </p:txBody>
      </p:sp>
      <p:sp>
        <p:nvSpPr>
          <p:cNvPr id="17" name="object 17"/>
          <p:cNvSpPr txBox="1"/>
          <p:nvPr/>
        </p:nvSpPr>
        <p:spPr>
          <a:xfrm>
            <a:off x="4050309" y="4968749"/>
            <a:ext cx="1120775" cy="410845"/>
          </a:xfrm>
          <a:prstGeom prst="rect">
            <a:avLst/>
          </a:prstGeom>
        </p:spPr>
        <p:txBody>
          <a:bodyPr vert="horz" wrap="square" lIns="0" tIns="12700" rIns="0" bIns="0" rtlCol="0">
            <a:spAutoFit/>
          </a:bodyPr>
          <a:lstStyle/>
          <a:p>
            <a:pPr marL="36195" algn="ctr">
              <a:lnSpc>
                <a:spcPts val="1395"/>
              </a:lnSpc>
              <a:spcBef>
                <a:spcPts val="100"/>
              </a:spcBef>
              <a:tabLst>
                <a:tab pos="664845" algn="l"/>
              </a:tabLst>
            </a:pPr>
            <a:r>
              <a:rPr sz="1200" b="1" spc="-5" dirty="0">
                <a:solidFill>
                  <a:srgbClr val="4D4D4D"/>
                </a:solidFill>
                <a:latin typeface="Arial"/>
                <a:cs typeface="Arial"/>
              </a:rPr>
              <a:t>200	300</a:t>
            </a:r>
            <a:endParaRPr sz="1200">
              <a:latin typeface="Arial"/>
              <a:cs typeface="Arial"/>
            </a:endParaRPr>
          </a:p>
          <a:p>
            <a:pPr algn="ctr">
              <a:lnSpc>
                <a:spcPts val="1635"/>
              </a:lnSpc>
            </a:pPr>
            <a:r>
              <a:rPr sz="1400" b="1" spc="-5" dirty="0">
                <a:latin typeface="Arial"/>
                <a:cs typeface="Arial"/>
              </a:rPr>
              <a:t>Latency</a:t>
            </a:r>
            <a:r>
              <a:rPr sz="1400" b="1" spc="-70" dirty="0">
                <a:latin typeface="Arial"/>
                <a:cs typeface="Arial"/>
              </a:rPr>
              <a:t> </a:t>
            </a:r>
            <a:r>
              <a:rPr sz="1400" b="1" dirty="0">
                <a:latin typeface="Arial"/>
                <a:cs typeface="Arial"/>
              </a:rPr>
              <a:t>(ms)</a:t>
            </a:r>
            <a:endParaRPr sz="1400">
              <a:latin typeface="Arial"/>
              <a:cs typeface="Arial"/>
            </a:endParaRPr>
          </a:p>
        </p:txBody>
      </p:sp>
      <p:sp>
        <p:nvSpPr>
          <p:cNvPr id="18" name="object 18"/>
          <p:cNvSpPr txBox="1"/>
          <p:nvPr/>
        </p:nvSpPr>
        <p:spPr>
          <a:xfrm>
            <a:off x="2603394" y="3763078"/>
            <a:ext cx="203200" cy="866775"/>
          </a:xfrm>
          <a:prstGeom prst="rect">
            <a:avLst/>
          </a:prstGeom>
        </p:spPr>
        <p:txBody>
          <a:bodyPr vert="vert270" wrap="square" lIns="0" tIns="0" rIns="0" bIns="0" rtlCol="0">
            <a:spAutoFit/>
          </a:bodyPr>
          <a:lstStyle/>
          <a:p>
            <a:pPr marL="12700">
              <a:lnSpc>
                <a:spcPts val="1460"/>
              </a:lnSpc>
            </a:pPr>
            <a:r>
              <a:rPr sz="1400" b="1" spc="-15" dirty="0">
                <a:latin typeface="Arial"/>
                <a:cs typeface="Arial"/>
              </a:rPr>
              <a:t>Percentile</a:t>
            </a:r>
            <a:endParaRPr sz="1400">
              <a:latin typeface="Arial"/>
              <a:cs typeface="Arial"/>
            </a:endParaRPr>
          </a:p>
        </p:txBody>
      </p:sp>
      <p:grpSp>
        <p:nvGrpSpPr>
          <p:cNvPr id="19" name="object 19"/>
          <p:cNvGrpSpPr/>
          <p:nvPr/>
        </p:nvGrpSpPr>
        <p:grpSpPr>
          <a:xfrm>
            <a:off x="3450488" y="3121153"/>
            <a:ext cx="365760" cy="219710"/>
            <a:chOff x="3450488" y="3121153"/>
            <a:chExt cx="365760" cy="219710"/>
          </a:xfrm>
        </p:grpSpPr>
        <p:sp>
          <p:nvSpPr>
            <p:cNvPr id="20" name="object 20"/>
            <p:cNvSpPr/>
            <p:nvPr/>
          </p:nvSpPr>
          <p:spPr>
            <a:xfrm>
              <a:off x="3450488" y="3121153"/>
              <a:ext cx="365760" cy="219710"/>
            </a:xfrm>
            <a:custGeom>
              <a:avLst/>
              <a:gdLst/>
              <a:ahLst/>
              <a:cxnLst/>
              <a:rect l="l" t="t" r="r" b="b"/>
              <a:pathLst>
                <a:path w="365760" h="219710">
                  <a:moveTo>
                    <a:pt x="365759" y="0"/>
                  </a:moveTo>
                  <a:lnTo>
                    <a:pt x="0" y="0"/>
                  </a:lnTo>
                  <a:lnTo>
                    <a:pt x="0" y="219456"/>
                  </a:lnTo>
                  <a:lnTo>
                    <a:pt x="365759" y="219456"/>
                  </a:lnTo>
                  <a:lnTo>
                    <a:pt x="365759" y="0"/>
                  </a:lnTo>
                  <a:close/>
                </a:path>
              </a:pathLst>
            </a:custGeom>
            <a:solidFill>
              <a:srgbClr val="F2F2F2"/>
            </a:solidFill>
          </p:spPr>
          <p:txBody>
            <a:bodyPr wrap="square" lIns="0" tIns="0" rIns="0" bIns="0" rtlCol="0"/>
            <a:lstStyle/>
            <a:p>
              <a:endParaRPr/>
            </a:p>
          </p:txBody>
        </p:sp>
        <p:sp>
          <p:nvSpPr>
            <p:cNvPr id="21" name="object 21"/>
            <p:cNvSpPr/>
            <p:nvPr/>
          </p:nvSpPr>
          <p:spPr>
            <a:xfrm>
              <a:off x="3487064" y="3230881"/>
              <a:ext cx="292735" cy="0"/>
            </a:xfrm>
            <a:custGeom>
              <a:avLst/>
              <a:gdLst/>
              <a:ahLst/>
              <a:cxnLst/>
              <a:rect l="l" t="t" r="r" b="b"/>
              <a:pathLst>
                <a:path w="292735">
                  <a:moveTo>
                    <a:pt x="0" y="0"/>
                  </a:moveTo>
                  <a:lnTo>
                    <a:pt x="292607" y="0"/>
                  </a:lnTo>
                </a:path>
              </a:pathLst>
            </a:custGeom>
            <a:ln w="27051">
              <a:solidFill>
                <a:srgbClr val="000000"/>
              </a:solidFill>
              <a:prstDash val="sysDash"/>
            </a:ln>
          </p:spPr>
          <p:txBody>
            <a:bodyPr wrap="square" lIns="0" tIns="0" rIns="0" bIns="0" rtlCol="0"/>
            <a:lstStyle/>
            <a:p>
              <a:endParaRPr/>
            </a:p>
          </p:txBody>
        </p:sp>
      </p:grpSp>
      <p:grpSp>
        <p:nvGrpSpPr>
          <p:cNvPr id="22" name="object 22"/>
          <p:cNvGrpSpPr/>
          <p:nvPr/>
        </p:nvGrpSpPr>
        <p:grpSpPr>
          <a:xfrm>
            <a:off x="4125112" y="3121153"/>
            <a:ext cx="365760" cy="219710"/>
            <a:chOff x="4125112" y="3121153"/>
            <a:chExt cx="365760" cy="219710"/>
          </a:xfrm>
        </p:grpSpPr>
        <p:sp>
          <p:nvSpPr>
            <p:cNvPr id="23" name="object 23"/>
            <p:cNvSpPr/>
            <p:nvPr/>
          </p:nvSpPr>
          <p:spPr>
            <a:xfrm>
              <a:off x="4125112" y="3121153"/>
              <a:ext cx="365760" cy="219710"/>
            </a:xfrm>
            <a:custGeom>
              <a:avLst/>
              <a:gdLst/>
              <a:ahLst/>
              <a:cxnLst/>
              <a:rect l="l" t="t" r="r" b="b"/>
              <a:pathLst>
                <a:path w="365760" h="219710">
                  <a:moveTo>
                    <a:pt x="365759" y="0"/>
                  </a:moveTo>
                  <a:lnTo>
                    <a:pt x="0" y="0"/>
                  </a:lnTo>
                  <a:lnTo>
                    <a:pt x="0" y="219456"/>
                  </a:lnTo>
                  <a:lnTo>
                    <a:pt x="365759" y="219456"/>
                  </a:lnTo>
                  <a:lnTo>
                    <a:pt x="365759" y="0"/>
                  </a:lnTo>
                  <a:close/>
                </a:path>
              </a:pathLst>
            </a:custGeom>
            <a:solidFill>
              <a:srgbClr val="F2F2F2"/>
            </a:solidFill>
          </p:spPr>
          <p:txBody>
            <a:bodyPr wrap="square" lIns="0" tIns="0" rIns="0" bIns="0" rtlCol="0"/>
            <a:lstStyle/>
            <a:p>
              <a:endParaRPr/>
            </a:p>
          </p:txBody>
        </p:sp>
        <p:sp>
          <p:nvSpPr>
            <p:cNvPr id="24" name="object 24"/>
            <p:cNvSpPr/>
            <p:nvPr/>
          </p:nvSpPr>
          <p:spPr>
            <a:xfrm>
              <a:off x="4161688" y="3230881"/>
              <a:ext cx="292735" cy="0"/>
            </a:xfrm>
            <a:custGeom>
              <a:avLst/>
              <a:gdLst/>
              <a:ahLst/>
              <a:cxnLst/>
              <a:rect l="l" t="t" r="r" b="b"/>
              <a:pathLst>
                <a:path w="292735">
                  <a:moveTo>
                    <a:pt x="0" y="0"/>
                  </a:moveTo>
                  <a:lnTo>
                    <a:pt x="292607" y="0"/>
                  </a:lnTo>
                </a:path>
              </a:pathLst>
            </a:custGeom>
            <a:ln w="27051">
              <a:solidFill>
                <a:srgbClr val="FF0000"/>
              </a:solidFill>
            </a:ln>
          </p:spPr>
          <p:txBody>
            <a:bodyPr wrap="square" lIns="0" tIns="0" rIns="0" bIns="0" rtlCol="0"/>
            <a:lstStyle/>
            <a:p>
              <a:endParaRPr/>
            </a:p>
          </p:txBody>
        </p:sp>
      </p:grpSp>
      <p:grpSp>
        <p:nvGrpSpPr>
          <p:cNvPr id="25" name="object 25"/>
          <p:cNvGrpSpPr/>
          <p:nvPr/>
        </p:nvGrpSpPr>
        <p:grpSpPr>
          <a:xfrm>
            <a:off x="4698136" y="3121153"/>
            <a:ext cx="365760" cy="219710"/>
            <a:chOff x="4698136" y="3121153"/>
            <a:chExt cx="365760" cy="219710"/>
          </a:xfrm>
        </p:grpSpPr>
        <p:sp>
          <p:nvSpPr>
            <p:cNvPr id="26" name="object 26"/>
            <p:cNvSpPr/>
            <p:nvPr/>
          </p:nvSpPr>
          <p:spPr>
            <a:xfrm>
              <a:off x="4698136" y="3121153"/>
              <a:ext cx="365760" cy="219710"/>
            </a:xfrm>
            <a:custGeom>
              <a:avLst/>
              <a:gdLst/>
              <a:ahLst/>
              <a:cxnLst/>
              <a:rect l="l" t="t" r="r" b="b"/>
              <a:pathLst>
                <a:path w="365760" h="219710">
                  <a:moveTo>
                    <a:pt x="365759" y="0"/>
                  </a:moveTo>
                  <a:lnTo>
                    <a:pt x="0" y="0"/>
                  </a:lnTo>
                  <a:lnTo>
                    <a:pt x="0" y="219456"/>
                  </a:lnTo>
                  <a:lnTo>
                    <a:pt x="365759" y="219456"/>
                  </a:lnTo>
                  <a:lnTo>
                    <a:pt x="365759" y="0"/>
                  </a:lnTo>
                  <a:close/>
                </a:path>
              </a:pathLst>
            </a:custGeom>
            <a:solidFill>
              <a:srgbClr val="F2F2F2"/>
            </a:solidFill>
          </p:spPr>
          <p:txBody>
            <a:bodyPr wrap="square" lIns="0" tIns="0" rIns="0" bIns="0" rtlCol="0"/>
            <a:lstStyle/>
            <a:p>
              <a:endParaRPr/>
            </a:p>
          </p:txBody>
        </p:sp>
        <p:sp>
          <p:nvSpPr>
            <p:cNvPr id="27" name="object 27"/>
            <p:cNvSpPr/>
            <p:nvPr/>
          </p:nvSpPr>
          <p:spPr>
            <a:xfrm>
              <a:off x="4734712" y="3230881"/>
              <a:ext cx="292735" cy="0"/>
            </a:xfrm>
            <a:custGeom>
              <a:avLst/>
              <a:gdLst/>
              <a:ahLst/>
              <a:cxnLst/>
              <a:rect l="l" t="t" r="r" b="b"/>
              <a:pathLst>
                <a:path w="292735">
                  <a:moveTo>
                    <a:pt x="0" y="0"/>
                  </a:moveTo>
                  <a:lnTo>
                    <a:pt x="292607" y="0"/>
                  </a:lnTo>
                </a:path>
              </a:pathLst>
            </a:custGeom>
            <a:ln w="27051">
              <a:solidFill>
                <a:srgbClr val="0000FF"/>
              </a:solidFill>
              <a:prstDash val="lgDash"/>
            </a:ln>
          </p:spPr>
          <p:txBody>
            <a:bodyPr wrap="square" lIns="0" tIns="0" rIns="0" bIns="0" rtlCol="0"/>
            <a:lstStyle/>
            <a:p>
              <a:endParaRPr/>
            </a:p>
          </p:txBody>
        </p:sp>
      </p:grpSp>
      <p:sp>
        <p:nvSpPr>
          <p:cNvPr id="28" name="object 28"/>
          <p:cNvSpPr txBox="1"/>
          <p:nvPr/>
        </p:nvSpPr>
        <p:spPr>
          <a:xfrm>
            <a:off x="3830980" y="3144902"/>
            <a:ext cx="279400" cy="162560"/>
          </a:xfrm>
          <a:prstGeom prst="rect">
            <a:avLst/>
          </a:prstGeom>
        </p:spPr>
        <p:txBody>
          <a:bodyPr vert="horz" wrap="square" lIns="0" tIns="12700" rIns="0" bIns="0" rtlCol="0">
            <a:spAutoFit/>
          </a:bodyPr>
          <a:lstStyle/>
          <a:p>
            <a:pPr marL="12700">
              <a:lnSpc>
                <a:spcPct val="100000"/>
              </a:lnSpc>
              <a:spcBef>
                <a:spcPts val="100"/>
              </a:spcBef>
            </a:pPr>
            <a:r>
              <a:rPr sz="900" b="1" spc="-5" dirty="0">
                <a:latin typeface="Arial"/>
                <a:cs typeface="Arial"/>
              </a:rPr>
              <a:t>CMS</a:t>
            </a:r>
            <a:endParaRPr sz="900">
              <a:latin typeface="Arial"/>
              <a:cs typeface="Arial"/>
            </a:endParaRPr>
          </a:p>
        </p:txBody>
      </p:sp>
      <p:sp>
        <p:nvSpPr>
          <p:cNvPr id="29" name="object 29"/>
          <p:cNvSpPr txBox="1"/>
          <p:nvPr/>
        </p:nvSpPr>
        <p:spPr>
          <a:xfrm>
            <a:off x="4505552" y="3144902"/>
            <a:ext cx="178435" cy="162560"/>
          </a:xfrm>
          <a:prstGeom prst="rect">
            <a:avLst/>
          </a:prstGeom>
        </p:spPr>
        <p:txBody>
          <a:bodyPr vert="horz" wrap="square" lIns="0" tIns="12700" rIns="0" bIns="0" rtlCol="0">
            <a:spAutoFit/>
          </a:bodyPr>
          <a:lstStyle/>
          <a:p>
            <a:pPr marL="12700">
              <a:lnSpc>
                <a:spcPct val="100000"/>
              </a:lnSpc>
              <a:spcBef>
                <a:spcPts val="100"/>
              </a:spcBef>
            </a:pPr>
            <a:r>
              <a:rPr sz="900" b="1" dirty="0">
                <a:latin typeface="Arial"/>
                <a:cs typeface="Arial"/>
              </a:rPr>
              <a:t>G1</a:t>
            </a:r>
            <a:endParaRPr sz="900">
              <a:latin typeface="Arial"/>
              <a:cs typeface="Arial"/>
            </a:endParaRPr>
          </a:p>
        </p:txBody>
      </p:sp>
      <p:sp>
        <p:nvSpPr>
          <p:cNvPr id="30" name="object 30"/>
          <p:cNvSpPr txBox="1"/>
          <p:nvPr/>
        </p:nvSpPr>
        <p:spPr>
          <a:xfrm>
            <a:off x="5078608" y="3144902"/>
            <a:ext cx="507365" cy="162560"/>
          </a:xfrm>
          <a:prstGeom prst="rect">
            <a:avLst/>
          </a:prstGeom>
        </p:spPr>
        <p:txBody>
          <a:bodyPr vert="horz" wrap="square" lIns="0" tIns="12700" rIns="0" bIns="0" rtlCol="0">
            <a:spAutoFit/>
          </a:bodyPr>
          <a:lstStyle/>
          <a:p>
            <a:pPr marL="12700">
              <a:lnSpc>
                <a:spcPct val="100000"/>
              </a:lnSpc>
              <a:spcBef>
                <a:spcPts val="100"/>
              </a:spcBef>
            </a:pPr>
            <a:r>
              <a:rPr sz="900" b="1" dirty="0">
                <a:latin typeface="Arial"/>
                <a:cs typeface="Arial"/>
              </a:rPr>
              <a:t>Plati</a:t>
            </a:r>
            <a:r>
              <a:rPr sz="900" b="1" spc="-10" dirty="0">
                <a:latin typeface="Arial"/>
                <a:cs typeface="Arial"/>
              </a:rPr>
              <a:t>n</a:t>
            </a:r>
            <a:r>
              <a:rPr sz="900" b="1" dirty="0">
                <a:latin typeface="Arial"/>
                <a:cs typeface="Arial"/>
              </a:rPr>
              <a:t>um</a:t>
            </a:r>
            <a:endParaRPr sz="900">
              <a:latin typeface="Arial"/>
              <a:cs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439419"/>
            <a:ext cx="7426325" cy="452120"/>
          </a:xfrm>
          <a:prstGeom prst="rect">
            <a:avLst/>
          </a:prstGeom>
        </p:spPr>
        <p:txBody>
          <a:bodyPr vert="horz" wrap="square" lIns="0" tIns="12700" rIns="0" bIns="0" rtlCol="0">
            <a:spAutoFit/>
          </a:bodyPr>
          <a:lstStyle/>
          <a:p>
            <a:pPr marL="12700">
              <a:lnSpc>
                <a:spcPct val="100000"/>
              </a:lnSpc>
              <a:spcBef>
                <a:spcPts val="100"/>
              </a:spcBef>
            </a:pPr>
            <a:r>
              <a:rPr sz="2800" b="1" spc="-10" dirty="0">
                <a:solidFill>
                  <a:srgbClr val="BE384B"/>
                </a:solidFill>
                <a:latin typeface="Arial"/>
                <a:cs typeface="Arial"/>
              </a:rPr>
              <a:t>CPU </a:t>
            </a:r>
            <a:r>
              <a:rPr sz="2800" b="1" spc="100" dirty="0">
                <a:solidFill>
                  <a:srgbClr val="BE384B"/>
                </a:solidFill>
                <a:latin typeface="Arial"/>
                <a:cs typeface="Arial"/>
              </a:rPr>
              <a:t>Utilization </a:t>
            </a:r>
            <a:r>
              <a:rPr sz="2800" b="1" spc="110" dirty="0">
                <a:solidFill>
                  <a:srgbClr val="BE384B"/>
                </a:solidFill>
                <a:latin typeface="Arial"/>
                <a:cs typeface="Arial"/>
              </a:rPr>
              <a:t>Under </a:t>
            </a:r>
            <a:r>
              <a:rPr sz="2800" b="1" spc="10" dirty="0">
                <a:solidFill>
                  <a:srgbClr val="BE384B"/>
                </a:solidFill>
                <a:latin typeface="Arial"/>
                <a:cs typeface="Arial"/>
              </a:rPr>
              <a:t>Stressful</a:t>
            </a:r>
            <a:r>
              <a:rPr sz="2800" b="1" spc="5" dirty="0">
                <a:solidFill>
                  <a:srgbClr val="BE384B"/>
                </a:solidFill>
                <a:latin typeface="Arial"/>
                <a:cs typeface="Arial"/>
              </a:rPr>
              <a:t> </a:t>
            </a:r>
            <a:r>
              <a:rPr sz="2800" b="1" spc="100" dirty="0">
                <a:solidFill>
                  <a:srgbClr val="BE384B"/>
                </a:solidFill>
                <a:latin typeface="Arial"/>
                <a:cs typeface="Arial"/>
              </a:rPr>
              <a:t>Wor</a:t>
            </a:r>
            <a:r>
              <a:rPr lang="en-US" altLang="zh-CN" sz="2800" b="1" spc="100" dirty="0">
                <a:solidFill>
                  <a:srgbClr val="BE384B"/>
                </a:solidFill>
                <a:latin typeface="Arial"/>
                <a:cs typeface="Arial"/>
              </a:rPr>
              <a:t>k</a:t>
            </a:r>
            <a:r>
              <a:rPr sz="2800" b="1" spc="100" dirty="0">
                <a:solidFill>
                  <a:srgbClr val="BE384B"/>
                </a:solidFill>
                <a:latin typeface="Arial"/>
                <a:cs typeface="Arial"/>
              </a:rPr>
              <a:t>load</a:t>
            </a:r>
            <a:endParaRPr sz="2800" dirty="0">
              <a:latin typeface="Arial"/>
              <a:cs typeface="Arial"/>
            </a:endParaRPr>
          </a:p>
        </p:txBody>
      </p:sp>
      <p:sp>
        <p:nvSpPr>
          <p:cNvPr id="3" name="object 3"/>
          <p:cNvSpPr txBox="1"/>
          <p:nvPr/>
        </p:nvSpPr>
        <p:spPr>
          <a:xfrm>
            <a:off x="535940" y="1263141"/>
            <a:ext cx="7214870" cy="1146810"/>
          </a:xfrm>
          <a:prstGeom prst="rect">
            <a:avLst/>
          </a:prstGeom>
        </p:spPr>
        <p:txBody>
          <a:bodyPr vert="horz" wrap="square" lIns="0" tIns="140970" rIns="0" bIns="0" rtlCol="0">
            <a:spAutoFit/>
          </a:bodyPr>
          <a:lstStyle/>
          <a:p>
            <a:pPr marL="355600" indent="-342900">
              <a:lnSpc>
                <a:spcPct val="100000"/>
              </a:lnSpc>
              <a:spcBef>
                <a:spcPts val="1110"/>
              </a:spcBef>
              <a:buFont typeface="Arial"/>
              <a:buChar char="•"/>
              <a:tabLst>
                <a:tab pos="354965" algn="l"/>
                <a:tab pos="355600" algn="l"/>
              </a:tabLst>
            </a:pPr>
            <a:r>
              <a:rPr sz="2000" b="1" spc="-5" dirty="0">
                <a:solidFill>
                  <a:srgbClr val="404040"/>
                </a:solidFill>
                <a:latin typeface="Arial"/>
                <a:cs typeface="Arial"/>
              </a:rPr>
              <a:t>Collecting the average </a:t>
            </a:r>
            <a:r>
              <a:rPr sz="2000" b="1" dirty="0">
                <a:solidFill>
                  <a:srgbClr val="404040"/>
                </a:solidFill>
                <a:latin typeface="Arial"/>
                <a:cs typeface="Arial"/>
              </a:rPr>
              <a:t>CPU </a:t>
            </a:r>
            <a:r>
              <a:rPr sz="2000" b="1" spc="-5" dirty="0">
                <a:solidFill>
                  <a:srgbClr val="404040"/>
                </a:solidFill>
                <a:latin typeface="Arial"/>
                <a:cs typeface="Arial"/>
              </a:rPr>
              <a:t>utilization </a:t>
            </a:r>
            <a:r>
              <a:rPr sz="2000" b="1" spc="-10" dirty="0">
                <a:solidFill>
                  <a:srgbClr val="404040"/>
                </a:solidFill>
                <a:latin typeface="Arial"/>
                <a:cs typeface="Arial"/>
              </a:rPr>
              <a:t>with </a:t>
            </a:r>
            <a:r>
              <a:rPr sz="2000" b="1" spc="-5" dirty="0">
                <a:solidFill>
                  <a:srgbClr val="404040"/>
                </a:solidFill>
                <a:latin typeface="Arial"/>
                <a:cs typeface="Arial"/>
              </a:rPr>
              <a:t>Linux </a:t>
            </a:r>
            <a:r>
              <a:rPr sz="2000" b="1" i="1" dirty="0">
                <a:solidFill>
                  <a:srgbClr val="404040"/>
                </a:solidFill>
                <a:latin typeface="Arial"/>
                <a:cs typeface="Arial"/>
              </a:rPr>
              <a:t>sar</a:t>
            </a:r>
            <a:endParaRPr sz="2000" dirty="0">
              <a:latin typeface="Arial"/>
              <a:cs typeface="Arial"/>
            </a:endParaRPr>
          </a:p>
          <a:p>
            <a:pPr marL="755650" lvl="1" indent="-285750">
              <a:lnSpc>
                <a:spcPct val="100000"/>
              </a:lnSpc>
              <a:spcBef>
                <a:spcPts val="805"/>
              </a:spcBef>
              <a:buChar char="–"/>
              <a:tabLst>
                <a:tab pos="755015" algn="l"/>
                <a:tab pos="755650" algn="l"/>
              </a:tabLst>
            </a:pPr>
            <a:r>
              <a:rPr sz="1600" spc="-5" dirty="0">
                <a:solidFill>
                  <a:srgbClr val="404040"/>
                </a:solidFill>
                <a:latin typeface="Arial"/>
                <a:cs typeface="Arial"/>
              </a:rPr>
              <a:t>CMS induces moderate </a:t>
            </a:r>
            <a:r>
              <a:rPr sz="1600" spc="-10" dirty="0">
                <a:solidFill>
                  <a:srgbClr val="404040"/>
                </a:solidFill>
                <a:latin typeface="Arial"/>
                <a:cs typeface="Arial"/>
              </a:rPr>
              <a:t>CPU </a:t>
            </a:r>
            <a:r>
              <a:rPr sz="1600" spc="-5" dirty="0">
                <a:solidFill>
                  <a:srgbClr val="404040"/>
                </a:solidFill>
                <a:latin typeface="Arial"/>
                <a:cs typeface="Arial"/>
              </a:rPr>
              <a:t>consumption (but poor</a:t>
            </a:r>
            <a:r>
              <a:rPr sz="1600" spc="60" dirty="0">
                <a:solidFill>
                  <a:srgbClr val="404040"/>
                </a:solidFill>
                <a:latin typeface="Arial"/>
                <a:cs typeface="Arial"/>
              </a:rPr>
              <a:t> </a:t>
            </a:r>
            <a:r>
              <a:rPr sz="1600" spc="-5" dirty="0">
                <a:solidFill>
                  <a:srgbClr val="404040"/>
                </a:solidFill>
                <a:latin typeface="Arial"/>
                <a:cs typeface="Arial"/>
              </a:rPr>
              <a:t>latency)</a:t>
            </a:r>
            <a:endParaRPr sz="1600" dirty="0">
              <a:latin typeface="Arial"/>
              <a:cs typeface="Arial"/>
            </a:endParaRPr>
          </a:p>
          <a:p>
            <a:pPr marL="755650" lvl="1" indent="-285750">
              <a:lnSpc>
                <a:spcPct val="100000"/>
              </a:lnSpc>
              <a:spcBef>
                <a:spcPts val="770"/>
              </a:spcBef>
              <a:buChar char="–"/>
              <a:tabLst>
                <a:tab pos="755015" algn="l"/>
                <a:tab pos="755650" algn="l"/>
              </a:tabLst>
            </a:pPr>
            <a:r>
              <a:rPr sz="1600" spc="-5" dirty="0">
                <a:solidFill>
                  <a:srgbClr val="404040"/>
                </a:solidFill>
                <a:latin typeface="Arial"/>
                <a:cs typeface="Arial"/>
              </a:rPr>
              <a:t>Platinum has better </a:t>
            </a:r>
            <a:r>
              <a:rPr sz="1600" spc="-10" dirty="0">
                <a:solidFill>
                  <a:srgbClr val="404040"/>
                </a:solidFill>
                <a:latin typeface="Arial"/>
                <a:cs typeface="Arial"/>
              </a:rPr>
              <a:t>CPU </a:t>
            </a:r>
            <a:r>
              <a:rPr sz="1600" spc="-5" dirty="0">
                <a:solidFill>
                  <a:srgbClr val="404040"/>
                </a:solidFill>
                <a:latin typeface="Arial"/>
                <a:cs typeface="Arial"/>
              </a:rPr>
              <a:t>utilization compared with </a:t>
            </a:r>
            <a:r>
              <a:rPr sz="1600" dirty="0">
                <a:solidFill>
                  <a:srgbClr val="404040"/>
                </a:solidFill>
                <a:latin typeface="Arial"/>
                <a:cs typeface="Arial"/>
              </a:rPr>
              <a:t>G1 </a:t>
            </a:r>
            <a:r>
              <a:rPr sz="1600" spc="-5" dirty="0">
                <a:solidFill>
                  <a:srgbClr val="404040"/>
                </a:solidFill>
                <a:latin typeface="Arial"/>
                <a:cs typeface="Arial"/>
              </a:rPr>
              <a:t>and</a:t>
            </a:r>
            <a:r>
              <a:rPr sz="1600" spc="55" dirty="0">
                <a:solidFill>
                  <a:srgbClr val="404040"/>
                </a:solidFill>
                <a:latin typeface="Arial"/>
                <a:cs typeface="Arial"/>
              </a:rPr>
              <a:t> </a:t>
            </a:r>
            <a:r>
              <a:rPr sz="1600" spc="-5" dirty="0">
                <a:solidFill>
                  <a:srgbClr val="404040"/>
                </a:solidFill>
                <a:latin typeface="Arial"/>
                <a:cs typeface="Arial"/>
              </a:rPr>
              <a:t>Shenandoah</a:t>
            </a:r>
            <a:endParaRPr sz="1600" dirty="0">
              <a:latin typeface="Arial"/>
              <a:cs typeface="Arial"/>
            </a:endParaRPr>
          </a:p>
        </p:txBody>
      </p:sp>
      <p:sp>
        <p:nvSpPr>
          <p:cNvPr id="4" name="object 4"/>
          <p:cNvSpPr txBox="1"/>
          <p:nvPr/>
        </p:nvSpPr>
        <p:spPr>
          <a:xfrm>
            <a:off x="8419465" y="5333491"/>
            <a:ext cx="187325" cy="208279"/>
          </a:xfrm>
          <a:prstGeom prst="rect">
            <a:avLst/>
          </a:prstGeom>
        </p:spPr>
        <p:txBody>
          <a:bodyPr vert="horz" wrap="square" lIns="0" tIns="12700" rIns="0" bIns="0" rtlCol="0">
            <a:spAutoFit/>
          </a:bodyPr>
          <a:lstStyle/>
          <a:p>
            <a:pPr marL="12700">
              <a:lnSpc>
                <a:spcPct val="100000"/>
              </a:lnSpc>
              <a:spcBef>
                <a:spcPts val="100"/>
              </a:spcBef>
            </a:pPr>
            <a:r>
              <a:rPr sz="1200" spc="-35" dirty="0">
                <a:solidFill>
                  <a:srgbClr val="898989"/>
                </a:solidFill>
                <a:latin typeface="Arial"/>
                <a:cs typeface="Arial"/>
              </a:rPr>
              <a:t>35</a:t>
            </a:r>
            <a:endParaRPr sz="1200">
              <a:latin typeface="Arial"/>
              <a:cs typeface="Arial"/>
            </a:endParaRPr>
          </a:p>
        </p:txBody>
      </p:sp>
      <p:graphicFrame>
        <p:nvGraphicFramePr>
          <p:cNvPr id="5" name="object 5"/>
          <p:cNvGraphicFramePr>
            <a:graphicFrameLocks noGrp="1"/>
          </p:cNvGraphicFramePr>
          <p:nvPr/>
        </p:nvGraphicFramePr>
        <p:xfrm>
          <a:off x="1289367" y="3317087"/>
          <a:ext cx="6553197" cy="1478279"/>
        </p:xfrm>
        <a:graphic>
          <a:graphicData uri="http://schemas.openxmlformats.org/drawingml/2006/table">
            <a:tbl>
              <a:tblPr firstRow="1" bandRow="1">
                <a:tableStyleId>{2D5ABB26-0587-4C30-8999-92F81FD0307C}</a:tableStyleId>
              </a:tblPr>
              <a:tblGrid>
                <a:gridCol w="1579880">
                  <a:extLst>
                    <a:ext uri="{9D8B030D-6E8A-4147-A177-3AD203B41FA5}">
                      <a16:colId xmlns:a16="http://schemas.microsoft.com/office/drawing/2014/main" val="20000"/>
                    </a:ext>
                  </a:extLst>
                </a:gridCol>
                <a:gridCol w="1026794">
                  <a:extLst>
                    <a:ext uri="{9D8B030D-6E8A-4147-A177-3AD203B41FA5}">
                      <a16:colId xmlns:a16="http://schemas.microsoft.com/office/drawing/2014/main" val="20001"/>
                    </a:ext>
                  </a:extLst>
                </a:gridCol>
                <a:gridCol w="1053464">
                  <a:extLst>
                    <a:ext uri="{9D8B030D-6E8A-4147-A177-3AD203B41FA5}">
                      <a16:colId xmlns:a16="http://schemas.microsoft.com/office/drawing/2014/main" val="20002"/>
                    </a:ext>
                  </a:extLst>
                </a:gridCol>
                <a:gridCol w="1658619">
                  <a:extLst>
                    <a:ext uri="{9D8B030D-6E8A-4147-A177-3AD203B41FA5}">
                      <a16:colId xmlns:a16="http://schemas.microsoft.com/office/drawing/2014/main" val="20003"/>
                    </a:ext>
                  </a:extLst>
                </a:gridCol>
                <a:gridCol w="1234440">
                  <a:extLst>
                    <a:ext uri="{9D8B030D-6E8A-4147-A177-3AD203B41FA5}">
                      <a16:colId xmlns:a16="http://schemas.microsoft.com/office/drawing/2014/main" val="20004"/>
                    </a:ext>
                  </a:extLst>
                </a:gridCol>
              </a:tblGrid>
              <a:tr h="370840">
                <a:tc>
                  <a:txBody>
                    <a:bodyPr/>
                    <a:lstStyle/>
                    <a:p>
                      <a:pPr marL="3810" algn="ctr">
                        <a:lnSpc>
                          <a:spcPct val="100000"/>
                        </a:lnSpc>
                        <a:spcBef>
                          <a:spcPts val="350"/>
                        </a:spcBef>
                      </a:pPr>
                      <a:r>
                        <a:rPr sz="1800" b="1" spc="-5" dirty="0">
                          <a:latin typeface="Arial"/>
                          <a:cs typeface="Arial"/>
                        </a:rPr>
                        <a:t>Application</a:t>
                      </a:r>
                      <a:endParaRPr sz="1800">
                        <a:latin typeface="Arial"/>
                        <a:cs typeface="Arial"/>
                      </a:endParaRPr>
                    </a:p>
                  </a:txBody>
                  <a:tcPr marL="0" marR="0" marT="44450" marB="0">
                    <a:lnL w="19050">
                      <a:solidFill>
                        <a:srgbClr val="000000"/>
                      </a:solidFill>
                      <a:prstDash val="solid"/>
                    </a:lnL>
                    <a:lnT w="19050">
                      <a:solidFill>
                        <a:srgbClr val="000000"/>
                      </a:solidFill>
                      <a:prstDash val="solid"/>
                    </a:lnT>
                    <a:lnB w="19050">
                      <a:solidFill>
                        <a:srgbClr val="000000"/>
                      </a:solidFill>
                      <a:prstDash val="solid"/>
                    </a:lnB>
                  </a:tcPr>
                </a:tc>
                <a:tc>
                  <a:txBody>
                    <a:bodyPr/>
                    <a:lstStyle/>
                    <a:p>
                      <a:pPr marR="2540" algn="ctr">
                        <a:lnSpc>
                          <a:spcPct val="100000"/>
                        </a:lnSpc>
                        <a:spcBef>
                          <a:spcPts val="350"/>
                        </a:spcBef>
                      </a:pPr>
                      <a:r>
                        <a:rPr sz="1800" b="1" dirty="0">
                          <a:latin typeface="Arial"/>
                          <a:cs typeface="Arial"/>
                        </a:rPr>
                        <a:t>CMS</a:t>
                      </a:r>
                      <a:endParaRPr sz="1800">
                        <a:latin typeface="Arial"/>
                        <a:cs typeface="Arial"/>
                      </a:endParaRPr>
                    </a:p>
                  </a:txBody>
                  <a:tcPr marL="0" marR="0" marT="44450" marB="0">
                    <a:lnT w="19050">
                      <a:solidFill>
                        <a:srgbClr val="000000"/>
                      </a:solidFill>
                      <a:prstDash val="solid"/>
                    </a:lnT>
                    <a:lnB w="19050">
                      <a:solidFill>
                        <a:srgbClr val="000000"/>
                      </a:solidFill>
                      <a:prstDash val="solid"/>
                    </a:lnB>
                  </a:tcPr>
                </a:tc>
                <a:tc>
                  <a:txBody>
                    <a:bodyPr/>
                    <a:lstStyle/>
                    <a:p>
                      <a:pPr marR="8255" algn="ctr">
                        <a:lnSpc>
                          <a:spcPct val="100000"/>
                        </a:lnSpc>
                        <a:spcBef>
                          <a:spcPts val="350"/>
                        </a:spcBef>
                      </a:pPr>
                      <a:r>
                        <a:rPr sz="1800" b="1" spc="-5" dirty="0">
                          <a:latin typeface="Arial"/>
                          <a:cs typeface="Arial"/>
                        </a:rPr>
                        <a:t>G1</a:t>
                      </a:r>
                      <a:endParaRPr sz="1800">
                        <a:latin typeface="Arial"/>
                        <a:cs typeface="Arial"/>
                      </a:endParaRPr>
                    </a:p>
                  </a:txBody>
                  <a:tcPr marL="0" marR="0" marT="44450" marB="0">
                    <a:lnT w="19050">
                      <a:solidFill>
                        <a:srgbClr val="000000"/>
                      </a:solidFill>
                      <a:prstDash val="solid"/>
                    </a:lnT>
                    <a:lnB w="19050">
                      <a:solidFill>
                        <a:srgbClr val="000000"/>
                      </a:solidFill>
                      <a:prstDash val="solid"/>
                    </a:lnB>
                  </a:tcPr>
                </a:tc>
                <a:tc>
                  <a:txBody>
                    <a:bodyPr/>
                    <a:lstStyle/>
                    <a:p>
                      <a:pPr marL="7620" algn="ctr">
                        <a:lnSpc>
                          <a:spcPct val="100000"/>
                        </a:lnSpc>
                        <a:spcBef>
                          <a:spcPts val="350"/>
                        </a:spcBef>
                      </a:pPr>
                      <a:r>
                        <a:rPr sz="1800" b="1" spc="-5" dirty="0">
                          <a:latin typeface="Arial"/>
                          <a:cs typeface="Arial"/>
                        </a:rPr>
                        <a:t>Shenandoah</a:t>
                      </a:r>
                      <a:endParaRPr sz="1800">
                        <a:latin typeface="Arial"/>
                        <a:cs typeface="Arial"/>
                      </a:endParaRPr>
                    </a:p>
                  </a:txBody>
                  <a:tcPr marL="0" marR="0" marT="44450" marB="0">
                    <a:lnT w="19050">
                      <a:solidFill>
                        <a:srgbClr val="000000"/>
                      </a:solidFill>
                      <a:prstDash val="solid"/>
                    </a:lnT>
                    <a:lnB w="19050">
                      <a:solidFill>
                        <a:srgbClr val="000000"/>
                      </a:solidFill>
                      <a:prstDash val="solid"/>
                    </a:lnB>
                  </a:tcPr>
                </a:tc>
                <a:tc>
                  <a:txBody>
                    <a:bodyPr/>
                    <a:lstStyle/>
                    <a:p>
                      <a:pPr marL="10160" algn="ctr">
                        <a:lnSpc>
                          <a:spcPct val="100000"/>
                        </a:lnSpc>
                        <a:spcBef>
                          <a:spcPts val="350"/>
                        </a:spcBef>
                      </a:pPr>
                      <a:r>
                        <a:rPr sz="1800" b="1" spc="-5" dirty="0">
                          <a:latin typeface="Arial"/>
                          <a:cs typeface="Arial"/>
                        </a:rPr>
                        <a:t>Platinum</a:t>
                      </a:r>
                      <a:endParaRPr sz="1800">
                        <a:latin typeface="Arial"/>
                        <a:cs typeface="Arial"/>
                      </a:endParaRPr>
                    </a:p>
                  </a:txBody>
                  <a:tcPr marL="0" marR="0" marT="44450" marB="0">
                    <a:lnR w="1905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0"/>
                  </a:ext>
                </a:extLst>
              </a:tr>
              <a:tr h="377847">
                <a:tc>
                  <a:txBody>
                    <a:bodyPr/>
                    <a:lstStyle/>
                    <a:p>
                      <a:pPr marL="3810" algn="ctr">
                        <a:lnSpc>
                          <a:spcPct val="100000"/>
                        </a:lnSpc>
                        <a:spcBef>
                          <a:spcPts val="359"/>
                        </a:spcBef>
                      </a:pPr>
                      <a:r>
                        <a:rPr sz="1800" spc="-5" dirty="0">
                          <a:latin typeface="Arial"/>
                          <a:cs typeface="Arial"/>
                        </a:rPr>
                        <a:t>Specjbb2015</a:t>
                      </a:r>
                      <a:endParaRPr sz="1800">
                        <a:latin typeface="Arial"/>
                        <a:cs typeface="Arial"/>
                      </a:endParaRPr>
                    </a:p>
                  </a:txBody>
                  <a:tcPr marL="0" marR="0" marT="45719" marB="0">
                    <a:lnL w="19050">
                      <a:solidFill>
                        <a:srgbClr val="000000"/>
                      </a:solidFill>
                      <a:prstDash val="solid"/>
                    </a:lnL>
                    <a:lnT w="19050">
                      <a:solidFill>
                        <a:srgbClr val="000000"/>
                      </a:solidFill>
                      <a:prstDash val="solid"/>
                    </a:lnT>
                  </a:tcPr>
                </a:tc>
                <a:tc>
                  <a:txBody>
                    <a:bodyPr/>
                    <a:lstStyle/>
                    <a:p>
                      <a:pPr marR="2540" algn="ctr">
                        <a:lnSpc>
                          <a:spcPct val="100000"/>
                        </a:lnSpc>
                        <a:spcBef>
                          <a:spcPts val="359"/>
                        </a:spcBef>
                      </a:pPr>
                      <a:r>
                        <a:rPr sz="1800" spc="-5" dirty="0">
                          <a:latin typeface="Arial"/>
                          <a:cs typeface="Arial"/>
                        </a:rPr>
                        <a:t>48.79%</a:t>
                      </a:r>
                      <a:endParaRPr sz="1800">
                        <a:latin typeface="Arial"/>
                        <a:cs typeface="Arial"/>
                      </a:endParaRPr>
                    </a:p>
                  </a:txBody>
                  <a:tcPr marL="0" marR="0" marT="45719" marB="0">
                    <a:lnT w="19050">
                      <a:solidFill>
                        <a:srgbClr val="000000"/>
                      </a:solidFill>
                      <a:prstDash val="solid"/>
                    </a:lnT>
                  </a:tcPr>
                </a:tc>
                <a:tc>
                  <a:txBody>
                    <a:bodyPr/>
                    <a:lstStyle/>
                    <a:p>
                      <a:pPr marR="8890" algn="ctr">
                        <a:lnSpc>
                          <a:spcPct val="100000"/>
                        </a:lnSpc>
                        <a:spcBef>
                          <a:spcPts val="359"/>
                        </a:spcBef>
                      </a:pPr>
                      <a:r>
                        <a:rPr sz="1800" spc="-5" dirty="0">
                          <a:latin typeface="Arial"/>
                          <a:cs typeface="Arial"/>
                        </a:rPr>
                        <a:t>77.66%</a:t>
                      </a:r>
                      <a:endParaRPr sz="1800">
                        <a:latin typeface="Arial"/>
                        <a:cs typeface="Arial"/>
                      </a:endParaRPr>
                    </a:p>
                  </a:txBody>
                  <a:tcPr marL="0" marR="0" marT="45719" marB="0">
                    <a:lnT w="19050">
                      <a:solidFill>
                        <a:srgbClr val="000000"/>
                      </a:solidFill>
                      <a:prstDash val="solid"/>
                    </a:lnT>
                  </a:tcPr>
                </a:tc>
                <a:tc>
                  <a:txBody>
                    <a:bodyPr/>
                    <a:lstStyle/>
                    <a:p>
                      <a:pPr marL="7620" algn="ctr">
                        <a:lnSpc>
                          <a:spcPct val="100000"/>
                        </a:lnSpc>
                        <a:spcBef>
                          <a:spcPts val="359"/>
                        </a:spcBef>
                      </a:pPr>
                      <a:r>
                        <a:rPr sz="1800" spc="-5" dirty="0">
                          <a:latin typeface="Arial"/>
                          <a:cs typeface="Arial"/>
                        </a:rPr>
                        <a:t>77.80%</a:t>
                      </a:r>
                      <a:endParaRPr sz="1800">
                        <a:latin typeface="Arial"/>
                        <a:cs typeface="Arial"/>
                      </a:endParaRPr>
                    </a:p>
                  </a:txBody>
                  <a:tcPr marL="0" marR="0" marT="45719" marB="0">
                    <a:lnT w="19050">
                      <a:solidFill>
                        <a:srgbClr val="000000"/>
                      </a:solidFill>
                      <a:prstDash val="solid"/>
                    </a:lnT>
                  </a:tcPr>
                </a:tc>
                <a:tc>
                  <a:txBody>
                    <a:bodyPr/>
                    <a:lstStyle/>
                    <a:p>
                      <a:pPr marL="10160" algn="ctr">
                        <a:lnSpc>
                          <a:spcPct val="100000"/>
                        </a:lnSpc>
                        <a:spcBef>
                          <a:spcPts val="359"/>
                        </a:spcBef>
                      </a:pPr>
                      <a:r>
                        <a:rPr sz="1800" spc="-5" dirty="0">
                          <a:latin typeface="Arial"/>
                          <a:cs typeface="Arial"/>
                        </a:rPr>
                        <a:t>50.56%</a:t>
                      </a:r>
                      <a:endParaRPr sz="1800">
                        <a:latin typeface="Arial"/>
                        <a:cs typeface="Arial"/>
                      </a:endParaRPr>
                    </a:p>
                  </a:txBody>
                  <a:tcPr marL="0" marR="0" marT="45719" marB="0">
                    <a:lnR w="19050">
                      <a:solidFill>
                        <a:srgbClr val="000000"/>
                      </a:solidFill>
                      <a:prstDash val="solid"/>
                    </a:lnR>
                    <a:lnT w="19050">
                      <a:solidFill>
                        <a:srgbClr val="000000"/>
                      </a:solidFill>
                      <a:prstDash val="solid"/>
                    </a:lnT>
                  </a:tcPr>
                </a:tc>
                <a:extLst>
                  <a:ext uri="{0D108BD9-81ED-4DB2-BD59-A6C34878D82A}">
                    <a16:rowId xmlns:a16="http://schemas.microsoft.com/office/drawing/2014/main" val="10001"/>
                  </a:ext>
                </a:extLst>
              </a:tr>
              <a:tr h="368807">
                <a:tc>
                  <a:txBody>
                    <a:bodyPr/>
                    <a:lstStyle/>
                    <a:p>
                      <a:pPr marL="3810" algn="ctr">
                        <a:lnSpc>
                          <a:spcPct val="100000"/>
                        </a:lnSpc>
                        <a:spcBef>
                          <a:spcPts val="265"/>
                        </a:spcBef>
                      </a:pPr>
                      <a:r>
                        <a:rPr sz="1800" spc="-5" dirty="0">
                          <a:latin typeface="Arial"/>
                          <a:cs typeface="Arial"/>
                        </a:rPr>
                        <a:t>Cassandra</a:t>
                      </a:r>
                      <a:endParaRPr sz="1800">
                        <a:latin typeface="Arial"/>
                        <a:cs typeface="Arial"/>
                      </a:endParaRPr>
                    </a:p>
                  </a:txBody>
                  <a:tcPr marL="0" marR="0" marT="33655" marB="0">
                    <a:lnL w="19050">
                      <a:solidFill>
                        <a:srgbClr val="000000"/>
                      </a:solidFill>
                      <a:prstDash val="solid"/>
                    </a:lnL>
                  </a:tcPr>
                </a:tc>
                <a:tc>
                  <a:txBody>
                    <a:bodyPr/>
                    <a:lstStyle/>
                    <a:p>
                      <a:pPr marR="2540" algn="ctr">
                        <a:lnSpc>
                          <a:spcPct val="100000"/>
                        </a:lnSpc>
                        <a:spcBef>
                          <a:spcPts val="265"/>
                        </a:spcBef>
                      </a:pPr>
                      <a:r>
                        <a:rPr sz="1800" spc="-5" dirty="0">
                          <a:latin typeface="Arial"/>
                          <a:cs typeface="Arial"/>
                        </a:rPr>
                        <a:t>12.10%</a:t>
                      </a:r>
                      <a:endParaRPr sz="1800">
                        <a:latin typeface="Arial"/>
                        <a:cs typeface="Arial"/>
                      </a:endParaRPr>
                    </a:p>
                  </a:txBody>
                  <a:tcPr marL="0" marR="0" marT="33655" marB="0"/>
                </a:tc>
                <a:tc>
                  <a:txBody>
                    <a:bodyPr/>
                    <a:lstStyle/>
                    <a:p>
                      <a:pPr marR="8890" algn="ctr">
                        <a:lnSpc>
                          <a:spcPct val="100000"/>
                        </a:lnSpc>
                        <a:spcBef>
                          <a:spcPts val="265"/>
                        </a:spcBef>
                      </a:pPr>
                      <a:r>
                        <a:rPr sz="1800" spc="-5" dirty="0">
                          <a:latin typeface="Arial"/>
                          <a:cs typeface="Arial"/>
                        </a:rPr>
                        <a:t>15.97%</a:t>
                      </a:r>
                      <a:endParaRPr sz="1800">
                        <a:latin typeface="Arial"/>
                        <a:cs typeface="Arial"/>
                      </a:endParaRPr>
                    </a:p>
                  </a:txBody>
                  <a:tcPr marL="0" marR="0" marT="33655" marB="0"/>
                </a:tc>
                <a:tc>
                  <a:txBody>
                    <a:bodyPr/>
                    <a:lstStyle/>
                    <a:p>
                      <a:pPr marL="7620" algn="ctr">
                        <a:lnSpc>
                          <a:spcPct val="100000"/>
                        </a:lnSpc>
                        <a:spcBef>
                          <a:spcPts val="265"/>
                        </a:spcBef>
                      </a:pPr>
                      <a:r>
                        <a:rPr sz="1800" spc="-5" dirty="0">
                          <a:latin typeface="Arial"/>
                          <a:cs typeface="Arial"/>
                        </a:rPr>
                        <a:t>14.93%</a:t>
                      </a:r>
                      <a:endParaRPr sz="1800">
                        <a:latin typeface="Arial"/>
                        <a:cs typeface="Arial"/>
                      </a:endParaRPr>
                    </a:p>
                  </a:txBody>
                  <a:tcPr marL="0" marR="0" marT="33655" marB="0"/>
                </a:tc>
                <a:tc>
                  <a:txBody>
                    <a:bodyPr/>
                    <a:lstStyle/>
                    <a:p>
                      <a:pPr marL="10160" algn="ctr">
                        <a:lnSpc>
                          <a:spcPct val="100000"/>
                        </a:lnSpc>
                        <a:spcBef>
                          <a:spcPts val="265"/>
                        </a:spcBef>
                      </a:pPr>
                      <a:r>
                        <a:rPr sz="1800" spc="-5" dirty="0">
                          <a:latin typeface="Arial"/>
                          <a:cs typeface="Arial"/>
                        </a:rPr>
                        <a:t>13.79%</a:t>
                      </a:r>
                      <a:endParaRPr sz="1800">
                        <a:latin typeface="Arial"/>
                        <a:cs typeface="Arial"/>
                      </a:endParaRPr>
                    </a:p>
                  </a:txBody>
                  <a:tcPr marL="0" marR="0" marT="33655" marB="0">
                    <a:lnR w="19050">
                      <a:solidFill>
                        <a:srgbClr val="000000"/>
                      </a:solidFill>
                      <a:prstDash val="solid"/>
                    </a:lnR>
                  </a:tcPr>
                </a:tc>
                <a:extLst>
                  <a:ext uri="{0D108BD9-81ED-4DB2-BD59-A6C34878D82A}">
                    <a16:rowId xmlns:a16="http://schemas.microsoft.com/office/drawing/2014/main" val="10002"/>
                  </a:ext>
                </a:extLst>
              </a:tr>
              <a:tr h="360785">
                <a:tc>
                  <a:txBody>
                    <a:bodyPr/>
                    <a:lstStyle/>
                    <a:p>
                      <a:pPr marL="3810" algn="ctr">
                        <a:lnSpc>
                          <a:spcPct val="100000"/>
                        </a:lnSpc>
                        <a:spcBef>
                          <a:spcPts val="285"/>
                        </a:spcBef>
                      </a:pPr>
                      <a:r>
                        <a:rPr sz="1800" spc="-5" dirty="0">
                          <a:latin typeface="Arial"/>
                          <a:cs typeface="Arial"/>
                        </a:rPr>
                        <a:t>Coupon</a:t>
                      </a:r>
                      <a:endParaRPr sz="1800">
                        <a:latin typeface="Arial"/>
                        <a:cs typeface="Arial"/>
                      </a:endParaRPr>
                    </a:p>
                  </a:txBody>
                  <a:tcPr marL="0" marR="0" marT="36195" marB="0">
                    <a:lnL w="19050">
                      <a:solidFill>
                        <a:srgbClr val="000000"/>
                      </a:solidFill>
                      <a:prstDash val="solid"/>
                    </a:lnL>
                    <a:lnB w="19050">
                      <a:solidFill>
                        <a:srgbClr val="000000"/>
                      </a:solidFill>
                      <a:prstDash val="solid"/>
                    </a:lnB>
                  </a:tcPr>
                </a:tc>
                <a:tc>
                  <a:txBody>
                    <a:bodyPr/>
                    <a:lstStyle/>
                    <a:p>
                      <a:pPr marR="2540" algn="ctr">
                        <a:lnSpc>
                          <a:spcPct val="100000"/>
                        </a:lnSpc>
                        <a:spcBef>
                          <a:spcPts val="285"/>
                        </a:spcBef>
                      </a:pPr>
                      <a:r>
                        <a:rPr sz="1800" spc="-5" dirty="0">
                          <a:latin typeface="Arial"/>
                          <a:cs typeface="Arial"/>
                        </a:rPr>
                        <a:t>38.47%</a:t>
                      </a:r>
                      <a:endParaRPr sz="1800">
                        <a:latin typeface="Arial"/>
                        <a:cs typeface="Arial"/>
                      </a:endParaRPr>
                    </a:p>
                  </a:txBody>
                  <a:tcPr marL="0" marR="0" marT="36195" marB="0">
                    <a:lnB w="19050">
                      <a:solidFill>
                        <a:srgbClr val="000000"/>
                      </a:solidFill>
                      <a:prstDash val="solid"/>
                    </a:lnB>
                  </a:tcPr>
                </a:tc>
                <a:tc>
                  <a:txBody>
                    <a:bodyPr/>
                    <a:lstStyle/>
                    <a:p>
                      <a:pPr marR="8890" algn="ctr">
                        <a:lnSpc>
                          <a:spcPct val="100000"/>
                        </a:lnSpc>
                        <a:spcBef>
                          <a:spcPts val="285"/>
                        </a:spcBef>
                      </a:pPr>
                      <a:r>
                        <a:rPr sz="1800" spc="-5" dirty="0">
                          <a:latin typeface="Arial"/>
                          <a:cs typeface="Arial"/>
                        </a:rPr>
                        <a:t>36.17%</a:t>
                      </a:r>
                      <a:endParaRPr sz="1800">
                        <a:latin typeface="Arial"/>
                        <a:cs typeface="Arial"/>
                      </a:endParaRPr>
                    </a:p>
                  </a:txBody>
                  <a:tcPr marL="0" marR="0" marT="36195" marB="0">
                    <a:lnB w="19050">
                      <a:solidFill>
                        <a:srgbClr val="000000"/>
                      </a:solidFill>
                      <a:prstDash val="solid"/>
                    </a:lnB>
                  </a:tcPr>
                </a:tc>
                <a:tc>
                  <a:txBody>
                    <a:bodyPr/>
                    <a:lstStyle/>
                    <a:p>
                      <a:pPr marL="7620" algn="ctr">
                        <a:lnSpc>
                          <a:spcPct val="100000"/>
                        </a:lnSpc>
                        <a:spcBef>
                          <a:spcPts val="285"/>
                        </a:spcBef>
                      </a:pPr>
                      <a:r>
                        <a:rPr sz="1800" spc="-5" dirty="0">
                          <a:latin typeface="Arial"/>
                          <a:cs typeface="Arial"/>
                        </a:rPr>
                        <a:t>83.05%</a:t>
                      </a:r>
                      <a:endParaRPr sz="1800">
                        <a:latin typeface="Arial"/>
                        <a:cs typeface="Arial"/>
                      </a:endParaRPr>
                    </a:p>
                  </a:txBody>
                  <a:tcPr marL="0" marR="0" marT="36195" marB="0">
                    <a:lnB w="19050">
                      <a:solidFill>
                        <a:srgbClr val="000000"/>
                      </a:solidFill>
                      <a:prstDash val="solid"/>
                    </a:lnB>
                  </a:tcPr>
                </a:tc>
                <a:tc>
                  <a:txBody>
                    <a:bodyPr/>
                    <a:lstStyle/>
                    <a:p>
                      <a:pPr marL="10160" algn="ctr">
                        <a:lnSpc>
                          <a:spcPct val="100000"/>
                        </a:lnSpc>
                        <a:spcBef>
                          <a:spcPts val="285"/>
                        </a:spcBef>
                      </a:pPr>
                      <a:r>
                        <a:rPr sz="1800" spc="-5" dirty="0">
                          <a:latin typeface="Arial"/>
                          <a:cs typeface="Arial"/>
                        </a:rPr>
                        <a:t>34.50%</a:t>
                      </a:r>
                      <a:endParaRPr sz="1800" dirty="0">
                        <a:latin typeface="Arial"/>
                        <a:cs typeface="Arial"/>
                      </a:endParaRPr>
                    </a:p>
                  </a:txBody>
                  <a:tcPr marL="0" marR="0" marT="36195" marB="0">
                    <a:lnR w="19050">
                      <a:solidFill>
                        <a:srgbClr val="000000"/>
                      </a:solidFill>
                      <a:prstDash val="solid"/>
                    </a:lnR>
                    <a:lnB w="19050">
                      <a:solidFill>
                        <a:srgbClr val="000000"/>
                      </a:solidFill>
                      <a:prstDash val="solid"/>
                    </a:lnB>
                  </a:tcPr>
                </a:tc>
                <a:extLst>
                  <a:ext uri="{0D108BD9-81ED-4DB2-BD59-A6C34878D82A}">
                    <a16:rowId xmlns:a16="http://schemas.microsoft.com/office/drawing/2014/main" val="10003"/>
                  </a:ext>
                </a:extLst>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380491"/>
            <a:ext cx="2515235" cy="574040"/>
          </a:xfrm>
          <a:prstGeom prst="rect">
            <a:avLst/>
          </a:prstGeom>
        </p:spPr>
        <p:txBody>
          <a:bodyPr vert="horz" wrap="square" lIns="0" tIns="12700" rIns="0" bIns="0" rtlCol="0">
            <a:spAutoFit/>
          </a:bodyPr>
          <a:lstStyle/>
          <a:p>
            <a:pPr marL="12700">
              <a:lnSpc>
                <a:spcPct val="100000"/>
              </a:lnSpc>
              <a:spcBef>
                <a:spcPts val="100"/>
              </a:spcBef>
            </a:pPr>
            <a:r>
              <a:rPr sz="3600" b="1" spc="-5" dirty="0">
                <a:solidFill>
                  <a:srgbClr val="BE384B"/>
                </a:solidFill>
                <a:latin typeface="Arial"/>
                <a:cs typeface="Arial"/>
              </a:rPr>
              <a:t>Conclusion</a:t>
            </a:r>
            <a:endParaRPr sz="3600">
              <a:latin typeface="Arial"/>
              <a:cs typeface="Arial"/>
            </a:endParaRPr>
          </a:p>
        </p:txBody>
      </p:sp>
      <p:sp>
        <p:nvSpPr>
          <p:cNvPr id="3" name="object 3"/>
          <p:cNvSpPr txBox="1"/>
          <p:nvPr/>
        </p:nvSpPr>
        <p:spPr>
          <a:xfrm>
            <a:off x="535940" y="1391412"/>
            <a:ext cx="8163559" cy="2756535"/>
          </a:xfrm>
          <a:prstGeom prst="rect">
            <a:avLst/>
          </a:prstGeom>
        </p:spPr>
        <p:txBody>
          <a:bodyPr vert="horz" wrap="square" lIns="0" tIns="12700" rIns="0" bIns="0" rtlCol="0">
            <a:spAutoFit/>
          </a:bodyPr>
          <a:lstStyle/>
          <a:p>
            <a:pPr marL="355600" indent="-342900">
              <a:lnSpc>
                <a:spcPct val="100000"/>
              </a:lnSpc>
              <a:spcBef>
                <a:spcPts val="100"/>
              </a:spcBef>
              <a:buFont typeface="Arial"/>
              <a:buChar char="•"/>
              <a:tabLst>
                <a:tab pos="354965" algn="l"/>
                <a:tab pos="355600" algn="l"/>
              </a:tabLst>
            </a:pPr>
            <a:r>
              <a:rPr sz="2000" b="1" spc="-5" dirty="0">
                <a:solidFill>
                  <a:srgbClr val="404040"/>
                </a:solidFill>
                <a:latin typeface="Arial"/>
                <a:cs typeface="Arial"/>
              </a:rPr>
              <a:t>Prior GC makes </a:t>
            </a:r>
            <a:r>
              <a:rPr sz="2000" b="1" dirty="0">
                <a:solidFill>
                  <a:srgbClr val="404040"/>
                </a:solidFill>
                <a:latin typeface="Arial"/>
                <a:cs typeface="Arial"/>
              </a:rPr>
              <a:t>a </a:t>
            </a:r>
            <a:r>
              <a:rPr sz="2000" b="1" spc="-5" dirty="0">
                <a:solidFill>
                  <a:srgbClr val="404040"/>
                </a:solidFill>
                <a:latin typeface="Arial"/>
                <a:cs typeface="Arial"/>
              </a:rPr>
              <a:t>trade-off between latency </a:t>
            </a:r>
            <a:r>
              <a:rPr sz="2000" b="1" dirty="0">
                <a:solidFill>
                  <a:srgbClr val="404040"/>
                </a:solidFill>
                <a:latin typeface="Arial"/>
                <a:cs typeface="Arial"/>
              </a:rPr>
              <a:t>and CPU</a:t>
            </a:r>
            <a:r>
              <a:rPr sz="2000" b="1" spc="-40" dirty="0">
                <a:solidFill>
                  <a:srgbClr val="404040"/>
                </a:solidFill>
                <a:latin typeface="Arial"/>
                <a:cs typeface="Arial"/>
              </a:rPr>
              <a:t> </a:t>
            </a:r>
            <a:r>
              <a:rPr sz="2000" b="1" spc="-5" dirty="0">
                <a:solidFill>
                  <a:srgbClr val="404040"/>
                </a:solidFill>
                <a:latin typeface="Arial"/>
                <a:cs typeface="Arial"/>
              </a:rPr>
              <a:t>efficiency</a:t>
            </a:r>
            <a:endParaRPr sz="2000" dirty="0">
              <a:latin typeface="Arial"/>
              <a:cs typeface="Arial"/>
            </a:endParaRPr>
          </a:p>
          <a:p>
            <a:pPr marL="355600" indent="-342900">
              <a:lnSpc>
                <a:spcPct val="100000"/>
              </a:lnSpc>
              <a:spcBef>
                <a:spcPts val="1605"/>
              </a:spcBef>
              <a:buFont typeface="Arial"/>
              <a:buChar char="•"/>
              <a:tabLst>
                <a:tab pos="354965" algn="l"/>
                <a:tab pos="355600" algn="l"/>
              </a:tabLst>
            </a:pPr>
            <a:r>
              <a:rPr sz="2000" b="1" spc="-5" dirty="0">
                <a:solidFill>
                  <a:srgbClr val="404040"/>
                </a:solidFill>
                <a:latin typeface="Arial"/>
                <a:cs typeface="Arial"/>
              </a:rPr>
              <a:t>Platinum: </a:t>
            </a:r>
            <a:r>
              <a:rPr sz="2000" b="1" dirty="0">
                <a:solidFill>
                  <a:srgbClr val="404040"/>
                </a:solidFill>
                <a:latin typeface="Arial"/>
                <a:cs typeface="Arial"/>
              </a:rPr>
              <a:t>a </a:t>
            </a:r>
            <a:r>
              <a:rPr sz="2000" b="1" spc="-5" dirty="0">
                <a:solidFill>
                  <a:srgbClr val="404040"/>
                </a:solidFill>
                <a:latin typeface="Arial"/>
                <a:cs typeface="Arial"/>
              </a:rPr>
              <a:t>mostly-concurrent GC </a:t>
            </a:r>
            <a:r>
              <a:rPr sz="2000" b="1" spc="-10" dirty="0">
                <a:solidFill>
                  <a:srgbClr val="404040"/>
                </a:solidFill>
                <a:latin typeface="Arial"/>
                <a:cs typeface="Arial"/>
              </a:rPr>
              <a:t>with </a:t>
            </a:r>
            <a:r>
              <a:rPr sz="2000" b="1" spc="-5" dirty="0">
                <a:solidFill>
                  <a:srgbClr val="404040"/>
                </a:solidFill>
                <a:latin typeface="Arial"/>
                <a:cs typeface="Arial"/>
              </a:rPr>
              <a:t>satisfying </a:t>
            </a:r>
            <a:r>
              <a:rPr sz="2000" b="1" dirty="0">
                <a:solidFill>
                  <a:srgbClr val="404040"/>
                </a:solidFill>
                <a:latin typeface="Arial"/>
                <a:cs typeface="Arial"/>
              </a:rPr>
              <a:t>CPU </a:t>
            </a:r>
            <a:r>
              <a:rPr sz="2000" b="1" spc="-5" dirty="0">
                <a:solidFill>
                  <a:srgbClr val="404040"/>
                </a:solidFill>
                <a:latin typeface="Arial"/>
                <a:cs typeface="Arial"/>
              </a:rPr>
              <a:t>efficiency</a:t>
            </a:r>
            <a:endParaRPr sz="2000" dirty="0">
              <a:latin typeface="Arial"/>
              <a:cs typeface="Arial"/>
            </a:endParaRPr>
          </a:p>
          <a:p>
            <a:pPr marL="755650" lvl="1" indent="-285750">
              <a:lnSpc>
                <a:spcPct val="100000"/>
              </a:lnSpc>
              <a:spcBef>
                <a:spcPts val="905"/>
              </a:spcBef>
              <a:buChar char="–"/>
              <a:tabLst>
                <a:tab pos="755015" algn="l"/>
                <a:tab pos="755650" algn="l"/>
              </a:tabLst>
            </a:pPr>
            <a:r>
              <a:rPr sz="1600" spc="-5" dirty="0">
                <a:solidFill>
                  <a:srgbClr val="404040"/>
                </a:solidFill>
                <a:latin typeface="Arial"/>
                <a:cs typeface="Arial"/>
              </a:rPr>
              <a:t>Idle core collection </a:t>
            </a:r>
            <a:r>
              <a:rPr sz="1600" dirty="0">
                <a:solidFill>
                  <a:srgbClr val="404040"/>
                </a:solidFill>
                <a:latin typeface="Arial"/>
                <a:cs typeface="Arial"/>
              </a:rPr>
              <a:t>-&gt; </a:t>
            </a:r>
            <a:r>
              <a:rPr sz="1600" spc="-5" dirty="0">
                <a:solidFill>
                  <a:srgbClr val="404040"/>
                </a:solidFill>
                <a:latin typeface="Arial"/>
                <a:cs typeface="Arial"/>
              </a:rPr>
              <a:t>mitigate CPU contention between</a:t>
            </a:r>
            <a:r>
              <a:rPr sz="1600" spc="35" dirty="0">
                <a:solidFill>
                  <a:srgbClr val="404040"/>
                </a:solidFill>
                <a:latin typeface="Arial"/>
                <a:cs typeface="Arial"/>
              </a:rPr>
              <a:t> </a:t>
            </a:r>
            <a:r>
              <a:rPr sz="1600" spc="-5" dirty="0">
                <a:solidFill>
                  <a:srgbClr val="404040"/>
                </a:solidFill>
                <a:latin typeface="Arial"/>
                <a:cs typeface="Arial"/>
              </a:rPr>
              <a:t>threads</a:t>
            </a:r>
            <a:endParaRPr sz="1600" dirty="0">
              <a:latin typeface="Arial"/>
              <a:cs typeface="Arial"/>
            </a:endParaRPr>
          </a:p>
          <a:p>
            <a:pPr marL="755650" lvl="1" indent="-285750">
              <a:lnSpc>
                <a:spcPct val="100000"/>
              </a:lnSpc>
              <a:spcBef>
                <a:spcPts val="770"/>
              </a:spcBef>
              <a:buChar char="–"/>
              <a:tabLst>
                <a:tab pos="755015" algn="l"/>
                <a:tab pos="755650" algn="l"/>
              </a:tabLst>
            </a:pPr>
            <a:r>
              <a:rPr sz="1600" spc="-5" dirty="0">
                <a:solidFill>
                  <a:srgbClr val="404040"/>
                </a:solidFill>
                <a:latin typeface="Arial"/>
                <a:cs typeface="Arial"/>
              </a:rPr>
              <a:t>Heap partition </a:t>
            </a:r>
            <a:r>
              <a:rPr sz="1600" dirty="0">
                <a:solidFill>
                  <a:srgbClr val="404040"/>
                </a:solidFill>
                <a:latin typeface="Arial"/>
                <a:cs typeface="Arial"/>
              </a:rPr>
              <a:t>-&gt; </a:t>
            </a:r>
            <a:r>
              <a:rPr sz="1600" spc="-5" dirty="0">
                <a:solidFill>
                  <a:srgbClr val="404040"/>
                </a:solidFill>
                <a:latin typeface="Arial"/>
                <a:cs typeface="Arial"/>
              </a:rPr>
              <a:t>minimize</a:t>
            </a:r>
            <a:r>
              <a:rPr sz="1600" spc="10" dirty="0">
                <a:solidFill>
                  <a:srgbClr val="404040"/>
                </a:solidFill>
                <a:latin typeface="Arial"/>
                <a:cs typeface="Arial"/>
              </a:rPr>
              <a:t> </a:t>
            </a:r>
            <a:r>
              <a:rPr sz="1600" spc="-5" dirty="0">
                <a:solidFill>
                  <a:srgbClr val="404040"/>
                </a:solidFill>
                <a:latin typeface="Arial"/>
                <a:cs typeface="Arial"/>
              </a:rPr>
              <a:t>synchronizations</a:t>
            </a:r>
            <a:endParaRPr sz="1600" dirty="0">
              <a:latin typeface="Arial"/>
              <a:cs typeface="Arial"/>
            </a:endParaRPr>
          </a:p>
          <a:p>
            <a:pPr marL="755650" lvl="1" indent="-285750">
              <a:lnSpc>
                <a:spcPct val="100000"/>
              </a:lnSpc>
              <a:spcBef>
                <a:spcPts val="695"/>
              </a:spcBef>
              <a:buChar char="–"/>
              <a:tabLst>
                <a:tab pos="755015" algn="l"/>
                <a:tab pos="755650" algn="l"/>
              </a:tabLst>
            </a:pPr>
            <a:r>
              <a:rPr sz="1600" spc="-5" dirty="0">
                <a:solidFill>
                  <a:srgbClr val="404040"/>
                </a:solidFill>
                <a:latin typeface="Arial"/>
                <a:cs typeface="Arial"/>
              </a:rPr>
              <a:t>MPK-based barrier elimination </a:t>
            </a:r>
            <a:r>
              <a:rPr sz="1600" dirty="0">
                <a:solidFill>
                  <a:srgbClr val="404040"/>
                </a:solidFill>
                <a:latin typeface="Arial"/>
                <a:cs typeface="Arial"/>
              </a:rPr>
              <a:t>-&gt; </a:t>
            </a:r>
            <a:r>
              <a:rPr sz="1600" spc="-5" dirty="0">
                <a:solidFill>
                  <a:srgbClr val="404040"/>
                </a:solidFill>
                <a:latin typeface="Arial"/>
                <a:cs typeface="Arial"/>
              </a:rPr>
              <a:t>reduce runtime</a:t>
            </a:r>
            <a:r>
              <a:rPr sz="1600" spc="30" dirty="0">
                <a:solidFill>
                  <a:srgbClr val="404040"/>
                </a:solidFill>
                <a:latin typeface="Arial"/>
                <a:cs typeface="Arial"/>
              </a:rPr>
              <a:t> </a:t>
            </a:r>
            <a:r>
              <a:rPr sz="1600" spc="-5" dirty="0">
                <a:solidFill>
                  <a:srgbClr val="404040"/>
                </a:solidFill>
                <a:latin typeface="Arial"/>
                <a:cs typeface="Arial"/>
              </a:rPr>
              <a:t>overhead</a:t>
            </a:r>
            <a:endParaRPr sz="1600" dirty="0">
              <a:latin typeface="Arial"/>
              <a:cs typeface="Arial"/>
            </a:endParaRPr>
          </a:p>
          <a:p>
            <a:pPr marL="355600" marR="115570" indent="-342900">
              <a:lnSpc>
                <a:spcPct val="121000"/>
              </a:lnSpc>
              <a:spcBef>
                <a:spcPts val="1160"/>
              </a:spcBef>
              <a:buFont typeface="Arial"/>
              <a:buChar char="•"/>
              <a:tabLst>
                <a:tab pos="354965" algn="l"/>
                <a:tab pos="355600" algn="l"/>
              </a:tabLst>
            </a:pPr>
            <a:r>
              <a:rPr sz="2000" b="1" spc="-5" dirty="0">
                <a:solidFill>
                  <a:srgbClr val="404040"/>
                </a:solidFill>
                <a:latin typeface="Arial"/>
                <a:cs typeface="Arial"/>
              </a:rPr>
              <a:t>Achieving both low latency and moderate </a:t>
            </a:r>
            <a:r>
              <a:rPr sz="2000" b="1" dirty="0">
                <a:solidFill>
                  <a:srgbClr val="404040"/>
                </a:solidFill>
                <a:latin typeface="Arial"/>
                <a:cs typeface="Arial"/>
              </a:rPr>
              <a:t>CPU </a:t>
            </a:r>
            <a:r>
              <a:rPr sz="2000" b="1" spc="-5" dirty="0">
                <a:solidFill>
                  <a:srgbClr val="404040"/>
                </a:solidFill>
                <a:latin typeface="Arial"/>
                <a:cs typeface="Arial"/>
              </a:rPr>
              <a:t>consumption for  interactive</a:t>
            </a:r>
            <a:r>
              <a:rPr sz="2000" b="1" spc="-15" dirty="0">
                <a:solidFill>
                  <a:srgbClr val="404040"/>
                </a:solidFill>
                <a:latin typeface="Arial"/>
                <a:cs typeface="Arial"/>
              </a:rPr>
              <a:t> </a:t>
            </a:r>
            <a:r>
              <a:rPr sz="2000" b="1" spc="-10" dirty="0">
                <a:solidFill>
                  <a:srgbClr val="404040"/>
                </a:solidFill>
                <a:latin typeface="Arial"/>
                <a:cs typeface="Arial"/>
              </a:rPr>
              <a:t>services</a:t>
            </a:r>
            <a:endParaRPr sz="2000" dirty="0">
              <a:latin typeface="Arial"/>
              <a:cs typeface="Arial"/>
            </a:endParaRPr>
          </a:p>
        </p:txBody>
      </p:sp>
      <p:sp>
        <p:nvSpPr>
          <p:cNvPr id="4" name="object 4"/>
          <p:cNvSpPr txBox="1"/>
          <p:nvPr/>
        </p:nvSpPr>
        <p:spPr>
          <a:xfrm>
            <a:off x="8419465" y="5333491"/>
            <a:ext cx="187325" cy="208279"/>
          </a:xfrm>
          <a:prstGeom prst="rect">
            <a:avLst/>
          </a:prstGeom>
        </p:spPr>
        <p:txBody>
          <a:bodyPr vert="horz" wrap="square" lIns="0" tIns="12700" rIns="0" bIns="0" rtlCol="0">
            <a:spAutoFit/>
          </a:bodyPr>
          <a:lstStyle/>
          <a:p>
            <a:pPr marL="12700">
              <a:lnSpc>
                <a:spcPct val="100000"/>
              </a:lnSpc>
              <a:spcBef>
                <a:spcPts val="100"/>
              </a:spcBef>
            </a:pPr>
            <a:r>
              <a:rPr sz="1200" spc="-35" dirty="0">
                <a:solidFill>
                  <a:srgbClr val="898989"/>
                </a:solidFill>
                <a:latin typeface="Arial"/>
                <a:cs typeface="Arial"/>
              </a:rPr>
              <a:t>36</a:t>
            </a:r>
            <a:endParaRPr sz="1200">
              <a:latin typeface="Arial"/>
              <a:cs typeface="Arial"/>
            </a:endParaRPr>
          </a:p>
        </p:txBody>
      </p:sp>
      <p:sp>
        <p:nvSpPr>
          <p:cNvPr id="5" name="object 5"/>
          <p:cNvSpPr txBox="1"/>
          <p:nvPr/>
        </p:nvSpPr>
        <p:spPr>
          <a:xfrm>
            <a:off x="6631940" y="4470908"/>
            <a:ext cx="1778000" cy="574040"/>
          </a:xfrm>
          <a:prstGeom prst="rect">
            <a:avLst/>
          </a:prstGeom>
        </p:spPr>
        <p:txBody>
          <a:bodyPr vert="horz" wrap="square" lIns="0" tIns="12700" rIns="0" bIns="0" rtlCol="0">
            <a:spAutoFit/>
          </a:bodyPr>
          <a:lstStyle/>
          <a:p>
            <a:pPr marL="12700">
              <a:lnSpc>
                <a:spcPct val="100000"/>
              </a:lnSpc>
              <a:spcBef>
                <a:spcPts val="100"/>
              </a:spcBef>
            </a:pPr>
            <a:r>
              <a:rPr sz="3600" b="1" dirty="0">
                <a:solidFill>
                  <a:srgbClr val="BE384B"/>
                </a:solidFill>
                <a:latin typeface="Arial"/>
                <a:cs typeface="Arial"/>
              </a:rPr>
              <a:t>Th</a:t>
            </a:r>
            <a:r>
              <a:rPr sz="3600" b="1" spc="-5" dirty="0">
                <a:solidFill>
                  <a:srgbClr val="BE384B"/>
                </a:solidFill>
                <a:latin typeface="Arial"/>
                <a:cs typeface="Arial"/>
              </a:rPr>
              <a:t>a</a:t>
            </a:r>
            <a:r>
              <a:rPr sz="3600" b="1" dirty="0">
                <a:solidFill>
                  <a:srgbClr val="BE384B"/>
                </a:solidFill>
                <a:latin typeface="Arial"/>
                <a:cs typeface="Arial"/>
              </a:rPr>
              <a:t>n</a:t>
            </a:r>
            <a:r>
              <a:rPr sz="3600" b="1" spc="-5" dirty="0">
                <a:solidFill>
                  <a:srgbClr val="BE384B"/>
                </a:solidFill>
                <a:latin typeface="Arial"/>
                <a:cs typeface="Arial"/>
              </a:rPr>
              <a:t>ks</a:t>
            </a:r>
            <a:r>
              <a:rPr sz="3600" b="1" dirty="0">
                <a:solidFill>
                  <a:srgbClr val="BE384B"/>
                </a:solidFill>
                <a:latin typeface="Arial"/>
                <a:cs typeface="Arial"/>
              </a:rPr>
              <a:t>!</a:t>
            </a:r>
            <a:endParaRPr sz="3600">
              <a:latin typeface="Arial"/>
              <a:cs typeface="Arial"/>
            </a:endParaRPr>
          </a:p>
        </p:txBody>
      </p:sp>
      <p:sp>
        <p:nvSpPr>
          <p:cNvPr id="6" name="object 6"/>
          <p:cNvSpPr/>
          <p:nvPr/>
        </p:nvSpPr>
        <p:spPr>
          <a:xfrm>
            <a:off x="7101840" y="5138928"/>
            <a:ext cx="1261872" cy="454152"/>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6553200" y="5138928"/>
            <a:ext cx="454151" cy="457200"/>
          </a:xfrm>
          <a:prstGeom prst="rect">
            <a:avLst/>
          </a:prstGeom>
          <a:blipFill>
            <a:blip r:embed="rId4" cstate="print"/>
            <a:stretch>
              <a:fillRect/>
            </a:stretch>
          </a:blipFill>
        </p:spPr>
        <p:txBody>
          <a:bodyPr wrap="square" lIns="0" tIns="0" rIns="0" bIns="0" rtlCol="0"/>
          <a:lstStyle/>
          <a:p>
            <a:endParaRPr/>
          </a:p>
        </p:txBody>
      </p:sp>
      <p:sp>
        <p:nvSpPr>
          <p:cNvPr id="8" name="object 8"/>
          <p:cNvSpPr txBox="1"/>
          <p:nvPr/>
        </p:nvSpPr>
        <p:spPr>
          <a:xfrm>
            <a:off x="762308" y="5246623"/>
            <a:ext cx="2668905" cy="254000"/>
          </a:xfrm>
          <a:prstGeom prst="rect">
            <a:avLst/>
          </a:prstGeom>
        </p:spPr>
        <p:txBody>
          <a:bodyPr vert="horz" wrap="square" lIns="0" tIns="12700" rIns="0" bIns="0" rtlCol="0">
            <a:spAutoFit/>
          </a:bodyPr>
          <a:lstStyle/>
          <a:p>
            <a:pPr marL="12700">
              <a:lnSpc>
                <a:spcPct val="100000"/>
              </a:lnSpc>
              <a:spcBef>
                <a:spcPts val="100"/>
              </a:spcBef>
            </a:pPr>
            <a:r>
              <a:rPr sz="1500" spc="-5" dirty="0">
                <a:solidFill>
                  <a:srgbClr val="7F7F7F"/>
                </a:solidFill>
                <a:latin typeface="Arial"/>
                <a:cs typeface="Arial"/>
              </a:rPr>
              <a:t>Q&amp;A: </a:t>
            </a:r>
            <a:r>
              <a:rPr sz="1500" spc="-5" dirty="0">
                <a:solidFill>
                  <a:srgbClr val="7F7F7F"/>
                </a:solidFill>
                <a:latin typeface="Arial"/>
                <a:cs typeface="Arial"/>
                <a:hlinkClick r:id="rId5"/>
              </a:rPr>
              <a:t>mingyuwu93@gmail.com</a:t>
            </a:r>
            <a:endParaRPr sz="1500">
              <a:latin typeface="Arial"/>
              <a:cs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380491"/>
            <a:ext cx="5875655" cy="574040"/>
          </a:xfrm>
          <a:prstGeom prst="rect">
            <a:avLst/>
          </a:prstGeom>
        </p:spPr>
        <p:txBody>
          <a:bodyPr vert="horz" wrap="square" lIns="0" tIns="12700" rIns="0" bIns="0" rtlCol="0">
            <a:spAutoFit/>
          </a:bodyPr>
          <a:lstStyle/>
          <a:p>
            <a:pPr marL="12700">
              <a:lnSpc>
                <a:spcPct val="100000"/>
              </a:lnSpc>
              <a:spcBef>
                <a:spcPts val="100"/>
              </a:spcBef>
            </a:pPr>
            <a:r>
              <a:rPr sz="3600" b="1" dirty="0">
                <a:solidFill>
                  <a:srgbClr val="BE384B"/>
                </a:solidFill>
                <a:latin typeface="Arial"/>
                <a:cs typeface="Arial"/>
              </a:rPr>
              <a:t>A </a:t>
            </a:r>
            <a:r>
              <a:rPr sz="3600" b="1" spc="-5" dirty="0">
                <a:solidFill>
                  <a:srgbClr val="BE384B"/>
                </a:solidFill>
                <a:latin typeface="Arial"/>
                <a:cs typeface="Arial"/>
              </a:rPr>
              <a:t>page is multiple</a:t>
            </a:r>
            <a:r>
              <a:rPr sz="3600" b="1" spc="-204" dirty="0">
                <a:solidFill>
                  <a:srgbClr val="BE384B"/>
                </a:solidFill>
                <a:latin typeface="Arial"/>
                <a:cs typeface="Arial"/>
              </a:rPr>
              <a:t> </a:t>
            </a:r>
            <a:r>
              <a:rPr sz="3600" b="1" spc="-5" dirty="0">
                <a:solidFill>
                  <a:srgbClr val="BE384B"/>
                </a:solidFill>
                <a:latin typeface="Arial"/>
                <a:cs typeface="Arial"/>
              </a:rPr>
              <a:t>services</a:t>
            </a:r>
            <a:endParaRPr sz="3600">
              <a:latin typeface="Arial"/>
              <a:cs typeface="Arial"/>
            </a:endParaRPr>
          </a:p>
        </p:txBody>
      </p:sp>
      <p:grpSp>
        <p:nvGrpSpPr>
          <p:cNvPr id="3" name="object 3"/>
          <p:cNvGrpSpPr/>
          <p:nvPr/>
        </p:nvGrpSpPr>
        <p:grpSpPr>
          <a:xfrm>
            <a:off x="7264260" y="1387729"/>
            <a:ext cx="988060" cy="958215"/>
            <a:chOff x="7264260" y="1387729"/>
            <a:chExt cx="988060" cy="958215"/>
          </a:xfrm>
        </p:grpSpPr>
        <p:sp>
          <p:nvSpPr>
            <p:cNvPr id="4" name="object 4"/>
            <p:cNvSpPr/>
            <p:nvPr/>
          </p:nvSpPr>
          <p:spPr>
            <a:xfrm>
              <a:off x="7264260" y="1907552"/>
              <a:ext cx="438150" cy="438150"/>
            </a:xfrm>
            <a:custGeom>
              <a:avLst/>
              <a:gdLst/>
              <a:ahLst/>
              <a:cxnLst/>
              <a:rect l="l" t="t" r="r" b="b"/>
              <a:pathLst>
                <a:path w="438150" h="438150">
                  <a:moveTo>
                    <a:pt x="218909" y="0"/>
                  </a:moveTo>
                  <a:lnTo>
                    <a:pt x="178673" y="8125"/>
                  </a:lnTo>
                  <a:lnTo>
                    <a:pt x="145813" y="30281"/>
                  </a:lnTo>
                  <a:lnTo>
                    <a:pt x="123656" y="63141"/>
                  </a:lnTo>
                  <a:lnTo>
                    <a:pt x="115531" y="103377"/>
                  </a:lnTo>
                  <a:lnTo>
                    <a:pt x="123656" y="143621"/>
                  </a:lnTo>
                  <a:lnTo>
                    <a:pt x="145813" y="176485"/>
                  </a:lnTo>
                  <a:lnTo>
                    <a:pt x="178673" y="198643"/>
                  </a:lnTo>
                  <a:lnTo>
                    <a:pt x="218909" y="206768"/>
                  </a:lnTo>
                  <a:lnTo>
                    <a:pt x="259153" y="198643"/>
                  </a:lnTo>
                  <a:lnTo>
                    <a:pt x="292017" y="176485"/>
                  </a:lnTo>
                  <a:lnTo>
                    <a:pt x="314175" y="143621"/>
                  </a:lnTo>
                  <a:lnTo>
                    <a:pt x="322300" y="103377"/>
                  </a:lnTo>
                  <a:lnTo>
                    <a:pt x="314175" y="63141"/>
                  </a:lnTo>
                  <a:lnTo>
                    <a:pt x="292017" y="30281"/>
                  </a:lnTo>
                  <a:lnTo>
                    <a:pt x="259153" y="8125"/>
                  </a:lnTo>
                  <a:lnTo>
                    <a:pt x="218909" y="0"/>
                  </a:lnTo>
                  <a:close/>
                </a:path>
                <a:path w="438150" h="438150">
                  <a:moveTo>
                    <a:pt x="267563" y="231089"/>
                  </a:moveTo>
                  <a:lnTo>
                    <a:pt x="170268" y="231089"/>
                  </a:lnTo>
                  <a:lnTo>
                    <a:pt x="125002" y="237171"/>
                  </a:lnTo>
                  <a:lnTo>
                    <a:pt x="84327" y="254337"/>
                  </a:lnTo>
                  <a:lnTo>
                    <a:pt x="49868" y="280962"/>
                  </a:lnTo>
                  <a:lnTo>
                    <a:pt x="23245" y="315422"/>
                  </a:lnTo>
                  <a:lnTo>
                    <a:pt x="6081" y="356096"/>
                  </a:lnTo>
                  <a:lnTo>
                    <a:pt x="0" y="401358"/>
                  </a:lnTo>
                  <a:lnTo>
                    <a:pt x="0" y="413524"/>
                  </a:lnTo>
                  <a:lnTo>
                    <a:pt x="1910" y="422993"/>
                  </a:lnTo>
                  <a:lnTo>
                    <a:pt x="7121" y="430723"/>
                  </a:lnTo>
                  <a:lnTo>
                    <a:pt x="14851" y="435934"/>
                  </a:lnTo>
                  <a:lnTo>
                    <a:pt x="24320" y="437845"/>
                  </a:lnTo>
                  <a:lnTo>
                    <a:pt x="413511" y="437845"/>
                  </a:lnTo>
                  <a:lnTo>
                    <a:pt x="422980" y="435934"/>
                  </a:lnTo>
                  <a:lnTo>
                    <a:pt x="430710" y="430723"/>
                  </a:lnTo>
                  <a:lnTo>
                    <a:pt x="435921" y="422993"/>
                  </a:lnTo>
                  <a:lnTo>
                    <a:pt x="437832" y="413524"/>
                  </a:lnTo>
                  <a:lnTo>
                    <a:pt x="437832" y="401358"/>
                  </a:lnTo>
                  <a:lnTo>
                    <a:pt x="431750" y="356096"/>
                  </a:lnTo>
                  <a:lnTo>
                    <a:pt x="414587" y="315422"/>
                  </a:lnTo>
                  <a:lnTo>
                    <a:pt x="387964" y="280962"/>
                  </a:lnTo>
                  <a:lnTo>
                    <a:pt x="353504" y="254337"/>
                  </a:lnTo>
                  <a:lnTo>
                    <a:pt x="312830" y="237171"/>
                  </a:lnTo>
                  <a:lnTo>
                    <a:pt x="267563" y="231089"/>
                  </a:lnTo>
                  <a:close/>
                </a:path>
              </a:pathLst>
            </a:custGeom>
            <a:solidFill>
              <a:srgbClr val="000000"/>
            </a:solidFill>
          </p:spPr>
          <p:txBody>
            <a:bodyPr wrap="square" lIns="0" tIns="0" rIns="0" bIns="0" rtlCol="0"/>
            <a:lstStyle/>
            <a:p>
              <a:endParaRPr/>
            </a:p>
          </p:txBody>
        </p:sp>
        <p:sp>
          <p:nvSpPr>
            <p:cNvPr id="5" name="object 5"/>
            <p:cNvSpPr/>
            <p:nvPr/>
          </p:nvSpPr>
          <p:spPr>
            <a:xfrm>
              <a:off x="7483384" y="1400434"/>
              <a:ext cx="756285" cy="414020"/>
            </a:xfrm>
            <a:custGeom>
              <a:avLst/>
              <a:gdLst/>
              <a:ahLst/>
              <a:cxnLst/>
              <a:rect l="l" t="t" r="r" b="b"/>
              <a:pathLst>
                <a:path w="756284" h="414019">
                  <a:moveTo>
                    <a:pt x="466457" y="0"/>
                  </a:moveTo>
                  <a:lnTo>
                    <a:pt x="437405" y="2840"/>
                  </a:lnTo>
                  <a:lnTo>
                    <a:pt x="411902" y="13598"/>
                  </a:lnTo>
                  <a:lnTo>
                    <a:pt x="393244" y="31452"/>
                  </a:lnTo>
                  <a:lnTo>
                    <a:pt x="386818" y="26727"/>
                  </a:lnTo>
                  <a:lnTo>
                    <a:pt x="379503" y="22727"/>
                  </a:lnTo>
                  <a:lnTo>
                    <a:pt x="371540" y="19577"/>
                  </a:lnTo>
                  <a:lnTo>
                    <a:pt x="335993" y="11693"/>
                  </a:lnTo>
                  <a:lnTo>
                    <a:pt x="300390" y="14491"/>
                  </a:lnTo>
                  <a:lnTo>
                    <a:pt x="268790" y="27042"/>
                  </a:lnTo>
                  <a:lnTo>
                    <a:pt x="245251" y="48419"/>
                  </a:lnTo>
                  <a:lnTo>
                    <a:pt x="227475" y="42078"/>
                  </a:lnTo>
                  <a:lnTo>
                    <a:pt x="208664" y="38046"/>
                  </a:lnTo>
                  <a:lnTo>
                    <a:pt x="189217" y="36382"/>
                  </a:lnTo>
                  <a:lnTo>
                    <a:pt x="169534" y="37141"/>
                  </a:lnTo>
                  <a:lnTo>
                    <a:pt x="125181" y="48621"/>
                  </a:lnTo>
                  <a:lnTo>
                    <a:pt x="91353" y="71103"/>
                  </a:lnTo>
                  <a:lnTo>
                    <a:pt x="71307" y="101397"/>
                  </a:lnTo>
                  <a:lnTo>
                    <a:pt x="68302" y="136316"/>
                  </a:lnTo>
                  <a:lnTo>
                    <a:pt x="67667" y="137598"/>
                  </a:lnTo>
                  <a:lnTo>
                    <a:pt x="20625" y="154781"/>
                  </a:lnTo>
                  <a:lnTo>
                    <a:pt x="0" y="186896"/>
                  </a:lnTo>
                  <a:lnTo>
                    <a:pt x="1849" y="208701"/>
                  </a:lnTo>
                  <a:lnTo>
                    <a:pt x="14481" y="228394"/>
                  </a:lnTo>
                  <a:lnTo>
                    <a:pt x="37022" y="243465"/>
                  </a:lnTo>
                  <a:lnTo>
                    <a:pt x="27032" y="253369"/>
                  </a:lnTo>
                  <a:lnTo>
                    <a:pt x="20233" y="264513"/>
                  </a:lnTo>
                  <a:lnTo>
                    <a:pt x="16805" y="276480"/>
                  </a:lnTo>
                  <a:lnTo>
                    <a:pt x="16931" y="288855"/>
                  </a:lnTo>
                  <a:lnTo>
                    <a:pt x="26354" y="310265"/>
                  </a:lnTo>
                  <a:lnTo>
                    <a:pt x="45434" y="326757"/>
                  </a:lnTo>
                  <a:lnTo>
                    <a:pt x="71446" y="336731"/>
                  </a:lnTo>
                  <a:lnTo>
                    <a:pt x="101665" y="338588"/>
                  </a:lnTo>
                  <a:lnTo>
                    <a:pt x="103087" y="340405"/>
                  </a:lnTo>
                  <a:lnTo>
                    <a:pt x="139305" y="370030"/>
                  </a:lnTo>
                  <a:lnTo>
                    <a:pt x="186276" y="386406"/>
                  </a:lnTo>
                  <a:lnTo>
                    <a:pt x="238033" y="388419"/>
                  </a:lnTo>
                  <a:lnTo>
                    <a:pt x="288609" y="374961"/>
                  </a:lnTo>
                  <a:lnTo>
                    <a:pt x="301343" y="386836"/>
                  </a:lnTo>
                  <a:lnTo>
                    <a:pt x="316500" y="396839"/>
                  </a:lnTo>
                  <a:lnTo>
                    <a:pt x="333716" y="404767"/>
                  </a:lnTo>
                  <a:lnTo>
                    <a:pt x="352630" y="410420"/>
                  </a:lnTo>
                  <a:lnTo>
                    <a:pt x="399376" y="413738"/>
                  </a:lnTo>
                  <a:lnTo>
                    <a:pt x="442692" y="403755"/>
                  </a:lnTo>
                  <a:lnTo>
                    <a:pt x="477835" y="382366"/>
                  </a:lnTo>
                  <a:lnTo>
                    <a:pt x="500064" y="351466"/>
                  </a:lnTo>
                  <a:lnTo>
                    <a:pt x="512377" y="356346"/>
                  </a:lnTo>
                  <a:lnTo>
                    <a:pt x="525413" y="359907"/>
                  </a:lnTo>
                  <a:lnTo>
                    <a:pt x="538983" y="362109"/>
                  </a:lnTo>
                  <a:lnTo>
                    <a:pt x="552896" y="362909"/>
                  </a:lnTo>
                  <a:lnTo>
                    <a:pt x="592389" y="357216"/>
                  </a:lnTo>
                  <a:lnTo>
                    <a:pt x="624762" y="341246"/>
                  </a:lnTo>
                  <a:lnTo>
                    <a:pt x="646729" y="317403"/>
                  </a:lnTo>
                  <a:lnTo>
                    <a:pt x="655004" y="288093"/>
                  </a:lnTo>
                  <a:lnTo>
                    <a:pt x="669917" y="285771"/>
                  </a:lnTo>
                  <a:lnTo>
                    <a:pt x="710478" y="270694"/>
                  </a:lnTo>
                  <a:lnTo>
                    <a:pt x="741424" y="244230"/>
                  </a:lnTo>
                  <a:lnTo>
                    <a:pt x="755845" y="212092"/>
                  </a:lnTo>
                  <a:lnTo>
                    <a:pt x="753040" y="178270"/>
                  </a:lnTo>
                  <a:lnTo>
                    <a:pt x="732309" y="146755"/>
                  </a:lnTo>
                  <a:lnTo>
                    <a:pt x="734011" y="143783"/>
                  </a:lnTo>
                  <a:lnTo>
                    <a:pt x="735446" y="140722"/>
                  </a:lnTo>
                  <a:lnTo>
                    <a:pt x="736589" y="137598"/>
                  </a:lnTo>
                  <a:lnTo>
                    <a:pt x="739057" y="109970"/>
                  </a:lnTo>
                  <a:lnTo>
                    <a:pt x="727543" y="84660"/>
                  </a:lnTo>
                  <a:lnTo>
                    <a:pt x="704156" y="64419"/>
                  </a:lnTo>
                  <a:lnTo>
                    <a:pt x="671006" y="52000"/>
                  </a:lnTo>
                  <a:lnTo>
                    <a:pt x="667166" y="41460"/>
                  </a:lnTo>
                  <a:lnTo>
                    <a:pt x="612724" y="2863"/>
                  </a:lnTo>
                  <a:lnTo>
                    <a:pt x="580314" y="206"/>
                  </a:lnTo>
                  <a:lnTo>
                    <a:pt x="548930" y="6775"/>
                  </a:lnTo>
                  <a:lnTo>
                    <a:pt x="522429" y="22333"/>
                  </a:lnTo>
                  <a:lnTo>
                    <a:pt x="516743" y="17392"/>
                  </a:lnTo>
                  <a:lnTo>
                    <a:pt x="510361" y="12978"/>
                  </a:lnTo>
                  <a:lnTo>
                    <a:pt x="503344" y="9133"/>
                  </a:lnTo>
                  <a:lnTo>
                    <a:pt x="495759" y="5899"/>
                  </a:lnTo>
                  <a:lnTo>
                    <a:pt x="466457" y="0"/>
                  </a:lnTo>
                  <a:close/>
                </a:path>
              </a:pathLst>
            </a:custGeom>
            <a:solidFill>
              <a:srgbClr val="BE384B"/>
            </a:solidFill>
          </p:spPr>
          <p:txBody>
            <a:bodyPr wrap="square" lIns="0" tIns="0" rIns="0" bIns="0" rtlCol="0"/>
            <a:lstStyle/>
            <a:p>
              <a:endParaRPr/>
            </a:p>
          </p:txBody>
        </p:sp>
        <p:sp>
          <p:nvSpPr>
            <p:cNvPr id="6" name="object 6"/>
            <p:cNvSpPr/>
            <p:nvPr/>
          </p:nvSpPr>
          <p:spPr>
            <a:xfrm>
              <a:off x="7689710" y="1782229"/>
              <a:ext cx="78155" cy="94170"/>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7483396" y="1400429"/>
              <a:ext cx="756285" cy="476250"/>
            </a:xfrm>
            <a:custGeom>
              <a:avLst/>
              <a:gdLst/>
              <a:ahLst/>
              <a:cxnLst/>
              <a:rect l="l" t="t" r="r" b="b"/>
              <a:pathLst>
                <a:path w="756284" h="476250">
                  <a:moveTo>
                    <a:pt x="68297" y="136310"/>
                  </a:moveTo>
                  <a:lnTo>
                    <a:pt x="91346" y="71104"/>
                  </a:lnTo>
                  <a:lnTo>
                    <a:pt x="125176" y="48621"/>
                  </a:lnTo>
                  <a:lnTo>
                    <a:pt x="169533" y="37139"/>
                  </a:lnTo>
                  <a:lnTo>
                    <a:pt x="189216" y="36379"/>
                  </a:lnTo>
                  <a:lnTo>
                    <a:pt x="208664" y="38046"/>
                  </a:lnTo>
                  <a:lnTo>
                    <a:pt x="227476" y="42080"/>
                  </a:lnTo>
                  <a:lnTo>
                    <a:pt x="245252" y="48421"/>
                  </a:lnTo>
                  <a:lnTo>
                    <a:pt x="268786" y="27041"/>
                  </a:lnTo>
                  <a:lnTo>
                    <a:pt x="300386" y="14489"/>
                  </a:lnTo>
                  <a:lnTo>
                    <a:pt x="335990" y="11691"/>
                  </a:lnTo>
                  <a:lnTo>
                    <a:pt x="371536" y="19577"/>
                  </a:lnTo>
                  <a:lnTo>
                    <a:pt x="379501" y="22733"/>
                  </a:lnTo>
                  <a:lnTo>
                    <a:pt x="386811" y="26734"/>
                  </a:lnTo>
                  <a:lnTo>
                    <a:pt x="393238" y="31453"/>
                  </a:lnTo>
                  <a:lnTo>
                    <a:pt x="411895" y="13601"/>
                  </a:lnTo>
                  <a:lnTo>
                    <a:pt x="437399" y="2843"/>
                  </a:lnTo>
                  <a:lnTo>
                    <a:pt x="466453" y="0"/>
                  </a:lnTo>
                  <a:lnTo>
                    <a:pt x="495758" y="5894"/>
                  </a:lnTo>
                  <a:lnTo>
                    <a:pt x="503338" y="9129"/>
                  </a:lnTo>
                  <a:lnTo>
                    <a:pt x="510353" y="12975"/>
                  </a:lnTo>
                  <a:lnTo>
                    <a:pt x="516735" y="17390"/>
                  </a:lnTo>
                  <a:lnTo>
                    <a:pt x="522419" y="22334"/>
                  </a:lnTo>
                  <a:lnTo>
                    <a:pt x="548925" y="6774"/>
                  </a:lnTo>
                  <a:lnTo>
                    <a:pt x="580310" y="205"/>
                  </a:lnTo>
                  <a:lnTo>
                    <a:pt x="612719" y="2863"/>
                  </a:lnTo>
                  <a:lnTo>
                    <a:pt x="642295" y="14985"/>
                  </a:lnTo>
                  <a:lnTo>
                    <a:pt x="652643" y="22742"/>
                  </a:lnTo>
                  <a:lnTo>
                    <a:pt x="660986" y="31638"/>
                  </a:lnTo>
                  <a:lnTo>
                    <a:pt x="667162" y="41463"/>
                  </a:lnTo>
                  <a:lnTo>
                    <a:pt x="671006" y="52006"/>
                  </a:lnTo>
                  <a:lnTo>
                    <a:pt x="704152" y="64423"/>
                  </a:lnTo>
                  <a:lnTo>
                    <a:pt x="727536" y="84663"/>
                  </a:lnTo>
                  <a:lnTo>
                    <a:pt x="739048" y="109972"/>
                  </a:lnTo>
                  <a:lnTo>
                    <a:pt x="736578" y="137598"/>
                  </a:lnTo>
                  <a:lnTo>
                    <a:pt x="735439" y="140721"/>
                  </a:lnTo>
                  <a:lnTo>
                    <a:pt x="734010" y="143782"/>
                  </a:lnTo>
                  <a:lnTo>
                    <a:pt x="732301" y="146757"/>
                  </a:lnTo>
                  <a:lnTo>
                    <a:pt x="753037" y="178274"/>
                  </a:lnTo>
                  <a:lnTo>
                    <a:pt x="741423" y="244230"/>
                  </a:lnTo>
                  <a:lnTo>
                    <a:pt x="710478" y="270695"/>
                  </a:lnTo>
                  <a:lnTo>
                    <a:pt x="669916" y="285771"/>
                  </a:lnTo>
                  <a:lnTo>
                    <a:pt x="655005" y="288095"/>
                  </a:lnTo>
                  <a:lnTo>
                    <a:pt x="646728" y="317403"/>
                  </a:lnTo>
                  <a:lnTo>
                    <a:pt x="624761" y="341244"/>
                  </a:lnTo>
                  <a:lnTo>
                    <a:pt x="592387" y="357214"/>
                  </a:lnTo>
                  <a:lnTo>
                    <a:pt x="552892" y="362905"/>
                  </a:lnTo>
                  <a:lnTo>
                    <a:pt x="538981" y="362107"/>
                  </a:lnTo>
                  <a:lnTo>
                    <a:pt x="525412" y="359907"/>
                  </a:lnTo>
                  <a:lnTo>
                    <a:pt x="512374" y="356346"/>
                  </a:lnTo>
                  <a:lnTo>
                    <a:pt x="500058" y="351464"/>
                  </a:lnTo>
                  <a:lnTo>
                    <a:pt x="477829" y="382364"/>
                  </a:lnTo>
                  <a:lnTo>
                    <a:pt x="442686" y="403753"/>
                  </a:lnTo>
                  <a:lnTo>
                    <a:pt x="399372" y="413735"/>
                  </a:lnTo>
                  <a:lnTo>
                    <a:pt x="352631" y="410414"/>
                  </a:lnTo>
                  <a:lnTo>
                    <a:pt x="333715" y="404766"/>
                  </a:lnTo>
                  <a:lnTo>
                    <a:pt x="316496" y="396840"/>
                  </a:lnTo>
                  <a:lnTo>
                    <a:pt x="301337" y="386838"/>
                  </a:lnTo>
                  <a:lnTo>
                    <a:pt x="288598" y="374960"/>
                  </a:lnTo>
                  <a:lnTo>
                    <a:pt x="238025" y="388422"/>
                  </a:lnTo>
                  <a:lnTo>
                    <a:pt x="186269" y="386409"/>
                  </a:lnTo>
                  <a:lnTo>
                    <a:pt x="139300" y="370034"/>
                  </a:lnTo>
                  <a:lnTo>
                    <a:pt x="103084" y="340407"/>
                  </a:lnTo>
                  <a:lnTo>
                    <a:pt x="101655" y="338587"/>
                  </a:lnTo>
                  <a:lnTo>
                    <a:pt x="71439" y="336733"/>
                  </a:lnTo>
                  <a:lnTo>
                    <a:pt x="45429" y="326760"/>
                  </a:lnTo>
                  <a:lnTo>
                    <a:pt x="26349" y="310267"/>
                  </a:lnTo>
                  <a:lnTo>
                    <a:pt x="16925" y="288854"/>
                  </a:lnTo>
                  <a:lnTo>
                    <a:pt x="16799" y="276480"/>
                  </a:lnTo>
                  <a:lnTo>
                    <a:pt x="20227" y="264515"/>
                  </a:lnTo>
                  <a:lnTo>
                    <a:pt x="27026" y="253374"/>
                  </a:lnTo>
                  <a:lnTo>
                    <a:pt x="37013" y="243471"/>
                  </a:lnTo>
                  <a:lnTo>
                    <a:pt x="14478" y="228396"/>
                  </a:lnTo>
                  <a:lnTo>
                    <a:pt x="1848" y="208702"/>
                  </a:lnTo>
                  <a:lnTo>
                    <a:pt x="0" y="186897"/>
                  </a:lnTo>
                  <a:lnTo>
                    <a:pt x="9806" y="165491"/>
                  </a:lnTo>
                  <a:lnTo>
                    <a:pt x="20623" y="154784"/>
                  </a:lnTo>
                  <a:lnTo>
                    <a:pt x="34284" y="146368"/>
                  </a:lnTo>
                  <a:lnTo>
                    <a:pt x="50169" y="140540"/>
                  </a:lnTo>
                  <a:lnTo>
                    <a:pt x="67659" y="137600"/>
                  </a:lnTo>
                  <a:lnTo>
                    <a:pt x="68297" y="136310"/>
                  </a:lnTo>
                  <a:close/>
                </a:path>
                <a:path w="756284" h="476250">
                  <a:moveTo>
                    <a:pt x="232152" y="464459"/>
                  </a:moveTo>
                  <a:lnTo>
                    <a:pt x="232152" y="470813"/>
                  </a:lnTo>
                  <a:lnTo>
                    <a:pt x="227002" y="475963"/>
                  </a:lnTo>
                  <a:lnTo>
                    <a:pt x="220648" y="475963"/>
                  </a:lnTo>
                  <a:lnTo>
                    <a:pt x="214295" y="475963"/>
                  </a:lnTo>
                  <a:lnTo>
                    <a:pt x="209144" y="470813"/>
                  </a:lnTo>
                  <a:lnTo>
                    <a:pt x="209144" y="464459"/>
                  </a:lnTo>
                  <a:lnTo>
                    <a:pt x="209144" y="458106"/>
                  </a:lnTo>
                  <a:lnTo>
                    <a:pt x="214295" y="452956"/>
                  </a:lnTo>
                  <a:lnTo>
                    <a:pt x="220648" y="452956"/>
                  </a:lnTo>
                  <a:lnTo>
                    <a:pt x="227002" y="452956"/>
                  </a:lnTo>
                  <a:lnTo>
                    <a:pt x="232152" y="458106"/>
                  </a:lnTo>
                  <a:lnTo>
                    <a:pt x="232152" y="464459"/>
                  </a:lnTo>
                  <a:close/>
                </a:path>
                <a:path w="756284" h="476250">
                  <a:moveTo>
                    <a:pt x="252331" y="450211"/>
                  </a:moveTo>
                  <a:lnTo>
                    <a:pt x="250523" y="459167"/>
                  </a:lnTo>
                  <a:lnTo>
                    <a:pt x="245592" y="466481"/>
                  </a:lnTo>
                  <a:lnTo>
                    <a:pt x="238279" y="471411"/>
                  </a:lnTo>
                  <a:lnTo>
                    <a:pt x="229323" y="473220"/>
                  </a:lnTo>
                  <a:lnTo>
                    <a:pt x="220368" y="471411"/>
                  </a:lnTo>
                  <a:lnTo>
                    <a:pt x="213055" y="466481"/>
                  </a:lnTo>
                  <a:lnTo>
                    <a:pt x="208124" y="459167"/>
                  </a:lnTo>
                  <a:lnTo>
                    <a:pt x="206316" y="450211"/>
                  </a:lnTo>
                  <a:lnTo>
                    <a:pt x="208124" y="441256"/>
                  </a:lnTo>
                  <a:lnTo>
                    <a:pt x="213055" y="433943"/>
                  </a:lnTo>
                  <a:lnTo>
                    <a:pt x="220368" y="429013"/>
                  </a:lnTo>
                  <a:lnTo>
                    <a:pt x="229323" y="427204"/>
                  </a:lnTo>
                  <a:lnTo>
                    <a:pt x="238279" y="429013"/>
                  </a:lnTo>
                  <a:lnTo>
                    <a:pt x="245592" y="433943"/>
                  </a:lnTo>
                  <a:lnTo>
                    <a:pt x="250523" y="441256"/>
                  </a:lnTo>
                  <a:lnTo>
                    <a:pt x="252331" y="450211"/>
                  </a:lnTo>
                  <a:close/>
                </a:path>
                <a:path w="756284" h="476250">
                  <a:moveTo>
                    <a:pt x="284475" y="416312"/>
                  </a:moveTo>
                  <a:lnTo>
                    <a:pt x="281763" y="429746"/>
                  </a:lnTo>
                  <a:lnTo>
                    <a:pt x="274367" y="440716"/>
                  </a:lnTo>
                  <a:lnTo>
                    <a:pt x="263397" y="448112"/>
                  </a:lnTo>
                  <a:lnTo>
                    <a:pt x="249964" y="450824"/>
                  </a:lnTo>
                  <a:lnTo>
                    <a:pt x="236531" y="448112"/>
                  </a:lnTo>
                  <a:lnTo>
                    <a:pt x="225561" y="440716"/>
                  </a:lnTo>
                  <a:lnTo>
                    <a:pt x="218165" y="429746"/>
                  </a:lnTo>
                  <a:lnTo>
                    <a:pt x="215453" y="416312"/>
                  </a:lnTo>
                  <a:lnTo>
                    <a:pt x="218165" y="402879"/>
                  </a:lnTo>
                  <a:lnTo>
                    <a:pt x="225561" y="391909"/>
                  </a:lnTo>
                  <a:lnTo>
                    <a:pt x="236531" y="384513"/>
                  </a:lnTo>
                  <a:lnTo>
                    <a:pt x="249964" y="381801"/>
                  </a:lnTo>
                  <a:lnTo>
                    <a:pt x="263397" y="384513"/>
                  </a:lnTo>
                  <a:lnTo>
                    <a:pt x="274367" y="391909"/>
                  </a:lnTo>
                  <a:lnTo>
                    <a:pt x="281763" y="402879"/>
                  </a:lnTo>
                  <a:lnTo>
                    <a:pt x="284475" y="416312"/>
                  </a:lnTo>
                  <a:close/>
                </a:path>
                <a:path w="756284" h="476250">
                  <a:moveTo>
                    <a:pt x="82183" y="249499"/>
                  </a:moveTo>
                  <a:lnTo>
                    <a:pt x="70605" y="249513"/>
                  </a:lnTo>
                  <a:lnTo>
                    <a:pt x="59223" y="248222"/>
                  </a:lnTo>
                  <a:lnTo>
                    <a:pt x="48231" y="245659"/>
                  </a:lnTo>
                  <a:lnTo>
                    <a:pt x="37825" y="241858"/>
                  </a:lnTo>
                </a:path>
                <a:path w="756284" h="476250">
                  <a:moveTo>
                    <a:pt x="121321" y="333113"/>
                  </a:moveTo>
                  <a:lnTo>
                    <a:pt x="115096" y="334960"/>
                  </a:lnTo>
                  <a:lnTo>
                    <a:pt x="108571" y="336189"/>
                  </a:lnTo>
                  <a:lnTo>
                    <a:pt x="101913" y="336770"/>
                  </a:lnTo>
                </a:path>
                <a:path w="756284" h="476250">
                  <a:moveTo>
                    <a:pt x="288555" y="373290"/>
                  </a:moveTo>
                  <a:lnTo>
                    <a:pt x="283873" y="368057"/>
                  </a:lnTo>
                  <a:lnTo>
                    <a:pt x="279953" y="362465"/>
                  </a:lnTo>
                  <a:lnTo>
                    <a:pt x="276861" y="356609"/>
                  </a:lnTo>
                </a:path>
                <a:path w="756284" h="476250">
                  <a:moveTo>
                    <a:pt x="504804" y="331694"/>
                  </a:moveTo>
                  <a:lnTo>
                    <a:pt x="504115" y="337901"/>
                  </a:lnTo>
                  <a:lnTo>
                    <a:pt x="502550" y="344036"/>
                  </a:lnTo>
                  <a:lnTo>
                    <a:pt x="500134" y="349997"/>
                  </a:lnTo>
                </a:path>
                <a:path w="756284" h="476250">
                  <a:moveTo>
                    <a:pt x="597649" y="218601"/>
                  </a:moveTo>
                  <a:lnTo>
                    <a:pt x="621398" y="230573"/>
                  </a:lnTo>
                  <a:lnTo>
                    <a:pt x="639398" y="246678"/>
                  </a:lnTo>
                  <a:lnTo>
                    <a:pt x="650758" y="265847"/>
                  </a:lnTo>
                  <a:lnTo>
                    <a:pt x="654586" y="287007"/>
                  </a:lnTo>
                </a:path>
                <a:path w="756284" h="476250">
                  <a:moveTo>
                    <a:pt x="731944" y="145743"/>
                  </a:moveTo>
                  <a:lnTo>
                    <a:pt x="727131" y="152946"/>
                  </a:lnTo>
                  <a:lnTo>
                    <a:pt x="721258" y="159665"/>
                  </a:lnTo>
                  <a:lnTo>
                    <a:pt x="714390" y="165836"/>
                  </a:lnTo>
                  <a:lnTo>
                    <a:pt x="706591" y="171394"/>
                  </a:lnTo>
                </a:path>
                <a:path w="756284" h="476250">
                  <a:moveTo>
                    <a:pt x="671109" y="50568"/>
                  </a:moveTo>
                  <a:lnTo>
                    <a:pt x="672078" y="54565"/>
                  </a:lnTo>
                  <a:lnTo>
                    <a:pt x="672526" y="58622"/>
                  </a:lnTo>
                  <a:lnTo>
                    <a:pt x="672448" y="62682"/>
                  </a:lnTo>
                </a:path>
                <a:path w="756284" h="476250">
                  <a:moveTo>
                    <a:pt x="509199" y="36437"/>
                  </a:moveTo>
                  <a:lnTo>
                    <a:pt x="512502" y="30849"/>
                  </a:lnTo>
                  <a:lnTo>
                    <a:pt x="516877" y="25645"/>
                  </a:lnTo>
                  <a:lnTo>
                    <a:pt x="522187" y="20988"/>
                  </a:lnTo>
                </a:path>
                <a:path w="756284" h="476250">
                  <a:moveTo>
                    <a:pt x="387722" y="43800"/>
                  </a:moveTo>
                  <a:lnTo>
                    <a:pt x="389070" y="39181"/>
                  </a:lnTo>
                  <a:lnTo>
                    <a:pt x="391183" y="34706"/>
                  </a:lnTo>
                  <a:lnTo>
                    <a:pt x="394013" y="30476"/>
                  </a:lnTo>
                </a:path>
                <a:path w="756284" h="476250">
                  <a:moveTo>
                    <a:pt x="245162" y="48325"/>
                  </a:moveTo>
                  <a:lnTo>
                    <a:pt x="251240" y="51166"/>
                  </a:lnTo>
                  <a:lnTo>
                    <a:pt x="257070" y="54273"/>
                  </a:lnTo>
                  <a:lnTo>
                    <a:pt x="262637" y="57638"/>
                  </a:lnTo>
                  <a:lnTo>
                    <a:pt x="267924" y="61251"/>
                  </a:lnTo>
                </a:path>
                <a:path w="756284" h="476250">
                  <a:moveTo>
                    <a:pt x="72272" y="149913"/>
                  </a:moveTo>
                  <a:lnTo>
                    <a:pt x="70468" y="145465"/>
                  </a:lnTo>
                  <a:lnTo>
                    <a:pt x="69140" y="140918"/>
                  </a:lnTo>
                  <a:lnTo>
                    <a:pt x="68299" y="136313"/>
                  </a:lnTo>
                </a:path>
              </a:pathLst>
            </a:custGeom>
            <a:ln w="25400">
              <a:solidFill>
                <a:srgbClr val="8B2635"/>
              </a:solidFill>
            </a:ln>
          </p:spPr>
          <p:txBody>
            <a:bodyPr wrap="square" lIns="0" tIns="0" rIns="0" bIns="0" rtlCol="0"/>
            <a:lstStyle/>
            <a:p>
              <a:endParaRPr/>
            </a:p>
          </p:txBody>
        </p:sp>
      </p:grpSp>
      <p:sp>
        <p:nvSpPr>
          <p:cNvPr id="8" name="object 8"/>
          <p:cNvSpPr txBox="1"/>
          <p:nvPr/>
        </p:nvSpPr>
        <p:spPr>
          <a:xfrm>
            <a:off x="8500427" y="5333491"/>
            <a:ext cx="106045" cy="208279"/>
          </a:xfrm>
          <a:prstGeom prst="rect">
            <a:avLst/>
          </a:prstGeom>
        </p:spPr>
        <p:txBody>
          <a:bodyPr vert="horz" wrap="square" lIns="0" tIns="12700" rIns="0" bIns="0" rtlCol="0">
            <a:spAutoFit/>
          </a:bodyPr>
          <a:lstStyle/>
          <a:p>
            <a:pPr marL="12700">
              <a:lnSpc>
                <a:spcPct val="100000"/>
              </a:lnSpc>
              <a:spcBef>
                <a:spcPts val="100"/>
              </a:spcBef>
            </a:pPr>
            <a:r>
              <a:rPr sz="1200" spc="-40" dirty="0">
                <a:solidFill>
                  <a:srgbClr val="898989"/>
                </a:solidFill>
                <a:latin typeface="Arial"/>
                <a:cs typeface="Arial"/>
              </a:rPr>
              <a:t>4</a:t>
            </a:r>
            <a:endParaRPr sz="1200">
              <a:latin typeface="Arial"/>
              <a:cs typeface="Arial"/>
            </a:endParaRPr>
          </a:p>
        </p:txBody>
      </p:sp>
      <p:grpSp>
        <p:nvGrpSpPr>
          <p:cNvPr id="9" name="object 9"/>
          <p:cNvGrpSpPr/>
          <p:nvPr/>
        </p:nvGrpSpPr>
        <p:grpSpPr>
          <a:xfrm>
            <a:off x="7323823" y="2688907"/>
            <a:ext cx="328930" cy="521334"/>
            <a:chOff x="7323823" y="2688907"/>
            <a:chExt cx="328930" cy="521334"/>
          </a:xfrm>
        </p:grpSpPr>
        <p:sp>
          <p:nvSpPr>
            <p:cNvPr id="10" name="object 10"/>
            <p:cNvSpPr/>
            <p:nvPr/>
          </p:nvSpPr>
          <p:spPr>
            <a:xfrm>
              <a:off x="7470483" y="3139567"/>
              <a:ext cx="35560" cy="36830"/>
            </a:xfrm>
            <a:custGeom>
              <a:avLst/>
              <a:gdLst/>
              <a:ahLst/>
              <a:cxnLst/>
              <a:rect l="l" t="t" r="r" b="b"/>
              <a:pathLst>
                <a:path w="35559" h="36830">
                  <a:moveTo>
                    <a:pt x="20954" y="0"/>
                  </a:moveTo>
                  <a:lnTo>
                    <a:pt x="14249" y="0"/>
                  </a:lnTo>
                  <a:lnTo>
                    <a:pt x="3352" y="6210"/>
                  </a:lnTo>
                  <a:lnTo>
                    <a:pt x="0" y="11937"/>
                  </a:lnTo>
                  <a:lnTo>
                    <a:pt x="0" y="24345"/>
                  </a:lnTo>
                  <a:lnTo>
                    <a:pt x="3352" y="30073"/>
                  </a:lnTo>
                  <a:lnTo>
                    <a:pt x="14249" y="36283"/>
                  </a:lnTo>
                  <a:lnTo>
                    <a:pt x="20954" y="36283"/>
                  </a:lnTo>
                  <a:lnTo>
                    <a:pt x="31851" y="30073"/>
                  </a:lnTo>
                  <a:lnTo>
                    <a:pt x="35204" y="24345"/>
                  </a:lnTo>
                  <a:lnTo>
                    <a:pt x="35204" y="11937"/>
                  </a:lnTo>
                  <a:lnTo>
                    <a:pt x="31851" y="6210"/>
                  </a:lnTo>
                  <a:lnTo>
                    <a:pt x="20954" y="0"/>
                  </a:lnTo>
                  <a:close/>
                </a:path>
              </a:pathLst>
            </a:custGeom>
            <a:solidFill>
              <a:srgbClr val="EE6A56"/>
            </a:solidFill>
          </p:spPr>
          <p:txBody>
            <a:bodyPr wrap="square" lIns="0" tIns="0" rIns="0" bIns="0" rtlCol="0"/>
            <a:lstStyle/>
            <a:p>
              <a:endParaRPr/>
            </a:p>
          </p:txBody>
        </p:sp>
        <p:sp>
          <p:nvSpPr>
            <p:cNvPr id="11" name="object 11"/>
            <p:cNvSpPr/>
            <p:nvPr/>
          </p:nvSpPr>
          <p:spPr>
            <a:xfrm>
              <a:off x="7382484" y="2897263"/>
              <a:ext cx="211454" cy="173990"/>
            </a:xfrm>
            <a:custGeom>
              <a:avLst/>
              <a:gdLst/>
              <a:ahLst/>
              <a:cxnLst/>
              <a:rect l="l" t="t" r="r" b="b"/>
              <a:pathLst>
                <a:path w="211454" h="173989">
                  <a:moveTo>
                    <a:pt x="211200" y="0"/>
                  </a:moveTo>
                  <a:lnTo>
                    <a:pt x="0" y="0"/>
                  </a:lnTo>
                  <a:lnTo>
                    <a:pt x="0" y="173634"/>
                  </a:lnTo>
                  <a:lnTo>
                    <a:pt x="211200" y="173634"/>
                  </a:lnTo>
                  <a:lnTo>
                    <a:pt x="211200" y="0"/>
                  </a:lnTo>
                  <a:close/>
                </a:path>
              </a:pathLst>
            </a:custGeom>
            <a:solidFill>
              <a:srgbClr val="F7D54A"/>
            </a:solidFill>
          </p:spPr>
          <p:txBody>
            <a:bodyPr wrap="square" lIns="0" tIns="0" rIns="0" bIns="0" rtlCol="0"/>
            <a:lstStyle/>
            <a:p>
              <a:endParaRPr/>
            </a:p>
          </p:txBody>
        </p:sp>
        <p:sp>
          <p:nvSpPr>
            <p:cNvPr id="12" name="object 12"/>
            <p:cNvSpPr/>
            <p:nvPr/>
          </p:nvSpPr>
          <p:spPr>
            <a:xfrm>
              <a:off x="7405954" y="2827807"/>
              <a:ext cx="164465" cy="23495"/>
            </a:xfrm>
            <a:custGeom>
              <a:avLst/>
              <a:gdLst/>
              <a:ahLst/>
              <a:cxnLst/>
              <a:rect l="l" t="t" r="r" b="b"/>
              <a:pathLst>
                <a:path w="164465" h="23494">
                  <a:moveTo>
                    <a:pt x="164261" y="0"/>
                  </a:moveTo>
                  <a:lnTo>
                    <a:pt x="0" y="0"/>
                  </a:lnTo>
                  <a:lnTo>
                    <a:pt x="0" y="23152"/>
                  </a:lnTo>
                  <a:lnTo>
                    <a:pt x="164261" y="23152"/>
                  </a:lnTo>
                  <a:lnTo>
                    <a:pt x="164261" y="0"/>
                  </a:lnTo>
                  <a:close/>
                </a:path>
              </a:pathLst>
            </a:custGeom>
            <a:solidFill>
              <a:srgbClr val="86AEDD"/>
            </a:solidFill>
          </p:spPr>
          <p:txBody>
            <a:bodyPr wrap="square" lIns="0" tIns="0" rIns="0" bIns="0" rtlCol="0"/>
            <a:lstStyle/>
            <a:p>
              <a:endParaRPr/>
            </a:p>
          </p:txBody>
        </p:sp>
        <p:sp>
          <p:nvSpPr>
            <p:cNvPr id="13" name="object 13"/>
            <p:cNvSpPr/>
            <p:nvPr/>
          </p:nvSpPr>
          <p:spPr>
            <a:xfrm>
              <a:off x="7394219" y="2862541"/>
              <a:ext cx="187960" cy="23495"/>
            </a:xfrm>
            <a:custGeom>
              <a:avLst/>
              <a:gdLst/>
              <a:ahLst/>
              <a:cxnLst/>
              <a:rect l="l" t="t" r="r" b="b"/>
              <a:pathLst>
                <a:path w="187959" h="23494">
                  <a:moveTo>
                    <a:pt x="187731" y="0"/>
                  </a:moveTo>
                  <a:lnTo>
                    <a:pt x="0" y="0"/>
                  </a:lnTo>
                  <a:lnTo>
                    <a:pt x="0" y="23152"/>
                  </a:lnTo>
                  <a:lnTo>
                    <a:pt x="187731" y="23152"/>
                  </a:lnTo>
                  <a:lnTo>
                    <a:pt x="187731" y="0"/>
                  </a:lnTo>
                  <a:close/>
                </a:path>
              </a:pathLst>
            </a:custGeom>
            <a:solidFill>
              <a:srgbClr val="85AB70"/>
            </a:solidFill>
          </p:spPr>
          <p:txBody>
            <a:bodyPr wrap="square" lIns="0" tIns="0" rIns="0" bIns="0" rtlCol="0"/>
            <a:lstStyle/>
            <a:p>
              <a:endParaRPr/>
            </a:p>
          </p:txBody>
        </p:sp>
        <p:sp>
          <p:nvSpPr>
            <p:cNvPr id="14" name="object 14"/>
            <p:cNvSpPr/>
            <p:nvPr/>
          </p:nvSpPr>
          <p:spPr>
            <a:xfrm>
              <a:off x="7417689" y="2735211"/>
              <a:ext cx="140970" cy="278130"/>
            </a:xfrm>
            <a:custGeom>
              <a:avLst/>
              <a:gdLst/>
              <a:ahLst/>
              <a:cxnLst/>
              <a:rect l="l" t="t" r="r" b="b"/>
              <a:pathLst>
                <a:path w="140970" h="278130">
                  <a:moveTo>
                    <a:pt x="50164" y="0"/>
                  </a:moveTo>
                  <a:lnTo>
                    <a:pt x="43687" y="0"/>
                  </a:lnTo>
                  <a:lnTo>
                    <a:pt x="41059" y="2590"/>
                  </a:lnTo>
                  <a:lnTo>
                    <a:pt x="41059" y="8978"/>
                  </a:lnTo>
                  <a:lnTo>
                    <a:pt x="43687" y="11569"/>
                  </a:lnTo>
                  <a:lnTo>
                    <a:pt x="50164" y="11569"/>
                  </a:lnTo>
                  <a:lnTo>
                    <a:pt x="52793" y="8978"/>
                  </a:lnTo>
                  <a:lnTo>
                    <a:pt x="52793" y="2590"/>
                  </a:lnTo>
                  <a:lnTo>
                    <a:pt x="50164" y="0"/>
                  </a:lnTo>
                  <a:close/>
                </a:path>
                <a:path w="140970" h="278130">
                  <a:moveTo>
                    <a:pt x="97104" y="0"/>
                  </a:moveTo>
                  <a:lnTo>
                    <a:pt x="61290" y="0"/>
                  </a:lnTo>
                  <a:lnTo>
                    <a:pt x="58661" y="2590"/>
                  </a:lnTo>
                  <a:lnTo>
                    <a:pt x="58661" y="8978"/>
                  </a:lnTo>
                  <a:lnTo>
                    <a:pt x="61290" y="11569"/>
                  </a:lnTo>
                  <a:lnTo>
                    <a:pt x="97104" y="11569"/>
                  </a:lnTo>
                  <a:lnTo>
                    <a:pt x="99733" y="8978"/>
                  </a:lnTo>
                  <a:lnTo>
                    <a:pt x="99733" y="2590"/>
                  </a:lnTo>
                  <a:lnTo>
                    <a:pt x="97104" y="0"/>
                  </a:lnTo>
                  <a:close/>
                </a:path>
                <a:path w="140970" h="278130">
                  <a:moveTo>
                    <a:pt x="82130" y="219925"/>
                  </a:moveTo>
                  <a:lnTo>
                    <a:pt x="0" y="219925"/>
                  </a:lnTo>
                  <a:lnTo>
                    <a:pt x="0" y="231508"/>
                  </a:lnTo>
                  <a:lnTo>
                    <a:pt x="82130" y="231508"/>
                  </a:lnTo>
                  <a:lnTo>
                    <a:pt x="82130" y="219925"/>
                  </a:lnTo>
                  <a:close/>
                </a:path>
                <a:path w="140970" h="278130">
                  <a:moveTo>
                    <a:pt x="140792" y="243077"/>
                  </a:moveTo>
                  <a:lnTo>
                    <a:pt x="0" y="243077"/>
                  </a:lnTo>
                  <a:lnTo>
                    <a:pt x="0" y="254660"/>
                  </a:lnTo>
                  <a:lnTo>
                    <a:pt x="140792" y="254660"/>
                  </a:lnTo>
                  <a:lnTo>
                    <a:pt x="140792" y="243077"/>
                  </a:lnTo>
                  <a:close/>
                </a:path>
                <a:path w="140970" h="278130">
                  <a:moveTo>
                    <a:pt x="117335" y="266230"/>
                  </a:moveTo>
                  <a:lnTo>
                    <a:pt x="0" y="266230"/>
                  </a:lnTo>
                  <a:lnTo>
                    <a:pt x="0" y="277799"/>
                  </a:lnTo>
                  <a:lnTo>
                    <a:pt x="117335" y="277799"/>
                  </a:lnTo>
                  <a:lnTo>
                    <a:pt x="117335" y="266230"/>
                  </a:lnTo>
                  <a:close/>
                </a:path>
              </a:pathLst>
            </a:custGeom>
            <a:solidFill>
              <a:srgbClr val="313E4B"/>
            </a:solidFill>
          </p:spPr>
          <p:txBody>
            <a:bodyPr wrap="square" lIns="0" tIns="0" rIns="0" bIns="0" rtlCol="0"/>
            <a:lstStyle/>
            <a:p>
              <a:endParaRPr/>
            </a:p>
          </p:txBody>
        </p:sp>
        <p:sp>
          <p:nvSpPr>
            <p:cNvPr id="15" name="object 15"/>
            <p:cNvSpPr/>
            <p:nvPr/>
          </p:nvSpPr>
          <p:spPr>
            <a:xfrm>
              <a:off x="7323823" y="2688907"/>
              <a:ext cx="328930" cy="521334"/>
            </a:xfrm>
            <a:custGeom>
              <a:avLst/>
              <a:gdLst/>
              <a:ahLst/>
              <a:cxnLst/>
              <a:rect l="l" t="t" r="r" b="b"/>
              <a:pathLst>
                <a:path w="328929" h="521335">
                  <a:moveTo>
                    <a:pt x="281597" y="0"/>
                  </a:moveTo>
                  <a:lnTo>
                    <a:pt x="46926" y="0"/>
                  </a:lnTo>
                  <a:lnTo>
                    <a:pt x="28664" y="3638"/>
                  </a:lnTo>
                  <a:lnTo>
                    <a:pt x="13747" y="13560"/>
                  </a:lnTo>
                  <a:lnTo>
                    <a:pt x="3688" y="28278"/>
                  </a:lnTo>
                  <a:lnTo>
                    <a:pt x="0" y="46304"/>
                  </a:lnTo>
                  <a:lnTo>
                    <a:pt x="0" y="474586"/>
                  </a:lnTo>
                  <a:lnTo>
                    <a:pt x="3687" y="492611"/>
                  </a:lnTo>
                  <a:lnTo>
                    <a:pt x="13742" y="507330"/>
                  </a:lnTo>
                  <a:lnTo>
                    <a:pt x="28658" y="517252"/>
                  </a:lnTo>
                  <a:lnTo>
                    <a:pt x="46926" y="520890"/>
                  </a:lnTo>
                  <a:lnTo>
                    <a:pt x="281597" y="520890"/>
                  </a:lnTo>
                  <a:lnTo>
                    <a:pt x="299864" y="517252"/>
                  </a:lnTo>
                  <a:lnTo>
                    <a:pt x="314780" y="507330"/>
                  </a:lnTo>
                  <a:lnTo>
                    <a:pt x="321333" y="497738"/>
                  </a:lnTo>
                  <a:lnTo>
                    <a:pt x="46926" y="497738"/>
                  </a:lnTo>
                  <a:lnTo>
                    <a:pt x="37796" y="495919"/>
                  </a:lnTo>
                  <a:lnTo>
                    <a:pt x="30340" y="490958"/>
                  </a:lnTo>
                  <a:lnTo>
                    <a:pt x="25313" y="483599"/>
                  </a:lnTo>
                  <a:lnTo>
                    <a:pt x="23469" y="474586"/>
                  </a:lnTo>
                  <a:lnTo>
                    <a:pt x="23469" y="439864"/>
                  </a:lnTo>
                  <a:lnTo>
                    <a:pt x="328523" y="439864"/>
                  </a:lnTo>
                  <a:lnTo>
                    <a:pt x="328523" y="416712"/>
                  </a:lnTo>
                  <a:lnTo>
                    <a:pt x="23469" y="416712"/>
                  </a:lnTo>
                  <a:lnTo>
                    <a:pt x="23469" y="104178"/>
                  </a:lnTo>
                  <a:lnTo>
                    <a:pt x="328523" y="104178"/>
                  </a:lnTo>
                  <a:lnTo>
                    <a:pt x="328523" y="81025"/>
                  </a:lnTo>
                  <a:lnTo>
                    <a:pt x="23469" y="81025"/>
                  </a:lnTo>
                  <a:lnTo>
                    <a:pt x="23469" y="46304"/>
                  </a:lnTo>
                  <a:lnTo>
                    <a:pt x="25313" y="37291"/>
                  </a:lnTo>
                  <a:lnTo>
                    <a:pt x="30340" y="29932"/>
                  </a:lnTo>
                  <a:lnTo>
                    <a:pt x="37796" y="24971"/>
                  </a:lnTo>
                  <a:lnTo>
                    <a:pt x="46926" y="23152"/>
                  </a:lnTo>
                  <a:lnTo>
                    <a:pt x="321333" y="23152"/>
                  </a:lnTo>
                  <a:lnTo>
                    <a:pt x="314780" y="13560"/>
                  </a:lnTo>
                  <a:lnTo>
                    <a:pt x="299864" y="3638"/>
                  </a:lnTo>
                  <a:lnTo>
                    <a:pt x="281597" y="0"/>
                  </a:lnTo>
                  <a:close/>
                </a:path>
                <a:path w="328929" h="521335">
                  <a:moveTo>
                    <a:pt x="328523" y="439864"/>
                  </a:moveTo>
                  <a:lnTo>
                    <a:pt x="305053" y="439864"/>
                  </a:lnTo>
                  <a:lnTo>
                    <a:pt x="305053" y="474586"/>
                  </a:lnTo>
                  <a:lnTo>
                    <a:pt x="303210" y="483599"/>
                  </a:lnTo>
                  <a:lnTo>
                    <a:pt x="298183" y="490958"/>
                  </a:lnTo>
                  <a:lnTo>
                    <a:pt x="290727" y="495919"/>
                  </a:lnTo>
                  <a:lnTo>
                    <a:pt x="281597" y="497738"/>
                  </a:lnTo>
                  <a:lnTo>
                    <a:pt x="321333" y="497738"/>
                  </a:lnTo>
                  <a:lnTo>
                    <a:pt x="324836" y="492611"/>
                  </a:lnTo>
                  <a:lnTo>
                    <a:pt x="328523" y="474586"/>
                  </a:lnTo>
                  <a:lnTo>
                    <a:pt x="328523" y="439864"/>
                  </a:lnTo>
                  <a:close/>
                </a:path>
                <a:path w="328929" h="521335">
                  <a:moveTo>
                    <a:pt x="328523" y="104178"/>
                  </a:moveTo>
                  <a:lnTo>
                    <a:pt x="305053" y="104178"/>
                  </a:lnTo>
                  <a:lnTo>
                    <a:pt x="305053" y="416712"/>
                  </a:lnTo>
                  <a:lnTo>
                    <a:pt x="328523" y="416712"/>
                  </a:lnTo>
                  <a:lnTo>
                    <a:pt x="328523" y="104178"/>
                  </a:lnTo>
                  <a:close/>
                </a:path>
                <a:path w="328929" h="521335">
                  <a:moveTo>
                    <a:pt x="321333" y="23152"/>
                  </a:moveTo>
                  <a:lnTo>
                    <a:pt x="281597" y="23152"/>
                  </a:lnTo>
                  <a:lnTo>
                    <a:pt x="290727" y="24971"/>
                  </a:lnTo>
                  <a:lnTo>
                    <a:pt x="298183" y="29932"/>
                  </a:lnTo>
                  <a:lnTo>
                    <a:pt x="303210" y="37291"/>
                  </a:lnTo>
                  <a:lnTo>
                    <a:pt x="305053" y="46304"/>
                  </a:lnTo>
                  <a:lnTo>
                    <a:pt x="305053" y="81025"/>
                  </a:lnTo>
                  <a:lnTo>
                    <a:pt x="328523" y="81025"/>
                  </a:lnTo>
                  <a:lnTo>
                    <a:pt x="328523" y="46304"/>
                  </a:lnTo>
                  <a:lnTo>
                    <a:pt x="324836" y="28278"/>
                  </a:lnTo>
                  <a:lnTo>
                    <a:pt x="321333" y="23152"/>
                  </a:lnTo>
                  <a:close/>
                </a:path>
              </a:pathLst>
            </a:custGeom>
            <a:solidFill>
              <a:srgbClr val="000000"/>
            </a:solidFill>
          </p:spPr>
          <p:txBody>
            <a:bodyPr wrap="square" lIns="0" tIns="0" rIns="0" bIns="0" rtlCol="0"/>
            <a:lstStyle/>
            <a:p>
              <a:endParaRPr/>
            </a:p>
          </p:txBody>
        </p:sp>
      </p:grpSp>
      <p:sp>
        <p:nvSpPr>
          <p:cNvPr id="16" name="object 16"/>
          <p:cNvSpPr/>
          <p:nvPr/>
        </p:nvSpPr>
        <p:spPr>
          <a:xfrm>
            <a:off x="7445299" y="2419350"/>
            <a:ext cx="76187" cy="222123"/>
          </a:xfrm>
          <a:prstGeom prst="rect">
            <a:avLst/>
          </a:prstGeom>
          <a:blipFill>
            <a:blip r:embed="rId4" cstate="print"/>
            <a:stretch>
              <a:fillRect/>
            </a:stretch>
          </a:blipFill>
        </p:spPr>
        <p:txBody>
          <a:bodyPr wrap="square" lIns="0" tIns="0" rIns="0" bIns="0" rtlCol="0"/>
          <a:lstStyle/>
          <a:p>
            <a:endParaRPr/>
          </a:p>
        </p:txBody>
      </p:sp>
      <p:sp>
        <p:nvSpPr>
          <p:cNvPr id="17" name="object 17"/>
          <p:cNvSpPr txBox="1"/>
          <p:nvPr/>
        </p:nvSpPr>
        <p:spPr>
          <a:xfrm>
            <a:off x="7594765" y="1503679"/>
            <a:ext cx="527685" cy="162560"/>
          </a:xfrm>
          <a:prstGeom prst="rect">
            <a:avLst/>
          </a:prstGeom>
        </p:spPr>
        <p:txBody>
          <a:bodyPr vert="horz" wrap="square" lIns="0" tIns="12700" rIns="0" bIns="0" rtlCol="0">
            <a:spAutoFit/>
          </a:bodyPr>
          <a:lstStyle/>
          <a:p>
            <a:pPr marL="12700">
              <a:lnSpc>
                <a:spcPct val="100000"/>
              </a:lnSpc>
              <a:spcBef>
                <a:spcPts val="100"/>
              </a:spcBef>
            </a:pPr>
            <a:r>
              <a:rPr sz="900" b="1" spc="-5" dirty="0">
                <a:solidFill>
                  <a:srgbClr val="FFFFFF"/>
                </a:solidFill>
                <a:latin typeface="Arial"/>
                <a:cs typeface="Arial"/>
              </a:rPr>
              <a:t>checkout</a:t>
            </a:r>
            <a:endParaRPr sz="900">
              <a:latin typeface="Arial"/>
              <a:cs typeface="Arial"/>
            </a:endParaRPr>
          </a:p>
        </p:txBody>
      </p:sp>
      <p:grpSp>
        <p:nvGrpSpPr>
          <p:cNvPr id="18" name="object 18"/>
          <p:cNvGrpSpPr/>
          <p:nvPr/>
        </p:nvGrpSpPr>
        <p:grpSpPr>
          <a:xfrm>
            <a:off x="5590032" y="3806952"/>
            <a:ext cx="2794635" cy="1161415"/>
            <a:chOff x="5590032" y="3806952"/>
            <a:chExt cx="2794635" cy="1161415"/>
          </a:xfrm>
        </p:grpSpPr>
        <p:sp>
          <p:nvSpPr>
            <p:cNvPr id="19" name="object 19"/>
            <p:cNvSpPr/>
            <p:nvPr/>
          </p:nvSpPr>
          <p:spPr>
            <a:xfrm>
              <a:off x="6754368" y="3806952"/>
              <a:ext cx="542544" cy="545592"/>
            </a:xfrm>
            <a:prstGeom prst="rect">
              <a:avLst/>
            </a:prstGeom>
            <a:blipFill>
              <a:blip r:embed="rId5" cstate="print"/>
              <a:stretch>
                <a:fillRect/>
              </a:stretch>
            </a:blipFill>
          </p:spPr>
          <p:txBody>
            <a:bodyPr wrap="square" lIns="0" tIns="0" rIns="0" bIns="0" rtlCol="0"/>
            <a:lstStyle/>
            <a:p>
              <a:endParaRPr/>
            </a:p>
          </p:txBody>
        </p:sp>
        <p:sp>
          <p:nvSpPr>
            <p:cNvPr id="20" name="object 20"/>
            <p:cNvSpPr/>
            <p:nvPr/>
          </p:nvSpPr>
          <p:spPr>
            <a:xfrm>
              <a:off x="6179477" y="4041597"/>
              <a:ext cx="1706245" cy="76200"/>
            </a:xfrm>
            <a:custGeom>
              <a:avLst/>
              <a:gdLst/>
              <a:ahLst/>
              <a:cxnLst/>
              <a:rect l="l" t="t" r="r" b="b"/>
              <a:pathLst>
                <a:path w="1706245" h="76200">
                  <a:moveTo>
                    <a:pt x="588479" y="25400"/>
                  </a:moveTo>
                  <a:lnTo>
                    <a:pt x="76200" y="25400"/>
                  </a:lnTo>
                  <a:lnTo>
                    <a:pt x="76200" y="0"/>
                  </a:lnTo>
                  <a:lnTo>
                    <a:pt x="0" y="38100"/>
                  </a:lnTo>
                  <a:lnTo>
                    <a:pt x="76200" y="76200"/>
                  </a:lnTo>
                  <a:lnTo>
                    <a:pt x="76200" y="50800"/>
                  </a:lnTo>
                  <a:lnTo>
                    <a:pt x="588479" y="50800"/>
                  </a:lnTo>
                  <a:lnTo>
                    <a:pt x="588479" y="25400"/>
                  </a:lnTo>
                  <a:close/>
                </a:path>
                <a:path w="1706245" h="76200">
                  <a:moveTo>
                    <a:pt x="1193457" y="0"/>
                  </a:moveTo>
                  <a:lnTo>
                    <a:pt x="1117257" y="38100"/>
                  </a:lnTo>
                  <a:lnTo>
                    <a:pt x="1193457" y="76200"/>
                  </a:lnTo>
                  <a:lnTo>
                    <a:pt x="1193457" y="0"/>
                  </a:lnTo>
                  <a:close/>
                </a:path>
                <a:path w="1706245" h="76200">
                  <a:moveTo>
                    <a:pt x="1350137" y="25400"/>
                  </a:moveTo>
                  <a:lnTo>
                    <a:pt x="1248537" y="25400"/>
                  </a:lnTo>
                  <a:lnTo>
                    <a:pt x="1248537" y="50800"/>
                  </a:lnTo>
                  <a:lnTo>
                    <a:pt x="1350137" y="50800"/>
                  </a:lnTo>
                  <a:lnTo>
                    <a:pt x="1350137" y="25400"/>
                  </a:lnTo>
                  <a:close/>
                </a:path>
                <a:path w="1706245" h="76200">
                  <a:moveTo>
                    <a:pt x="1527937" y="25400"/>
                  </a:moveTo>
                  <a:lnTo>
                    <a:pt x="1426337" y="25400"/>
                  </a:lnTo>
                  <a:lnTo>
                    <a:pt x="1426337" y="50800"/>
                  </a:lnTo>
                  <a:lnTo>
                    <a:pt x="1527937" y="50800"/>
                  </a:lnTo>
                  <a:lnTo>
                    <a:pt x="1527937" y="25400"/>
                  </a:lnTo>
                  <a:close/>
                </a:path>
                <a:path w="1706245" h="76200">
                  <a:moveTo>
                    <a:pt x="1705737" y="25400"/>
                  </a:moveTo>
                  <a:lnTo>
                    <a:pt x="1604137" y="25400"/>
                  </a:lnTo>
                  <a:lnTo>
                    <a:pt x="1604137" y="50800"/>
                  </a:lnTo>
                  <a:lnTo>
                    <a:pt x="1705737" y="50800"/>
                  </a:lnTo>
                  <a:lnTo>
                    <a:pt x="1705737" y="25400"/>
                  </a:lnTo>
                  <a:close/>
                </a:path>
              </a:pathLst>
            </a:custGeom>
            <a:solidFill>
              <a:srgbClr val="BD3347"/>
            </a:solidFill>
          </p:spPr>
          <p:txBody>
            <a:bodyPr wrap="square" lIns="0" tIns="0" rIns="0" bIns="0" rtlCol="0"/>
            <a:lstStyle/>
            <a:p>
              <a:endParaRPr/>
            </a:p>
          </p:txBody>
        </p:sp>
        <p:sp>
          <p:nvSpPr>
            <p:cNvPr id="21" name="object 21"/>
            <p:cNvSpPr/>
            <p:nvPr/>
          </p:nvSpPr>
          <p:spPr>
            <a:xfrm>
              <a:off x="7952689" y="3875798"/>
              <a:ext cx="387350" cy="440690"/>
            </a:xfrm>
            <a:custGeom>
              <a:avLst/>
              <a:gdLst/>
              <a:ahLst/>
              <a:cxnLst/>
              <a:rect l="l" t="t" r="r" b="b"/>
              <a:pathLst>
                <a:path w="387350" h="440689">
                  <a:moveTo>
                    <a:pt x="309219" y="174650"/>
                  </a:moveTo>
                  <a:lnTo>
                    <a:pt x="301599" y="137071"/>
                  </a:lnTo>
                  <a:lnTo>
                    <a:pt x="283946" y="110896"/>
                  </a:lnTo>
                  <a:lnTo>
                    <a:pt x="280860" y="106337"/>
                  </a:lnTo>
                  <a:lnTo>
                    <a:pt x="276301" y="103263"/>
                  </a:lnTo>
                  <a:lnTo>
                    <a:pt x="276301" y="174650"/>
                  </a:lnTo>
                  <a:lnTo>
                    <a:pt x="271284" y="199453"/>
                  </a:lnTo>
                  <a:lnTo>
                    <a:pt x="257606" y="219710"/>
                  </a:lnTo>
                  <a:lnTo>
                    <a:pt x="237337" y="233387"/>
                  </a:lnTo>
                  <a:lnTo>
                    <a:pt x="212547" y="238404"/>
                  </a:lnTo>
                  <a:lnTo>
                    <a:pt x="187744" y="233387"/>
                  </a:lnTo>
                  <a:lnTo>
                    <a:pt x="167487" y="219710"/>
                  </a:lnTo>
                  <a:lnTo>
                    <a:pt x="153809" y="199453"/>
                  </a:lnTo>
                  <a:lnTo>
                    <a:pt x="148793" y="174650"/>
                  </a:lnTo>
                  <a:lnTo>
                    <a:pt x="153809" y="149860"/>
                  </a:lnTo>
                  <a:lnTo>
                    <a:pt x="167487" y="129603"/>
                  </a:lnTo>
                  <a:lnTo>
                    <a:pt x="187744" y="115925"/>
                  </a:lnTo>
                  <a:lnTo>
                    <a:pt x="212547" y="110896"/>
                  </a:lnTo>
                  <a:lnTo>
                    <a:pt x="237337" y="115925"/>
                  </a:lnTo>
                  <a:lnTo>
                    <a:pt x="257606" y="129603"/>
                  </a:lnTo>
                  <a:lnTo>
                    <a:pt x="271284" y="149860"/>
                  </a:lnTo>
                  <a:lnTo>
                    <a:pt x="276301" y="174650"/>
                  </a:lnTo>
                  <a:lnTo>
                    <a:pt x="276301" y="103263"/>
                  </a:lnTo>
                  <a:lnTo>
                    <a:pt x="250126" y="85610"/>
                  </a:lnTo>
                  <a:lnTo>
                    <a:pt x="212547" y="77990"/>
                  </a:lnTo>
                  <a:lnTo>
                    <a:pt x="174955" y="85610"/>
                  </a:lnTo>
                  <a:lnTo>
                    <a:pt x="144221" y="106337"/>
                  </a:lnTo>
                  <a:lnTo>
                    <a:pt x="123494" y="137071"/>
                  </a:lnTo>
                  <a:lnTo>
                    <a:pt x="115887" y="174650"/>
                  </a:lnTo>
                  <a:lnTo>
                    <a:pt x="123494" y="212242"/>
                  </a:lnTo>
                  <a:lnTo>
                    <a:pt x="144221" y="242976"/>
                  </a:lnTo>
                  <a:lnTo>
                    <a:pt x="174955" y="263702"/>
                  </a:lnTo>
                  <a:lnTo>
                    <a:pt x="212547" y="271310"/>
                  </a:lnTo>
                  <a:lnTo>
                    <a:pt x="250126" y="263702"/>
                  </a:lnTo>
                  <a:lnTo>
                    <a:pt x="280860" y="242976"/>
                  </a:lnTo>
                  <a:lnTo>
                    <a:pt x="283946" y="238404"/>
                  </a:lnTo>
                  <a:lnTo>
                    <a:pt x="301599" y="212242"/>
                  </a:lnTo>
                  <a:lnTo>
                    <a:pt x="309219" y="174650"/>
                  </a:lnTo>
                  <a:close/>
                </a:path>
                <a:path w="387350" h="440689">
                  <a:moveTo>
                    <a:pt x="387210" y="174650"/>
                  </a:moveTo>
                  <a:lnTo>
                    <a:pt x="379463" y="123063"/>
                  </a:lnTo>
                  <a:lnTo>
                    <a:pt x="357466" y="77127"/>
                  </a:lnTo>
                  <a:lnTo>
                    <a:pt x="354304" y="72898"/>
                  </a:lnTo>
                  <a:lnTo>
                    <a:pt x="354304" y="174650"/>
                  </a:lnTo>
                  <a:lnTo>
                    <a:pt x="347065" y="219405"/>
                  </a:lnTo>
                  <a:lnTo>
                    <a:pt x="326910" y="258318"/>
                  </a:lnTo>
                  <a:lnTo>
                    <a:pt x="296202" y="289013"/>
                  </a:lnTo>
                  <a:lnTo>
                    <a:pt x="257302" y="309168"/>
                  </a:lnTo>
                  <a:lnTo>
                    <a:pt x="212547" y="316395"/>
                  </a:lnTo>
                  <a:lnTo>
                    <a:pt x="167792" y="309168"/>
                  </a:lnTo>
                  <a:lnTo>
                    <a:pt x="142951" y="296303"/>
                  </a:lnTo>
                  <a:lnTo>
                    <a:pt x="142951" y="334810"/>
                  </a:lnTo>
                  <a:lnTo>
                    <a:pt x="117017" y="376466"/>
                  </a:lnTo>
                  <a:lnTo>
                    <a:pt x="94272" y="336867"/>
                  </a:lnTo>
                  <a:lnTo>
                    <a:pt x="56184" y="331228"/>
                  </a:lnTo>
                  <a:lnTo>
                    <a:pt x="82804" y="291299"/>
                  </a:lnTo>
                  <a:lnTo>
                    <a:pt x="89052" y="298157"/>
                  </a:lnTo>
                  <a:lnTo>
                    <a:pt x="101561" y="309537"/>
                  </a:lnTo>
                  <a:lnTo>
                    <a:pt x="115011" y="319582"/>
                  </a:lnTo>
                  <a:lnTo>
                    <a:pt x="129362" y="328269"/>
                  </a:lnTo>
                  <a:lnTo>
                    <a:pt x="142951" y="334810"/>
                  </a:lnTo>
                  <a:lnTo>
                    <a:pt x="142951" y="296303"/>
                  </a:lnTo>
                  <a:lnTo>
                    <a:pt x="128879" y="289013"/>
                  </a:lnTo>
                  <a:lnTo>
                    <a:pt x="98183" y="258318"/>
                  </a:lnTo>
                  <a:lnTo>
                    <a:pt x="78028" y="219405"/>
                  </a:lnTo>
                  <a:lnTo>
                    <a:pt x="70802" y="174650"/>
                  </a:lnTo>
                  <a:lnTo>
                    <a:pt x="78028" y="129908"/>
                  </a:lnTo>
                  <a:lnTo>
                    <a:pt x="98183" y="90995"/>
                  </a:lnTo>
                  <a:lnTo>
                    <a:pt x="128879" y="60299"/>
                  </a:lnTo>
                  <a:lnTo>
                    <a:pt x="167792" y="40144"/>
                  </a:lnTo>
                  <a:lnTo>
                    <a:pt x="212547" y="32905"/>
                  </a:lnTo>
                  <a:lnTo>
                    <a:pt x="257302" y="40144"/>
                  </a:lnTo>
                  <a:lnTo>
                    <a:pt x="296202" y="60299"/>
                  </a:lnTo>
                  <a:lnTo>
                    <a:pt x="326910" y="90995"/>
                  </a:lnTo>
                  <a:lnTo>
                    <a:pt x="347065" y="129908"/>
                  </a:lnTo>
                  <a:lnTo>
                    <a:pt x="354304" y="174650"/>
                  </a:lnTo>
                  <a:lnTo>
                    <a:pt x="354304" y="72898"/>
                  </a:lnTo>
                  <a:lnTo>
                    <a:pt x="323532" y="39789"/>
                  </a:lnTo>
                  <a:lnTo>
                    <a:pt x="280543" y="13728"/>
                  </a:lnTo>
                  <a:lnTo>
                    <a:pt x="230085" y="863"/>
                  </a:lnTo>
                  <a:lnTo>
                    <a:pt x="212547" y="0"/>
                  </a:lnTo>
                  <a:lnTo>
                    <a:pt x="195008" y="863"/>
                  </a:lnTo>
                  <a:lnTo>
                    <a:pt x="144564" y="13728"/>
                  </a:lnTo>
                  <a:lnTo>
                    <a:pt x="101561" y="39789"/>
                  </a:lnTo>
                  <a:lnTo>
                    <a:pt x="67614" y="77127"/>
                  </a:lnTo>
                  <a:lnTo>
                    <a:pt x="45631" y="123063"/>
                  </a:lnTo>
                  <a:lnTo>
                    <a:pt x="37896" y="174650"/>
                  </a:lnTo>
                  <a:lnTo>
                    <a:pt x="38760" y="192189"/>
                  </a:lnTo>
                  <a:lnTo>
                    <a:pt x="51625" y="242646"/>
                  </a:lnTo>
                  <a:lnTo>
                    <a:pt x="62077" y="263055"/>
                  </a:lnTo>
                  <a:lnTo>
                    <a:pt x="0" y="356158"/>
                  </a:lnTo>
                  <a:lnTo>
                    <a:pt x="73685" y="367080"/>
                  </a:lnTo>
                  <a:lnTo>
                    <a:pt x="115887" y="440550"/>
                  </a:lnTo>
                  <a:lnTo>
                    <a:pt x="155778" y="376466"/>
                  </a:lnTo>
                  <a:lnTo>
                    <a:pt x="175234" y="345211"/>
                  </a:lnTo>
                  <a:lnTo>
                    <a:pt x="177787" y="345859"/>
                  </a:lnTo>
                  <a:lnTo>
                    <a:pt x="195008" y="348449"/>
                  </a:lnTo>
                  <a:lnTo>
                    <a:pt x="212547" y="349300"/>
                  </a:lnTo>
                  <a:lnTo>
                    <a:pt x="230085" y="348449"/>
                  </a:lnTo>
                  <a:lnTo>
                    <a:pt x="247294" y="345859"/>
                  </a:lnTo>
                  <a:lnTo>
                    <a:pt x="295732" y="328269"/>
                  </a:lnTo>
                  <a:lnTo>
                    <a:pt x="314337" y="316395"/>
                  </a:lnTo>
                  <a:lnTo>
                    <a:pt x="323532" y="309537"/>
                  </a:lnTo>
                  <a:lnTo>
                    <a:pt x="357466" y="272186"/>
                  </a:lnTo>
                  <a:lnTo>
                    <a:pt x="379463" y="226250"/>
                  </a:lnTo>
                  <a:lnTo>
                    <a:pt x="386334" y="192189"/>
                  </a:lnTo>
                  <a:lnTo>
                    <a:pt x="387210" y="174650"/>
                  </a:lnTo>
                  <a:close/>
                </a:path>
              </a:pathLst>
            </a:custGeom>
            <a:solidFill>
              <a:srgbClr val="2C2C2C"/>
            </a:solidFill>
          </p:spPr>
          <p:txBody>
            <a:bodyPr wrap="square" lIns="0" tIns="0" rIns="0" bIns="0" rtlCol="0"/>
            <a:lstStyle/>
            <a:p>
              <a:endParaRPr/>
            </a:p>
          </p:txBody>
        </p:sp>
        <p:sp>
          <p:nvSpPr>
            <p:cNvPr id="22" name="object 22"/>
            <p:cNvSpPr/>
            <p:nvPr/>
          </p:nvSpPr>
          <p:spPr>
            <a:xfrm>
              <a:off x="8207971" y="4129278"/>
              <a:ext cx="176161" cy="186029"/>
            </a:xfrm>
            <a:prstGeom prst="rect">
              <a:avLst/>
            </a:prstGeom>
            <a:blipFill>
              <a:blip r:embed="rId6" cstate="print"/>
              <a:stretch>
                <a:fillRect/>
              </a:stretch>
            </a:blipFill>
          </p:spPr>
          <p:txBody>
            <a:bodyPr wrap="square" lIns="0" tIns="0" rIns="0" bIns="0" rtlCol="0"/>
            <a:lstStyle/>
            <a:p>
              <a:endParaRPr/>
            </a:p>
          </p:txBody>
        </p:sp>
        <p:sp>
          <p:nvSpPr>
            <p:cNvPr id="23" name="object 23"/>
            <p:cNvSpPr/>
            <p:nvPr/>
          </p:nvSpPr>
          <p:spPr>
            <a:xfrm>
              <a:off x="7358443" y="4574001"/>
              <a:ext cx="525145" cy="382270"/>
            </a:xfrm>
            <a:custGeom>
              <a:avLst/>
              <a:gdLst/>
              <a:ahLst/>
              <a:cxnLst/>
              <a:rect l="l" t="t" r="r" b="b"/>
              <a:pathLst>
                <a:path w="525145" h="382270">
                  <a:moveTo>
                    <a:pt x="252831" y="0"/>
                  </a:moveTo>
                  <a:lnTo>
                    <a:pt x="204030" y="7811"/>
                  </a:lnTo>
                  <a:lnTo>
                    <a:pt x="161755" y="29593"/>
                  </a:lnTo>
                  <a:lnTo>
                    <a:pt x="128486" y="62863"/>
                  </a:lnTo>
                  <a:lnTo>
                    <a:pt x="106706" y="105140"/>
                  </a:lnTo>
                  <a:lnTo>
                    <a:pt x="98894" y="153944"/>
                  </a:lnTo>
                  <a:lnTo>
                    <a:pt x="98894" y="161810"/>
                  </a:lnTo>
                  <a:lnTo>
                    <a:pt x="100012" y="165181"/>
                  </a:lnTo>
                  <a:lnTo>
                    <a:pt x="60682" y="176031"/>
                  </a:lnTo>
                  <a:lnTo>
                    <a:pt x="28936" y="199734"/>
                  </a:lnTo>
                  <a:lnTo>
                    <a:pt x="7725" y="233129"/>
                  </a:lnTo>
                  <a:lnTo>
                    <a:pt x="0" y="273055"/>
                  </a:lnTo>
                  <a:lnTo>
                    <a:pt x="8498" y="315683"/>
                  </a:lnTo>
                  <a:lnTo>
                    <a:pt x="31746" y="350306"/>
                  </a:lnTo>
                  <a:lnTo>
                    <a:pt x="66372" y="373551"/>
                  </a:lnTo>
                  <a:lnTo>
                    <a:pt x="109004" y="382049"/>
                  </a:lnTo>
                  <a:lnTo>
                    <a:pt x="238226" y="382049"/>
                  </a:lnTo>
                  <a:lnTo>
                    <a:pt x="142709" y="286537"/>
                  </a:lnTo>
                  <a:lnTo>
                    <a:pt x="142709" y="280920"/>
                  </a:lnTo>
                  <a:lnTo>
                    <a:pt x="166306" y="257321"/>
                  </a:lnTo>
                  <a:lnTo>
                    <a:pt x="228117" y="257321"/>
                  </a:lnTo>
                  <a:lnTo>
                    <a:pt x="228117" y="140459"/>
                  </a:lnTo>
                  <a:lnTo>
                    <a:pt x="233730" y="134842"/>
                  </a:lnTo>
                  <a:lnTo>
                    <a:pt x="428796" y="134842"/>
                  </a:lnTo>
                  <a:lnTo>
                    <a:pt x="404533" y="129222"/>
                  </a:lnTo>
                  <a:lnTo>
                    <a:pt x="391776" y="87736"/>
                  </a:lnTo>
                  <a:lnTo>
                    <a:pt x="368286" y="52183"/>
                  </a:lnTo>
                  <a:lnTo>
                    <a:pt x="336005" y="24451"/>
                  </a:lnTo>
                  <a:lnTo>
                    <a:pt x="296873" y="6427"/>
                  </a:lnTo>
                  <a:lnTo>
                    <a:pt x="252831" y="0"/>
                  </a:lnTo>
                  <a:close/>
                </a:path>
                <a:path w="525145" h="382270">
                  <a:moveTo>
                    <a:pt x="524542" y="256198"/>
                  </a:moveTo>
                  <a:lnTo>
                    <a:pt x="332613" y="256198"/>
                  </a:lnTo>
                  <a:lnTo>
                    <a:pt x="356209" y="279794"/>
                  </a:lnTo>
                  <a:lnTo>
                    <a:pt x="356209" y="285414"/>
                  </a:lnTo>
                  <a:lnTo>
                    <a:pt x="351713" y="289907"/>
                  </a:lnTo>
                  <a:lnTo>
                    <a:pt x="262953" y="382049"/>
                  </a:lnTo>
                  <a:lnTo>
                    <a:pt x="401154" y="382049"/>
                  </a:lnTo>
                  <a:lnTo>
                    <a:pt x="449384" y="371532"/>
                  </a:lnTo>
                  <a:lnTo>
                    <a:pt x="488662" y="344266"/>
                  </a:lnTo>
                  <a:lnTo>
                    <a:pt x="515088" y="304147"/>
                  </a:lnTo>
                  <a:lnTo>
                    <a:pt x="524542" y="256198"/>
                  </a:lnTo>
                  <a:close/>
                </a:path>
                <a:path w="525145" h="382270">
                  <a:moveTo>
                    <a:pt x="228117" y="257321"/>
                  </a:moveTo>
                  <a:lnTo>
                    <a:pt x="171932" y="257321"/>
                  </a:lnTo>
                  <a:lnTo>
                    <a:pt x="220243" y="305639"/>
                  </a:lnTo>
                  <a:lnTo>
                    <a:pt x="228117" y="302268"/>
                  </a:lnTo>
                  <a:lnTo>
                    <a:pt x="228117" y="257321"/>
                  </a:lnTo>
                  <a:close/>
                </a:path>
                <a:path w="525145" h="382270">
                  <a:moveTo>
                    <a:pt x="428796" y="134842"/>
                  </a:moveTo>
                  <a:lnTo>
                    <a:pt x="266319" y="134842"/>
                  </a:lnTo>
                  <a:lnTo>
                    <a:pt x="270814" y="139336"/>
                  </a:lnTo>
                  <a:lnTo>
                    <a:pt x="270814" y="302268"/>
                  </a:lnTo>
                  <a:lnTo>
                    <a:pt x="279806" y="304516"/>
                  </a:lnTo>
                  <a:lnTo>
                    <a:pt x="283171" y="300022"/>
                  </a:lnTo>
                  <a:lnTo>
                    <a:pt x="326999" y="256198"/>
                  </a:lnTo>
                  <a:lnTo>
                    <a:pt x="524542" y="256198"/>
                  </a:lnTo>
                  <a:lnTo>
                    <a:pt x="524764" y="255075"/>
                  </a:lnTo>
                  <a:lnTo>
                    <a:pt x="515929" y="206810"/>
                  </a:lnTo>
                  <a:lnTo>
                    <a:pt x="490347" y="167288"/>
                  </a:lnTo>
                  <a:lnTo>
                    <a:pt x="451915" y="140197"/>
                  </a:lnTo>
                  <a:lnTo>
                    <a:pt x="428796" y="134842"/>
                  </a:lnTo>
                  <a:close/>
                </a:path>
              </a:pathLst>
            </a:custGeom>
            <a:solidFill>
              <a:srgbClr val="2C2C2C"/>
            </a:solidFill>
          </p:spPr>
          <p:txBody>
            <a:bodyPr wrap="square" lIns="0" tIns="0" rIns="0" bIns="0" rtlCol="0"/>
            <a:lstStyle/>
            <a:p>
              <a:endParaRPr/>
            </a:p>
          </p:txBody>
        </p:sp>
        <p:sp>
          <p:nvSpPr>
            <p:cNvPr id="24" name="object 24"/>
            <p:cNvSpPr/>
            <p:nvPr/>
          </p:nvSpPr>
          <p:spPr>
            <a:xfrm>
              <a:off x="7790497" y="4306976"/>
              <a:ext cx="386080" cy="306070"/>
            </a:xfrm>
            <a:custGeom>
              <a:avLst/>
              <a:gdLst/>
              <a:ahLst/>
              <a:cxnLst/>
              <a:rect l="l" t="t" r="r" b="b"/>
              <a:pathLst>
                <a:path w="386079" h="306070">
                  <a:moveTo>
                    <a:pt x="36575" y="228568"/>
                  </a:moveTo>
                  <a:lnTo>
                    <a:pt x="0" y="305508"/>
                  </a:lnTo>
                  <a:lnTo>
                    <a:pt x="83502" y="288610"/>
                  </a:lnTo>
                  <a:lnTo>
                    <a:pt x="73971" y="276415"/>
                  </a:lnTo>
                  <a:lnTo>
                    <a:pt x="57848" y="276415"/>
                  </a:lnTo>
                  <a:lnTo>
                    <a:pt x="42214" y="256401"/>
                  </a:lnTo>
                  <a:lnTo>
                    <a:pt x="52219" y="248583"/>
                  </a:lnTo>
                  <a:lnTo>
                    <a:pt x="36575" y="228568"/>
                  </a:lnTo>
                  <a:close/>
                </a:path>
                <a:path w="386079" h="306070">
                  <a:moveTo>
                    <a:pt x="52219" y="248583"/>
                  </a:moveTo>
                  <a:lnTo>
                    <a:pt x="42214" y="256401"/>
                  </a:lnTo>
                  <a:lnTo>
                    <a:pt x="57848" y="276415"/>
                  </a:lnTo>
                  <a:lnTo>
                    <a:pt x="67858" y="268593"/>
                  </a:lnTo>
                  <a:lnTo>
                    <a:pt x="52219" y="248583"/>
                  </a:lnTo>
                  <a:close/>
                </a:path>
                <a:path w="386079" h="306070">
                  <a:moveTo>
                    <a:pt x="67858" y="268593"/>
                  </a:moveTo>
                  <a:lnTo>
                    <a:pt x="57848" y="276415"/>
                  </a:lnTo>
                  <a:lnTo>
                    <a:pt x="73971" y="276415"/>
                  </a:lnTo>
                  <a:lnTo>
                    <a:pt x="67858" y="268593"/>
                  </a:lnTo>
                  <a:close/>
                </a:path>
                <a:path w="386079" h="306070">
                  <a:moveTo>
                    <a:pt x="370332" y="0"/>
                  </a:moveTo>
                  <a:lnTo>
                    <a:pt x="52219" y="248583"/>
                  </a:lnTo>
                  <a:lnTo>
                    <a:pt x="67858" y="268593"/>
                  </a:lnTo>
                  <a:lnTo>
                    <a:pt x="385965" y="20015"/>
                  </a:lnTo>
                  <a:lnTo>
                    <a:pt x="370332" y="0"/>
                  </a:lnTo>
                  <a:close/>
                </a:path>
              </a:pathLst>
            </a:custGeom>
            <a:solidFill>
              <a:srgbClr val="BD3347"/>
            </a:solidFill>
          </p:spPr>
          <p:txBody>
            <a:bodyPr wrap="square" lIns="0" tIns="0" rIns="0" bIns="0" rtlCol="0"/>
            <a:lstStyle/>
            <a:p>
              <a:endParaRPr/>
            </a:p>
          </p:txBody>
        </p:sp>
        <p:sp>
          <p:nvSpPr>
            <p:cNvPr id="25" name="object 25"/>
            <p:cNvSpPr/>
            <p:nvPr/>
          </p:nvSpPr>
          <p:spPr>
            <a:xfrm>
              <a:off x="6071006" y="4585954"/>
              <a:ext cx="525145" cy="382270"/>
            </a:xfrm>
            <a:custGeom>
              <a:avLst/>
              <a:gdLst/>
              <a:ahLst/>
              <a:cxnLst/>
              <a:rect l="l" t="t" r="r" b="b"/>
              <a:pathLst>
                <a:path w="525145" h="382270">
                  <a:moveTo>
                    <a:pt x="252831" y="0"/>
                  </a:moveTo>
                  <a:lnTo>
                    <a:pt x="204024" y="7811"/>
                  </a:lnTo>
                  <a:lnTo>
                    <a:pt x="161745" y="29593"/>
                  </a:lnTo>
                  <a:lnTo>
                    <a:pt x="128475" y="62863"/>
                  </a:lnTo>
                  <a:lnTo>
                    <a:pt x="106693" y="105140"/>
                  </a:lnTo>
                  <a:lnTo>
                    <a:pt x="98882" y="153944"/>
                  </a:lnTo>
                  <a:lnTo>
                    <a:pt x="98882" y="161809"/>
                  </a:lnTo>
                  <a:lnTo>
                    <a:pt x="100012" y="165180"/>
                  </a:lnTo>
                  <a:lnTo>
                    <a:pt x="60682" y="176030"/>
                  </a:lnTo>
                  <a:lnTo>
                    <a:pt x="28936" y="199733"/>
                  </a:lnTo>
                  <a:lnTo>
                    <a:pt x="7725" y="233128"/>
                  </a:lnTo>
                  <a:lnTo>
                    <a:pt x="0" y="273055"/>
                  </a:lnTo>
                  <a:lnTo>
                    <a:pt x="8498" y="315683"/>
                  </a:lnTo>
                  <a:lnTo>
                    <a:pt x="31745" y="350305"/>
                  </a:lnTo>
                  <a:lnTo>
                    <a:pt x="66367" y="373550"/>
                  </a:lnTo>
                  <a:lnTo>
                    <a:pt x="108991" y="382047"/>
                  </a:lnTo>
                  <a:lnTo>
                    <a:pt x="238213" y="382047"/>
                  </a:lnTo>
                  <a:lnTo>
                    <a:pt x="142709" y="286537"/>
                  </a:lnTo>
                  <a:lnTo>
                    <a:pt x="142709" y="280920"/>
                  </a:lnTo>
                  <a:lnTo>
                    <a:pt x="166306" y="257321"/>
                  </a:lnTo>
                  <a:lnTo>
                    <a:pt x="228104" y="257321"/>
                  </a:lnTo>
                  <a:lnTo>
                    <a:pt x="228104" y="140458"/>
                  </a:lnTo>
                  <a:lnTo>
                    <a:pt x="233718" y="134842"/>
                  </a:lnTo>
                  <a:lnTo>
                    <a:pt x="428792" y="134842"/>
                  </a:lnTo>
                  <a:lnTo>
                    <a:pt x="404520" y="129221"/>
                  </a:lnTo>
                  <a:lnTo>
                    <a:pt x="391763" y="87736"/>
                  </a:lnTo>
                  <a:lnTo>
                    <a:pt x="368274" y="52183"/>
                  </a:lnTo>
                  <a:lnTo>
                    <a:pt x="335995" y="24451"/>
                  </a:lnTo>
                  <a:lnTo>
                    <a:pt x="296867" y="6427"/>
                  </a:lnTo>
                  <a:lnTo>
                    <a:pt x="252831" y="0"/>
                  </a:lnTo>
                  <a:close/>
                </a:path>
                <a:path w="525145" h="382270">
                  <a:moveTo>
                    <a:pt x="524529" y="256198"/>
                  </a:moveTo>
                  <a:lnTo>
                    <a:pt x="332600" y="256198"/>
                  </a:lnTo>
                  <a:lnTo>
                    <a:pt x="356209" y="279794"/>
                  </a:lnTo>
                  <a:lnTo>
                    <a:pt x="356209" y="285414"/>
                  </a:lnTo>
                  <a:lnTo>
                    <a:pt x="351713" y="289907"/>
                  </a:lnTo>
                  <a:lnTo>
                    <a:pt x="262940" y="382047"/>
                  </a:lnTo>
                  <a:lnTo>
                    <a:pt x="401154" y="382047"/>
                  </a:lnTo>
                  <a:lnTo>
                    <a:pt x="449382" y="371531"/>
                  </a:lnTo>
                  <a:lnTo>
                    <a:pt x="488656" y="344265"/>
                  </a:lnTo>
                  <a:lnTo>
                    <a:pt x="515078" y="304146"/>
                  </a:lnTo>
                  <a:lnTo>
                    <a:pt x="524529" y="256198"/>
                  </a:lnTo>
                  <a:close/>
                </a:path>
                <a:path w="525145" h="382270">
                  <a:moveTo>
                    <a:pt x="228104" y="257321"/>
                  </a:moveTo>
                  <a:lnTo>
                    <a:pt x="171919" y="257321"/>
                  </a:lnTo>
                  <a:lnTo>
                    <a:pt x="220243" y="305639"/>
                  </a:lnTo>
                  <a:lnTo>
                    <a:pt x="228104" y="302268"/>
                  </a:lnTo>
                  <a:lnTo>
                    <a:pt x="228104" y="257321"/>
                  </a:lnTo>
                  <a:close/>
                </a:path>
                <a:path w="525145" h="382270">
                  <a:moveTo>
                    <a:pt x="428792" y="134842"/>
                  </a:moveTo>
                  <a:lnTo>
                    <a:pt x="266306" y="134842"/>
                  </a:lnTo>
                  <a:lnTo>
                    <a:pt x="270802" y="139335"/>
                  </a:lnTo>
                  <a:lnTo>
                    <a:pt x="270802" y="302268"/>
                  </a:lnTo>
                  <a:lnTo>
                    <a:pt x="279793" y="304516"/>
                  </a:lnTo>
                  <a:lnTo>
                    <a:pt x="283159" y="300022"/>
                  </a:lnTo>
                  <a:lnTo>
                    <a:pt x="326986" y="256198"/>
                  </a:lnTo>
                  <a:lnTo>
                    <a:pt x="524529" y="256198"/>
                  </a:lnTo>
                  <a:lnTo>
                    <a:pt x="524751" y="255074"/>
                  </a:lnTo>
                  <a:lnTo>
                    <a:pt x="515923" y="206809"/>
                  </a:lnTo>
                  <a:lnTo>
                    <a:pt x="490343" y="167287"/>
                  </a:lnTo>
                  <a:lnTo>
                    <a:pt x="451910" y="140195"/>
                  </a:lnTo>
                  <a:lnTo>
                    <a:pt x="428792" y="134842"/>
                  </a:lnTo>
                  <a:close/>
                </a:path>
              </a:pathLst>
            </a:custGeom>
            <a:solidFill>
              <a:srgbClr val="2C2C2C"/>
            </a:solidFill>
          </p:spPr>
          <p:txBody>
            <a:bodyPr wrap="square" lIns="0" tIns="0" rIns="0" bIns="0" rtlCol="0"/>
            <a:lstStyle/>
            <a:p>
              <a:endParaRPr/>
            </a:p>
          </p:txBody>
        </p:sp>
        <p:sp>
          <p:nvSpPr>
            <p:cNvPr id="26" name="object 26"/>
            <p:cNvSpPr/>
            <p:nvPr/>
          </p:nvSpPr>
          <p:spPr>
            <a:xfrm>
              <a:off x="6553200" y="4321937"/>
              <a:ext cx="868680" cy="346710"/>
            </a:xfrm>
            <a:custGeom>
              <a:avLst/>
              <a:gdLst/>
              <a:ahLst/>
              <a:cxnLst/>
              <a:rect l="l" t="t" r="r" b="b"/>
              <a:pathLst>
                <a:path w="868679" h="346710">
                  <a:moveTo>
                    <a:pt x="362597" y="69938"/>
                  </a:moveTo>
                  <a:lnTo>
                    <a:pt x="346646" y="50177"/>
                  </a:lnTo>
                  <a:lnTo>
                    <a:pt x="51282" y="288785"/>
                  </a:lnTo>
                  <a:lnTo>
                    <a:pt x="35331" y="269024"/>
                  </a:lnTo>
                  <a:lnTo>
                    <a:pt x="0" y="346544"/>
                  </a:lnTo>
                  <a:lnTo>
                    <a:pt x="83210" y="328307"/>
                  </a:lnTo>
                  <a:lnTo>
                    <a:pt x="73685" y="316522"/>
                  </a:lnTo>
                  <a:lnTo>
                    <a:pt x="67246" y="308546"/>
                  </a:lnTo>
                  <a:lnTo>
                    <a:pt x="362597" y="69938"/>
                  </a:lnTo>
                  <a:close/>
                </a:path>
                <a:path w="868679" h="346710">
                  <a:moveTo>
                    <a:pt x="868667" y="346544"/>
                  </a:moveTo>
                  <a:lnTo>
                    <a:pt x="856348" y="311518"/>
                  </a:lnTo>
                  <a:lnTo>
                    <a:pt x="840409" y="266179"/>
                  </a:lnTo>
                  <a:lnTo>
                    <a:pt x="822744" y="284429"/>
                  </a:lnTo>
                  <a:lnTo>
                    <a:pt x="528853" y="0"/>
                  </a:lnTo>
                  <a:lnTo>
                    <a:pt x="511187" y="18249"/>
                  </a:lnTo>
                  <a:lnTo>
                    <a:pt x="805078" y="302691"/>
                  </a:lnTo>
                  <a:lnTo>
                    <a:pt x="787425" y="320941"/>
                  </a:lnTo>
                  <a:lnTo>
                    <a:pt x="868667" y="346544"/>
                  </a:lnTo>
                  <a:close/>
                </a:path>
              </a:pathLst>
            </a:custGeom>
            <a:solidFill>
              <a:srgbClr val="BD3347"/>
            </a:solidFill>
          </p:spPr>
          <p:txBody>
            <a:bodyPr wrap="square" lIns="0" tIns="0" rIns="0" bIns="0" rtlCol="0"/>
            <a:lstStyle/>
            <a:p>
              <a:endParaRPr/>
            </a:p>
          </p:txBody>
        </p:sp>
        <p:sp>
          <p:nvSpPr>
            <p:cNvPr id="27" name="object 27"/>
            <p:cNvSpPr/>
            <p:nvPr/>
          </p:nvSpPr>
          <p:spPr>
            <a:xfrm>
              <a:off x="5590032" y="3806952"/>
              <a:ext cx="542543" cy="545592"/>
            </a:xfrm>
            <a:prstGeom prst="rect">
              <a:avLst/>
            </a:prstGeom>
            <a:blipFill>
              <a:blip r:embed="rId7" cstate="print"/>
              <a:stretch>
                <a:fillRect/>
              </a:stretch>
            </a:blipFill>
          </p:spPr>
          <p:txBody>
            <a:bodyPr wrap="square" lIns="0" tIns="0" rIns="0" bIns="0" rtlCol="0"/>
            <a:lstStyle/>
            <a:p>
              <a:endParaRPr/>
            </a:p>
          </p:txBody>
        </p:sp>
      </p:grpSp>
      <p:sp>
        <p:nvSpPr>
          <p:cNvPr id="28" name="object 28"/>
          <p:cNvSpPr/>
          <p:nvPr/>
        </p:nvSpPr>
        <p:spPr>
          <a:xfrm>
            <a:off x="7445299" y="3289541"/>
            <a:ext cx="76187" cy="216026"/>
          </a:xfrm>
          <a:prstGeom prst="rect">
            <a:avLst/>
          </a:prstGeom>
          <a:blipFill>
            <a:blip r:embed="rId8" cstate="print"/>
            <a:stretch>
              <a:fillRect/>
            </a:stretch>
          </a:blipFill>
        </p:spPr>
        <p:txBody>
          <a:bodyPr wrap="square" lIns="0" tIns="0" rIns="0" bIns="0" rtlCol="0"/>
          <a:lstStyle/>
          <a:p>
            <a:endParaRPr/>
          </a:p>
        </p:txBody>
      </p:sp>
      <p:sp>
        <p:nvSpPr>
          <p:cNvPr id="29" name="object 29"/>
          <p:cNvSpPr txBox="1"/>
          <p:nvPr/>
        </p:nvSpPr>
        <p:spPr>
          <a:xfrm>
            <a:off x="7742555" y="2809748"/>
            <a:ext cx="1144270" cy="208279"/>
          </a:xfrm>
          <a:prstGeom prst="rect">
            <a:avLst/>
          </a:prstGeom>
        </p:spPr>
        <p:txBody>
          <a:bodyPr vert="horz" wrap="square" lIns="0" tIns="12700" rIns="0" bIns="0" rtlCol="0">
            <a:spAutoFit/>
          </a:bodyPr>
          <a:lstStyle/>
          <a:p>
            <a:pPr marL="12700">
              <a:lnSpc>
                <a:spcPct val="100000"/>
              </a:lnSpc>
              <a:spcBef>
                <a:spcPts val="100"/>
              </a:spcBef>
            </a:pPr>
            <a:r>
              <a:rPr sz="1200" b="1" spc="-5" dirty="0">
                <a:latin typeface="Arial"/>
                <a:cs typeface="Arial"/>
              </a:rPr>
              <a:t>check-out</a:t>
            </a:r>
            <a:r>
              <a:rPr sz="1200" b="1" spc="-50" dirty="0">
                <a:latin typeface="Arial"/>
                <a:cs typeface="Arial"/>
              </a:rPr>
              <a:t> </a:t>
            </a:r>
            <a:r>
              <a:rPr sz="1200" b="1" spc="-5" dirty="0">
                <a:latin typeface="Arial"/>
                <a:cs typeface="Arial"/>
              </a:rPr>
              <a:t>page</a:t>
            </a:r>
            <a:endParaRPr sz="1200">
              <a:latin typeface="Arial"/>
              <a:cs typeface="Arial"/>
            </a:endParaRPr>
          </a:p>
        </p:txBody>
      </p:sp>
      <p:sp>
        <p:nvSpPr>
          <p:cNvPr id="30" name="object 30"/>
          <p:cNvSpPr txBox="1"/>
          <p:nvPr/>
        </p:nvSpPr>
        <p:spPr>
          <a:xfrm>
            <a:off x="7604620" y="3623564"/>
            <a:ext cx="1290320" cy="208279"/>
          </a:xfrm>
          <a:prstGeom prst="rect">
            <a:avLst/>
          </a:prstGeom>
        </p:spPr>
        <p:txBody>
          <a:bodyPr vert="horz" wrap="square" lIns="0" tIns="12700" rIns="0" bIns="0" rtlCol="0">
            <a:spAutoFit/>
          </a:bodyPr>
          <a:lstStyle/>
          <a:p>
            <a:pPr>
              <a:lnSpc>
                <a:spcPct val="100000"/>
              </a:lnSpc>
              <a:spcBef>
                <a:spcPts val="100"/>
              </a:spcBef>
            </a:pPr>
            <a:r>
              <a:rPr sz="1200" b="1" spc="-5" dirty="0">
                <a:latin typeface="Arial"/>
                <a:cs typeface="Arial"/>
              </a:rPr>
              <a:t>Recommendation</a:t>
            </a:r>
            <a:endParaRPr sz="1200">
              <a:latin typeface="Arial"/>
              <a:cs typeface="Arial"/>
            </a:endParaRPr>
          </a:p>
        </p:txBody>
      </p:sp>
      <p:sp>
        <p:nvSpPr>
          <p:cNvPr id="31" name="object 31"/>
          <p:cNvSpPr txBox="1"/>
          <p:nvPr/>
        </p:nvSpPr>
        <p:spPr>
          <a:xfrm>
            <a:off x="6102565" y="5004308"/>
            <a:ext cx="469265" cy="208279"/>
          </a:xfrm>
          <a:prstGeom prst="rect">
            <a:avLst/>
          </a:prstGeom>
        </p:spPr>
        <p:txBody>
          <a:bodyPr vert="horz" wrap="square" lIns="0" tIns="12700" rIns="0" bIns="0" rtlCol="0">
            <a:spAutoFit/>
          </a:bodyPr>
          <a:lstStyle/>
          <a:p>
            <a:pPr>
              <a:lnSpc>
                <a:spcPct val="100000"/>
              </a:lnSpc>
              <a:spcBef>
                <a:spcPts val="100"/>
              </a:spcBef>
            </a:pPr>
            <a:r>
              <a:rPr sz="1200" b="1" spc="-5" dirty="0">
                <a:latin typeface="Arial"/>
                <a:cs typeface="Arial"/>
              </a:rPr>
              <a:t>C</a:t>
            </a:r>
            <a:r>
              <a:rPr sz="1200" b="1" spc="-10" dirty="0">
                <a:latin typeface="Arial"/>
                <a:cs typeface="Arial"/>
              </a:rPr>
              <a:t>ac</a:t>
            </a:r>
            <a:r>
              <a:rPr sz="1200" b="1" dirty="0">
                <a:latin typeface="Arial"/>
                <a:cs typeface="Arial"/>
              </a:rPr>
              <a:t>he</a:t>
            </a:r>
            <a:endParaRPr sz="1200">
              <a:latin typeface="Arial"/>
              <a:cs typeface="Arial"/>
            </a:endParaRPr>
          </a:p>
        </p:txBody>
      </p:sp>
      <p:sp>
        <p:nvSpPr>
          <p:cNvPr id="32" name="object 32"/>
          <p:cNvSpPr txBox="1"/>
          <p:nvPr/>
        </p:nvSpPr>
        <p:spPr>
          <a:xfrm>
            <a:off x="7399401" y="4989067"/>
            <a:ext cx="469265" cy="208279"/>
          </a:xfrm>
          <a:prstGeom prst="rect">
            <a:avLst/>
          </a:prstGeom>
        </p:spPr>
        <p:txBody>
          <a:bodyPr vert="horz" wrap="square" lIns="0" tIns="12700" rIns="0" bIns="0" rtlCol="0">
            <a:spAutoFit/>
          </a:bodyPr>
          <a:lstStyle/>
          <a:p>
            <a:pPr>
              <a:lnSpc>
                <a:spcPct val="100000"/>
              </a:lnSpc>
              <a:spcBef>
                <a:spcPts val="100"/>
              </a:spcBef>
            </a:pPr>
            <a:r>
              <a:rPr sz="1200" b="1" spc="-5" dirty="0">
                <a:latin typeface="Arial"/>
                <a:cs typeface="Arial"/>
              </a:rPr>
              <a:t>C</a:t>
            </a:r>
            <a:r>
              <a:rPr sz="1200" b="1" spc="-10" dirty="0">
                <a:latin typeface="Arial"/>
                <a:cs typeface="Arial"/>
              </a:rPr>
              <a:t>ac</a:t>
            </a:r>
            <a:r>
              <a:rPr sz="1200" b="1" dirty="0">
                <a:latin typeface="Arial"/>
                <a:cs typeface="Arial"/>
              </a:rPr>
              <a:t>he</a:t>
            </a:r>
            <a:endParaRPr sz="1200">
              <a:latin typeface="Arial"/>
              <a:cs typeface="Arial"/>
            </a:endParaRPr>
          </a:p>
        </p:txBody>
      </p:sp>
      <p:sp>
        <p:nvSpPr>
          <p:cNvPr id="33" name="object 33"/>
          <p:cNvSpPr/>
          <p:nvPr/>
        </p:nvSpPr>
        <p:spPr>
          <a:xfrm>
            <a:off x="5508104" y="3589134"/>
            <a:ext cx="3384550" cy="1644650"/>
          </a:xfrm>
          <a:custGeom>
            <a:avLst/>
            <a:gdLst/>
            <a:ahLst/>
            <a:cxnLst/>
            <a:rect l="l" t="t" r="r" b="b"/>
            <a:pathLst>
              <a:path w="3384550" h="1644650">
                <a:moveTo>
                  <a:pt x="0" y="0"/>
                </a:moveTo>
                <a:lnTo>
                  <a:pt x="3384381" y="0"/>
                </a:lnTo>
                <a:lnTo>
                  <a:pt x="3384381" y="1644630"/>
                </a:lnTo>
                <a:lnTo>
                  <a:pt x="0" y="1644630"/>
                </a:lnTo>
                <a:lnTo>
                  <a:pt x="0" y="0"/>
                </a:lnTo>
                <a:close/>
              </a:path>
            </a:pathLst>
          </a:custGeom>
          <a:ln w="12700">
            <a:solidFill>
              <a:srgbClr val="000000"/>
            </a:solidFill>
          </a:ln>
        </p:spPr>
        <p:txBody>
          <a:bodyPr wrap="square" lIns="0" tIns="0" rIns="0" bIns="0" rtlCol="0"/>
          <a:lstStyle/>
          <a:p>
            <a:endParaRPr/>
          </a:p>
        </p:txBody>
      </p:sp>
      <p:sp>
        <p:nvSpPr>
          <p:cNvPr id="34" name="object 34"/>
          <p:cNvSpPr txBox="1"/>
          <p:nvPr/>
        </p:nvSpPr>
        <p:spPr>
          <a:xfrm>
            <a:off x="535940" y="1263141"/>
            <a:ext cx="5377180" cy="805180"/>
          </a:xfrm>
          <a:prstGeom prst="rect">
            <a:avLst/>
          </a:prstGeom>
        </p:spPr>
        <p:txBody>
          <a:bodyPr vert="horz" wrap="square" lIns="0" tIns="140970" rIns="0" bIns="0" rtlCol="0">
            <a:spAutoFit/>
          </a:bodyPr>
          <a:lstStyle/>
          <a:p>
            <a:pPr marL="355600" indent="-342900">
              <a:lnSpc>
                <a:spcPct val="100000"/>
              </a:lnSpc>
              <a:spcBef>
                <a:spcPts val="1110"/>
              </a:spcBef>
              <a:buFont typeface="Arial"/>
              <a:buChar char="•"/>
              <a:tabLst>
                <a:tab pos="354965" algn="l"/>
                <a:tab pos="355600" algn="l"/>
              </a:tabLst>
            </a:pPr>
            <a:r>
              <a:rPr sz="2000" b="1" dirty="0">
                <a:solidFill>
                  <a:srgbClr val="404040"/>
                </a:solidFill>
                <a:latin typeface="Arial"/>
                <a:cs typeface="Arial"/>
              </a:rPr>
              <a:t>A user </a:t>
            </a:r>
            <a:r>
              <a:rPr sz="2000" b="1" spc="-5" dirty="0">
                <a:solidFill>
                  <a:srgbClr val="404040"/>
                </a:solidFill>
                <a:latin typeface="Arial"/>
                <a:cs typeface="Arial"/>
              </a:rPr>
              <a:t>request relies </a:t>
            </a:r>
            <a:r>
              <a:rPr sz="2000" b="1" dirty="0">
                <a:solidFill>
                  <a:srgbClr val="404040"/>
                </a:solidFill>
                <a:latin typeface="Arial"/>
                <a:cs typeface="Arial"/>
              </a:rPr>
              <a:t>on </a:t>
            </a:r>
            <a:r>
              <a:rPr sz="2000" b="1" spc="-5" dirty="0">
                <a:solidFill>
                  <a:srgbClr val="404040"/>
                </a:solidFill>
                <a:latin typeface="Arial"/>
                <a:cs typeface="Arial"/>
              </a:rPr>
              <a:t>multiple</a:t>
            </a:r>
            <a:r>
              <a:rPr sz="2000" b="1" spc="-150" dirty="0">
                <a:solidFill>
                  <a:srgbClr val="404040"/>
                </a:solidFill>
                <a:latin typeface="Arial"/>
                <a:cs typeface="Arial"/>
              </a:rPr>
              <a:t> </a:t>
            </a:r>
            <a:r>
              <a:rPr sz="2000" b="1" spc="-5" dirty="0">
                <a:solidFill>
                  <a:srgbClr val="404040"/>
                </a:solidFill>
                <a:latin typeface="Arial"/>
                <a:cs typeface="Arial"/>
              </a:rPr>
              <a:t>services</a:t>
            </a:r>
            <a:endParaRPr sz="2000">
              <a:latin typeface="Arial"/>
              <a:cs typeface="Arial"/>
            </a:endParaRPr>
          </a:p>
          <a:p>
            <a:pPr marL="469900">
              <a:lnSpc>
                <a:spcPct val="100000"/>
              </a:lnSpc>
              <a:spcBef>
                <a:spcPts val="805"/>
              </a:spcBef>
              <a:tabLst>
                <a:tab pos="755015" algn="l"/>
              </a:tabLst>
            </a:pPr>
            <a:r>
              <a:rPr sz="1600" dirty="0">
                <a:solidFill>
                  <a:srgbClr val="404040"/>
                </a:solidFill>
                <a:latin typeface="Arial"/>
                <a:cs typeface="Arial"/>
              </a:rPr>
              <a:t>–	</a:t>
            </a:r>
            <a:r>
              <a:rPr sz="1600" spc="-5" dirty="0">
                <a:solidFill>
                  <a:srgbClr val="404040"/>
                </a:solidFill>
                <a:latin typeface="Arial"/>
                <a:cs typeface="Arial"/>
              </a:rPr>
              <a:t>Small, single-purposed, and</a:t>
            </a:r>
            <a:r>
              <a:rPr sz="1600" spc="20" dirty="0">
                <a:solidFill>
                  <a:srgbClr val="404040"/>
                </a:solidFill>
                <a:latin typeface="Arial"/>
                <a:cs typeface="Arial"/>
              </a:rPr>
              <a:t> </a:t>
            </a:r>
            <a:r>
              <a:rPr sz="1600" spc="-5" dirty="0">
                <a:solidFill>
                  <a:srgbClr val="404040"/>
                </a:solidFill>
                <a:latin typeface="Arial"/>
                <a:cs typeface="Arial"/>
              </a:rPr>
              <a:t>interactive</a:t>
            </a:r>
            <a:endParaRPr sz="1600">
              <a:latin typeface="Arial"/>
              <a:cs typeface="Arial"/>
            </a:endParaRPr>
          </a:p>
        </p:txBody>
      </p:sp>
      <p:sp>
        <p:nvSpPr>
          <p:cNvPr id="35" name="object 35"/>
          <p:cNvSpPr txBox="1"/>
          <p:nvPr/>
        </p:nvSpPr>
        <p:spPr>
          <a:xfrm>
            <a:off x="535940" y="2469515"/>
            <a:ext cx="5976620" cy="766445"/>
          </a:xfrm>
          <a:prstGeom prst="rect">
            <a:avLst/>
          </a:prstGeom>
        </p:spPr>
        <p:txBody>
          <a:bodyPr vert="horz" wrap="square" lIns="0" tIns="130175" rIns="0" bIns="0" rtlCol="0">
            <a:spAutoFit/>
          </a:bodyPr>
          <a:lstStyle/>
          <a:p>
            <a:pPr marL="355600" indent="-342900">
              <a:lnSpc>
                <a:spcPct val="100000"/>
              </a:lnSpc>
              <a:spcBef>
                <a:spcPts val="1025"/>
              </a:spcBef>
              <a:buFont typeface="Arial"/>
              <a:buChar char="•"/>
              <a:tabLst>
                <a:tab pos="354965" algn="l"/>
                <a:tab pos="355600" algn="l"/>
              </a:tabLst>
            </a:pPr>
            <a:r>
              <a:rPr sz="1800" b="1" spc="-5" dirty="0">
                <a:solidFill>
                  <a:srgbClr val="404040"/>
                </a:solidFill>
                <a:latin typeface="Arial"/>
                <a:cs typeface="Arial"/>
              </a:rPr>
              <a:t>Most </a:t>
            </a:r>
            <a:r>
              <a:rPr sz="1800" b="1" dirty="0">
                <a:solidFill>
                  <a:srgbClr val="404040"/>
                </a:solidFill>
                <a:latin typeface="Arial"/>
                <a:cs typeface="Arial"/>
              </a:rPr>
              <a:t>online </a:t>
            </a:r>
            <a:r>
              <a:rPr sz="1800" b="1" spc="-5" dirty="0">
                <a:solidFill>
                  <a:srgbClr val="404040"/>
                </a:solidFill>
                <a:latin typeface="Arial"/>
                <a:cs typeface="Arial"/>
              </a:rPr>
              <a:t>services in Alibaba are written in</a:t>
            </a:r>
            <a:r>
              <a:rPr sz="1800" b="1" spc="-80" dirty="0">
                <a:solidFill>
                  <a:srgbClr val="404040"/>
                </a:solidFill>
                <a:latin typeface="Arial"/>
                <a:cs typeface="Arial"/>
              </a:rPr>
              <a:t> </a:t>
            </a:r>
            <a:r>
              <a:rPr sz="1800" b="1" spc="-5" dirty="0">
                <a:solidFill>
                  <a:srgbClr val="404040"/>
                </a:solidFill>
                <a:latin typeface="Arial"/>
                <a:cs typeface="Arial"/>
              </a:rPr>
              <a:t>Java</a:t>
            </a:r>
            <a:endParaRPr sz="1800" dirty="0">
              <a:latin typeface="Arial"/>
              <a:cs typeface="Arial"/>
            </a:endParaRPr>
          </a:p>
          <a:p>
            <a:pPr marL="469900">
              <a:lnSpc>
                <a:spcPct val="100000"/>
              </a:lnSpc>
              <a:spcBef>
                <a:spcPts val="825"/>
              </a:spcBef>
              <a:tabLst>
                <a:tab pos="755015" algn="l"/>
              </a:tabLst>
            </a:pPr>
            <a:r>
              <a:rPr sz="1600" dirty="0">
                <a:latin typeface="Arial"/>
                <a:cs typeface="Arial"/>
              </a:rPr>
              <a:t>–	</a:t>
            </a:r>
            <a:r>
              <a:rPr sz="1600" spc="-5" dirty="0">
                <a:latin typeface="Arial"/>
                <a:cs typeface="Arial"/>
              </a:rPr>
              <a:t>Services might be paused by </a:t>
            </a:r>
            <a:r>
              <a:rPr sz="1600" dirty="0">
                <a:latin typeface="Arial"/>
                <a:cs typeface="Arial"/>
              </a:rPr>
              <a:t>the </a:t>
            </a:r>
            <a:r>
              <a:rPr sz="1600" spc="-5" dirty="0">
                <a:latin typeface="Arial"/>
                <a:cs typeface="Arial"/>
              </a:rPr>
              <a:t>modules in Java</a:t>
            </a:r>
            <a:r>
              <a:rPr sz="1600" spc="35" dirty="0">
                <a:latin typeface="Arial"/>
                <a:cs typeface="Arial"/>
              </a:rPr>
              <a:t> </a:t>
            </a:r>
            <a:r>
              <a:rPr sz="1600" spc="-5" dirty="0">
                <a:latin typeface="Arial"/>
                <a:cs typeface="Arial"/>
              </a:rPr>
              <a:t>runtime</a:t>
            </a:r>
            <a:endParaRPr sz="1600" dirty="0">
              <a:latin typeface="Arial"/>
              <a:cs typeface="Arial"/>
            </a:endParaRPr>
          </a:p>
        </p:txBody>
      </p:sp>
      <p:sp>
        <p:nvSpPr>
          <p:cNvPr id="36" name="object 36"/>
          <p:cNvSpPr/>
          <p:nvPr/>
        </p:nvSpPr>
        <p:spPr>
          <a:xfrm>
            <a:off x="7259790" y="3284473"/>
            <a:ext cx="110299" cy="221094"/>
          </a:xfrm>
          <a:prstGeom prst="rect">
            <a:avLst/>
          </a:prstGeom>
          <a:blipFill>
            <a:blip r:embed="rId9" cstate="print"/>
            <a:stretch>
              <a:fillRect/>
            </a:stretch>
          </a:blipFill>
        </p:spPr>
        <p:txBody>
          <a:bodyPr wrap="square" lIns="0" tIns="0" rIns="0" bIns="0" rtlCol="0"/>
          <a:lstStyle/>
          <a:p>
            <a:endParaRPr/>
          </a:p>
        </p:txBody>
      </p:sp>
      <p:grpSp>
        <p:nvGrpSpPr>
          <p:cNvPr id="37" name="object 37"/>
          <p:cNvGrpSpPr/>
          <p:nvPr/>
        </p:nvGrpSpPr>
        <p:grpSpPr>
          <a:xfrm>
            <a:off x="7579779" y="3174199"/>
            <a:ext cx="284480" cy="322580"/>
            <a:chOff x="7579779" y="3174199"/>
            <a:chExt cx="284480" cy="322580"/>
          </a:xfrm>
        </p:grpSpPr>
        <p:sp>
          <p:nvSpPr>
            <p:cNvPr id="38" name="object 38"/>
            <p:cNvSpPr/>
            <p:nvPr/>
          </p:nvSpPr>
          <p:spPr>
            <a:xfrm>
              <a:off x="7579779" y="3282022"/>
              <a:ext cx="122745" cy="214604"/>
            </a:xfrm>
            <a:prstGeom prst="rect">
              <a:avLst/>
            </a:prstGeom>
            <a:blipFill>
              <a:blip r:embed="rId10" cstate="print"/>
              <a:stretch>
                <a:fillRect/>
              </a:stretch>
            </a:blipFill>
          </p:spPr>
          <p:txBody>
            <a:bodyPr wrap="square" lIns="0" tIns="0" rIns="0" bIns="0" rtlCol="0"/>
            <a:lstStyle/>
            <a:p>
              <a:endParaRPr/>
            </a:p>
          </p:txBody>
        </p:sp>
        <p:sp>
          <p:nvSpPr>
            <p:cNvPr id="39" name="object 39"/>
            <p:cNvSpPr/>
            <p:nvPr/>
          </p:nvSpPr>
          <p:spPr>
            <a:xfrm>
              <a:off x="7731836" y="3174199"/>
              <a:ext cx="132422" cy="136626"/>
            </a:xfrm>
            <a:prstGeom prst="rect">
              <a:avLst/>
            </a:prstGeom>
            <a:blipFill>
              <a:blip r:embed="rId11" cstate="print"/>
              <a:stretch>
                <a:fillRect/>
              </a:stretch>
            </a:blipFill>
          </p:spPr>
          <p:txBody>
            <a:bodyPr wrap="square" lIns="0" tIns="0" rIns="0" bIns="0" rtlCol="0"/>
            <a:lstStyle/>
            <a:p>
              <a:endParaRPr/>
            </a:p>
          </p:txBody>
        </p:sp>
      </p:grpSp>
      <p:sp>
        <p:nvSpPr>
          <p:cNvPr id="40" name="object 40"/>
          <p:cNvSpPr txBox="1"/>
          <p:nvPr/>
        </p:nvSpPr>
        <p:spPr>
          <a:xfrm>
            <a:off x="3427272" y="4464811"/>
            <a:ext cx="196913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interactive</a:t>
            </a:r>
            <a:r>
              <a:rPr sz="1800" spc="-40" dirty="0">
                <a:latin typeface="Arial"/>
                <a:cs typeface="Arial"/>
              </a:rPr>
              <a:t> </a:t>
            </a:r>
            <a:r>
              <a:rPr sz="1800" spc="-5" dirty="0">
                <a:latin typeface="Arial"/>
                <a:cs typeface="Arial"/>
              </a:rPr>
              <a:t>services</a:t>
            </a:r>
            <a:endParaRPr sz="1800">
              <a:latin typeface="Arial"/>
              <a:cs typeface="Arial"/>
            </a:endParaRPr>
          </a:p>
        </p:txBody>
      </p:sp>
      <p:sp>
        <p:nvSpPr>
          <p:cNvPr id="41" name="object 41"/>
          <p:cNvSpPr txBox="1"/>
          <p:nvPr/>
        </p:nvSpPr>
        <p:spPr>
          <a:xfrm>
            <a:off x="7777188" y="2011171"/>
            <a:ext cx="346710" cy="208279"/>
          </a:xfrm>
          <a:prstGeom prst="rect">
            <a:avLst/>
          </a:prstGeom>
        </p:spPr>
        <p:txBody>
          <a:bodyPr vert="horz" wrap="square" lIns="0" tIns="12700" rIns="0" bIns="0" rtlCol="0">
            <a:spAutoFit/>
          </a:bodyPr>
          <a:lstStyle/>
          <a:p>
            <a:pPr marL="12700">
              <a:lnSpc>
                <a:spcPct val="100000"/>
              </a:lnSpc>
              <a:spcBef>
                <a:spcPts val="100"/>
              </a:spcBef>
            </a:pPr>
            <a:r>
              <a:rPr sz="1200" b="1" dirty="0">
                <a:latin typeface="Arial"/>
                <a:cs typeface="Arial"/>
              </a:rPr>
              <a:t>u</a:t>
            </a:r>
            <a:r>
              <a:rPr sz="1200" b="1" spc="-10" dirty="0">
                <a:latin typeface="Arial"/>
                <a:cs typeface="Arial"/>
              </a:rPr>
              <a:t>se</a:t>
            </a:r>
            <a:r>
              <a:rPr sz="1200" b="1" dirty="0">
                <a:latin typeface="Arial"/>
                <a:cs typeface="Arial"/>
              </a:rPr>
              <a:t>r</a:t>
            </a:r>
            <a:endParaRPr sz="1200">
              <a:latin typeface="Arial"/>
              <a:cs typeface="Arial"/>
            </a:endParaRPr>
          </a:p>
        </p:txBody>
      </p:sp>
      <p:grpSp>
        <p:nvGrpSpPr>
          <p:cNvPr id="42" name="object 42"/>
          <p:cNvGrpSpPr/>
          <p:nvPr/>
        </p:nvGrpSpPr>
        <p:grpSpPr>
          <a:xfrm>
            <a:off x="4266898" y="3898519"/>
            <a:ext cx="389890" cy="546735"/>
            <a:chOff x="4266898" y="3898519"/>
            <a:chExt cx="389890" cy="546735"/>
          </a:xfrm>
        </p:grpSpPr>
        <p:sp>
          <p:nvSpPr>
            <p:cNvPr id="43" name="object 43"/>
            <p:cNvSpPr/>
            <p:nvPr/>
          </p:nvSpPr>
          <p:spPr>
            <a:xfrm>
              <a:off x="4463650" y="4005567"/>
              <a:ext cx="117442" cy="200304"/>
            </a:xfrm>
            <a:prstGeom prst="rect">
              <a:avLst/>
            </a:prstGeom>
            <a:blipFill>
              <a:blip r:embed="rId12" cstate="print"/>
              <a:stretch>
                <a:fillRect/>
              </a:stretch>
            </a:blipFill>
          </p:spPr>
          <p:txBody>
            <a:bodyPr wrap="square" lIns="0" tIns="0" rIns="0" bIns="0" rtlCol="0"/>
            <a:lstStyle/>
            <a:p>
              <a:endParaRPr/>
            </a:p>
          </p:txBody>
        </p:sp>
        <p:sp>
          <p:nvSpPr>
            <p:cNvPr id="44" name="object 44"/>
            <p:cNvSpPr/>
            <p:nvPr/>
          </p:nvSpPr>
          <p:spPr>
            <a:xfrm>
              <a:off x="4393567" y="3898519"/>
              <a:ext cx="156210" cy="290830"/>
            </a:xfrm>
            <a:custGeom>
              <a:avLst/>
              <a:gdLst/>
              <a:ahLst/>
              <a:cxnLst/>
              <a:rect l="l" t="t" r="r" b="b"/>
              <a:pathLst>
                <a:path w="156210" h="290829">
                  <a:moveTo>
                    <a:pt x="121320" y="0"/>
                  </a:moveTo>
                  <a:lnTo>
                    <a:pt x="121310" y="45738"/>
                  </a:lnTo>
                  <a:lnTo>
                    <a:pt x="100851" y="81174"/>
                  </a:lnTo>
                  <a:lnTo>
                    <a:pt x="69030" y="110571"/>
                  </a:lnTo>
                  <a:lnTo>
                    <a:pt x="34931" y="138191"/>
                  </a:lnTo>
                  <a:lnTo>
                    <a:pt x="7642" y="168300"/>
                  </a:lnTo>
                  <a:lnTo>
                    <a:pt x="0" y="196589"/>
                  </a:lnTo>
                  <a:lnTo>
                    <a:pt x="10614" y="226172"/>
                  </a:lnTo>
                  <a:lnTo>
                    <a:pt x="35192" y="257306"/>
                  </a:lnTo>
                  <a:lnTo>
                    <a:pt x="69440" y="290245"/>
                  </a:lnTo>
                  <a:lnTo>
                    <a:pt x="53870" y="263875"/>
                  </a:lnTo>
                  <a:lnTo>
                    <a:pt x="36628" y="237265"/>
                  </a:lnTo>
                  <a:lnTo>
                    <a:pt x="27171" y="208720"/>
                  </a:lnTo>
                  <a:lnTo>
                    <a:pt x="34956" y="176547"/>
                  </a:lnTo>
                  <a:lnTo>
                    <a:pt x="69440" y="139052"/>
                  </a:lnTo>
                  <a:lnTo>
                    <a:pt x="130158" y="89395"/>
                  </a:lnTo>
                  <a:lnTo>
                    <a:pt x="155802" y="58358"/>
                  </a:lnTo>
                  <a:lnTo>
                    <a:pt x="151234" y="32905"/>
                  </a:lnTo>
                  <a:lnTo>
                    <a:pt x="121320" y="0"/>
                  </a:lnTo>
                  <a:close/>
                </a:path>
              </a:pathLst>
            </a:custGeom>
            <a:solidFill>
              <a:srgbClr val="FF0000"/>
            </a:solidFill>
          </p:spPr>
          <p:txBody>
            <a:bodyPr wrap="square" lIns="0" tIns="0" rIns="0" bIns="0" rtlCol="0"/>
            <a:lstStyle/>
            <a:p>
              <a:endParaRPr/>
            </a:p>
          </p:txBody>
        </p:sp>
        <p:sp>
          <p:nvSpPr>
            <p:cNvPr id="45" name="object 45"/>
            <p:cNvSpPr/>
            <p:nvPr/>
          </p:nvSpPr>
          <p:spPr>
            <a:xfrm>
              <a:off x="4266895" y="4203750"/>
              <a:ext cx="389890" cy="241300"/>
            </a:xfrm>
            <a:custGeom>
              <a:avLst/>
              <a:gdLst/>
              <a:ahLst/>
              <a:cxnLst/>
              <a:rect l="l" t="t" r="r" b="b"/>
              <a:pathLst>
                <a:path w="389889" h="241300">
                  <a:moveTo>
                    <a:pt x="84658" y="163804"/>
                  </a:moveTo>
                  <a:lnTo>
                    <a:pt x="77482" y="162687"/>
                  </a:lnTo>
                  <a:lnTo>
                    <a:pt x="75387" y="163195"/>
                  </a:lnTo>
                  <a:lnTo>
                    <a:pt x="84658" y="163804"/>
                  </a:lnTo>
                  <a:close/>
                </a:path>
                <a:path w="389889" h="241300">
                  <a:moveTo>
                    <a:pt x="277787" y="147243"/>
                  </a:moveTo>
                  <a:lnTo>
                    <a:pt x="268325" y="143611"/>
                  </a:lnTo>
                  <a:lnTo>
                    <a:pt x="262191" y="140906"/>
                  </a:lnTo>
                  <a:lnTo>
                    <a:pt x="260718" y="140068"/>
                  </a:lnTo>
                  <a:lnTo>
                    <a:pt x="256679" y="137782"/>
                  </a:lnTo>
                  <a:lnTo>
                    <a:pt x="249097" y="132892"/>
                  </a:lnTo>
                  <a:lnTo>
                    <a:pt x="218516" y="137934"/>
                  </a:lnTo>
                  <a:lnTo>
                    <a:pt x="192798" y="140068"/>
                  </a:lnTo>
                  <a:lnTo>
                    <a:pt x="167919" y="139725"/>
                  </a:lnTo>
                  <a:lnTo>
                    <a:pt x="139839" y="137312"/>
                  </a:lnTo>
                  <a:lnTo>
                    <a:pt x="120053" y="134581"/>
                  </a:lnTo>
                  <a:lnTo>
                    <a:pt x="111963" y="132003"/>
                  </a:lnTo>
                  <a:lnTo>
                    <a:pt x="114223" y="128079"/>
                  </a:lnTo>
                  <a:lnTo>
                    <a:pt x="125488" y="121310"/>
                  </a:lnTo>
                  <a:lnTo>
                    <a:pt x="102958" y="132334"/>
                  </a:lnTo>
                  <a:lnTo>
                    <a:pt x="102146" y="144221"/>
                  </a:lnTo>
                  <a:lnTo>
                    <a:pt x="118884" y="154978"/>
                  </a:lnTo>
                  <a:lnTo>
                    <a:pt x="148971" y="162636"/>
                  </a:lnTo>
                  <a:lnTo>
                    <a:pt x="188277" y="165227"/>
                  </a:lnTo>
                  <a:lnTo>
                    <a:pt x="232600" y="160756"/>
                  </a:lnTo>
                  <a:lnTo>
                    <a:pt x="277787" y="147243"/>
                  </a:lnTo>
                  <a:close/>
                </a:path>
                <a:path w="389889" h="241300">
                  <a:moveTo>
                    <a:pt x="288264" y="90411"/>
                  </a:moveTo>
                  <a:lnTo>
                    <a:pt x="266192" y="77165"/>
                  </a:lnTo>
                  <a:lnTo>
                    <a:pt x="225120" y="84264"/>
                  </a:lnTo>
                  <a:lnTo>
                    <a:pt x="190042" y="87172"/>
                  </a:lnTo>
                  <a:lnTo>
                    <a:pt x="157861" y="86880"/>
                  </a:lnTo>
                  <a:lnTo>
                    <a:pt x="125488" y="84340"/>
                  </a:lnTo>
                  <a:lnTo>
                    <a:pt x="105105" y="82169"/>
                  </a:lnTo>
                  <a:lnTo>
                    <a:pt x="97002" y="79311"/>
                  </a:lnTo>
                  <a:lnTo>
                    <a:pt x="99961" y="73863"/>
                  </a:lnTo>
                  <a:lnTo>
                    <a:pt x="112801" y="63919"/>
                  </a:lnTo>
                  <a:lnTo>
                    <a:pt x="87998" y="76542"/>
                  </a:lnTo>
                  <a:lnTo>
                    <a:pt x="86918" y="88430"/>
                  </a:lnTo>
                  <a:lnTo>
                    <a:pt x="105295" y="98272"/>
                  </a:lnTo>
                  <a:lnTo>
                    <a:pt x="138874" y="104724"/>
                  </a:lnTo>
                  <a:lnTo>
                    <a:pt x="183400" y="106451"/>
                  </a:lnTo>
                  <a:lnTo>
                    <a:pt x="234607" y="102120"/>
                  </a:lnTo>
                  <a:lnTo>
                    <a:pt x="288264" y="90411"/>
                  </a:lnTo>
                  <a:close/>
                </a:path>
                <a:path w="389889" h="241300">
                  <a:moveTo>
                    <a:pt x="307035" y="21983"/>
                  </a:moveTo>
                  <a:lnTo>
                    <a:pt x="256743" y="29438"/>
                  </a:lnTo>
                  <a:lnTo>
                    <a:pt x="191211" y="35064"/>
                  </a:lnTo>
                  <a:lnTo>
                    <a:pt x="156032" y="36195"/>
                  </a:lnTo>
                  <a:lnTo>
                    <a:pt x="124904" y="35890"/>
                  </a:lnTo>
                  <a:lnTo>
                    <a:pt x="100660" y="34124"/>
                  </a:lnTo>
                  <a:lnTo>
                    <a:pt x="66421" y="29616"/>
                  </a:lnTo>
                  <a:lnTo>
                    <a:pt x="58585" y="24955"/>
                  </a:lnTo>
                  <a:lnTo>
                    <a:pt x="80327" y="17297"/>
                  </a:lnTo>
                  <a:lnTo>
                    <a:pt x="134874" y="3784"/>
                  </a:lnTo>
                  <a:lnTo>
                    <a:pt x="128435" y="3695"/>
                  </a:lnTo>
                  <a:lnTo>
                    <a:pt x="110731" y="5092"/>
                  </a:lnTo>
                  <a:lnTo>
                    <a:pt x="84124" y="10541"/>
                  </a:lnTo>
                  <a:lnTo>
                    <a:pt x="51003" y="22542"/>
                  </a:lnTo>
                  <a:lnTo>
                    <a:pt x="41681" y="33121"/>
                  </a:lnTo>
                  <a:lnTo>
                    <a:pt x="56210" y="41427"/>
                  </a:lnTo>
                  <a:lnTo>
                    <a:pt x="88760" y="47053"/>
                  </a:lnTo>
                  <a:lnTo>
                    <a:pt x="133502" y="49644"/>
                  </a:lnTo>
                  <a:lnTo>
                    <a:pt x="184632" y="48793"/>
                  </a:lnTo>
                  <a:lnTo>
                    <a:pt x="236321" y="44119"/>
                  </a:lnTo>
                  <a:lnTo>
                    <a:pt x="277698" y="36195"/>
                  </a:lnTo>
                  <a:lnTo>
                    <a:pt x="282752" y="35229"/>
                  </a:lnTo>
                  <a:lnTo>
                    <a:pt x="288709" y="30988"/>
                  </a:lnTo>
                  <a:lnTo>
                    <a:pt x="293230" y="28194"/>
                  </a:lnTo>
                  <a:lnTo>
                    <a:pt x="298577" y="25615"/>
                  </a:lnTo>
                  <a:lnTo>
                    <a:pt x="307035" y="21983"/>
                  </a:lnTo>
                  <a:close/>
                </a:path>
                <a:path w="389889" h="241300">
                  <a:moveTo>
                    <a:pt x="364109" y="177203"/>
                  </a:moveTo>
                  <a:lnTo>
                    <a:pt x="299516" y="194640"/>
                  </a:lnTo>
                  <a:lnTo>
                    <a:pt x="245986" y="200202"/>
                  </a:lnTo>
                  <a:lnTo>
                    <a:pt x="185775" y="202704"/>
                  </a:lnTo>
                  <a:lnTo>
                    <a:pt x="126199" y="201714"/>
                  </a:lnTo>
                  <a:lnTo>
                    <a:pt x="74599" y="196799"/>
                  </a:lnTo>
                  <a:lnTo>
                    <a:pt x="38303" y="187528"/>
                  </a:lnTo>
                  <a:lnTo>
                    <a:pt x="33223" y="180975"/>
                  </a:lnTo>
                  <a:lnTo>
                    <a:pt x="41122" y="174421"/>
                  </a:lnTo>
                  <a:lnTo>
                    <a:pt x="54521" y="168910"/>
                  </a:lnTo>
                  <a:lnTo>
                    <a:pt x="65900" y="165455"/>
                  </a:lnTo>
                  <a:lnTo>
                    <a:pt x="75387" y="163195"/>
                  </a:lnTo>
                  <a:lnTo>
                    <a:pt x="55816" y="161886"/>
                  </a:lnTo>
                  <a:lnTo>
                    <a:pt x="18643" y="173672"/>
                  </a:lnTo>
                  <a:lnTo>
                    <a:pt x="0" y="190728"/>
                  </a:lnTo>
                  <a:lnTo>
                    <a:pt x="26720" y="204635"/>
                  </a:lnTo>
                  <a:lnTo>
                    <a:pt x="95186" y="212940"/>
                  </a:lnTo>
                  <a:lnTo>
                    <a:pt x="159372" y="215988"/>
                  </a:lnTo>
                  <a:lnTo>
                    <a:pt x="217703" y="214668"/>
                  </a:lnTo>
                  <a:lnTo>
                    <a:pt x="268592" y="209867"/>
                  </a:lnTo>
                  <a:lnTo>
                    <a:pt x="309016" y="202704"/>
                  </a:lnTo>
                  <a:lnTo>
                    <a:pt x="310464" y="202450"/>
                  </a:lnTo>
                  <a:lnTo>
                    <a:pt x="341731" y="193319"/>
                  </a:lnTo>
                  <a:lnTo>
                    <a:pt x="360819" y="183337"/>
                  </a:lnTo>
                  <a:lnTo>
                    <a:pt x="364109" y="177203"/>
                  </a:lnTo>
                  <a:close/>
                </a:path>
                <a:path w="389889" h="241300">
                  <a:moveTo>
                    <a:pt x="365175" y="176631"/>
                  </a:moveTo>
                  <a:lnTo>
                    <a:pt x="364972" y="175577"/>
                  </a:lnTo>
                  <a:lnTo>
                    <a:pt x="364109" y="177203"/>
                  </a:lnTo>
                  <a:lnTo>
                    <a:pt x="365175" y="176631"/>
                  </a:lnTo>
                  <a:close/>
                </a:path>
                <a:path w="389889" h="241300">
                  <a:moveTo>
                    <a:pt x="366153" y="173380"/>
                  </a:moveTo>
                  <a:lnTo>
                    <a:pt x="356146" y="164350"/>
                  </a:lnTo>
                  <a:lnTo>
                    <a:pt x="364248" y="171843"/>
                  </a:lnTo>
                  <a:lnTo>
                    <a:pt x="364972" y="175577"/>
                  </a:lnTo>
                  <a:lnTo>
                    <a:pt x="366153" y="173380"/>
                  </a:lnTo>
                  <a:close/>
                </a:path>
                <a:path w="389889" h="241300">
                  <a:moveTo>
                    <a:pt x="381673" y="202438"/>
                  </a:moveTo>
                  <a:lnTo>
                    <a:pt x="310337" y="221183"/>
                  </a:lnTo>
                  <a:lnTo>
                    <a:pt x="259829" y="228206"/>
                  </a:lnTo>
                  <a:lnTo>
                    <a:pt x="207606" y="231648"/>
                  </a:lnTo>
                  <a:lnTo>
                    <a:pt x="156578" y="231914"/>
                  </a:lnTo>
                  <a:lnTo>
                    <a:pt x="109664" y="229400"/>
                  </a:lnTo>
                  <a:lnTo>
                    <a:pt x="69761" y="224497"/>
                  </a:lnTo>
                  <a:lnTo>
                    <a:pt x="73253" y="226517"/>
                  </a:lnTo>
                  <a:lnTo>
                    <a:pt x="84518" y="230708"/>
                  </a:lnTo>
                  <a:lnTo>
                    <a:pt x="107162" y="235521"/>
                  </a:lnTo>
                  <a:lnTo>
                    <a:pt x="144805" y="239395"/>
                  </a:lnTo>
                  <a:lnTo>
                    <a:pt x="195592" y="241058"/>
                  </a:lnTo>
                  <a:lnTo>
                    <a:pt x="249491" y="239560"/>
                  </a:lnTo>
                  <a:lnTo>
                    <a:pt x="301155" y="234365"/>
                  </a:lnTo>
                  <a:lnTo>
                    <a:pt x="312534" y="231914"/>
                  </a:lnTo>
                  <a:lnTo>
                    <a:pt x="345236" y="224891"/>
                  </a:lnTo>
                  <a:lnTo>
                    <a:pt x="376377" y="210566"/>
                  </a:lnTo>
                  <a:lnTo>
                    <a:pt x="381673" y="202438"/>
                  </a:lnTo>
                  <a:close/>
                </a:path>
                <a:path w="389889" h="241300">
                  <a:moveTo>
                    <a:pt x="389242" y="190830"/>
                  </a:moveTo>
                  <a:lnTo>
                    <a:pt x="381673" y="202438"/>
                  </a:lnTo>
                  <a:lnTo>
                    <a:pt x="383971" y="200939"/>
                  </a:lnTo>
                  <a:lnTo>
                    <a:pt x="389242" y="190830"/>
                  </a:lnTo>
                  <a:close/>
                </a:path>
                <a:path w="389889" h="241300">
                  <a:moveTo>
                    <a:pt x="389585" y="31369"/>
                  </a:moveTo>
                  <a:lnTo>
                    <a:pt x="378675" y="11061"/>
                  </a:lnTo>
                  <a:lnTo>
                    <a:pt x="368300" y="5981"/>
                  </a:lnTo>
                  <a:lnTo>
                    <a:pt x="356057" y="0"/>
                  </a:lnTo>
                  <a:lnTo>
                    <a:pt x="326339" y="2679"/>
                  </a:lnTo>
                  <a:lnTo>
                    <a:pt x="320268" y="4330"/>
                  </a:lnTo>
                  <a:lnTo>
                    <a:pt x="317512" y="8737"/>
                  </a:lnTo>
                  <a:lnTo>
                    <a:pt x="320827" y="7645"/>
                  </a:lnTo>
                  <a:lnTo>
                    <a:pt x="329107" y="5981"/>
                  </a:lnTo>
                  <a:lnTo>
                    <a:pt x="352894" y="10490"/>
                  </a:lnTo>
                  <a:lnTo>
                    <a:pt x="367169" y="31229"/>
                  </a:lnTo>
                  <a:lnTo>
                    <a:pt x="357022" y="62941"/>
                  </a:lnTo>
                  <a:lnTo>
                    <a:pt x="307581" y="100342"/>
                  </a:lnTo>
                  <a:lnTo>
                    <a:pt x="307035" y="101447"/>
                  </a:lnTo>
                  <a:lnTo>
                    <a:pt x="305371" y="103098"/>
                  </a:lnTo>
                  <a:lnTo>
                    <a:pt x="305930" y="103098"/>
                  </a:lnTo>
                  <a:lnTo>
                    <a:pt x="357822" y="81864"/>
                  </a:lnTo>
                  <a:lnTo>
                    <a:pt x="384175" y="56464"/>
                  </a:lnTo>
                  <a:lnTo>
                    <a:pt x="389585" y="31369"/>
                  </a:lnTo>
                  <a:close/>
                </a:path>
              </a:pathLst>
            </a:custGeom>
            <a:solidFill>
              <a:srgbClr val="6699FF"/>
            </a:solidFill>
          </p:spPr>
          <p:txBody>
            <a:bodyPr wrap="square" lIns="0" tIns="0" rIns="0" bIns="0" rtlCol="0"/>
            <a:lstStyle/>
            <a:p>
              <a:endParaRPr/>
            </a:p>
          </p:txBody>
        </p:sp>
      </p:grpSp>
      <p:sp>
        <p:nvSpPr>
          <p:cNvPr id="46" name="object 46"/>
          <p:cNvSpPr txBox="1"/>
          <p:nvPr/>
        </p:nvSpPr>
        <p:spPr>
          <a:xfrm>
            <a:off x="5584469" y="3623564"/>
            <a:ext cx="590550" cy="208279"/>
          </a:xfrm>
          <a:prstGeom prst="rect">
            <a:avLst/>
          </a:prstGeom>
        </p:spPr>
        <p:txBody>
          <a:bodyPr vert="horz" wrap="square" lIns="0" tIns="12700" rIns="0" bIns="0" rtlCol="0">
            <a:spAutoFit/>
          </a:bodyPr>
          <a:lstStyle/>
          <a:p>
            <a:pPr>
              <a:lnSpc>
                <a:spcPct val="100000"/>
              </a:lnSpc>
              <a:spcBef>
                <a:spcPts val="100"/>
              </a:spcBef>
            </a:pPr>
            <a:r>
              <a:rPr sz="1200" b="1" spc="-5" dirty="0">
                <a:latin typeface="Arial"/>
                <a:cs typeface="Arial"/>
              </a:rPr>
              <a:t>Coupon</a:t>
            </a:r>
            <a:endParaRPr sz="1200">
              <a:latin typeface="Arial"/>
              <a:cs typeface="Arial"/>
            </a:endParaRPr>
          </a:p>
        </p:txBody>
      </p:sp>
      <p:sp>
        <p:nvSpPr>
          <p:cNvPr id="47" name="object 47"/>
          <p:cNvSpPr txBox="1"/>
          <p:nvPr/>
        </p:nvSpPr>
        <p:spPr>
          <a:xfrm>
            <a:off x="6871868" y="3623564"/>
            <a:ext cx="315595" cy="208279"/>
          </a:xfrm>
          <a:prstGeom prst="rect">
            <a:avLst/>
          </a:prstGeom>
        </p:spPr>
        <p:txBody>
          <a:bodyPr vert="horz" wrap="square" lIns="0" tIns="12700" rIns="0" bIns="0" rtlCol="0">
            <a:spAutoFit/>
          </a:bodyPr>
          <a:lstStyle/>
          <a:p>
            <a:pPr>
              <a:lnSpc>
                <a:spcPct val="100000"/>
              </a:lnSpc>
              <a:spcBef>
                <a:spcPts val="100"/>
              </a:spcBef>
            </a:pPr>
            <a:r>
              <a:rPr sz="1200" b="1" spc="-5" dirty="0">
                <a:latin typeface="Arial"/>
                <a:cs typeface="Arial"/>
              </a:rPr>
              <a:t>C</a:t>
            </a:r>
            <a:r>
              <a:rPr sz="1200" b="1" spc="-10" dirty="0">
                <a:latin typeface="Arial"/>
                <a:cs typeface="Arial"/>
              </a:rPr>
              <a:t>a</a:t>
            </a:r>
            <a:r>
              <a:rPr sz="1200" b="1" spc="-5" dirty="0">
                <a:latin typeface="Arial"/>
                <a:cs typeface="Arial"/>
              </a:rPr>
              <a:t>rt</a:t>
            </a:r>
            <a:endParaRPr sz="1200">
              <a:latin typeface="Arial"/>
              <a:cs typeface="Arial"/>
            </a:endParaRPr>
          </a:p>
        </p:txBody>
      </p:sp>
      <p:grpSp>
        <p:nvGrpSpPr>
          <p:cNvPr id="48" name="object 48"/>
          <p:cNvGrpSpPr/>
          <p:nvPr/>
        </p:nvGrpSpPr>
        <p:grpSpPr>
          <a:xfrm>
            <a:off x="6767728" y="3780904"/>
            <a:ext cx="1729739" cy="585470"/>
            <a:chOff x="6767728" y="3780904"/>
            <a:chExt cx="1729739" cy="585470"/>
          </a:xfrm>
        </p:grpSpPr>
        <p:sp>
          <p:nvSpPr>
            <p:cNvPr id="49" name="object 49"/>
            <p:cNvSpPr/>
            <p:nvPr/>
          </p:nvSpPr>
          <p:spPr>
            <a:xfrm>
              <a:off x="6780428" y="3793604"/>
              <a:ext cx="516890" cy="523875"/>
            </a:xfrm>
            <a:custGeom>
              <a:avLst/>
              <a:gdLst/>
              <a:ahLst/>
              <a:cxnLst/>
              <a:rect l="l" t="t" r="r" b="b"/>
              <a:pathLst>
                <a:path w="516890" h="523875">
                  <a:moveTo>
                    <a:pt x="516305" y="0"/>
                  </a:moveTo>
                  <a:lnTo>
                    <a:pt x="0" y="0"/>
                  </a:lnTo>
                  <a:lnTo>
                    <a:pt x="0" y="523379"/>
                  </a:lnTo>
                  <a:lnTo>
                    <a:pt x="516305" y="523379"/>
                  </a:lnTo>
                  <a:lnTo>
                    <a:pt x="516305" y="0"/>
                  </a:lnTo>
                  <a:close/>
                </a:path>
              </a:pathLst>
            </a:custGeom>
            <a:solidFill>
              <a:srgbClr val="FFFFFF">
                <a:alpha val="72158"/>
              </a:srgbClr>
            </a:solidFill>
          </p:spPr>
          <p:txBody>
            <a:bodyPr wrap="square" lIns="0" tIns="0" rIns="0" bIns="0" rtlCol="0"/>
            <a:lstStyle/>
            <a:p>
              <a:endParaRPr/>
            </a:p>
          </p:txBody>
        </p:sp>
        <p:sp>
          <p:nvSpPr>
            <p:cNvPr id="50" name="object 50"/>
            <p:cNvSpPr/>
            <p:nvPr/>
          </p:nvSpPr>
          <p:spPr>
            <a:xfrm>
              <a:off x="6780428" y="3793604"/>
              <a:ext cx="516890" cy="523875"/>
            </a:xfrm>
            <a:custGeom>
              <a:avLst/>
              <a:gdLst/>
              <a:ahLst/>
              <a:cxnLst/>
              <a:rect l="l" t="t" r="r" b="b"/>
              <a:pathLst>
                <a:path w="516890" h="523875">
                  <a:moveTo>
                    <a:pt x="0" y="0"/>
                  </a:moveTo>
                  <a:lnTo>
                    <a:pt x="516312" y="0"/>
                  </a:lnTo>
                  <a:lnTo>
                    <a:pt x="516312" y="523381"/>
                  </a:lnTo>
                  <a:lnTo>
                    <a:pt x="0" y="523381"/>
                  </a:lnTo>
                  <a:lnTo>
                    <a:pt x="0" y="0"/>
                  </a:lnTo>
                  <a:close/>
                </a:path>
              </a:pathLst>
            </a:custGeom>
            <a:ln w="25400">
              <a:solidFill>
                <a:srgbClr val="FFFFFF"/>
              </a:solidFill>
            </a:ln>
          </p:spPr>
          <p:txBody>
            <a:bodyPr wrap="square" lIns="0" tIns="0" rIns="0" bIns="0" rtlCol="0"/>
            <a:lstStyle/>
            <a:p>
              <a:endParaRPr/>
            </a:p>
          </p:txBody>
        </p:sp>
        <p:sp>
          <p:nvSpPr>
            <p:cNvPr id="51" name="object 51"/>
            <p:cNvSpPr/>
            <p:nvPr/>
          </p:nvSpPr>
          <p:spPr>
            <a:xfrm>
              <a:off x="7264260" y="4210519"/>
              <a:ext cx="132410" cy="136626"/>
            </a:xfrm>
            <a:prstGeom prst="rect">
              <a:avLst/>
            </a:prstGeom>
            <a:blipFill>
              <a:blip r:embed="rId13" cstate="print"/>
              <a:stretch>
                <a:fillRect/>
              </a:stretch>
            </a:blipFill>
          </p:spPr>
          <p:txBody>
            <a:bodyPr wrap="square" lIns="0" tIns="0" rIns="0" bIns="0" rtlCol="0"/>
            <a:lstStyle/>
            <a:p>
              <a:endParaRPr/>
            </a:p>
          </p:txBody>
        </p:sp>
        <p:sp>
          <p:nvSpPr>
            <p:cNvPr id="52" name="object 52"/>
            <p:cNvSpPr/>
            <p:nvPr/>
          </p:nvSpPr>
          <p:spPr>
            <a:xfrm>
              <a:off x="8364487" y="4229582"/>
              <a:ext cx="132410" cy="136613"/>
            </a:xfrm>
            <a:prstGeom prst="rect">
              <a:avLst/>
            </a:prstGeom>
            <a:blipFill>
              <a:blip r:embed="rId14" cstate="print"/>
              <a:stretch>
                <a:fillRect/>
              </a:stretch>
            </a:blipFill>
          </p:spPr>
          <p:txBody>
            <a:bodyPr wrap="square" lIns="0" tIns="0" rIns="0" bIns="0" rtlCol="0"/>
            <a:lstStyle/>
            <a:p>
              <a:endParaRPr/>
            </a:p>
          </p:txBody>
        </p:sp>
      </p:grpSp>
      <p:sp>
        <p:nvSpPr>
          <p:cNvPr id="53" name="object 53"/>
          <p:cNvSpPr/>
          <p:nvPr/>
        </p:nvSpPr>
        <p:spPr>
          <a:xfrm>
            <a:off x="7818119" y="2246376"/>
            <a:ext cx="216407" cy="213360"/>
          </a:xfrm>
          <a:prstGeom prst="rect">
            <a:avLst/>
          </a:prstGeom>
          <a:blipFill>
            <a:blip r:embed="rId15" cstate="print"/>
            <a:stretch>
              <a:fillRect/>
            </a:stretch>
          </a:blipFill>
        </p:spPr>
        <p:txBody>
          <a:bodyPr wrap="square" lIns="0" tIns="0" rIns="0" bIns="0" rtlCol="0"/>
          <a:lstStyle/>
          <a:p>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380491"/>
            <a:ext cx="5553710" cy="574040"/>
          </a:xfrm>
          <a:prstGeom prst="rect">
            <a:avLst/>
          </a:prstGeom>
        </p:spPr>
        <p:txBody>
          <a:bodyPr vert="horz" wrap="square" lIns="0" tIns="12700" rIns="0" bIns="0" rtlCol="0">
            <a:spAutoFit/>
          </a:bodyPr>
          <a:lstStyle/>
          <a:p>
            <a:pPr marL="12700">
              <a:lnSpc>
                <a:spcPct val="100000"/>
              </a:lnSpc>
              <a:spcBef>
                <a:spcPts val="100"/>
              </a:spcBef>
            </a:pPr>
            <a:r>
              <a:rPr sz="3600" b="1" spc="120" dirty="0">
                <a:solidFill>
                  <a:srgbClr val="BE384B"/>
                </a:solidFill>
                <a:latin typeface="Arial"/>
                <a:cs typeface="Arial"/>
              </a:rPr>
              <a:t>Ga</a:t>
            </a:r>
            <a:r>
              <a:rPr lang="en-US" altLang="zh-CN" sz="3600" b="1" spc="120" dirty="0">
                <a:solidFill>
                  <a:srgbClr val="BE384B"/>
                </a:solidFill>
                <a:latin typeface="Arial"/>
                <a:cs typeface="Arial"/>
              </a:rPr>
              <a:t>r</a:t>
            </a:r>
            <a:r>
              <a:rPr sz="3600" b="1" spc="120" dirty="0">
                <a:solidFill>
                  <a:srgbClr val="BE384B"/>
                </a:solidFill>
                <a:latin typeface="Arial"/>
                <a:cs typeface="Arial"/>
              </a:rPr>
              <a:t>bage </a:t>
            </a:r>
            <a:r>
              <a:rPr sz="3600" b="1" spc="70" dirty="0">
                <a:solidFill>
                  <a:srgbClr val="BE384B"/>
                </a:solidFill>
                <a:latin typeface="Arial"/>
                <a:cs typeface="Arial"/>
              </a:rPr>
              <a:t>Collec</a:t>
            </a:r>
            <a:r>
              <a:rPr lang="en-US" altLang="zh-CN" sz="3600" b="1" spc="70" dirty="0">
                <a:solidFill>
                  <a:srgbClr val="BE384B"/>
                </a:solidFill>
                <a:latin typeface="Arial"/>
                <a:cs typeface="Arial"/>
              </a:rPr>
              <a:t>t</a:t>
            </a:r>
            <a:r>
              <a:rPr sz="3600" b="1" spc="70" dirty="0">
                <a:solidFill>
                  <a:srgbClr val="BE384B"/>
                </a:solidFill>
                <a:latin typeface="Arial"/>
                <a:cs typeface="Arial"/>
              </a:rPr>
              <a:t>ion</a:t>
            </a:r>
            <a:r>
              <a:rPr sz="3600" b="1" spc="-25" dirty="0">
                <a:solidFill>
                  <a:srgbClr val="BE384B"/>
                </a:solidFill>
                <a:latin typeface="Arial"/>
                <a:cs typeface="Arial"/>
              </a:rPr>
              <a:t> </a:t>
            </a:r>
            <a:r>
              <a:rPr sz="3600" b="1" spc="40" dirty="0">
                <a:solidFill>
                  <a:srgbClr val="BE384B"/>
                </a:solidFill>
                <a:latin typeface="Arial"/>
                <a:cs typeface="Arial"/>
              </a:rPr>
              <a:t>(GC)</a:t>
            </a:r>
            <a:endParaRPr sz="3600" dirty="0">
              <a:latin typeface="Arial"/>
              <a:cs typeface="Arial"/>
            </a:endParaRPr>
          </a:p>
        </p:txBody>
      </p:sp>
      <p:grpSp>
        <p:nvGrpSpPr>
          <p:cNvPr id="3" name="object 3"/>
          <p:cNvGrpSpPr/>
          <p:nvPr/>
        </p:nvGrpSpPr>
        <p:grpSpPr>
          <a:xfrm>
            <a:off x="2488552" y="4370707"/>
            <a:ext cx="4034154" cy="1096010"/>
            <a:chOff x="2488552" y="4370707"/>
            <a:chExt cx="4034154" cy="1096010"/>
          </a:xfrm>
        </p:grpSpPr>
        <p:sp>
          <p:nvSpPr>
            <p:cNvPr id="4" name="object 4"/>
            <p:cNvSpPr/>
            <p:nvPr/>
          </p:nvSpPr>
          <p:spPr>
            <a:xfrm>
              <a:off x="2488552" y="4904536"/>
              <a:ext cx="1583690" cy="468630"/>
            </a:xfrm>
            <a:custGeom>
              <a:avLst/>
              <a:gdLst/>
              <a:ahLst/>
              <a:cxnLst/>
              <a:rect l="l" t="t" r="r" b="b"/>
              <a:pathLst>
                <a:path w="1583689" h="468629">
                  <a:moveTo>
                    <a:pt x="1579384" y="430491"/>
                  </a:moveTo>
                  <a:lnTo>
                    <a:pt x="1503184" y="392391"/>
                  </a:lnTo>
                  <a:lnTo>
                    <a:pt x="1503184" y="417791"/>
                  </a:lnTo>
                  <a:lnTo>
                    <a:pt x="0" y="417791"/>
                  </a:lnTo>
                  <a:lnTo>
                    <a:pt x="0" y="443191"/>
                  </a:lnTo>
                  <a:lnTo>
                    <a:pt x="1503184" y="443191"/>
                  </a:lnTo>
                  <a:lnTo>
                    <a:pt x="1503184" y="468591"/>
                  </a:lnTo>
                  <a:lnTo>
                    <a:pt x="1553984" y="443191"/>
                  </a:lnTo>
                  <a:lnTo>
                    <a:pt x="1579384" y="430491"/>
                  </a:lnTo>
                  <a:close/>
                </a:path>
                <a:path w="1583689" h="468629">
                  <a:moveTo>
                    <a:pt x="1579384" y="304495"/>
                  </a:moveTo>
                  <a:lnTo>
                    <a:pt x="1503184" y="266395"/>
                  </a:lnTo>
                  <a:lnTo>
                    <a:pt x="1503184" y="291795"/>
                  </a:lnTo>
                  <a:lnTo>
                    <a:pt x="0" y="291795"/>
                  </a:lnTo>
                  <a:lnTo>
                    <a:pt x="0" y="317195"/>
                  </a:lnTo>
                  <a:lnTo>
                    <a:pt x="1503184" y="317195"/>
                  </a:lnTo>
                  <a:lnTo>
                    <a:pt x="1503184" y="342595"/>
                  </a:lnTo>
                  <a:lnTo>
                    <a:pt x="1553984" y="317195"/>
                  </a:lnTo>
                  <a:lnTo>
                    <a:pt x="1579384" y="304495"/>
                  </a:lnTo>
                  <a:close/>
                </a:path>
                <a:path w="1583689" h="468629">
                  <a:moveTo>
                    <a:pt x="1583626" y="172656"/>
                  </a:moveTo>
                  <a:lnTo>
                    <a:pt x="1558226" y="159956"/>
                  </a:lnTo>
                  <a:lnTo>
                    <a:pt x="1507426" y="134556"/>
                  </a:lnTo>
                  <a:lnTo>
                    <a:pt x="1507426" y="159956"/>
                  </a:lnTo>
                  <a:lnTo>
                    <a:pt x="0" y="159956"/>
                  </a:lnTo>
                  <a:lnTo>
                    <a:pt x="0" y="185356"/>
                  </a:lnTo>
                  <a:lnTo>
                    <a:pt x="1507426" y="185356"/>
                  </a:lnTo>
                  <a:lnTo>
                    <a:pt x="1507426" y="210756"/>
                  </a:lnTo>
                  <a:lnTo>
                    <a:pt x="1558226" y="185356"/>
                  </a:lnTo>
                  <a:lnTo>
                    <a:pt x="1583626" y="172656"/>
                  </a:lnTo>
                  <a:close/>
                </a:path>
                <a:path w="1583689" h="468629">
                  <a:moveTo>
                    <a:pt x="1583626" y="38100"/>
                  </a:moveTo>
                  <a:lnTo>
                    <a:pt x="1507426" y="0"/>
                  </a:lnTo>
                  <a:lnTo>
                    <a:pt x="1507426" y="25400"/>
                  </a:lnTo>
                  <a:lnTo>
                    <a:pt x="0" y="25387"/>
                  </a:lnTo>
                  <a:lnTo>
                    <a:pt x="0" y="50787"/>
                  </a:lnTo>
                  <a:lnTo>
                    <a:pt x="1507426" y="50800"/>
                  </a:lnTo>
                  <a:lnTo>
                    <a:pt x="1507426" y="76200"/>
                  </a:lnTo>
                  <a:lnTo>
                    <a:pt x="1558226" y="50800"/>
                  </a:lnTo>
                  <a:lnTo>
                    <a:pt x="1520113" y="50800"/>
                  </a:lnTo>
                  <a:lnTo>
                    <a:pt x="1558226" y="50787"/>
                  </a:lnTo>
                  <a:lnTo>
                    <a:pt x="1583626" y="38100"/>
                  </a:lnTo>
                  <a:close/>
                </a:path>
              </a:pathLst>
            </a:custGeom>
            <a:solidFill>
              <a:srgbClr val="BD3347"/>
            </a:solidFill>
          </p:spPr>
          <p:txBody>
            <a:bodyPr wrap="square" lIns="0" tIns="0" rIns="0" bIns="0" rtlCol="0"/>
            <a:lstStyle/>
            <a:p>
              <a:endParaRPr/>
            </a:p>
          </p:txBody>
        </p:sp>
        <p:sp>
          <p:nvSpPr>
            <p:cNvPr id="5" name="object 5"/>
            <p:cNvSpPr/>
            <p:nvPr/>
          </p:nvSpPr>
          <p:spPr>
            <a:xfrm>
              <a:off x="4072724" y="4456767"/>
              <a:ext cx="0" cy="989330"/>
            </a:xfrm>
            <a:custGeom>
              <a:avLst/>
              <a:gdLst/>
              <a:ahLst/>
              <a:cxnLst/>
              <a:rect l="l" t="t" r="r" b="b"/>
              <a:pathLst>
                <a:path h="989329">
                  <a:moveTo>
                    <a:pt x="0" y="0"/>
                  </a:moveTo>
                  <a:lnTo>
                    <a:pt x="1" y="989269"/>
                  </a:lnTo>
                </a:path>
              </a:pathLst>
            </a:custGeom>
            <a:ln w="12700">
              <a:solidFill>
                <a:srgbClr val="7F7F7F"/>
              </a:solidFill>
            </a:ln>
          </p:spPr>
          <p:txBody>
            <a:bodyPr wrap="square" lIns="0" tIns="0" rIns="0" bIns="0" rtlCol="0"/>
            <a:lstStyle/>
            <a:p>
              <a:endParaRPr/>
            </a:p>
          </p:txBody>
        </p:sp>
        <p:sp>
          <p:nvSpPr>
            <p:cNvPr id="6" name="object 6"/>
            <p:cNvSpPr/>
            <p:nvPr/>
          </p:nvSpPr>
          <p:spPr>
            <a:xfrm>
              <a:off x="4072166" y="4471835"/>
              <a:ext cx="1003935" cy="292735"/>
            </a:xfrm>
            <a:custGeom>
              <a:avLst/>
              <a:gdLst/>
              <a:ahLst/>
              <a:cxnLst/>
              <a:rect l="l" t="t" r="r" b="b"/>
              <a:pathLst>
                <a:path w="1003935" h="292735">
                  <a:moveTo>
                    <a:pt x="1003884" y="254127"/>
                  </a:moveTo>
                  <a:lnTo>
                    <a:pt x="927684" y="216027"/>
                  </a:lnTo>
                  <a:lnTo>
                    <a:pt x="927684" y="241427"/>
                  </a:lnTo>
                  <a:lnTo>
                    <a:pt x="12" y="241427"/>
                  </a:lnTo>
                  <a:lnTo>
                    <a:pt x="0" y="266827"/>
                  </a:lnTo>
                  <a:lnTo>
                    <a:pt x="927684" y="266827"/>
                  </a:lnTo>
                  <a:lnTo>
                    <a:pt x="927684" y="292227"/>
                  </a:lnTo>
                  <a:lnTo>
                    <a:pt x="978484" y="266827"/>
                  </a:lnTo>
                  <a:lnTo>
                    <a:pt x="1003884" y="254127"/>
                  </a:lnTo>
                  <a:close/>
                </a:path>
                <a:path w="1003935" h="292735">
                  <a:moveTo>
                    <a:pt x="1003884" y="146799"/>
                  </a:moveTo>
                  <a:lnTo>
                    <a:pt x="927684" y="108699"/>
                  </a:lnTo>
                  <a:lnTo>
                    <a:pt x="927684" y="134099"/>
                  </a:lnTo>
                  <a:lnTo>
                    <a:pt x="12" y="134099"/>
                  </a:lnTo>
                  <a:lnTo>
                    <a:pt x="0" y="159499"/>
                  </a:lnTo>
                  <a:lnTo>
                    <a:pt x="927684" y="159499"/>
                  </a:lnTo>
                  <a:lnTo>
                    <a:pt x="927684" y="184899"/>
                  </a:lnTo>
                  <a:lnTo>
                    <a:pt x="978484" y="159499"/>
                  </a:lnTo>
                  <a:lnTo>
                    <a:pt x="1003884" y="146799"/>
                  </a:lnTo>
                  <a:close/>
                </a:path>
                <a:path w="1003935" h="292735">
                  <a:moveTo>
                    <a:pt x="1003884" y="38100"/>
                  </a:moveTo>
                  <a:lnTo>
                    <a:pt x="927684" y="0"/>
                  </a:lnTo>
                  <a:lnTo>
                    <a:pt x="927684" y="25400"/>
                  </a:lnTo>
                  <a:lnTo>
                    <a:pt x="558" y="25400"/>
                  </a:lnTo>
                  <a:lnTo>
                    <a:pt x="558" y="50800"/>
                  </a:lnTo>
                  <a:lnTo>
                    <a:pt x="927684" y="50800"/>
                  </a:lnTo>
                  <a:lnTo>
                    <a:pt x="927684" y="76200"/>
                  </a:lnTo>
                  <a:lnTo>
                    <a:pt x="978484" y="50800"/>
                  </a:lnTo>
                  <a:lnTo>
                    <a:pt x="1003884" y="38100"/>
                  </a:lnTo>
                  <a:close/>
                </a:path>
              </a:pathLst>
            </a:custGeom>
            <a:solidFill>
              <a:srgbClr val="3FB1F1"/>
            </a:solidFill>
          </p:spPr>
          <p:txBody>
            <a:bodyPr wrap="square" lIns="0" tIns="0" rIns="0" bIns="0" rtlCol="0"/>
            <a:lstStyle/>
            <a:p>
              <a:endParaRPr/>
            </a:p>
          </p:txBody>
        </p:sp>
        <p:sp>
          <p:nvSpPr>
            <p:cNvPr id="7" name="object 7"/>
            <p:cNvSpPr/>
            <p:nvPr/>
          </p:nvSpPr>
          <p:spPr>
            <a:xfrm>
              <a:off x="5076050" y="4456767"/>
              <a:ext cx="0" cy="989330"/>
            </a:xfrm>
            <a:custGeom>
              <a:avLst/>
              <a:gdLst/>
              <a:ahLst/>
              <a:cxnLst/>
              <a:rect l="l" t="t" r="r" b="b"/>
              <a:pathLst>
                <a:path h="989329">
                  <a:moveTo>
                    <a:pt x="0" y="0"/>
                  </a:moveTo>
                  <a:lnTo>
                    <a:pt x="1" y="989269"/>
                  </a:lnTo>
                </a:path>
              </a:pathLst>
            </a:custGeom>
            <a:ln w="12700">
              <a:solidFill>
                <a:srgbClr val="7F7F7F"/>
              </a:solidFill>
            </a:ln>
          </p:spPr>
          <p:txBody>
            <a:bodyPr wrap="square" lIns="0" tIns="0" rIns="0" bIns="0" rtlCol="0"/>
            <a:lstStyle/>
            <a:p>
              <a:endParaRPr/>
            </a:p>
          </p:txBody>
        </p:sp>
        <p:sp>
          <p:nvSpPr>
            <p:cNvPr id="8" name="object 8"/>
            <p:cNvSpPr/>
            <p:nvPr/>
          </p:nvSpPr>
          <p:spPr>
            <a:xfrm>
              <a:off x="5076050" y="4904536"/>
              <a:ext cx="1440180" cy="468630"/>
            </a:xfrm>
            <a:custGeom>
              <a:avLst/>
              <a:gdLst/>
              <a:ahLst/>
              <a:cxnLst/>
              <a:rect l="l" t="t" r="r" b="b"/>
              <a:pathLst>
                <a:path w="1440179" h="468629">
                  <a:moveTo>
                    <a:pt x="1440154" y="430491"/>
                  </a:moveTo>
                  <a:lnTo>
                    <a:pt x="1363967" y="392391"/>
                  </a:lnTo>
                  <a:lnTo>
                    <a:pt x="1363967" y="417791"/>
                  </a:lnTo>
                  <a:lnTo>
                    <a:pt x="0" y="417791"/>
                  </a:lnTo>
                  <a:lnTo>
                    <a:pt x="0" y="443191"/>
                  </a:lnTo>
                  <a:lnTo>
                    <a:pt x="1363967" y="443191"/>
                  </a:lnTo>
                  <a:lnTo>
                    <a:pt x="1363967" y="468591"/>
                  </a:lnTo>
                  <a:lnTo>
                    <a:pt x="1414754" y="443191"/>
                  </a:lnTo>
                  <a:lnTo>
                    <a:pt x="1440154" y="430491"/>
                  </a:lnTo>
                  <a:close/>
                </a:path>
                <a:path w="1440179" h="468629">
                  <a:moveTo>
                    <a:pt x="1440154" y="304495"/>
                  </a:moveTo>
                  <a:lnTo>
                    <a:pt x="1363967" y="266395"/>
                  </a:lnTo>
                  <a:lnTo>
                    <a:pt x="1363967" y="291795"/>
                  </a:lnTo>
                  <a:lnTo>
                    <a:pt x="0" y="291795"/>
                  </a:lnTo>
                  <a:lnTo>
                    <a:pt x="0" y="317195"/>
                  </a:lnTo>
                  <a:lnTo>
                    <a:pt x="1363967" y="317195"/>
                  </a:lnTo>
                  <a:lnTo>
                    <a:pt x="1363967" y="342595"/>
                  </a:lnTo>
                  <a:lnTo>
                    <a:pt x="1414754" y="317195"/>
                  </a:lnTo>
                  <a:lnTo>
                    <a:pt x="1440154" y="304495"/>
                  </a:lnTo>
                  <a:close/>
                </a:path>
                <a:path w="1440179" h="468629">
                  <a:moveTo>
                    <a:pt x="1440154" y="171297"/>
                  </a:moveTo>
                  <a:lnTo>
                    <a:pt x="1363967" y="133197"/>
                  </a:lnTo>
                  <a:lnTo>
                    <a:pt x="1363967" y="158597"/>
                  </a:lnTo>
                  <a:lnTo>
                    <a:pt x="0" y="158597"/>
                  </a:lnTo>
                  <a:lnTo>
                    <a:pt x="0" y="183997"/>
                  </a:lnTo>
                  <a:lnTo>
                    <a:pt x="1363967" y="183997"/>
                  </a:lnTo>
                  <a:lnTo>
                    <a:pt x="1363967" y="209397"/>
                  </a:lnTo>
                  <a:lnTo>
                    <a:pt x="1414754" y="183997"/>
                  </a:lnTo>
                  <a:lnTo>
                    <a:pt x="1440154" y="171297"/>
                  </a:lnTo>
                  <a:close/>
                </a:path>
                <a:path w="1440179" h="468629">
                  <a:moveTo>
                    <a:pt x="1440154" y="38100"/>
                  </a:moveTo>
                  <a:lnTo>
                    <a:pt x="1363967" y="0"/>
                  </a:lnTo>
                  <a:lnTo>
                    <a:pt x="1363967" y="25400"/>
                  </a:lnTo>
                  <a:lnTo>
                    <a:pt x="0" y="25387"/>
                  </a:lnTo>
                  <a:lnTo>
                    <a:pt x="0" y="50787"/>
                  </a:lnTo>
                  <a:lnTo>
                    <a:pt x="1363967" y="50800"/>
                  </a:lnTo>
                  <a:lnTo>
                    <a:pt x="1363967" y="76200"/>
                  </a:lnTo>
                  <a:lnTo>
                    <a:pt x="1414754" y="50800"/>
                  </a:lnTo>
                  <a:lnTo>
                    <a:pt x="1440154" y="38100"/>
                  </a:lnTo>
                  <a:close/>
                </a:path>
              </a:pathLst>
            </a:custGeom>
            <a:solidFill>
              <a:srgbClr val="BD3347"/>
            </a:solidFill>
          </p:spPr>
          <p:txBody>
            <a:bodyPr wrap="square" lIns="0" tIns="0" rIns="0" bIns="0" rtlCol="0"/>
            <a:lstStyle/>
            <a:p>
              <a:endParaRPr/>
            </a:p>
          </p:txBody>
        </p:sp>
        <p:sp>
          <p:nvSpPr>
            <p:cNvPr id="9" name="object 9"/>
            <p:cNvSpPr/>
            <p:nvPr/>
          </p:nvSpPr>
          <p:spPr>
            <a:xfrm>
              <a:off x="6516217" y="4470616"/>
              <a:ext cx="0" cy="989330"/>
            </a:xfrm>
            <a:custGeom>
              <a:avLst/>
              <a:gdLst/>
              <a:ahLst/>
              <a:cxnLst/>
              <a:rect l="l" t="t" r="r" b="b"/>
              <a:pathLst>
                <a:path h="989329">
                  <a:moveTo>
                    <a:pt x="0" y="0"/>
                  </a:moveTo>
                  <a:lnTo>
                    <a:pt x="1" y="989269"/>
                  </a:lnTo>
                </a:path>
              </a:pathLst>
            </a:custGeom>
            <a:ln w="12700">
              <a:solidFill>
                <a:srgbClr val="7F7F7F"/>
              </a:solidFill>
            </a:ln>
          </p:spPr>
          <p:txBody>
            <a:bodyPr wrap="square" lIns="0" tIns="0" rIns="0" bIns="0" rtlCol="0"/>
            <a:lstStyle/>
            <a:p>
              <a:endParaRPr/>
            </a:p>
          </p:txBody>
        </p:sp>
        <p:sp>
          <p:nvSpPr>
            <p:cNvPr id="10" name="object 10"/>
            <p:cNvSpPr/>
            <p:nvPr/>
          </p:nvSpPr>
          <p:spPr>
            <a:xfrm>
              <a:off x="2497455" y="4377057"/>
              <a:ext cx="1538605" cy="80010"/>
            </a:xfrm>
            <a:custGeom>
              <a:avLst/>
              <a:gdLst/>
              <a:ahLst/>
              <a:cxnLst/>
              <a:rect l="l" t="t" r="r" b="b"/>
              <a:pathLst>
                <a:path w="1538604" h="80010">
                  <a:moveTo>
                    <a:pt x="0" y="79709"/>
                  </a:moveTo>
                  <a:lnTo>
                    <a:pt x="521" y="48682"/>
                  </a:lnTo>
                  <a:lnTo>
                    <a:pt x="1945" y="23346"/>
                  </a:lnTo>
                  <a:lnTo>
                    <a:pt x="4056" y="6263"/>
                  </a:lnTo>
                  <a:lnTo>
                    <a:pt x="6641" y="0"/>
                  </a:lnTo>
                  <a:lnTo>
                    <a:pt x="1531650" y="0"/>
                  </a:lnTo>
                  <a:lnTo>
                    <a:pt x="1534236" y="6263"/>
                  </a:lnTo>
                  <a:lnTo>
                    <a:pt x="1536347" y="23346"/>
                  </a:lnTo>
                  <a:lnTo>
                    <a:pt x="1537769" y="48682"/>
                  </a:lnTo>
                  <a:lnTo>
                    <a:pt x="1538290" y="79709"/>
                  </a:lnTo>
                </a:path>
              </a:pathLst>
            </a:custGeom>
            <a:ln w="12700">
              <a:solidFill>
                <a:srgbClr val="3FB1F1"/>
              </a:solidFill>
            </a:ln>
          </p:spPr>
          <p:txBody>
            <a:bodyPr wrap="square" lIns="0" tIns="0" rIns="0" bIns="0" rtlCol="0"/>
            <a:lstStyle/>
            <a:p>
              <a:endParaRPr/>
            </a:p>
          </p:txBody>
        </p:sp>
      </p:grpSp>
      <p:sp>
        <p:nvSpPr>
          <p:cNvPr id="11" name="object 11"/>
          <p:cNvSpPr txBox="1"/>
          <p:nvPr/>
        </p:nvSpPr>
        <p:spPr>
          <a:xfrm>
            <a:off x="535940" y="1339595"/>
            <a:ext cx="8070215" cy="4202430"/>
          </a:xfrm>
          <a:prstGeom prst="rect">
            <a:avLst/>
          </a:prstGeom>
        </p:spPr>
        <p:txBody>
          <a:bodyPr vert="horz" wrap="square" lIns="0" tIns="12700" rIns="0" bIns="0" rtlCol="0">
            <a:spAutoFit/>
          </a:bodyPr>
          <a:lstStyle/>
          <a:p>
            <a:pPr marL="355600" marR="742315" indent="-342900">
              <a:lnSpc>
                <a:spcPct val="117000"/>
              </a:lnSpc>
              <a:spcBef>
                <a:spcPts val="100"/>
              </a:spcBef>
              <a:buFont typeface="Arial"/>
              <a:buChar char="•"/>
              <a:tabLst>
                <a:tab pos="354965" algn="l"/>
                <a:tab pos="355600" algn="l"/>
              </a:tabLst>
            </a:pPr>
            <a:r>
              <a:rPr sz="2000" b="1" dirty="0">
                <a:solidFill>
                  <a:srgbClr val="404040"/>
                </a:solidFill>
                <a:latin typeface="Arial"/>
                <a:cs typeface="Arial"/>
              </a:rPr>
              <a:t>Language </a:t>
            </a:r>
            <a:r>
              <a:rPr sz="2000" b="1" spc="-5" dirty="0">
                <a:solidFill>
                  <a:srgbClr val="404040"/>
                </a:solidFill>
                <a:latin typeface="Arial"/>
                <a:cs typeface="Arial"/>
              </a:rPr>
              <a:t>runtimes (like JVM) leverages GC for automatic  memory</a:t>
            </a:r>
            <a:r>
              <a:rPr sz="2000" b="1" spc="-15" dirty="0">
                <a:solidFill>
                  <a:srgbClr val="404040"/>
                </a:solidFill>
                <a:latin typeface="Arial"/>
                <a:cs typeface="Arial"/>
              </a:rPr>
              <a:t> </a:t>
            </a:r>
            <a:r>
              <a:rPr sz="2000" b="1" spc="-5" dirty="0">
                <a:solidFill>
                  <a:srgbClr val="404040"/>
                </a:solidFill>
                <a:latin typeface="Arial"/>
                <a:cs typeface="Arial"/>
              </a:rPr>
              <a:t>management</a:t>
            </a:r>
            <a:endParaRPr sz="2000" dirty="0">
              <a:latin typeface="Arial"/>
              <a:cs typeface="Arial"/>
            </a:endParaRPr>
          </a:p>
          <a:p>
            <a:pPr>
              <a:lnSpc>
                <a:spcPct val="100000"/>
              </a:lnSpc>
              <a:buClr>
                <a:srgbClr val="404040"/>
              </a:buClr>
              <a:buFont typeface="Arial"/>
              <a:buChar char="•"/>
            </a:pPr>
            <a:endParaRPr sz="2200" dirty="0">
              <a:latin typeface="Arial"/>
              <a:cs typeface="Arial"/>
            </a:endParaRPr>
          </a:p>
          <a:p>
            <a:pPr>
              <a:lnSpc>
                <a:spcPct val="100000"/>
              </a:lnSpc>
              <a:buClr>
                <a:srgbClr val="404040"/>
              </a:buClr>
              <a:buFont typeface="Arial"/>
              <a:buChar char="•"/>
            </a:pPr>
            <a:endParaRPr sz="2850" dirty="0">
              <a:latin typeface="Arial"/>
              <a:cs typeface="Arial"/>
            </a:endParaRPr>
          </a:p>
          <a:p>
            <a:pPr marL="355600" indent="-342900">
              <a:lnSpc>
                <a:spcPct val="100000"/>
              </a:lnSpc>
              <a:buFont typeface="Arial"/>
              <a:buChar char="•"/>
              <a:tabLst>
                <a:tab pos="354965" algn="l"/>
                <a:tab pos="355600" algn="l"/>
              </a:tabLst>
            </a:pPr>
            <a:r>
              <a:rPr sz="2000" b="1" spc="-5" dirty="0">
                <a:solidFill>
                  <a:srgbClr val="404040"/>
                </a:solidFill>
                <a:latin typeface="Arial"/>
                <a:cs typeface="Arial"/>
              </a:rPr>
              <a:t>Prior GC in </a:t>
            </a:r>
            <a:r>
              <a:rPr sz="2000" b="1" dirty="0">
                <a:solidFill>
                  <a:srgbClr val="404040"/>
                </a:solidFill>
                <a:latin typeface="Arial"/>
                <a:cs typeface="Arial"/>
              </a:rPr>
              <a:t>JVM </a:t>
            </a:r>
            <a:r>
              <a:rPr sz="2000" b="1" spc="-5" dirty="0">
                <a:solidFill>
                  <a:srgbClr val="404040"/>
                </a:solidFill>
                <a:latin typeface="Arial"/>
                <a:cs typeface="Arial"/>
              </a:rPr>
              <a:t>is Stop-The-World (STW)</a:t>
            </a:r>
            <a:r>
              <a:rPr sz="2000" b="1" spc="-50" dirty="0">
                <a:solidFill>
                  <a:srgbClr val="404040"/>
                </a:solidFill>
                <a:latin typeface="Arial"/>
                <a:cs typeface="Arial"/>
              </a:rPr>
              <a:t> </a:t>
            </a:r>
            <a:r>
              <a:rPr sz="2000" b="1" spc="-10" dirty="0">
                <a:solidFill>
                  <a:srgbClr val="404040"/>
                </a:solidFill>
                <a:latin typeface="Arial"/>
                <a:cs typeface="Arial"/>
              </a:rPr>
              <a:t>GC</a:t>
            </a:r>
            <a:endParaRPr sz="2000" dirty="0">
              <a:latin typeface="Arial"/>
              <a:cs typeface="Arial"/>
            </a:endParaRPr>
          </a:p>
          <a:p>
            <a:pPr marL="755650" lvl="1" indent="-285750">
              <a:lnSpc>
                <a:spcPct val="100000"/>
              </a:lnSpc>
              <a:spcBef>
                <a:spcPts val="894"/>
              </a:spcBef>
              <a:buChar char="–"/>
              <a:tabLst>
                <a:tab pos="755015" algn="l"/>
                <a:tab pos="755650" algn="l"/>
              </a:tabLst>
            </a:pPr>
            <a:r>
              <a:rPr sz="1600" spc="-5" dirty="0">
                <a:solidFill>
                  <a:srgbClr val="404040"/>
                </a:solidFill>
                <a:latin typeface="Arial"/>
                <a:cs typeface="Arial"/>
              </a:rPr>
              <a:t>Pause </a:t>
            </a:r>
            <a:r>
              <a:rPr sz="1800" spc="-5" dirty="0">
                <a:solidFill>
                  <a:srgbClr val="404040"/>
                </a:solidFill>
                <a:latin typeface="Arial"/>
                <a:cs typeface="Arial"/>
              </a:rPr>
              <a:t>application threads (mutators) for memory</a:t>
            </a:r>
            <a:r>
              <a:rPr sz="1800" spc="65" dirty="0">
                <a:solidFill>
                  <a:srgbClr val="404040"/>
                </a:solidFill>
                <a:latin typeface="Arial"/>
                <a:cs typeface="Arial"/>
              </a:rPr>
              <a:t> </a:t>
            </a:r>
            <a:r>
              <a:rPr sz="1800" spc="-5" dirty="0">
                <a:solidFill>
                  <a:srgbClr val="404040"/>
                </a:solidFill>
                <a:latin typeface="Arial"/>
                <a:cs typeface="Arial"/>
              </a:rPr>
              <a:t>reclamation</a:t>
            </a:r>
            <a:endParaRPr sz="1800" dirty="0">
              <a:latin typeface="Arial"/>
              <a:cs typeface="Arial"/>
            </a:endParaRPr>
          </a:p>
          <a:p>
            <a:pPr marL="755650" lvl="1" indent="-285750">
              <a:lnSpc>
                <a:spcPct val="100000"/>
              </a:lnSpc>
              <a:spcBef>
                <a:spcPts val="825"/>
              </a:spcBef>
              <a:buChar char="–"/>
              <a:tabLst>
                <a:tab pos="755015" algn="l"/>
                <a:tab pos="755650" algn="l"/>
              </a:tabLst>
            </a:pPr>
            <a:r>
              <a:rPr sz="1600" spc="-5" dirty="0">
                <a:solidFill>
                  <a:srgbClr val="404040"/>
                </a:solidFill>
                <a:latin typeface="Arial"/>
                <a:cs typeface="Arial"/>
              </a:rPr>
              <a:t>Pros: </a:t>
            </a:r>
            <a:r>
              <a:rPr sz="1600" spc="-10" dirty="0">
                <a:solidFill>
                  <a:srgbClr val="404040"/>
                </a:solidFill>
                <a:latin typeface="Arial"/>
                <a:cs typeface="Arial"/>
              </a:rPr>
              <a:t>High </a:t>
            </a:r>
            <a:r>
              <a:rPr sz="1600" dirty="0">
                <a:solidFill>
                  <a:srgbClr val="404040"/>
                </a:solidFill>
                <a:latin typeface="Arial"/>
                <a:cs typeface="Arial"/>
              </a:rPr>
              <a:t>GC </a:t>
            </a:r>
            <a:r>
              <a:rPr sz="1600" spc="-5" dirty="0">
                <a:solidFill>
                  <a:srgbClr val="404040"/>
                </a:solidFill>
                <a:latin typeface="Arial"/>
                <a:cs typeface="Arial"/>
              </a:rPr>
              <a:t>throughput, satisfying </a:t>
            </a:r>
            <a:r>
              <a:rPr sz="1600" spc="-10" dirty="0">
                <a:solidFill>
                  <a:srgbClr val="404040"/>
                </a:solidFill>
                <a:latin typeface="Arial"/>
                <a:cs typeface="Arial"/>
              </a:rPr>
              <a:t>CPU</a:t>
            </a:r>
            <a:r>
              <a:rPr sz="1600" spc="55" dirty="0">
                <a:solidFill>
                  <a:srgbClr val="404040"/>
                </a:solidFill>
                <a:latin typeface="Arial"/>
                <a:cs typeface="Arial"/>
              </a:rPr>
              <a:t> </a:t>
            </a:r>
            <a:r>
              <a:rPr sz="1600" spc="-10" dirty="0">
                <a:solidFill>
                  <a:srgbClr val="404040"/>
                </a:solidFill>
                <a:latin typeface="Arial"/>
                <a:cs typeface="Arial"/>
              </a:rPr>
              <a:t>efficiency</a:t>
            </a:r>
            <a:endParaRPr sz="1600" dirty="0">
              <a:latin typeface="Arial"/>
              <a:cs typeface="Arial"/>
            </a:endParaRPr>
          </a:p>
          <a:p>
            <a:pPr marL="755650" lvl="1" indent="-285750">
              <a:lnSpc>
                <a:spcPct val="100000"/>
              </a:lnSpc>
              <a:spcBef>
                <a:spcPts val="695"/>
              </a:spcBef>
              <a:buChar char="–"/>
              <a:tabLst>
                <a:tab pos="755015" algn="l"/>
                <a:tab pos="755650" algn="l"/>
              </a:tabLst>
            </a:pPr>
            <a:r>
              <a:rPr sz="1600" spc="-5" dirty="0">
                <a:solidFill>
                  <a:srgbClr val="404040"/>
                </a:solidFill>
                <a:latin typeface="Arial"/>
                <a:cs typeface="Arial"/>
              </a:rPr>
              <a:t>Cons: </a:t>
            </a:r>
            <a:r>
              <a:rPr sz="1600" spc="-10" dirty="0">
                <a:solidFill>
                  <a:srgbClr val="404040"/>
                </a:solidFill>
                <a:latin typeface="Arial"/>
                <a:cs typeface="Arial"/>
              </a:rPr>
              <a:t>High </a:t>
            </a:r>
            <a:r>
              <a:rPr sz="1600" spc="-5" dirty="0">
                <a:solidFill>
                  <a:srgbClr val="404040"/>
                </a:solidFill>
                <a:latin typeface="Arial"/>
                <a:cs typeface="Arial"/>
              </a:rPr>
              <a:t>application</a:t>
            </a:r>
            <a:r>
              <a:rPr sz="1600" spc="20" dirty="0">
                <a:solidFill>
                  <a:srgbClr val="404040"/>
                </a:solidFill>
                <a:latin typeface="Arial"/>
                <a:cs typeface="Arial"/>
              </a:rPr>
              <a:t> </a:t>
            </a:r>
            <a:r>
              <a:rPr sz="1600" spc="-5" dirty="0">
                <a:solidFill>
                  <a:srgbClr val="404040"/>
                </a:solidFill>
                <a:latin typeface="Arial"/>
                <a:cs typeface="Arial"/>
              </a:rPr>
              <a:t>latency</a:t>
            </a:r>
            <a:endParaRPr sz="1600" dirty="0">
              <a:latin typeface="Arial"/>
              <a:cs typeface="Arial"/>
            </a:endParaRPr>
          </a:p>
          <a:p>
            <a:pPr marL="2619375">
              <a:lnSpc>
                <a:spcPct val="100000"/>
              </a:lnSpc>
              <a:spcBef>
                <a:spcPts val="170"/>
              </a:spcBef>
            </a:pPr>
            <a:r>
              <a:rPr sz="1000" b="1" spc="-5" dirty="0">
                <a:solidFill>
                  <a:srgbClr val="00B0F0"/>
                </a:solidFill>
                <a:latin typeface="Arial"/>
                <a:cs typeface="Arial"/>
              </a:rPr>
              <a:t>Idle</a:t>
            </a:r>
            <a:endParaRPr sz="1000" dirty="0">
              <a:latin typeface="Arial"/>
              <a:cs typeface="Arial"/>
            </a:endParaRPr>
          </a:p>
          <a:p>
            <a:pPr>
              <a:lnSpc>
                <a:spcPct val="100000"/>
              </a:lnSpc>
            </a:pPr>
            <a:endParaRPr sz="1050" dirty="0">
              <a:latin typeface="Arial"/>
              <a:cs typeface="Arial"/>
            </a:endParaRPr>
          </a:p>
          <a:p>
            <a:pPr marL="808990">
              <a:lnSpc>
                <a:spcPct val="100000"/>
              </a:lnSpc>
            </a:pPr>
            <a:r>
              <a:rPr sz="1400" b="1" spc="-5" dirty="0">
                <a:solidFill>
                  <a:srgbClr val="00B0F0"/>
                </a:solidFill>
                <a:latin typeface="Arial"/>
                <a:cs typeface="Arial"/>
              </a:rPr>
              <a:t>GC </a:t>
            </a:r>
            <a:r>
              <a:rPr sz="1400" b="1" spc="-10" dirty="0">
                <a:solidFill>
                  <a:srgbClr val="00B0F0"/>
                </a:solidFill>
                <a:latin typeface="Arial"/>
                <a:cs typeface="Arial"/>
              </a:rPr>
              <a:t>Threads</a:t>
            </a:r>
            <a:endParaRPr sz="1400" dirty="0">
              <a:latin typeface="Arial"/>
              <a:cs typeface="Arial"/>
            </a:endParaRPr>
          </a:p>
          <a:p>
            <a:pPr>
              <a:lnSpc>
                <a:spcPct val="100000"/>
              </a:lnSpc>
              <a:spcBef>
                <a:spcPts val="45"/>
              </a:spcBef>
            </a:pPr>
            <a:endParaRPr sz="1900" dirty="0">
              <a:latin typeface="Arial"/>
              <a:cs typeface="Arial"/>
            </a:endParaRPr>
          </a:p>
          <a:p>
            <a:pPr marL="988060">
              <a:lnSpc>
                <a:spcPct val="100000"/>
              </a:lnSpc>
            </a:pPr>
            <a:r>
              <a:rPr sz="1400" b="1" spc="-5" dirty="0">
                <a:solidFill>
                  <a:srgbClr val="941100"/>
                </a:solidFill>
                <a:latin typeface="Arial"/>
                <a:cs typeface="Arial"/>
              </a:rPr>
              <a:t>Mutators</a:t>
            </a:r>
            <a:endParaRPr sz="1400" dirty="0">
              <a:latin typeface="Arial"/>
              <a:cs typeface="Arial"/>
            </a:endParaRPr>
          </a:p>
          <a:p>
            <a:pPr marR="5080" algn="r">
              <a:lnSpc>
                <a:spcPct val="100000"/>
              </a:lnSpc>
              <a:spcBef>
                <a:spcPts val="1040"/>
              </a:spcBef>
            </a:pPr>
            <a:r>
              <a:rPr sz="1200" spc="-40" dirty="0">
                <a:solidFill>
                  <a:srgbClr val="898989"/>
                </a:solidFill>
                <a:latin typeface="Arial"/>
                <a:cs typeface="Arial"/>
              </a:rPr>
              <a:t>5</a:t>
            </a:r>
            <a:endParaRPr sz="1200" dirty="0">
              <a:latin typeface="Arial"/>
              <a:cs typeface="Arial"/>
            </a:endParaRPr>
          </a:p>
        </p:txBody>
      </p:sp>
      <p:sp>
        <p:nvSpPr>
          <p:cNvPr id="12" name="object 12"/>
          <p:cNvSpPr/>
          <p:nvPr/>
        </p:nvSpPr>
        <p:spPr>
          <a:xfrm>
            <a:off x="4067939" y="5445522"/>
            <a:ext cx="1008380" cy="80010"/>
          </a:xfrm>
          <a:custGeom>
            <a:avLst/>
            <a:gdLst/>
            <a:ahLst/>
            <a:cxnLst/>
            <a:rect l="l" t="t" r="r" b="b"/>
            <a:pathLst>
              <a:path w="1008379" h="80010">
                <a:moveTo>
                  <a:pt x="1008110" y="0"/>
                </a:moveTo>
                <a:lnTo>
                  <a:pt x="1007588" y="31026"/>
                </a:lnTo>
                <a:lnTo>
                  <a:pt x="1006165" y="56362"/>
                </a:lnTo>
                <a:lnTo>
                  <a:pt x="1004053" y="73445"/>
                </a:lnTo>
                <a:lnTo>
                  <a:pt x="1001468" y="79709"/>
                </a:lnTo>
                <a:lnTo>
                  <a:pt x="6640" y="79709"/>
                </a:lnTo>
                <a:lnTo>
                  <a:pt x="4054" y="73445"/>
                </a:lnTo>
                <a:lnTo>
                  <a:pt x="1943" y="56362"/>
                </a:lnTo>
                <a:lnTo>
                  <a:pt x="521" y="31026"/>
                </a:lnTo>
                <a:lnTo>
                  <a:pt x="0" y="0"/>
                </a:lnTo>
              </a:path>
            </a:pathLst>
          </a:custGeom>
          <a:ln w="12700">
            <a:solidFill>
              <a:srgbClr val="941100"/>
            </a:solidFill>
          </a:ln>
        </p:spPr>
        <p:txBody>
          <a:bodyPr wrap="square" lIns="0" tIns="0" rIns="0" bIns="0" rtlCol="0"/>
          <a:lstStyle/>
          <a:p>
            <a:endParaRPr/>
          </a:p>
        </p:txBody>
      </p:sp>
      <p:sp>
        <p:nvSpPr>
          <p:cNvPr id="13" name="object 13"/>
          <p:cNvSpPr txBox="1"/>
          <p:nvPr/>
        </p:nvSpPr>
        <p:spPr>
          <a:xfrm>
            <a:off x="4260240" y="5523483"/>
            <a:ext cx="617220" cy="177800"/>
          </a:xfrm>
          <a:prstGeom prst="rect">
            <a:avLst/>
          </a:prstGeom>
        </p:spPr>
        <p:txBody>
          <a:bodyPr vert="horz" wrap="square" lIns="0" tIns="12700" rIns="0" bIns="0" rtlCol="0">
            <a:spAutoFit/>
          </a:bodyPr>
          <a:lstStyle/>
          <a:p>
            <a:pPr marL="12700">
              <a:lnSpc>
                <a:spcPct val="100000"/>
              </a:lnSpc>
              <a:spcBef>
                <a:spcPts val="100"/>
              </a:spcBef>
            </a:pPr>
            <a:r>
              <a:rPr sz="1000" b="1" spc="-5" dirty="0">
                <a:solidFill>
                  <a:srgbClr val="941100"/>
                </a:solidFill>
                <a:latin typeface="Arial"/>
                <a:cs typeface="Arial"/>
              </a:rPr>
              <a:t>GC</a:t>
            </a:r>
            <a:r>
              <a:rPr sz="1000" b="1" spc="-65" dirty="0">
                <a:solidFill>
                  <a:srgbClr val="941100"/>
                </a:solidFill>
                <a:latin typeface="Arial"/>
                <a:cs typeface="Arial"/>
              </a:rPr>
              <a:t> </a:t>
            </a:r>
            <a:r>
              <a:rPr sz="1000" b="1" spc="-5" dirty="0">
                <a:solidFill>
                  <a:srgbClr val="941100"/>
                </a:solidFill>
                <a:latin typeface="Arial"/>
                <a:cs typeface="Arial"/>
              </a:rPr>
              <a:t>pause</a:t>
            </a:r>
            <a:endParaRPr sz="1000">
              <a:latin typeface="Arial"/>
              <a:cs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8"/>
          <p:cNvSpPr txBox="1"/>
          <p:nvPr/>
        </p:nvSpPr>
        <p:spPr>
          <a:xfrm>
            <a:off x="8500427" y="5333491"/>
            <a:ext cx="106045" cy="197490"/>
          </a:xfrm>
          <a:prstGeom prst="rect">
            <a:avLst/>
          </a:prstGeom>
        </p:spPr>
        <p:txBody>
          <a:bodyPr vert="horz" wrap="square" lIns="0" tIns="12700" rIns="0" bIns="0" rtlCol="0">
            <a:spAutoFit/>
          </a:bodyPr>
          <a:lstStyle/>
          <a:p>
            <a:pPr marL="12700">
              <a:lnSpc>
                <a:spcPct val="100000"/>
              </a:lnSpc>
              <a:spcBef>
                <a:spcPts val="100"/>
              </a:spcBef>
            </a:pPr>
            <a:r>
              <a:rPr lang="en-US" altLang="zh-CN" sz="1200" spc="-40" dirty="0">
                <a:solidFill>
                  <a:srgbClr val="898989"/>
                </a:solidFill>
                <a:latin typeface="Arial"/>
                <a:cs typeface="Arial"/>
              </a:rPr>
              <a:t>6</a:t>
            </a:r>
            <a:endParaRPr sz="1200" dirty="0">
              <a:latin typeface="Arial"/>
              <a:cs typeface="Arial"/>
            </a:endParaRPr>
          </a:p>
        </p:txBody>
      </p:sp>
      <p:sp>
        <p:nvSpPr>
          <p:cNvPr id="56" name="object 2">
            <a:extLst>
              <a:ext uri="{FF2B5EF4-FFF2-40B4-BE49-F238E27FC236}">
                <a16:creationId xmlns:a16="http://schemas.microsoft.com/office/drawing/2014/main" id="{EB26A5D9-F830-405B-B4E0-5FC65793BC06}"/>
              </a:ext>
            </a:extLst>
          </p:cNvPr>
          <p:cNvSpPr txBox="1">
            <a:spLocks/>
          </p:cNvSpPr>
          <p:nvPr/>
        </p:nvSpPr>
        <p:spPr>
          <a:xfrm>
            <a:off x="535940" y="439419"/>
            <a:ext cx="8608060" cy="443711"/>
          </a:xfrm>
          <a:prstGeom prst="rect">
            <a:avLst/>
          </a:prstGeom>
        </p:spPr>
        <p:txBody>
          <a:bodyPr vert="horz" wrap="square" lIns="0" tIns="12700" rIns="0" bIns="0" rtlCol="0">
            <a:spAutoFit/>
          </a:bodyPr>
          <a:lstStyle>
            <a:lvl1pPr>
              <a:defRPr sz="4000" b="0" i="0">
                <a:solidFill>
                  <a:schemeClr val="tx1"/>
                </a:solidFill>
                <a:latin typeface="Trebuchet MS"/>
                <a:ea typeface="+mj-ea"/>
                <a:cs typeface="Trebuchet MS"/>
              </a:defRPr>
            </a:lvl1pPr>
          </a:lstStyle>
          <a:p>
            <a:pPr marL="12700">
              <a:spcBef>
                <a:spcPts val="100"/>
              </a:spcBef>
            </a:pPr>
            <a:r>
              <a:rPr lang="en-US" sz="2800" b="1" kern="0" spc="-90">
                <a:solidFill>
                  <a:srgbClr val="BE384B"/>
                </a:solidFill>
                <a:latin typeface="Arial"/>
                <a:cs typeface="Arial"/>
              </a:rPr>
              <a:t>GC </a:t>
            </a:r>
            <a:r>
              <a:rPr lang="en-US" sz="2800" b="1" kern="0" spc="-45">
                <a:solidFill>
                  <a:srgbClr val="BE384B"/>
                </a:solidFill>
                <a:latin typeface="Arial"/>
                <a:cs typeface="Arial"/>
              </a:rPr>
              <a:t>Pauses </a:t>
            </a:r>
            <a:r>
              <a:rPr lang="en-US" sz="2800" b="1" kern="0" spc="185">
                <a:solidFill>
                  <a:srgbClr val="BE384B"/>
                </a:solidFill>
                <a:latin typeface="Arial"/>
                <a:cs typeface="Arial"/>
              </a:rPr>
              <a:t>Introduce </a:t>
            </a:r>
            <a:r>
              <a:rPr lang="en-US" sz="2800" b="1" kern="0" spc="65">
                <a:solidFill>
                  <a:srgbClr val="BE384B"/>
                </a:solidFill>
                <a:latin typeface="Arial"/>
                <a:cs typeface="Arial"/>
              </a:rPr>
              <a:t>The </a:t>
            </a:r>
            <a:r>
              <a:rPr lang="en-US" sz="2800" b="1" kern="0" spc="130">
                <a:solidFill>
                  <a:srgbClr val="BE384B"/>
                </a:solidFill>
                <a:latin typeface="Arial"/>
                <a:cs typeface="Arial"/>
              </a:rPr>
              <a:t>Long-Tail</a:t>
            </a:r>
            <a:r>
              <a:rPr lang="en-US" sz="2800" b="1" kern="0" spc="140">
                <a:solidFill>
                  <a:srgbClr val="BE384B"/>
                </a:solidFill>
                <a:latin typeface="Arial"/>
                <a:cs typeface="Arial"/>
              </a:rPr>
              <a:t> </a:t>
            </a:r>
            <a:r>
              <a:rPr lang="en-US" sz="2800" b="1" kern="0" spc="210">
                <a:solidFill>
                  <a:srgbClr val="BE384B"/>
                </a:solidFill>
                <a:latin typeface="Arial"/>
                <a:cs typeface="Arial"/>
              </a:rPr>
              <a:t>Problem</a:t>
            </a:r>
            <a:endParaRPr lang="en-US" sz="2800" kern="0" dirty="0">
              <a:latin typeface="Arial"/>
              <a:cs typeface="Arial"/>
            </a:endParaRPr>
          </a:p>
        </p:txBody>
      </p:sp>
      <p:sp>
        <p:nvSpPr>
          <p:cNvPr id="57" name="object 3">
            <a:extLst>
              <a:ext uri="{FF2B5EF4-FFF2-40B4-BE49-F238E27FC236}">
                <a16:creationId xmlns:a16="http://schemas.microsoft.com/office/drawing/2014/main" id="{AF4694AC-0743-4A66-92EB-E25F9CFA12D0}"/>
              </a:ext>
            </a:extLst>
          </p:cNvPr>
          <p:cNvSpPr txBox="1"/>
          <p:nvPr/>
        </p:nvSpPr>
        <p:spPr>
          <a:xfrm>
            <a:off x="535940" y="1263141"/>
            <a:ext cx="7301230" cy="1146810"/>
          </a:xfrm>
          <a:prstGeom prst="rect">
            <a:avLst/>
          </a:prstGeom>
        </p:spPr>
        <p:txBody>
          <a:bodyPr vert="horz" wrap="square" lIns="0" tIns="140970" rIns="0" bIns="0" rtlCol="0">
            <a:spAutoFit/>
          </a:bodyPr>
          <a:lstStyle/>
          <a:p>
            <a:pPr marL="355600" indent="-342900">
              <a:lnSpc>
                <a:spcPct val="100000"/>
              </a:lnSpc>
              <a:spcBef>
                <a:spcPts val="1110"/>
              </a:spcBef>
              <a:buFont typeface="Arial"/>
              <a:buChar char="•"/>
              <a:tabLst>
                <a:tab pos="354965" algn="l"/>
                <a:tab pos="355600" algn="l"/>
              </a:tabLst>
            </a:pPr>
            <a:r>
              <a:rPr sz="2000" b="1" spc="-5" dirty="0">
                <a:solidFill>
                  <a:srgbClr val="404040"/>
                </a:solidFill>
                <a:latin typeface="Arial"/>
                <a:cs typeface="Arial"/>
              </a:rPr>
              <a:t>Running the </a:t>
            </a:r>
            <a:r>
              <a:rPr sz="2000" b="1" dirty="0">
                <a:solidFill>
                  <a:srgbClr val="404040"/>
                </a:solidFill>
                <a:latin typeface="Arial"/>
                <a:cs typeface="Arial"/>
              </a:rPr>
              <a:t>Coupon </a:t>
            </a:r>
            <a:r>
              <a:rPr sz="2000" b="1" spc="-5" dirty="0">
                <a:solidFill>
                  <a:srgbClr val="404040"/>
                </a:solidFill>
                <a:latin typeface="Arial"/>
                <a:cs typeface="Arial"/>
              </a:rPr>
              <a:t>service from Alibaba for </a:t>
            </a:r>
            <a:r>
              <a:rPr sz="2000" b="1" dirty="0">
                <a:solidFill>
                  <a:srgbClr val="404040"/>
                </a:solidFill>
                <a:latin typeface="Arial"/>
                <a:cs typeface="Arial"/>
              </a:rPr>
              <a:t>30</a:t>
            </a:r>
            <a:r>
              <a:rPr sz="2000" b="1" spc="-95" dirty="0">
                <a:solidFill>
                  <a:srgbClr val="404040"/>
                </a:solidFill>
                <a:latin typeface="Arial"/>
                <a:cs typeface="Arial"/>
              </a:rPr>
              <a:t> </a:t>
            </a:r>
            <a:r>
              <a:rPr sz="2000" b="1" dirty="0">
                <a:solidFill>
                  <a:srgbClr val="404040"/>
                </a:solidFill>
                <a:latin typeface="Arial"/>
                <a:cs typeface="Arial"/>
              </a:rPr>
              <a:t>seconds</a:t>
            </a:r>
            <a:endParaRPr sz="2000" dirty="0">
              <a:latin typeface="Arial"/>
              <a:cs typeface="Arial"/>
            </a:endParaRPr>
          </a:p>
          <a:p>
            <a:pPr marL="755650" lvl="1" indent="-285750">
              <a:lnSpc>
                <a:spcPct val="100000"/>
              </a:lnSpc>
              <a:spcBef>
                <a:spcPts val="805"/>
              </a:spcBef>
              <a:buChar char="–"/>
              <a:tabLst>
                <a:tab pos="755015" algn="l"/>
                <a:tab pos="755650" algn="l"/>
              </a:tabLst>
            </a:pPr>
            <a:r>
              <a:rPr sz="1600" spc="-5" dirty="0">
                <a:solidFill>
                  <a:srgbClr val="404040"/>
                </a:solidFill>
                <a:latin typeface="Arial"/>
                <a:cs typeface="Arial"/>
              </a:rPr>
              <a:t>Each </a:t>
            </a:r>
            <a:r>
              <a:rPr sz="1600" dirty="0">
                <a:solidFill>
                  <a:srgbClr val="404040"/>
                </a:solidFill>
                <a:latin typeface="Arial"/>
                <a:cs typeface="Arial"/>
              </a:rPr>
              <a:t>GC </a:t>
            </a:r>
            <a:r>
              <a:rPr sz="1600" spc="-5" dirty="0">
                <a:solidFill>
                  <a:srgbClr val="404040"/>
                </a:solidFill>
                <a:latin typeface="Arial"/>
                <a:cs typeface="Arial"/>
              </a:rPr>
              <a:t>cycle follows</a:t>
            </a:r>
            <a:r>
              <a:rPr sz="1600" spc="5" dirty="0">
                <a:solidFill>
                  <a:srgbClr val="404040"/>
                </a:solidFill>
                <a:latin typeface="Arial"/>
                <a:cs typeface="Arial"/>
              </a:rPr>
              <a:t> </a:t>
            </a:r>
            <a:r>
              <a:rPr sz="1600" spc="-5" dirty="0">
                <a:solidFill>
                  <a:srgbClr val="404040"/>
                </a:solidFill>
                <a:latin typeface="Arial"/>
                <a:cs typeface="Arial"/>
              </a:rPr>
              <a:t>stragglers</a:t>
            </a:r>
            <a:endParaRPr sz="1600" dirty="0">
              <a:latin typeface="Arial"/>
              <a:cs typeface="Arial"/>
            </a:endParaRPr>
          </a:p>
          <a:p>
            <a:pPr marL="755650" lvl="1" indent="-285750">
              <a:lnSpc>
                <a:spcPct val="100000"/>
              </a:lnSpc>
              <a:spcBef>
                <a:spcPts val="770"/>
              </a:spcBef>
              <a:buChar char="–"/>
              <a:tabLst>
                <a:tab pos="755015" algn="l"/>
                <a:tab pos="755650" algn="l"/>
              </a:tabLst>
            </a:pPr>
            <a:r>
              <a:rPr sz="1600" dirty="0">
                <a:solidFill>
                  <a:srgbClr val="404040"/>
                </a:solidFill>
                <a:latin typeface="Arial"/>
                <a:cs typeface="Arial"/>
              </a:rPr>
              <a:t>GC </a:t>
            </a:r>
            <a:r>
              <a:rPr sz="1600" spc="-5" dirty="0">
                <a:solidFill>
                  <a:srgbClr val="404040"/>
                </a:solidFill>
                <a:latin typeface="Arial"/>
                <a:cs typeface="Arial"/>
              </a:rPr>
              <a:t>is </a:t>
            </a:r>
            <a:r>
              <a:rPr sz="1600" dirty="0">
                <a:solidFill>
                  <a:srgbClr val="404040"/>
                </a:solidFill>
                <a:latin typeface="Arial"/>
                <a:cs typeface="Arial"/>
              </a:rPr>
              <a:t>the </a:t>
            </a:r>
            <a:r>
              <a:rPr sz="1600" spc="-10" dirty="0">
                <a:solidFill>
                  <a:srgbClr val="404040"/>
                </a:solidFill>
                <a:latin typeface="Arial"/>
                <a:cs typeface="Arial"/>
              </a:rPr>
              <a:t>killer </a:t>
            </a:r>
            <a:r>
              <a:rPr sz="1600" dirty="0">
                <a:solidFill>
                  <a:srgbClr val="404040"/>
                </a:solidFill>
                <a:latin typeface="Arial"/>
                <a:cs typeface="Arial"/>
              </a:rPr>
              <a:t>factor for the </a:t>
            </a:r>
            <a:r>
              <a:rPr sz="1600" spc="-5" dirty="0">
                <a:solidFill>
                  <a:srgbClr val="404040"/>
                </a:solidFill>
                <a:latin typeface="Arial"/>
                <a:cs typeface="Arial"/>
              </a:rPr>
              <a:t>tail</a:t>
            </a:r>
            <a:r>
              <a:rPr sz="1600" spc="40" dirty="0">
                <a:solidFill>
                  <a:srgbClr val="404040"/>
                </a:solidFill>
                <a:latin typeface="Arial"/>
                <a:cs typeface="Arial"/>
              </a:rPr>
              <a:t> </a:t>
            </a:r>
            <a:r>
              <a:rPr sz="1600" spc="-5" dirty="0">
                <a:solidFill>
                  <a:srgbClr val="404040"/>
                </a:solidFill>
                <a:latin typeface="Arial"/>
                <a:cs typeface="Arial"/>
              </a:rPr>
              <a:t>latency</a:t>
            </a:r>
            <a:endParaRPr sz="1600" dirty="0">
              <a:latin typeface="Arial"/>
              <a:cs typeface="Arial"/>
            </a:endParaRPr>
          </a:p>
        </p:txBody>
      </p:sp>
      <p:pic>
        <p:nvPicPr>
          <p:cNvPr id="59" name="图片 58">
            <a:extLst>
              <a:ext uri="{FF2B5EF4-FFF2-40B4-BE49-F238E27FC236}">
                <a16:creationId xmlns:a16="http://schemas.microsoft.com/office/drawing/2014/main" id="{E281A592-301D-4E57-BC74-6C52B814EA09}"/>
              </a:ext>
            </a:extLst>
          </p:cNvPr>
          <p:cNvPicPr>
            <a:picLocks noChangeAspect="1"/>
          </p:cNvPicPr>
          <p:nvPr/>
        </p:nvPicPr>
        <p:blipFill rotWithShape="1">
          <a:blip r:embed="rId3">
            <a:extLst>
              <a:ext uri="{28A0092B-C50C-407E-A947-70E740481C1C}">
                <a14:useLocalDpi xmlns:a14="http://schemas.microsoft.com/office/drawing/2010/main" val="0"/>
              </a:ext>
            </a:extLst>
          </a:blip>
          <a:srcRect r="9340" b="-757"/>
          <a:stretch/>
        </p:blipFill>
        <p:spPr>
          <a:xfrm>
            <a:off x="127817" y="2655578"/>
            <a:ext cx="4291784" cy="2620003"/>
          </a:xfrm>
          <a:prstGeom prst="rect">
            <a:avLst/>
          </a:prstGeom>
        </p:spPr>
      </p:pic>
      <p:pic>
        <p:nvPicPr>
          <p:cNvPr id="3" name="图片 2">
            <a:extLst>
              <a:ext uri="{FF2B5EF4-FFF2-40B4-BE49-F238E27FC236}">
                <a16:creationId xmlns:a16="http://schemas.microsoft.com/office/drawing/2014/main" id="{67A98629-AA3D-4DCF-BA9F-689F3C87585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32372" y="2539665"/>
            <a:ext cx="3843810" cy="2708508"/>
          </a:xfrm>
          <a:prstGeom prst="rect">
            <a:avLst/>
          </a:prstGeom>
        </p:spPr>
      </p:pic>
    </p:spTree>
    <p:extLst>
      <p:ext uri="{BB962C8B-B14F-4D97-AF65-F5344CB8AC3E}">
        <p14:creationId xmlns:p14="http://schemas.microsoft.com/office/powerpoint/2010/main" val="39825132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380491"/>
            <a:ext cx="7924165" cy="574040"/>
          </a:xfrm>
          <a:prstGeom prst="rect">
            <a:avLst/>
          </a:prstGeom>
        </p:spPr>
        <p:txBody>
          <a:bodyPr vert="horz" wrap="square" lIns="0" tIns="12700" rIns="0" bIns="0" rtlCol="0">
            <a:spAutoFit/>
          </a:bodyPr>
          <a:lstStyle/>
          <a:p>
            <a:pPr marL="12700">
              <a:lnSpc>
                <a:spcPct val="100000"/>
              </a:lnSpc>
              <a:spcBef>
                <a:spcPts val="100"/>
              </a:spcBef>
            </a:pPr>
            <a:r>
              <a:rPr sz="3600" b="1" spc="120" dirty="0">
                <a:solidFill>
                  <a:srgbClr val="BE384B"/>
                </a:solidFill>
                <a:latin typeface="Arial"/>
                <a:cs typeface="Arial"/>
              </a:rPr>
              <a:t>Alternative </a:t>
            </a:r>
            <a:r>
              <a:rPr sz="3600" b="1" spc="45" dirty="0">
                <a:solidFill>
                  <a:srgbClr val="BE384B"/>
                </a:solidFill>
                <a:latin typeface="Arial"/>
                <a:cs typeface="Arial"/>
              </a:rPr>
              <a:t>Design: </a:t>
            </a:r>
            <a:r>
              <a:rPr sz="3600" b="1" spc="85" dirty="0">
                <a:solidFill>
                  <a:srgbClr val="BE384B"/>
                </a:solidFill>
                <a:latin typeface="Arial"/>
                <a:cs typeface="Arial"/>
              </a:rPr>
              <a:t>Concurrent</a:t>
            </a:r>
            <a:r>
              <a:rPr sz="3600" b="1" spc="20" dirty="0">
                <a:solidFill>
                  <a:srgbClr val="BE384B"/>
                </a:solidFill>
                <a:latin typeface="Arial"/>
                <a:cs typeface="Arial"/>
              </a:rPr>
              <a:t> </a:t>
            </a:r>
            <a:r>
              <a:rPr sz="3600" b="1" spc="-120" dirty="0">
                <a:solidFill>
                  <a:srgbClr val="BE384B"/>
                </a:solidFill>
                <a:latin typeface="Arial"/>
                <a:cs typeface="Arial"/>
              </a:rPr>
              <a:t>GC</a:t>
            </a:r>
            <a:endParaRPr sz="3600">
              <a:latin typeface="Arial"/>
              <a:cs typeface="Arial"/>
            </a:endParaRPr>
          </a:p>
        </p:txBody>
      </p:sp>
      <p:sp>
        <p:nvSpPr>
          <p:cNvPr id="3" name="object 3"/>
          <p:cNvSpPr txBox="1"/>
          <p:nvPr/>
        </p:nvSpPr>
        <p:spPr>
          <a:xfrm>
            <a:off x="535940" y="1263141"/>
            <a:ext cx="7130415" cy="2686050"/>
          </a:xfrm>
          <a:prstGeom prst="rect">
            <a:avLst/>
          </a:prstGeom>
        </p:spPr>
        <p:txBody>
          <a:bodyPr vert="horz" wrap="square" lIns="0" tIns="140970" rIns="0" bIns="0" rtlCol="0">
            <a:spAutoFit/>
          </a:bodyPr>
          <a:lstStyle/>
          <a:p>
            <a:pPr marL="355600" indent="-342900">
              <a:lnSpc>
                <a:spcPct val="100000"/>
              </a:lnSpc>
              <a:spcBef>
                <a:spcPts val="1110"/>
              </a:spcBef>
              <a:buFont typeface="Arial"/>
              <a:buChar char="•"/>
              <a:tabLst>
                <a:tab pos="354965" algn="l"/>
                <a:tab pos="355600" algn="l"/>
              </a:tabLst>
            </a:pPr>
            <a:r>
              <a:rPr sz="2000" b="1" spc="-5" dirty="0">
                <a:solidFill>
                  <a:srgbClr val="404040"/>
                </a:solidFill>
                <a:latin typeface="Arial"/>
                <a:cs typeface="Arial"/>
              </a:rPr>
              <a:t>Allowing mutators to execute </a:t>
            </a:r>
            <a:r>
              <a:rPr sz="2000" b="1" dirty="0">
                <a:solidFill>
                  <a:srgbClr val="404040"/>
                </a:solidFill>
                <a:latin typeface="Arial"/>
                <a:cs typeface="Arial"/>
              </a:rPr>
              <a:t>even </a:t>
            </a:r>
            <a:r>
              <a:rPr sz="2000" b="1" spc="-5" dirty="0">
                <a:solidFill>
                  <a:srgbClr val="404040"/>
                </a:solidFill>
                <a:latin typeface="Arial"/>
                <a:cs typeface="Arial"/>
              </a:rPr>
              <a:t>during</a:t>
            </a:r>
            <a:r>
              <a:rPr sz="2000" b="1" spc="-15" dirty="0">
                <a:solidFill>
                  <a:srgbClr val="404040"/>
                </a:solidFill>
                <a:latin typeface="Arial"/>
                <a:cs typeface="Arial"/>
              </a:rPr>
              <a:t> </a:t>
            </a:r>
            <a:r>
              <a:rPr sz="2000" b="1" spc="-5" dirty="0">
                <a:solidFill>
                  <a:srgbClr val="404040"/>
                </a:solidFill>
                <a:latin typeface="Arial"/>
                <a:cs typeface="Arial"/>
              </a:rPr>
              <a:t>collection</a:t>
            </a:r>
            <a:endParaRPr sz="2000" dirty="0">
              <a:latin typeface="Arial"/>
              <a:cs typeface="Arial"/>
            </a:endParaRPr>
          </a:p>
          <a:p>
            <a:pPr marL="755650" lvl="1" indent="-285750">
              <a:lnSpc>
                <a:spcPct val="100000"/>
              </a:lnSpc>
              <a:spcBef>
                <a:spcPts val="805"/>
              </a:spcBef>
              <a:buChar char="–"/>
              <a:tabLst>
                <a:tab pos="755015" algn="l"/>
                <a:tab pos="755650" algn="l"/>
              </a:tabLst>
            </a:pPr>
            <a:r>
              <a:rPr sz="1600" spc="-5" dirty="0">
                <a:solidFill>
                  <a:srgbClr val="404040"/>
                </a:solidFill>
                <a:latin typeface="Arial"/>
                <a:cs typeface="Arial"/>
              </a:rPr>
              <a:t>Effective on reducing </a:t>
            </a:r>
            <a:r>
              <a:rPr sz="1600" dirty="0">
                <a:solidFill>
                  <a:srgbClr val="404040"/>
                </a:solidFill>
                <a:latin typeface="Arial"/>
                <a:cs typeface="Arial"/>
              </a:rPr>
              <a:t>GC</a:t>
            </a:r>
            <a:r>
              <a:rPr sz="1600" spc="5" dirty="0">
                <a:solidFill>
                  <a:srgbClr val="404040"/>
                </a:solidFill>
                <a:latin typeface="Arial"/>
                <a:cs typeface="Arial"/>
              </a:rPr>
              <a:t> </a:t>
            </a:r>
            <a:r>
              <a:rPr sz="1600" spc="-5" dirty="0">
                <a:solidFill>
                  <a:srgbClr val="404040"/>
                </a:solidFill>
                <a:latin typeface="Arial"/>
                <a:cs typeface="Arial"/>
              </a:rPr>
              <a:t>pauses</a:t>
            </a:r>
            <a:endParaRPr sz="1600" dirty="0">
              <a:latin typeface="Arial"/>
              <a:cs typeface="Arial"/>
            </a:endParaRPr>
          </a:p>
          <a:p>
            <a:pPr marL="755650" lvl="1" indent="-285750">
              <a:lnSpc>
                <a:spcPct val="100000"/>
              </a:lnSpc>
              <a:spcBef>
                <a:spcPts val="770"/>
              </a:spcBef>
              <a:buChar char="–"/>
              <a:tabLst>
                <a:tab pos="755015" algn="l"/>
                <a:tab pos="755650" algn="l"/>
              </a:tabLst>
            </a:pPr>
            <a:r>
              <a:rPr sz="1600" spc="-35" dirty="0">
                <a:solidFill>
                  <a:srgbClr val="404040"/>
                </a:solidFill>
                <a:latin typeface="Arial"/>
                <a:cs typeface="Arial"/>
              </a:rPr>
              <a:t>Two </a:t>
            </a:r>
            <a:r>
              <a:rPr sz="1600" spc="-5" dirty="0">
                <a:solidFill>
                  <a:srgbClr val="404040"/>
                </a:solidFill>
                <a:latin typeface="Arial"/>
                <a:cs typeface="Arial"/>
              </a:rPr>
              <a:t>categories: partially-concurrent </a:t>
            </a:r>
            <a:r>
              <a:rPr sz="1600" dirty="0">
                <a:solidFill>
                  <a:srgbClr val="404040"/>
                </a:solidFill>
                <a:latin typeface="Arial"/>
                <a:cs typeface="Arial"/>
              </a:rPr>
              <a:t>/</a:t>
            </a:r>
            <a:r>
              <a:rPr sz="1600" spc="75" dirty="0">
                <a:solidFill>
                  <a:srgbClr val="404040"/>
                </a:solidFill>
                <a:latin typeface="Arial"/>
                <a:cs typeface="Arial"/>
              </a:rPr>
              <a:t> </a:t>
            </a:r>
            <a:r>
              <a:rPr sz="1600" spc="-5" dirty="0">
                <a:solidFill>
                  <a:srgbClr val="404040"/>
                </a:solidFill>
                <a:latin typeface="Arial"/>
                <a:cs typeface="Arial"/>
              </a:rPr>
              <a:t>mostly-concurrent</a:t>
            </a:r>
            <a:endParaRPr sz="1600" dirty="0">
              <a:latin typeface="Arial"/>
              <a:cs typeface="Arial"/>
            </a:endParaRPr>
          </a:p>
          <a:p>
            <a:pPr lvl="1">
              <a:lnSpc>
                <a:spcPct val="100000"/>
              </a:lnSpc>
              <a:buClr>
                <a:srgbClr val="404040"/>
              </a:buClr>
              <a:buFont typeface="Arial"/>
              <a:buChar char="–"/>
            </a:pPr>
            <a:endParaRPr sz="1800" dirty="0">
              <a:latin typeface="Arial"/>
              <a:cs typeface="Arial"/>
            </a:endParaRPr>
          </a:p>
          <a:p>
            <a:pPr lvl="1">
              <a:lnSpc>
                <a:spcPct val="100000"/>
              </a:lnSpc>
              <a:spcBef>
                <a:spcPts val="25"/>
              </a:spcBef>
              <a:buClr>
                <a:srgbClr val="404040"/>
              </a:buClr>
              <a:buFont typeface="Arial"/>
              <a:buChar char="–"/>
            </a:pPr>
            <a:endParaRPr sz="1900" dirty="0">
              <a:latin typeface="Arial"/>
              <a:cs typeface="Arial"/>
            </a:endParaRPr>
          </a:p>
          <a:p>
            <a:pPr marL="355600" indent="-342900">
              <a:lnSpc>
                <a:spcPct val="100000"/>
              </a:lnSpc>
              <a:buFont typeface="Arial"/>
              <a:buChar char="•"/>
              <a:tabLst>
                <a:tab pos="354965" algn="l"/>
                <a:tab pos="355600" algn="l"/>
              </a:tabLst>
            </a:pPr>
            <a:r>
              <a:rPr sz="2000" b="1" spc="-5" dirty="0">
                <a:solidFill>
                  <a:srgbClr val="404040"/>
                </a:solidFill>
                <a:latin typeface="Arial"/>
                <a:cs typeface="Arial"/>
              </a:rPr>
              <a:t>Partially-concurrent collectors (example:</a:t>
            </a:r>
            <a:r>
              <a:rPr sz="2000" b="1" spc="-20" dirty="0">
                <a:solidFill>
                  <a:srgbClr val="404040"/>
                </a:solidFill>
                <a:latin typeface="Arial"/>
                <a:cs typeface="Arial"/>
              </a:rPr>
              <a:t> </a:t>
            </a:r>
            <a:r>
              <a:rPr sz="2000" b="1" spc="-10" dirty="0">
                <a:solidFill>
                  <a:srgbClr val="404040"/>
                </a:solidFill>
                <a:latin typeface="Arial"/>
                <a:cs typeface="Arial"/>
              </a:rPr>
              <a:t>G1)</a:t>
            </a:r>
            <a:endParaRPr sz="2000" dirty="0">
              <a:latin typeface="Arial"/>
              <a:cs typeface="Arial"/>
            </a:endParaRPr>
          </a:p>
          <a:p>
            <a:pPr marL="755650" lvl="1" indent="-285750">
              <a:lnSpc>
                <a:spcPct val="100000"/>
              </a:lnSpc>
              <a:spcBef>
                <a:spcPts val="810"/>
              </a:spcBef>
              <a:buChar char="–"/>
              <a:tabLst>
                <a:tab pos="755015" algn="l"/>
                <a:tab pos="755650" algn="l"/>
              </a:tabLst>
            </a:pPr>
            <a:r>
              <a:rPr sz="1600" spc="-5" dirty="0">
                <a:solidFill>
                  <a:srgbClr val="404040"/>
                </a:solidFill>
                <a:latin typeface="Arial"/>
                <a:cs typeface="Arial"/>
              </a:rPr>
              <a:t>Mutators can execute in some </a:t>
            </a:r>
            <a:r>
              <a:rPr sz="1600" dirty="0">
                <a:solidFill>
                  <a:srgbClr val="404040"/>
                </a:solidFill>
                <a:latin typeface="Arial"/>
                <a:cs typeface="Arial"/>
              </a:rPr>
              <a:t>GC </a:t>
            </a:r>
            <a:r>
              <a:rPr sz="1600" spc="-5" dirty="0">
                <a:solidFill>
                  <a:srgbClr val="404040"/>
                </a:solidFill>
                <a:latin typeface="Arial"/>
                <a:cs typeface="Arial"/>
              </a:rPr>
              <a:t>phases (other phases are still</a:t>
            </a:r>
            <a:r>
              <a:rPr sz="1600" spc="95" dirty="0">
                <a:solidFill>
                  <a:srgbClr val="404040"/>
                </a:solidFill>
                <a:latin typeface="Arial"/>
                <a:cs typeface="Arial"/>
              </a:rPr>
              <a:t> </a:t>
            </a:r>
            <a:r>
              <a:rPr sz="1600" spc="-5" dirty="0">
                <a:solidFill>
                  <a:srgbClr val="404040"/>
                </a:solidFill>
                <a:latin typeface="Arial"/>
                <a:cs typeface="Arial"/>
              </a:rPr>
              <a:t>STW)</a:t>
            </a:r>
            <a:endParaRPr sz="1600" dirty="0">
              <a:latin typeface="Arial"/>
              <a:cs typeface="Arial"/>
            </a:endParaRPr>
          </a:p>
          <a:p>
            <a:pPr marL="755650" lvl="1" indent="-285750">
              <a:lnSpc>
                <a:spcPct val="100000"/>
              </a:lnSpc>
              <a:spcBef>
                <a:spcPts val="790"/>
              </a:spcBef>
              <a:buChar char="–"/>
              <a:tabLst>
                <a:tab pos="755015" algn="l"/>
                <a:tab pos="755650" algn="l"/>
              </a:tabLst>
            </a:pPr>
            <a:r>
              <a:rPr sz="1600" spc="-5" dirty="0">
                <a:solidFill>
                  <a:srgbClr val="404040"/>
                </a:solidFill>
                <a:latin typeface="Arial"/>
                <a:cs typeface="Arial"/>
              </a:rPr>
              <a:t>Proposing running arguments </a:t>
            </a:r>
            <a:r>
              <a:rPr sz="1600" dirty="0">
                <a:solidFill>
                  <a:srgbClr val="404040"/>
                </a:solidFill>
                <a:latin typeface="Arial"/>
                <a:cs typeface="Arial"/>
              </a:rPr>
              <a:t>to </a:t>
            </a:r>
            <a:r>
              <a:rPr sz="1600" spc="-5" dirty="0">
                <a:solidFill>
                  <a:srgbClr val="404040"/>
                </a:solidFill>
                <a:latin typeface="Arial"/>
                <a:cs typeface="Arial"/>
              </a:rPr>
              <a:t>reduce </a:t>
            </a:r>
            <a:r>
              <a:rPr sz="1600" dirty="0">
                <a:solidFill>
                  <a:srgbClr val="404040"/>
                </a:solidFill>
                <a:latin typeface="Arial"/>
                <a:cs typeface="Arial"/>
              </a:rPr>
              <a:t>the </a:t>
            </a:r>
            <a:r>
              <a:rPr sz="1600" spc="-5" dirty="0">
                <a:solidFill>
                  <a:srgbClr val="404040"/>
                </a:solidFill>
                <a:latin typeface="Arial"/>
                <a:cs typeface="Arial"/>
              </a:rPr>
              <a:t>duration of STW</a:t>
            </a:r>
            <a:r>
              <a:rPr sz="1600" spc="45" dirty="0">
                <a:solidFill>
                  <a:srgbClr val="404040"/>
                </a:solidFill>
                <a:latin typeface="Arial"/>
                <a:cs typeface="Arial"/>
              </a:rPr>
              <a:t> </a:t>
            </a:r>
            <a:r>
              <a:rPr sz="1600" spc="-5" dirty="0">
                <a:solidFill>
                  <a:srgbClr val="404040"/>
                </a:solidFill>
                <a:latin typeface="Arial"/>
                <a:cs typeface="Arial"/>
              </a:rPr>
              <a:t>phases</a:t>
            </a:r>
            <a:endParaRPr sz="1600" dirty="0">
              <a:latin typeface="Arial"/>
              <a:cs typeface="Arial"/>
            </a:endParaRPr>
          </a:p>
        </p:txBody>
      </p:sp>
      <p:sp>
        <p:nvSpPr>
          <p:cNvPr id="4" name="object 4"/>
          <p:cNvSpPr txBox="1"/>
          <p:nvPr/>
        </p:nvSpPr>
        <p:spPr>
          <a:xfrm>
            <a:off x="8500427" y="5333491"/>
            <a:ext cx="106045" cy="208279"/>
          </a:xfrm>
          <a:prstGeom prst="rect">
            <a:avLst/>
          </a:prstGeom>
        </p:spPr>
        <p:txBody>
          <a:bodyPr vert="horz" wrap="square" lIns="0" tIns="12700" rIns="0" bIns="0" rtlCol="0">
            <a:spAutoFit/>
          </a:bodyPr>
          <a:lstStyle/>
          <a:p>
            <a:pPr marL="12700">
              <a:lnSpc>
                <a:spcPct val="100000"/>
              </a:lnSpc>
              <a:spcBef>
                <a:spcPts val="100"/>
              </a:spcBef>
            </a:pPr>
            <a:r>
              <a:rPr sz="1200" spc="-40" dirty="0">
                <a:solidFill>
                  <a:srgbClr val="898989"/>
                </a:solidFill>
                <a:latin typeface="Arial"/>
                <a:cs typeface="Arial"/>
              </a:rPr>
              <a:t>7</a:t>
            </a:r>
            <a:endParaRPr sz="1200">
              <a:latin typeface="Arial"/>
              <a:cs typeface="Arial"/>
            </a:endParaRPr>
          </a:p>
        </p:txBody>
      </p:sp>
      <p:grpSp>
        <p:nvGrpSpPr>
          <p:cNvPr id="5" name="object 5"/>
          <p:cNvGrpSpPr/>
          <p:nvPr/>
        </p:nvGrpSpPr>
        <p:grpSpPr>
          <a:xfrm>
            <a:off x="2488552" y="4441639"/>
            <a:ext cx="4034154" cy="1090295"/>
            <a:chOff x="2488552" y="4441639"/>
            <a:chExt cx="4034154" cy="1090295"/>
          </a:xfrm>
        </p:grpSpPr>
        <p:sp>
          <p:nvSpPr>
            <p:cNvPr id="6" name="object 6"/>
            <p:cNvSpPr/>
            <p:nvPr/>
          </p:nvSpPr>
          <p:spPr>
            <a:xfrm>
              <a:off x="2488552" y="4904536"/>
              <a:ext cx="1939925" cy="468630"/>
            </a:xfrm>
            <a:custGeom>
              <a:avLst/>
              <a:gdLst/>
              <a:ahLst/>
              <a:cxnLst/>
              <a:rect l="l" t="t" r="r" b="b"/>
              <a:pathLst>
                <a:path w="1939925" h="468629">
                  <a:moveTo>
                    <a:pt x="1939429" y="430491"/>
                  </a:moveTo>
                  <a:lnTo>
                    <a:pt x="1863229" y="392391"/>
                  </a:lnTo>
                  <a:lnTo>
                    <a:pt x="1863229" y="417791"/>
                  </a:lnTo>
                  <a:lnTo>
                    <a:pt x="0" y="417791"/>
                  </a:lnTo>
                  <a:lnTo>
                    <a:pt x="0" y="443191"/>
                  </a:lnTo>
                  <a:lnTo>
                    <a:pt x="1863229" y="443191"/>
                  </a:lnTo>
                  <a:lnTo>
                    <a:pt x="1863229" y="468591"/>
                  </a:lnTo>
                  <a:lnTo>
                    <a:pt x="1914029" y="443191"/>
                  </a:lnTo>
                  <a:lnTo>
                    <a:pt x="1939429" y="430491"/>
                  </a:lnTo>
                  <a:close/>
                </a:path>
                <a:path w="1939925" h="468629">
                  <a:moveTo>
                    <a:pt x="1939429" y="304495"/>
                  </a:moveTo>
                  <a:lnTo>
                    <a:pt x="1863229" y="266395"/>
                  </a:lnTo>
                  <a:lnTo>
                    <a:pt x="1863229" y="291795"/>
                  </a:lnTo>
                  <a:lnTo>
                    <a:pt x="0" y="291795"/>
                  </a:lnTo>
                  <a:lnTo>
                    <a:pt x="0" y="317195"/>
                  </a:lnTo>
                  <a:lnTo>
                    <a:pt x="1863229" y="317195"/>
                  </a:lnTo>
                  <a:lnTo>
                    <a:pt x="1863229" y="342595"/>
                  </a:lnTo>
                  <a:lnTo>
                    <a:pt x="1914029" y="317195"/>
                  </a:lnTo>
                  <a:lnTo>
                    <a:pt x="1939429" y="304495"/>
                  </a:lnTo>
                  <a:close/>
                </a:path>
                <a:path w="1939925" h="468629">
                  <a:moveTo>
                    <a:pt x="1939429" y="172656"/>
                  </a:moveTo>
                  <a:lnTo>
                    <a:pt x="1914029" y="159956"/>
                  </a:lnTo>
                  <a:lnTo>
                    <a:pt x="1863229" y="134556"/>
                  </a:lnTo>
                  <a:lnTo>
                    <a:pt x="1863229" y="159956"/>
                  </a:lnTo>
                  <a:lnTo>
                    <a:pt x="0" y="159956"/>
                  </a:lnTo>
                  <a:lnTo>
                    <a:pt x="0" y="185356"/>
                  </a:lnTo>
                  <a:lnTo>
                    <a:pt x="1863229" y="185356"/>
                  </a:lnTo>
                  <a:lnTo>
                    <a:pt x="1863229" y="210756"/>
                  </a:lnTo>
                  <a:lnTo>
                    <a:pt x="1914029" y="185356"/>
                  </a:lnTo>
                  <a:lnTo>
                    <a:pt x="1939429" y="172656"/>
                  </a:lnTo>
                  <a:close/>
                </a:path>
                <a:path w="1939925" h="468629">
                  <a:moveTo>
                    <a:pt x="1939429" y="38100"/>
                  </a:moveTo>
                  <a:lnTo>
                    <a:pt x="1863229" y="0"/>
                  </a:lnTo>
                  <a:lnTo>
                    <a:pt x="1863229" y="25400"/>
                  </a:lnTo>
                  <a:lnTo>
                    <a:pt x="0" y="25387"/>
                  </a:lnTo>
                  <a:lnTo>
                    <a:pt x="0" y="50787"/>
                  </a:lnTo>
                  <a:lnTo>
                    <a:pt x="1863229" y="50800"/>
                  </a:lnTo>
                  <a:lnTo>
                    <a:pt x="1863229" y="76200"/>
                  </a:lnTo>
                  <a:lnTo>
                    <a:pt x="1914029" y="50800"/>
                  </a:lnTo>
                  <a:lnTo>
                    <a:pt x="1875929" y="50800"/>
                  </a:lnTo>
                  <a:lnTo>
                    <a:pt x="1914029" y="50787"/>
                  </a:lnTo>
                  <a:lnTo>
                    <a:pt x="1939429" y="38100"/>
                  </a:lnTo>
                  <a:close/>
                </a:path>
              </a:pathLst>
            </a:custGeom>
            <a:solidFill>
              <a:srgbClr val="BD3347"/>
            </a:solidFill>
          </p:spPr>
          <p:txBody>
            <a:bodyPr wrap="square" lIns="0" tIns="0" rIns="0" bIns="0" rtlCol="0"/>
            <a:lstStyle/>
            <a:p>
              <a:endParaRPr/>
            </a:p>
          </p:txBody>
        </p:sp>
        <p:sp>
          <p:nvSpPr>
            <p:cNvPr id="7" name="object 7"/>
            <p:cNvSpPr/>
            <p:nvPr/>
          </p:nvSpPr>
          <p:spPr>
            <a:xfrm>
              <a:off x="4072724" y="4456767"/>
              <a:ext cx="0" cy="989330"/>
            </a:xfrm>
            <a:custGeom>
              <a:avLst/>
              <a:gdLst/>
              <a:ahLst/>
              <a:cxnLst/>
              <a:rect l="l" t="t" r="r" b="b"/>
              <a:pathLst>
                <a:path h="989329">
                  <a:moveTo>
                    <a:pt x="0" y="0"/>
                  </a:moveTo>
                  <a:lnTo>
                    <a:pt x="1" y="989269"/>
                  </a:lnTo>
                </a:path>
              </a:pathLst>
            </a:custGeom>
            <a:ln w="12700">
              <a:solidFill>
                <a:srgbClr val="7F7F7F"/>
              </a:solidFill>
            </a:ln>
          </p:spPr>
          <p:txBody>
            <a:bodyPr wrap="square" lIns="0" tIns="0" rIns="0" bIns="0" rtlCol="0"/>
            <a:lstStyle/>
            <a:p>
              <a:endParaRPr/>
            </a:p>
          </p:txBody>
        </p:sp>
        <p:sp>
          <p:nvSpPr>
            <p:cNvPr id="8" name="object 8"/>
            <p:cNvSpPr/>
            <p:nvPr/>
          </p:nvSpPr>
          <p:spPr>
            <a:xfrm>
              <a:off x="4072166" y="4471835"/>
              <a:ext cx="860425" cy="292735"/>
            </a:xfrm>
            <a:custGeom>
              <a:avLst/>
              <a:gdLst/>
              <a:ahLst/>
              <a:cxnLst/>
              <a:rect l="l" t="t" r="r" b="b"/>
              <a:pathLst>
                <a:path w="860425" h="292735">
                  <a:moveTo>
                    <a:pt x="859878" y="254127"/>
                  </a:moveTo>
                  <a:lnTo>
                    <a:pt x="783678" y="216027"/>
                  </a:lnTo>
                  <a:lnTo>
                    <a:pt x="783678" y="241427"/>
                  </a:lnTo>
                  <a:lnTo>
                    <a:pt x="12" y="241427"/>
                  </a:lnTo>
                  <a:lnTo>
                    <a:pt x="0" y="266827"/>
                  </a:lnTo>
                  <a:lnTo>
                    <a:pt x="783678" y="266827"/>
                  </a:lnTo>
                  <a:lnTo>
                    <a:pt x="783678" y="292227"/>
                  </a:lnTo>
                  <a:lnTo>
                    <a:pt x="834478" y="266827"/>
                  </a:lnTo>
                  <a:lnTo>
                    <a:pt x="859878" y="254127"/>
                  </a:lnTo>
                  <a:close/>
                </a:path>
                <a:path w="860425" h="292735">
                  <a:moveTo>
                    <a:pt x="859878" y="146799"/>
                  </a:moveTo>
                  <a:lnTo>
                    <a:pt x="783678" y="108699"/>
                  </a:lnTo>
                  <a:lnTo>
                    <a:pt x="783678" y="134099"/>
                  </a:lnTo>
                  <a:lnTo>
                    <a:pt x="12" y="134099"/>
                  </a:lnTo>
                  <a:lnTo>
                    <a:pt x="0" y="159499"/>
                  </a:lnTo>
                  <a:lnTo>
                    <a:pt x="783678" y="159499"/>
                  </a:lnTo>
                  <a:lnTo>
                    <a:pt x="783678" y="184899"/>
                  </a:lnTo>
                  <a:lnTo>
                    <a:pt x="834478" y="159499"/>
                  </a:lnTo>
                  <a:lnTo>
                    <a:pt x="859878" y="146799"/>
                  </a:lnTo>
                  <a:close/>
                </a:path>
                <a:path w="860425" h="292735">
                  <a:moveTo>
                    <a:pt x="859878" y="38100"/>
                  </a:moveTo>
                  <a:lnTo>
                    <a:pt x="783678" y="0"/>
                  </a:lnTo>
                  <a:lnTo>
                    <a:pt x="783678" y="25400"/>
                  </a:lnTo>
                  <a:lnTo>
                    <a:pt x="558" y="25400"/>
                  </a:lnTo>
                  <a:lnTo>
                    <a:pt x="558" y="50800"/>
                  </a:lnTo>
                  <a:lnTo>
                    <a:pt x="783678" y="50800"/>
                  </a:lnTo>
                  <a:lnTo>
                    <a:pt x="783678" y="76200"/>
                  </a:lnTo>
                  <a:lnTo>
                    <a:pt x="834478" y="50800"/>
                  </a:lnTo>
                  <a:lnTo>
                    <a:pt x="859878" y="38100"/>
                  </a:lnTo>
                  <a:close/>
                </a:path>
              </a:pathLst>
            </a:custGeom>
            <a:solidFill>
              <a:srgbClr val="3FB1F1"/>
            </a:solidFill>
          </p:spPr>
          <p:txBody>
            <a:bodyPr wrap="square" lIns="0" tIns="0" rIns="0" bIns="0" rtlCol="0"/>
            <a:lstStyle/>
            <a:p>
              <a:endParaRPr/>
            </a:p>
          </p:txBody>
        </p:sp>
        <p:sp>
          <p:nvSpPr>
            <p:cNvPr id="9" name="object 9"/>
            <p:cNvSpPr/>
            <p:nvPr/>
          </p:nvSpPr>
          <p:spPr>
            <a:xfrm>
              <a:off x="4932045" y="4456767"/>
              <a:ext cx="0" cy="989330"/>
            </a:xfrm>
            <a:custGeom>
              <a:avLst/>
              <a:gdLst/>
              <a:ahLst/>
              <a:cxnLst/>
              <a:rect l="l" t="t" r="r" b="b"/>
              <a:pathLst>
                <a:path h="989329">
                  <a:moveTo>
                    <a:pt x="0" y="0"/>
                  </a:moveTo>
                  <a:lnTo>
                    <a:pt x="1" y="989269"/>
                  </a:lnTo>
                </a:path>
              </a:pathLst>
            </a:custGeom>
            <a:ln w="12700">
              <a:solidFill>
                <a:srgbClr val="7F7F7F"/>
              </a:solidFill>
            </a:ln>
          </p:spPr>
          <p:txBody>
            <a:bodyPr wrap="square" lIns="0" tIns="0" rIns="0" bIns="0" rtlCol="0"/>
            <a:lstStyle/>
            <a:p>
              <a:endParaRPr/>
            </a:p>
          </p:txBody>
        </p:sp>
        <p:sp>
          <p:nvSpPr>
            <p:cNvPr id="10" name="object 10"/>
            <p:cNvSpPr/>
            <p:nvPr/>
          </p:nvSpPr>
          <p:spPr>
            <a:xfrm>
              <a:off x="4932032" y="4904536"/>
              <a:ext cx="1584325" cy="468630"/>
            </a:xfrm>
            <a:custGeom>
              <a:avLst/>
              <a:gdLst/>
              <a:ahLst/>
              <a:cxnLst/>
              <a:rect l="l" t="t" r="r" b="b"/>
              <a:pathLst>
                <a:path w="1584325" h="468629">
                  <a:moveTo>
                    <a:pt x="1584172" y="430491"/>
                  </a:moveTo>
                  <a:lnTo>
                    <a:pt x="1507985" y="392391"/>
                  </a:lnTo>
                  <a:lnTo>
                    <a:pt x="1507985" y="417791"/>
                  </a:lnTo>
                  <a:lnTo>
                    <a:pt x="12" y="417791"/>
                  </a:lnTo>
                  <a:lnTo>
                    <a:pt x="12" y="443191"/>
                  </a:lnTo>
                  <a:lnTo>
                    <a:pt x="1507985" y="443191"/>
                  </a:lnTo>
                  <a:lnTo>
                    <a:pt x="1507985" y="468591"/>
                  </a:lnTo>
                  <a:lnTo>
                    <a:pt x="1558772" y="443191"/>
                  </a:lnTo>
                  <a:lnTo>
                    <a:pt x="1584172" y="430491"/>
                  </a:lnTo>
                  <a:close/>
                </a:path>
                <a:path w="1584325" h="468629">
                  <a:moveTo>
                    <a:pt x="1584172" y="304495"/>
                  </a:moveTo>
                  <a:lnTo>
                    <a:pt x="1507985" y="266395"/>
                  </a:lnTo>
                  <a:lnTo>
                    <a:pt x="1507985" y="291795"/>
                  </a:lnTo>
                  <a:lnTo>
                    <a:pt x="12" y="291795"/>
                  </a:lnTo>
                  <a:lnTo>
                    <a:pt x="12" y="317195"/>
                  </a:lnTo>
                  <a:lnTo>
                    <a:pt x="1507985" y="317195"/>
                  </a:lnTo>
                  <a:lnTo>
                    <a:pt x="1507985" y="342595"/>
                  </a:lnTo>
                  <a:lnTo>
                    <a:pt x="1558772" y="317195"/>
                  </a:lnTo>
                  <a:lnTo>
                    <a:pt x="1584172" y="304495"/>
                  </a:lnTo>
                  <a:close/>
                </a:path>
                <a:path w="1584325" h="468629">
                  <a:moveTo>
                    <a:pt x="1584172" y="171297"/>
                  </a:moveTo>
                  <a:lnTo>
                    <a:pt x="1558836" y="158648"/>
                  </a:lnTo>
                  <a:lnTo>
                    <a:pt x="1507947" y="133261"/>
                  </a:lnTo>
                  <a:lnTo>
                    <a:pt x="1507959" y="158661"/>
                  </a:lnTo>
                  <a:lnTo>
                    <a:pt x="0" y="159956"/>
                  </a:lnTo>
                  <a:lnTo>
                    <a:pt x="12" y="185356"/>
                  </a:lnTo>
                  <a:lnTo>
                    <a:pt x="1507985" y="184061"/>
                  </a:lnTo>
                  <a:lnTo>
                    <a:pt x="1508010" y="209461"/>
                  </a:lnTo>
                  <a:lnTo>
                    <a:pt x="1584172" y="171297"/>
                  </a:lnTo>
                  <a:close/>
                </a:path>
                <a:path w="1584325" h="468629">
                  <a:moveTo>
                    <a:pt x="1584172" y="38100"/>
                  </a:moveTo>
                  <a:lnTo>
                    <a:pt x="1507985" y="0"/>
                  </a:lnTo>
                  <a:lnTo>
                    <a:pt x="1507985" y="25400"/>
                  </a:lnTo>
                  <a:lnTo>
                    <a:pt x="12" y="25387"/>
                  </a:lnTo>
                  <a:lnTo>
                    <a:pt x="12" y="50787"/>
                  </a:lnTo>
                  <a:lnTo>
                    <a:pt x="1507985" y="50800"/>
                  </a:lnTo>
                  <a:lnTo>
                    <a:pt x="1507985" y="76200"/>
                  </a:lnTo>
                  <a:lnTo>
                    <a:pt x="1558772" y="50800"/>
                  </a:lnTo>
                  <a:lnTo>
                    <a:pt x="1584172" y="38100"/>
                  </a:lnTo>
                  <a:close/>
                </a:path>
              </a:pathLst>
            </a:custGeom>
            <a:solidFill>
              <a:srgbClr val="BD3347"/>
            </a:solidFill>
          </p:spPr>
          <p:txBody>
            <a:bodyPr wrap="square" lIns="0" tIns="0" rIns="0" bIns="0" rtlCol="0"/>
            <a:lstStyle/>
            <a:p>
              <a:endParaRPr/>
            </a:p>
          </p:txBody>
        </p:sp>
        <p:sp>
          <p:nvSpPr>
            <p:cNvPr id="11" name="object 11"/>
            <p:cNvSpPr/>
            <p:nvPr/>
          </p:nvSpPr>
          <p:spPr>
            <a:xfrm>
              <a:off x="6516217" y="4470616"/>
              <a:ext cx="0" cy="989330"/>
            </a:xfrm>
            <a:custGeom>
              <a:avLst/>
              <a:gdLst/>
              <a:ahLst/>
              <a:cxnLst/>
              <a:rect l="l" t="t" r="r" b="b"/>
              <a:pathLst>
                <a:path h="989329">
                  <a:moveTo>
                    <a:pt x="0" y="0"/>
                  </a:moveTo>
                  <a:lnTo>
                    <a:pt x="1" y="989269"/>
                  </a:lnTo>
                </a:path>
              </a:pathLst>
            </a:custGeom>
            <a:ln w="12700">
              <a:solidFill>
                <a:srgbClr val="7F7F7F"/>
              </a:solidFill>
            </a:ln>
          </p:spPr>
          <p:txBody>
            <a:bodyPr wrap="square" lIns="0" tIns="0" rIns="0" bIns="0" rtlCol="0"/>
            <a:lstStyle/>
            <a:p>
              <a:endParaRPr/>
            </a:p>
          </p:txBody>
        </p:sp>
        <p:sp>
          <p:nvSpPr>
            <p:cNvPr id="12" name="object 12"/>
            <p:cNvSpPr/>
            <p:nvPr/>
          </p:nvSpPr>
          <p:spPr>
            <a:xfrm>
              <a:off x="4427982" y="4447989"/>
              <a:ext cx="0" cy="989330"/>
            </a:xfrm>
            <a:custGeom>
              <a:avLst/>
              <a:gdLst/>
              <a:ahLst/>
              <a:cxnLst/>
              <a:rect l="l" t="t" r="r" b="b"/>
              <a:pathLst>
                <a:path h="989329">
                  <a:moveTo>
                    <a:pt x="0" y="0"/>
                  </a:moveTo>
                  <a:lnTo>
                    <a:pt x="1" y="989269"/>
                  </a:lnTo>
                </a:path>
              </a:pathLst>
            </a:custGeom>
            <a:ln w="12700">
              <a:solidFill>
                <a:srgbClr val="7F7F7F"/>
              </a:solidFill>
            </a:ln>
          </p:spPr>
          <p:txBody>
            <a:bodyPr wrap="square" lIns="0" tIns="0" rIns="0" bIns="0" rtlCol="0"/>
            <a:lstStyle/>
            <a:p>
              <a:endParaRPr/>
            </a:p>
          </p:txBody>
        </p:sp>
        <p:sp>
          <p:nvSpPr>
            <p:cNvPr id="13" name="object 13"/>
            <p:cNvSpPr/>
            <p:nvPr/>
          </p:nvSpPr>
          <p:spPr>
            <a:xfrm>
              <a:off x="4427987" y="5445522"/>
              <a:ext cx="504190" cy="80010"/>
            </a:xfrm>
            <a:custGeom>
              <a:avLst/>
              <a:gdLst/>
              <a:ahLst/>
              <a:cxnLst/>
              <a:rect l="l" t="t" r="r" b="b"/>
              <a:pathLst>
                <a:path w="504189" h="80010">
                  <a:moveTo>
                    <a:pt x="504057" y="0"/>
                  </a:moveTo>
                  <a:lnTo>
                    <a:pt x="503535" y="31026"/>
                  </a:lnTo>
                  <a:lnTo>
                    <a:pt x="502111" y="56362"/>
                  </a:lnTo>
                  <a:lnTo>
                    <a:pt x="500000" y="73445"/>
                  </a:lnTo>
                  <a:lnTo>
                    <a:pt x="497415" y="79709"/>
                  </a:lnTo>
                  <a:lnTo>
                    <a:pt x="6642" y="79709"/>
                  </a:lnTo>
                  <a:lnTo>
                    <a:pt x="4056" y="73445"/>
                  </a:lnTo>
                  <a:lnTo>
                    <a:pt x="1945" y="56362"/>
                  </a:lnTo>
                  <a:lnTo>
                    <a:pt x="522" y="31026"/>
                  </a:lnTo>
                  <a:lnTo>
                    <a:pt x="0" y="0"/>
                  </a:lnTo>
                </a:path>
              </a:pathLst>
            </a:custGeom>
            <a:ln w="12700">
              <a:solidFill>
                <a:srgbClr val="941100"/>
              </a:solidFill>
            </a:ln>
          </p:spPr>
          <p:txBody>
            <a:bodyPr wrap="square" lIns="0" tIns="0" rIns="0" bIns="0" rtlCol="0"/>
            <a:lstStyle/>
            <a:p>
              <a:endParaRPr/>
            </a:p>
          </p:txBody>
        </p:sp>
      </p:grpSp>
      <p:sp>
        <p:nvSpPr>
          <p:cNvPr id="14" name="object 14"/>
          <p:cNvSpPr txBox="1"/>
          <p:nvPr/>
        </p:nvSpPr>
        <p:spPr>
          <a:xfrm>
            <a:off x="1511896" y="4988052"/>
            <a:ext cx="774065" cy="238760"/>
          </a:xfrm>
          <a:prstGeom prst="rect">
            <a:avLst/>
          </a:prstGeom>
        </p:spPr>
        <p:txBody>
          <a:bodyPr vert="horz" wrap="square" lIns="0" tIns="12700" rIns="0" bIns="0" rtlCol="0">
            <a:spAutoFit/>
          </a:bodyPr>
          <a:lstStyle/>
          <a:p>
            <a:pPr marL="12700">
              <a:lnSpc>
                <a:spcPct val="100000"/>
              </a:lnSpc>
              <a:spcBef>
                <a:spcPts val="100"/>
              </a:spcBef>
            </a:pPr>
            <a:r>
              <a:rPr sz="1400" b="1" spc="-5" dirty="0">
                <a:solidFill>
                  <a:srgbClr val="941100"/>
                </a:solidFill>
                <a:latin typeface="Arial"/>
                <a:cs typeface="Arial"/>
              </a:rPr>
              <a:t>M</a:t>
            </a:r>
            <a:r>
              <a:rPr sz="1400" b="1" spc="-10" dirty="0">
                <a:solidFill>
                  <a:srgbClr val="941100"/>
                </a:solidFill>
                <a:latin typeface="Arial"/>
                <a:cs typeface="Arial"/>
              </a:rPr>
              <a:t>u</a:t>
            </a:r>
            <a:r>
              <a:rPr sz="1400" b="1" spc="-5" dirty="0">
                <a:solidFill>
                  <a:srgbClr val="941100"/>
                </a:solidFill>
                <a:latin typeface="Arial"/>
                <a:cs typeface="Arial"/>
              </a:rPr>
              <a:t>tat</a:t>
            </a:r>
            <a:r>
              <a:rPr sz="1400" b="1" spc="-10" dirty="0">
                <a:solidFill>
                  <a:srgbClr val="941100"/>
                </a:solidFill>
                <a:latin typeface="Arial"/>
                <a:cs typeface="Arial"/>
              </a:rPr>
              <a:t>o</a:t>
            </a:r>
            <a:r>
              <a:rPr sz="1400" b="1" spc="5" dirty="0">
                <a:solidFill>
                  <a:srgbClr val="941100"/>
                </a:solidFill>
                <a:latin typeface="Arial"/>
                <a:cs typeface="Arial"/>
              </a:rPr>
              <a:t>r</a:t>
            </a:r>
            <a:r>
              <a:rPr sz="1400" b="1" dirty="0">
                <a:solidFill>
                  <a:srgbClr val="941100"/>
                </a:solidFill>
                <a:latin typeface="Arial"/>
                <a:cs typeface="Arial"/>
              </a:rPr>
              <a:t>s</a:t>
            </a:r>
            <a:endParaRPr sz="1400">
              <a:latin typeface="Arial"/>
              <a:cs typeface="Arial"/>
            </a:endParaRPr>
          </a:p>
        </p:txBody>
      </p:sp>
      <p:sp>
        <p:nvSpPr>
          <p:cNvPr id="15" name="object 15"/>
          <p:cNvSpPr txBox="1"/>
          <p:nvPr/>
        </p:nvSpPr>
        <p:spPr>
          <a:xfrm>
            <a:off x="1332357" y="4491228"/>
            <a:ext cx="1030605" cy="238760"/>
          </a:xfrm>
          <a:prstGeom prst="rect">
            <a:avLst/>
          </a:prstGeom>
        </p:spPr>
        <p:txBody>
          <a:bodyPr vert="horz" wrap="square" lIns="0" tIns="12700" rIns="0" bIns="0" rtlCol="0">
            <a:spAutoFit/>
          </a:bodyPr>
          <a:lstStyle/>
          <a:p>
            <a:pPr marL="12700">
              <a:lnSpc>
                <a:spcPct val="100000"/>
              </a:lnSpc>
              <a:spcBef>
                <a:spcPts val="100"/>
              </a:spcBef>
            </a:pPr>
            <a:r>
              <a:rPr sz="1400" b="1" spc="-5" dirty="0">
                <a:solidFill>
                  <a:srgbClr val="00B0F0"/>
                </a:solidFill>
                <a:latin typeface="Arial"/>
                <a:cs typeface="Arial"/>
              </a:rPr>
              <a:t>GC</a:t>
            </a:r>
            <a:r>
              <a:rPr sz="1400" b="1" spc="-55" dirty="0">
                <a:solidFill>
                  <a:srgbClr val="00B0F0"/>
                </a:solidFill>
                <a:latin typeface="Arial"/>
                <a:cs typeface="Arial"/>
              </a:rPr>
              <a:t> </a:t>
            </a:r>
            <a:r>
              <a:rPr sz="1400" b="1" spc="-10" dirty="0">
                <a:solidFill>
                  <a:srgbClr val="00B0F0"/>
                </a:solidFill>
                <a:latin typeface="Arial"/>
                <a:cs typeface="Arial"/>
              </a:rPr>
              <a:t>Threads</a:t>
            </a:r>
            <a:endParaRPr sz="1400">
              <a:latin typeface="Arial"/>
              <a:cs typeface="Arial"/>
            </a:endParaRPr>
          </a:p>
        </p:txBody>
      </p:sp>
      <p:sp>
        <p:nvSpPr>
          <p:cNvPr id="16" name="object 16"/>
          <p:cNvSpPr txBox="1"/>
          <p:nvPr/>
        </p:nvSpPr>
        <p:spPr>
          <a:xfrm>
            <a:off x="4349026" y="5524500"/>
            <a:ext cx="654050" cy="147320"/>
          </a:xfrm>
          <a:prstGeom prst="rect">
            <a:avLst/>
          </a:prstGeom>
        </p:spPr>
        <p:txBody>
          <a:bodyPr vert="horz" wrap="square" lIns="0" tIns="12700" rIns="0" bIns="0" rtlCol="0">
            <a:spAutoFit/>
          </a:bodyPr>
          <a:lstStyle/>
          <a:p>
            <a:pPr marL="12700">
              <a:lnSpc>
                <a:spcPct val="100000"/>
              </a:lnSpc>
              <a:spcBef>
                <a:spcPts val="100"/>
              </a:spcBef>
            </a:pPr>
            <a:r>
              <a:rPr sz="800" b="1" spc="-5" dirty="0">
                <a:solidFill>
                  <a:srgbClr val="941100"/>
                </a:solidFill>
                <a:latin typeface="Arial"/>
                <a:cs typeface="Arial"/>
              </a:rPr>
              <a:t>Tuned</a:t>
            </a:r>
            <a:r>
              <a:rPr sz="800" b="1" spc="-55" dirty="0">
                <a:solidFill>
                  <a:srgbClr val="941100"/>
                </a:solidFill>
                <a:latin typeface="Arial"/>
                <a:cs typeface="Arial"/>
              </a:rPr>
              <a:t> </a:t>
            </a:r>
            <a:r>
              <a:rPr sz="800" b="1" dirty="0">
                <a:solidFill>
                  <a:srgbClr val="941100"/>
                </a:solidFill>
                <a:latin typeface="Arial"/>
                <a:cs typeface="Arial"/>
              </a:rPr>
              <a:t>pause</a:t>
            </a:r>
            <a:endParaRPr sz="800" dirty="0">
              <a:latin typeface="Arial"/>
              <a:cs typeface="Arial"/>
            </a:endParaRPr>
          </a:p>
        </p:txBody>
      </p:sp>
      <p:grpSp>
        <p:nvGrpSpPr>
          <p:cNvPr id="17" name="object 17"/>
          <p:cNvGrpSpPr/>
          <p:nvPr/>
        </p:nvGrpSpPr>
        <p:grpSpPr>
          <a:xfrm>
            <a:off x="6293840" y="4470614"/>
            <a:ext cx="732790" cy="989330"/>
            <a:chOff x="6293840" y="4470614"/>
            <a:chExt cx="732790" cy="989330"/>
          </a:xfrm>
        </p:grpSpPr>
        <p:sp>
          <p:nvSpPr>
            <p:cNvPr id="18" name="object 18"/>
            <p:cNvSpPr/>
            <p:nvPr/>
          </p:nvSpPr>
          <p:spPr>
            <a:xfrm>
              <a:off x="6300190" y="4470615"/>
              <a:ext cx="0" cy="989330"/>
            </a:xfrm>
            <a:custGeom>
              <a:avLst/>
              <a:gdLst/>
              <a:ahLst/>
              <a:cxnLst/>
              <a:rect l="l" t="t" r="r" b="b"/>
              <a:pathLst>
                <a:path h="989329">
                  <a:moveTo>
                    <a:pt x="0" y="0"/>
                  </a:moveTo>
                  <a:lnTo>
                    <a:pt x="1" y="989269"/>
                  </a:lnTo>
                </a:path>
              </a:pathLst>
            </a:custGeom>
            <a:ln w="12700">
              <a:solidFill>
                <a:srgbClr val="7F7F7F"/>
              </a:solidFill>
            </a:ln>
          </p:spPr>
          <p:txBody>
            <a:bodyPr wrap="square" lIns="0" tIns="0" rIns="0" bIns="0" rtlCol="0"/>
            <a:lstStyle/>
            <a:p>
              <a:endParaRPr/>
            </a:p>
          </p:txBody>
        </p:sp>
        <p:sp>
          <p:nvSpPr>
            <p:cNvPr id="19" name="object 19"/>
            <p:cNvSpPr/>
            <p:nvPr/>
          </p:nvSpPr>
          <p:spPr>
            <a:xfrm>
              <a:off x="6304420" y="4471835"/>
              <a:ext cx="716280" cy="292735"/>
            </a:xfrm>
            <a:custGeom>
              <a:avLst/>
              <a:gdLst/>
              <a:ahLst/>
              <a:cxnLst/>
              <a:rect l="l" t="t" r="r" b="b"/>
              <a:pathLst>
                <a:path w="716279" h="292735">
                  <a:moveTo>
                    <a:pt x="715848" y="254127"/>
                  </a:moveTo>
                  <a:lnTo>
                    <a:pt x="639648" y="216027"/>
                  </a:lnTo>
                  <a:lnTo>
                    <a:pt x="639648" y="241427"/>
                  </a:lnTo>
                  <a:lnTo>
                    <a:pt x="0" y="241427"/>
                  </a:lnTo>
                  <a:lnTo>
                    <a:pt x="0" y="266827"/>
                  </a:lnTo>
                  <a:lnTo>
                    <a:pt x="639648" y="266827"/>
                  </a:lnTo>
                  <a:lnTo>
                    <a:pt x="639648" y="292227"/>
                  </a:lnTo>
                  <a:lnTo>
                    <a:pt x="690448" y="266827"/>
                  </a:lnTo>
                  <a:lnTo>
                    <a:pt x="715848" y="254127"/>
                  </a:lnTo>
                  <a:close/>
                </a:path>
                <a:path w="716279" h="292735">
                  <a:moveTo>
                    <a:pt x="715848" y="146799"/>
                  </a:moveTo>
                  <a:lnTo>
                    <a:pt x="639648" y="108699"/>
                  </a:lnTo>
                  <a:lnTo>
                    <a:pt x="639648" y="134099"/>
                  </a:lnTo>
                  <a:lnTo>
                    <a:pt x="0" y="134099"/>
                  </a:lnTo>
                  <a:lnTo>
                    <a:pt x="0" y="159499"/>
                  </a:lnTo>
                  <a:lnTo>
                    <a:pt x="639648" y="159499"/>
                  </a:lnTo>
                  <a:lnTo>
                    <a:pt x="639648" y="184899"/>
                  </a:lnTo>
                  <a:lnTo>
                    <a:pt x="690448" y="159499"/>
                  </a:lnTo>
                  <a:lnTo>
                    <a:pt x="715848" y="146799"/>
                  </a:lnTo>
                  <a:close/>
                </a:path>
                <a:path w="716279" h="292735">
                  <a:moveTo>
                    <a:pt x="715848" y="38100"/>
                  </a:moveTo>
                  <a:lnTo>
                    <a:pt x="639648" y="0"/>
                  </a:lnTo>
                  <a:lnTo>
                    <a:pt x="639648" y="25400"/>
                  </a:lnTo>
                  <a:lnTo>
                    <a:pt x="558" y="25400"/>
                  </a:lnTo>
                  <a:lnTo>
                    <a:pt x="558" y="50800"/>
                  </a:lnTo>
                  <a:lnTo>
                    <a:pt x="639648" y="50800"/>
                  </a:lnTo>
                  <a:lnTo>
                    <a:pt x="639648" y="76200"/>
                  </a:lnTo>
                  <a:lnTo>
                    <a:pt x="690448" y="50800"/>
                  </a:lnTo>
                  <a:lnTo>
                    <a:pt x="715848" y="38100"/>
                  </a:lnTo>
                  <a:close/>
                </a:path>
              </a:pathLst>
            </a:custGeom>
            <a:solidFill>
              <a:srgbClr val="3FB1F1"/>
            </a:solidFill>
          </p:spPr>
          <p:txBody>
            <a:bodyPr wrap="square" lIns="0" tIns="0" rIns="0" bIns="0" rtlCol="0"/>
            <a:lstStyle/>
            <a:p>
              <a:endParaRPr/>
            </a:p>
          </p:txBody>
        </p:sp>
        <p:sp>
          <p:nvSpPr>
            <p:cNvPr id="20" name="object 20"/>
            <p:cNvSpPr/>
            <p:nvPr/>
          </p:nvSpPr>
          <p:spPr>
            <a:xfrm>
              <a:off x="7020267" y="4470614"/>
              <a:ext cx="0" cy="989330"/>
            </a:xfrm>
            <a:custGeom>
              <a:avLst/>
              <a:gdLst/>
              <a:ahLst/>
              <a:cxnLst/>
              <a:rect l="l" t="t" r="r" b="b"/>
              <a:pathLst>
                <a:path h="989329">
                  <a:moveTo>
                    <a:pt x="0" y="0"/>
                  </a:moveTo>
                  <a:lnTo>
                    <a:pt x="1" y="989269"/>
                  </a:lnTo>
                </a:path>
              </a:pathLst>
            </a:custGeom>
            <a:ln w="12700">
              <a:solidFill>
                <a:srgbClr val="7F7F7F"/>
              </a:solidFill>
            </a:ln>
          </p:spPr>
          <p:txBody>
            <a:bodyPr wrap="square" lIns="0" tIns="0" rIns="0" bIns="0" rtlCol="0"/>
            <a:lstStyle/>
            <a:p>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380491"/>
            <a:ext cx="7924165" cy="574040"/>
          </a:xfrm>
          <a:prstGeom prst="rect">
            <a:avLst/>
          </a:prstGeom>
        </p:spPr>
        <p:txBody>
          <a:bodyPr vert="horz" wrap="square" lIns="0" tIns="12700" rIns="0" bIns="0" rtlCol="0">
            <a:spAutoFit/>
          </a:bodyPr>
          <a:lstStyle/>
          <a:p>
            <a:pPr marL="12700">
              <a:lnSpc>
                <a:spcPct val="100000"/>
              </a:lnSpc>
              <a:spcBef>
                <a:spcPts val="100"/>
              </a:spcBef>
            </a:pPr>
            <a:r>
              <a:rPr sz="3600" b="1" spc="120" dirty="0">
                <a:solidFill>
                  <a:srgbClr val="BE384B"/>
                </a:solidFill>
                <a:latin typeface="Arial"/>
                <a:cs typeface="Arial"/>
              </a:rPr>
              <a:t>Alternative </a:t>
            </a:r>
            <a:r>
              <a:rPr sz="3600" b="1" spc="45" dirty="0">
                <a:solidFill>
                  <a:srgbClr val="BE384B"/>
                </a:solidFill>
                <a:latin typeface="Arial"/>
                <a:cs typeface="Arial"/>
              </a:rPr>
              <a:t>Design: </a:t>
            </a:r>
            <a:r>
              <a:rPr sz="3600" b="1" spc="85" dirty="0">
                <a:solidFill>
                  <a:srgbClr val="BE384B"/>
                </a:solidFill>
                <a:latin typeface="Arial"/>
                <a:cs typeface="Arial"/>
              </a:rPr>
              <a:t>Concurrent</a:t>
            </a:r>
            <a:r>
              <a:rPr sz="3600" b="1" spc="20" dirty="0">
                <a:solidFill>
                  <a:srgbClr val="BE384B"/>
                </a:solidFill>
                <a:latin typeface="Arial"/>
                <a:cs typeface="Arial"/>
              </a:rPr>
              <a:t> </a:t>
            </a:r>
            <a:r>
              <a:rPr sz="3600" b="1" spc="-120" dirty="0">
                <a:solidFill>
                  <a:srgbClr val="BE384B"/>
                </a:solidFill>
                <a:latin typeface="Arial"/>
                <a:cs typeface="Arial"/>
              </a:rPr>
              <a:t>GC</a:t>
            </a:r>
            <a:endParaRPr sz="3600">
              <a:latin typeface="Arial"/>
              <a:cs typeface="Arial"/>
            </a:endParaRPr>
          </a:p>
        </p:txBody>
      </p:sp>
      <p:sp>
        <p:nvSpPr>
          <p:cNvPr id="3" name="object 3"/>
          <p:cNvSpPr txBox="1"/>
          <p:nvPr/>
        </p:nvSpPr>
        <p:spPr>
          <a:xfrm>
            <a:off x="535940" y="1263141"/>
            <a:ext cx="6788150" cy="2686050"/>
          </a:xfrm>
          <a:prstGeom prst="rect">
            <a:avLst/>
          </a:prstGeom>
        </p:spPr>
        <p:txBody>
          <a:bodyPr vert="horz" wrap="square" lIns="0" tIns="140970" rIns="0" bIns="0" rtlCol="0">
            <a:spAutoFit/>
          </a:bodyPr>
          <a:lstStyle/>
          <a:p>
            <a:pPr marL="355600" indent="-342900">
              <a:lnSpc>
                <a:spcPct val="100000"/>
              </a:lnSpc>
              <a:spcBef>
                <a:spcPts val="1110"/>
              </a:spcBef>
              <a:buFont typeface="Arial"/>
              <a:buChar char="•"/>
              <a:tabLst>
                <a:tab pos="354965" algn="l"/>
                <a:tab pos="355600" algn="l"/>
              </a:tabLst>
            </a:pPr>
            <a:r>
              <a:rPr sz="2000" b="1" spc="-5" dirty="0">
                <a:solidFill>
                  <a:srgbClr val="404040"/>
                </a:solidFill>
                <a:latin typeface="Arial"/>
                <a:cs typeface="Arial"/>
              </a:rPr>
              <a:t>Allowing mutators to execute </a:t>
            </a:r>
            <a:r>
              <a:rPr sz="2000" b="1" dirty="0">
                <a:solidFill>
                  <a:srgbClr val="404040"/>
                </a:solidFill>
                <a:latin typeface="Arial"/>
                <a:cs typeface="Arial"/>
              </a:rPr>
              <a:t>even </a:t>
            </a:r>
            <a:r>
              <a:rPr sz="2000" b="1" spc="-5" dirty="0">
                <a:solidFill>
                  <a:srgbClr val="404040"/>
                </a:solidFill>
                <a:latin typeface="Arial"/>
                <a:cs typeface="Arial"/>
              </a:rPr>
              <a:t>during</a:t>
            </a:r>
            <a:r>
              <a:rPr sz="2000" b="1" spc="-20" dirty="0">
                <a:solidFill>
                  <a:srgbClr val="404040"/>
                </a:solidFill>
                <a:latin typeface="Arial"/>
                <a:cs typeface="Arial"/>
              </a:rPr>
              <a:t> </a:t>
            </a:r>
            <a:r>
              <a:rPr sz="2000" b="1" spc="-5" dirty="0">
                <a:solidFill>
                  <a:srgbClr val="404040"/>
                </a:solidFill>
                <a:latin typeface="Arial"/>
                <a:cs typeface="Arial"/>
              </a:rPr>
              <a:t>collection</a:t>
            </a:r>
            <a:endParaRPr sz="2000" dirty="0">
              <a:latin typeface="Arial"/>
              <a:cs typeface="Arial"/>
            </a:endParaRPr>
          </a:p>
          <a:p>
            <a:pPr marL="755650" lvl="1" indent="-285750">
              <a:lnSpc>
                <a:spcPct val="100000"/>
              </a:lnSpc>
              <a:spcBef>
                <a:spcPts val="805"/>
              </a:spcBef>
              <a:buChar char="–"/>
              <a:tabLst>
                <a:tab pos="755015" algn="l"/>
                <a:tab pos="755650" algn="l"/>
              </a:tabLst>
            </a:pPr>
            <a:r>
              <a:rPr sz="1600" spc="-5" dirty="0">
                <a:solidFill>
                  <a:srgbClr val="404040"/>
                </a:solidFill>
                <a:latin typeface="Arial"/>
                <a:cs typeface="Arial"/>
              </a:rPr>
              <a:t>Effective on reducing </a:t>
            </a:r>
            <a:r>
              <a:rPr sz="1600" dirty="0">
                <a:solidFill>
                  <a:srgbClr val="404040"/>
                </a:solidFill>
                <a:latin typeface="Arial"/>
                <a:cs typeface="Arial"/>
              </a:rPr>
              <a:t>GC</a:t>
            </a:r>
            <a:r>
              <a:rPr sz="1600" spc="5" dirty="0">
                <a:solidFill>
                  <a:srgbClr val="404040"/>
                </a:solidFill>
                <a:latin typeface="Arial"/>
                <a:cs typeface="Arial"/>
              </a:rPr>
              <a:t> </a:t>
            </a:r>
            <a:r>
              <a:rPr sz="1600" spc="-5" dirty="0">
                <a:solidFill>
                  <a:srgbClr val="404040"/>
                </a:solidFill>
                <a:latin typeface="Arial"/>
                <a:cs typeface="Arial"/>
              </a:rPr>
              <a:t>pauses</a:t>
            </a:r>
            <a:endParaRPr sz="1600" dirty="0">
              <a:latin typeface="Arial"/>
              <a:cs typeface="Arial"/>
            </a:endParaRPr>
          </a:p>
          <a:p>
            <a:pPr marL="755650" lvl="1" indent="-285750">
              <a:lnSpc>
                <a:spcPct val="100000"/>
              </a:lnSpc>
              <a:spcBef>
                <a:spcPts val="770"/>
              </a:spcBef>
              <a:buChar char="–"/>
              <a:tabLst>
                <a:tab pos="755015" algn="l"/>
                <a:tab pos="755650" algn="l"/>
              </a:tabLst>
            </a:pPr>
            <a:r>
              <a:rPr sz="1600" spc="-35" dirty="0">
                <a:solidFill>
                  <a:srgbClr val="404040"/>
                </a:solidFill>
                <a:latin typeface="Arial"/>
                <a:cs typeface="Arial"/>
              </a:rPr>
              <a:t>Two </a:t>
            </a:r>
            <a:r>
              <a:rPr sz="1600" spc="-5" dirty="0">
                <a:solidFill>
                  <a:srgbClr val="404040"/>
                </a:solidFill>
                <a:latin typeface="Arial"/>
                <a:cs typeface="Arial"/>
              </a:rPr>
              <a:t>categories: partially-concurrent </a:t>
            </a:r>
            <a:r>
              <a:rPr sz="1600" dirty="0">
                <a:solidFill>
                  <a:srgbClr val="404040"/>
                </a:solidFill>
                <a:latin typeface="Arial"/>
                <a:cs typeface="Arial"/>
              </a:rPr>
              <a:t>/</a:t>
            </a:r>
            <a:r>
              <a:rPr sz="1600" spc="75" dirty="0">
                <a:solidFill>
                  <a:srgbClr val="404040"/>
                </a:solidFill>
                <a:latin typeface="Arial"/>
                <a:cs typeface="Arial"/>
              </a:rPr>
              <a:t> </a:t>
            </a:r>
            <a:r>
              <a:rPr sz="1600" spc="-5" dirty="0">
                <a:solidFill>
                  <a:srgbClr val="404040"/>
                </a:solidFill>
                <a:latin typeface="Arial"/>
                <a:cs typeface="Arial"/>
              </a:rPr>
              <a:t>mostly-concurrent</a:t>
            </a:r>
            <a:endParaRPr sz="1600" dirty="0">
              <a:latin typeface="Arial"/>
              <a:cs typeface="Arial"/>
            </a:endParaRPr>
          </a:p>
          <a:p>
            <a:pPr lvl="1">
              <a:lnSpc>
                <a:spcPct val="100000"/>
              </a:lnSpc>
              <a:buClr>
                <a:srgbClr val="404040"/>
              </a:buClr>
              <a:buFont typeface="Arial"/>
              <a:buChar char="–"/>
            </a:pPr>
            <a:endParaRPr sz="1800" dirty="0">
              <a:latin typeface="Arial"/>
              <a:cs typeface="Arial"/>
            </a:endParaRPr>
          </a:p>
          <a:p>
            <a:pPr lvl="1">
              <a:lnSpc>
                <a:spcPct val="100000"/>
              </a:lnSpc>
              <a:spcBef>
                <a:spcPts val="25"/>
              </a:spcBef>
              <a:buClr>
                <a:srgbClr val="404040"/>
              </a:buClr>
              <a:buFont typeface="Arial"/>
              <a:buChar char="–"/>
            </a:pPr>
            <a:endParaRPr sz="1900" dirty="0">
              <a:latin typeface="Arial"/>
              <a:cs typeface="Arial"/>
            </a:endParaRPr>
          </a:p>
          <a:p>
            <a:pPr marL="355600" indent="-342900">
              <a:lnSpc>
                <a:spcPct val="100000"/>
              </a:lnSpc>
              <a:buFont typeface="Arial"/>
              <a:buChar char="•"/>
              <a:tabLst>
                <a:tab pos="354965" algn="l"/>
                <a:tab pos="355600" algn="l"/>
              </a:tabLst>
            </a:pPr>
            <a:r>
              <a:rPr sz="2000" b="1" spc="-5" dirty="0">
                <a:solidFill>
                  <a:srgbClr val="404040"/>
                </a:solidFill>
                <a:latin typeface="Arial"/>
                <a:cs typeface="Arial"/>
              </a:rPr>
              <a:t>Mostly-concurrent collectors (example:</a:t>
            </a:r>
            <a:r>
              <a:rPr sz="2000" b="1" spc="15" dirty="0">
                <a:solidFill>
                  <a:srgbClr val="404040"/>
                </a:solidFill>
                <a:latin typeface="Arial"/>
                <a:cs typeface="Arial"/>
              </a:rPr>
              <a:t> </a:t>
            </a:r>
            <a:r>
              <a:rPr sz="2000" b="1" spc="-5" dirty="0">
                <a:solidFill>
                  <a:srgbClr val="404040"/>
                </a:solidFill>
                <a:latin typeface="Arial"/>
                <a:cs typeface="Arial"/>
              </a:rPr>
              <a:t>Shenandoah)</a:t>
            </a:r>
            <a:endParaRPr sz="2000" dirty="0">
              <a:latin typeface="Arial"/>
              <a:cs typeface="Arial"/>
            </a:endParaRPr>
          </a:p>
          <a:p>
            <a:pPr marL="755650" lvl="1" indent="-285750">
              <a:lnSpc>
                <a:spcPct val="100000"/>
              </a:lnSpc>
              <a:spcBef>
                <a:spcPts val="810"/>
              </a:spcBef>
              <a:buChar char="–"/>
              <a:tabLst>
                <a:tab pos="755015" algn="l"/>
                <a:tab pos="755650" algn="l"/>
              </a:tabLst>
            </a:pPr>
            <a:r>
              <a:rPr sz="1600" spc="-5" dirty="0">
                <a:solidFill>
                  <a:srgbClr val="404040"/>
                </a:solidFill>
                <a:latin typeface="Arial"/>
                <a:cs typeface="Arial"/>
              </a:rPr>
              <a:t>Mutators can execute in nearly all </a:t>
            </a:r>
            <a:r>
              <a:rPr sz="1600" dirty="0">
                <a:solidFill>
                  <a:srgbClr val="404040"/>
                </a:solidFill>
                <a:latin typeface="Arial"/>
                <a:cs typeface="Arial"/>
              </a:rPr>
              <a:t>GC</a:t>
            </a:r>
            <a:r>
              <a:rPr sz="1600" spc="25" dirty="0">
                <a:solidFill>
                  <a:srgbClr val="404040"/>
                </a:solidFill>
                <a:latin typeface="Arial"/>
                <a:cs typeface="Arial"/>
              </a:rPr>
              <a:t> </a:t>
            </a:r>
            <a:r>
              <a:rPr sz="1600" spc="-5" dirty="0">
                <a:solidFill>
                  <a:srgbClr val="404040"/>
                </a:solidFill>
                <a:latin typeface="Arial"/>
                <a:cs typeface="Arial"/>
              </a:rPr>
              <a:t>phases</a:t>
            </a:r>
            <a:endParaRPr sz="1600" dirty="0">
              <a:latin typeface="Arial"/>
              <a:cs typeface="Arial"/>
            </a:endParaRPr>
          </a:p>
          <a:p>
            <a:pPr marL="755650" lvl="1" indent="-285750">
              <a:lnSpc>
                <a:spcPct val="100000"/>
              </a:lnSpc>
              <a:spcBef>
                <a:spcPts val="790"/>
              </a:spcBef>
              <a:buChar char="–"/>
              <a:tabLst>
                <a:tab pos="755015" algn="l"/>
                <a:tab pos="755650" algn="l"/>
              </a:tabLst>
            </a:pPr>
            <a:r>
              <a:rPr sz="1600" spc="-5" dirty="0">
                <a:solidFill>
                  <a:srgbClr val="404040"/>
                </a:solidFill>
                <a:latin typeface="Arial"/>
                <a:cs typeface="Arial"/>
              </a:rPr>
              <a:t>Only introducing short pauses in some </a:t>
            </a:r>
            <a:r>
              <a:rPr sz="1600" i="1" spc="-5" dirty="0">
                <a:solidFill>
                  <a:srgbClr val="404040"/>
                </a:solidFill>
                <a:latin typeface="Arial"/>
                <a:cs typeface="Arial"/>
              </a:rPr>
              <a:t>synchronization</a:t>
            </a:r>
            <a:r>
              <a:rPr sz="1600" i="1" spc="50" dirty="0">
                <a:solidFill>
                  <a:srgbClr val="404040"/>
                </a:solidFill>
                <a:latin typeface="Arial"/>
                <a:cs typeface="Arial"/>
              </a:rPr>
              <a:t> </a:t>
            </a:r>
            <a:r>
              <a:rPr sz="1600" i="1" spc="-5" dirty="0">
                <a:solidFill>
                  <a:srgbClr val="404040"/>
                </a:solidFill>
                <a:latin typeface="Arial"/>
                <a:cs typeface="Arial"/>
              </a:rPr>
              <a:t>points</a:t>
            </a:r>
            <a:endParaRPr sz="1600" dirty="0">
              <a:latin typeface="Arial"/>
              <a:cs typeface="Arial"/>
            </a:endParaRPr>
          </a:p>
        </p:txBody>
      </p:sp>
      <p:sp>
        <p:nvSpPr>
          <p:cNvPr id="4" name="object 4"/>
          <p:cNvSpPr txBox="1"/>
          <p:nvPr/>
        </p:nvSpPr>
        <p:spPr>
          <a:xfrm>
            <a:off x="8500427" y="5333491"/>
            <a:ext cx="106045" cy="208279"/>
          </a:xfrm>
          <a:prstGeom prst="rect">
            <a:avLst/>
          </a:prstGeom>
        </p:spPr>
        <p:txBody>
          <a:bodyPr vert="horz" wrap="square" lIns="0" tIns="12700" rIns="0" bIns="0" rtlCol="0">
            <a:spAutoFit/>
          </a:bodyPr>
          <a:lstStyle/>
          <a:p>
            <a:pPr marL="12700">
              <a:lnSpc>
                <a:spcPct val="100000"/>
              </a:lnSpc>
              <a:spcBef>
                <a:spcPts val="100"/>
              </a:spcBef>
            </a:pPr>
            <a:r>
              <a:rPr sz="1200" spc="-40" dirty="0">
                <a:solidFill>
                  <a:srgbClr val="898989"/>
                </a:solidFill>
                <a:latin typeface="Arial"/>
                <a:cs typeface="Arial"/>
              </a:rPr>
              <a:t>8</a:t>
            </a:r>
            <a:endParaRPr sz="1200">
              <a:latin typeface="Arial"/>
              <a:cs typeface="Arial"/>
            </a:endParaRPr>
          </a:p>
        </p:txBody>
      </p:sp>
      <p:grpSp>
        <p:nvGrpSpPr>
          <p:cNvPr id="5" name="object 5"/>
          <p:cNvGrpSpPr/>
          <p:nvPr/>
        </p:nvGrpSpPr>
        <p:grpSpPr>
          <a:xfrm>
            <a:off x="2488552" y="4456767"/>
            <a:ext cx="4034154" cy="1099185"/>
            <a:chOff x="2488552" y="4456767"/>
            <a:chExt cx="4034154" cy="1099185"/>
          </a:xfrm>
        </p:grpSpPr>
        <p:sp>
          <p:nvSpPr>
            <p:cNvPr id="6" name="object 6"/>
            <p:cNvSpPr/>
            <p:nvPr/>
          </p:nvSpPr>
          <p:spPr>
            <a:xfrm>
              <a:off x="2488552" y="4904536"/>
              <a:ext cx="1867535" cy="468630"/>
            </a:xfrm>
            <a:custGeom>
              <a:avLst/>
              <a:gdLst/>
              <a:ahLst/>
              <a:cxnLst/>
              <a:rect l="l" t="t" r="r" b="b"/>
              <a:pathLst>
                <a:path w="1867535" h="468629">
                  <a:moveTo>
                    <a:pt x="1867420" y="430491"/>
                  </a:moveTo>
                  <a:lnTo>
                    <a:pt x="1791220" y="392391"/>
                  </a:lnTo>
                  <a:lnTo>
                    <a:pt x="1791220" y="417791"/>
                  </a:lnTo>
                  <a:lnTo>
                    <a:pt x="0" y="417791"/>
                  </a:lnTo>
                  <a:lnTo>
                    <a:pt x="0" y="443191"/>
                  </a:lnTo>
                  <a:lnTo>
                    <a:pt x="1791220" y="443191"/>
                  </a:lnTo>
                  <a:lnTo>
                    <a:pt x="1791220" y="468591"/>
                  </a:lnTo>
                  <a:lnTo>
                    <a:pt x="1842020" y="443191"/>
                  </a:lnTo>
                  <a:lnTo>
                    <a:pt x="1867420" y="430491"/>
                  </a:lnTo>
                  <a:close/>
                </a:path>
                <a:path w="1867535" h="468629">
                  <a:moveTo>
                    <a:pt x="1867420" y="304495"/>
                  </a:moveTo>
                  <a:lnTo>
                    <a:pt x="1791220" y="266395"/>
                  </a:lnTo>
                  <a:lnTo>
                    <a:pt x="1791220" y="291795"/>
                  </a:lnTo>
                  <a:lnTo>
                    <a:pt x="0" y="291795"/>
                  </a:lnTo>
                  <a:lnTo>
                    <a:pt x="0" y="317195"/>
                  </a:lnTo>
                  <a:lnTo>
                    <a:pt x="1791220" y="317195"/>
                  </a:lnTo>
                  <a:lnTo>
                    <a:pt x="1791220" y="342595"/>
                  </a:lnTo>
                  <a:lnTo>
                    <a:pt x="1842020" y="317195"/>
                  </a:lnTo>
                  <a:lnTo>
                    <a:pt x="1867420" y="304495"/>
                  </a:lnTo>
                  <a:close/>
                </a:path>
                <a:path w="1867535" h="468629">
                  <a:moveTo>
                    <a:pt x="1867420" y="172656"/>
                  </a:moveTo>
                  <a:lnTo>
                    <a:pt x="1842020" y="159956"/>
                  </a:lnTo>
                  <a:lnTo>
                    <a:pt x="1791220" y="134556"/>
                  </a:lnTo>
                  <a:lnTo>
                    <a:pt x="1791220" y="159956"/>
                  </a:lnTo>
                  <a:lnTo>
                    <a:pt x="0" y="159956"/>
                  </a:lnTo>
                  <a:lnTo>
                    <a:pt x="0" y="185356"/>
                  </a:lnTo>
                  <a:lnTo>
                    <a:pt x="1791220" y="185356"/>
                  </a:lnTo>
                  <a:lnTo>
                    <a:pt x="1791220" y="210756"/>
                  </a:lnTo>
                  <a:lnTo>
                    <a:pt x="1842020" y="185356"/>
                  </a:lnTo>
                  <a:lnTo>
                    <a:pt x="1867420" y="172656"/>
                  </a:lnTo>
                  <a:close/>
                </a:path>
                <a:path w="1867535" h="468629">
                  <a:moveTo>
                    <a:pt x="1867420" y="38100"/>
                  </a:moveTo>
                  <a:lnTo>
                    <a:pt x="1791220" y="0"/>
                  </a:lnTo>
                  <a:lnTo>
                    <a:pt x="1791220" y="25400"/>
                  </a:lnTo>
                  <a:lnTo>
                    <a:pt x="0" y="25387"/>
                  </a:lnTo>
                  <a:lnTo>
                    <a:pt x="0" y="50787"/>
                  </a:lnTo>
                  <a:lnTo>
                    <a:pt x="1791220" y="50800"/>
                  </a:lnTo>
                  <a:lnTo>
                    <a:pt x="1791220" y="76200"/>
                  </a:lnTo>
                  <a:lnTo>
                    <a:pt x="1842020" y="50800"/>
                  </a:lnTo>
                  <a:lnTo>
                    <a:pt x="1803920" y="50800"/>
                  </a:lnTo>
                  <a:lnTo>
                    <a:pt x="1842020" y="50787"/>
                  </a:lnTo>
                  <a:lnTo>
                    <a:pt x="1867420" y="38100"/>
                  </a:lnTo>
                  <a:close/>
                </a:path>
              </a:pathLst>
            </a:custGeom>
            <a:solidFill>
              <a:srgbClr val="BD3347"/>
            </a:solidFill>
          </p:spPr>
          <p:txBody>
            <a:bodyPr wrap="square" lIns="0" tIns="0" rIns="0" bIns="0" rtlCol="0"/>
            <a:lstStyle/>
            <a:p>
              <a:endParaRPr/>
            </a:p>
          </p:txBody>
        </p:sp>
        <p:sp>
          <p:nvSpPr>
            <p:cNvPr id="7" name="object 7"/>
            <p:cNvSpPr/>
            <p:nvPr/>
          </p:nvSpPr>
          <p:spPr>
            <a:xfrm>
              <a:off x="4072724" y="4456767"/>
              <a:ext cx="0" cy="989330"/>
            </a:xfrm>
            <a:custGeom>
              <a:avLst/>
              <a:gdLst/>
              <a:ahLst/>
              <a:cxnLst/>
              <a:rect l="l" t="t" r="r" b="b"/>
              <a:pathLst>
                <a:path h="989329">
                  <a:moveTo>
                    <a:pt x="0" y="0"/>
                  </a:moveTo>
                  <a:lnTo>
                    <a:pt x="1" y="989269"/>
                  </a:lnTo>
                </a:path>
              </a:pathLst>
            </a:custGeom>
            <a:ln w="12700">
              <a:solidFill>
                <a:srgbClr val="7F7F7F"/>
              </a:solidFill>
            </a:ln>
          </p:spPr>
          <p:txBody>
            <a:bodyPr wrap="square" lIns="0" tIns="0" rIns="0" bIns="0" rtlCol="0"/>
            <a:lstStyle/>
            <a:p>
              <a:endParaRPr/>
            </a:p>
          </p:txBody>
        </p:sp>
        <p:sp>
          <p:nvSpPr>
            <p:cNvPr id="8" name="object 8"/>
            <p:cNvSpPr/>
            <p:nvPr/>
          </p:nvSpPr>
          <p:spPr>
            <a:xfrm>
              <a:off x="4072166" y="4471835"/>
              <a:ext cx="860425" cy="292735"/>
            </a:xfrm>
            <a:custGeom>
              <a:avLst/>
              <a:gdLst/>
              <a:ahLst/>
              <a:cxnLst/>
              <a:rect l="l" t="t" r="r" b="b"/>
              <a:pathLst>
                <a:path w="860425" h="292735">
                  <a:moveTo>
                    <a:pt x="859878" y="254127"/>
                  </a:moveTo>
                  <a:lnTo>
                    <a:pt x="783678" y="216027"/>
                  </a:lnTo>
                  <a:lnTo>
                    <a:pt x="783678" y="241427"/>
                  </a:lnTo>
                  <a:lnTo>
                    <a:pt x="12" y="241427"/>
                  </a:lnTo>
                  <a:lnTo>
                    <a:pt x="0" y="266827"/>
                  </a:lnTo>
                  <a:lnTo>
                    <a:pt x="783678" y="266827"/>
                  </a:lnTo>
                  <a:lnTo>
                    <a:pt x="783678" y="292227"/>
                  </a:lnTo>
                  <a:lnTo>
                    <a:pt x="834478" y="266827"/>
                  </a:lnTo>
                  <a:lnTo>
                    <a:pt x="859878" y="254127"/>
                  </a:lnTo>
                  <a:close/>
                </a:path>
                <a:path w="860425" h="292735">
                  <a:moveTo>
                    <a:pt x="859878" y="146799"/>
                  </a:moveTo>
                  <a:lnTo>
                    <a:pt x="783678" y="108699"/>
                  </a:lnTo>
                  <a:lnTo>
                    <a:pt x="783678" y="134099"/>
                  </a:lnTo>
                  <a:lnTo>
                    <a:pt x="12" y="134099"/>
                  </a:lnTo>
                  <a:lnTo>
                    <a:pt x="0" y="159499"/>
                  </a:lnTo>
                  <a:lnTo>
                    <a:pt x="783678" y="159499"/>
                  </a:lnTo>
                  <a:lnTo>
                    <a:pt x="783678" y="184899"/>
                  </a:lnTo>
                  <a:lnTo>
                    <a:pt x="834478" y="159499"/>
                  </a:lnTo>
                  <a:lnTo>
                    <a:pt x="859878" y="146799"/>
                  </a:lnTo>
                  <a:close/>
                </a:path>
                <a:path w="860425" h="292735">
                  <a:moveTo>
                    <a:pt x="859878" y="38100"/>
                  </a:moveTo>
                  <a:lnTo>
                    <a:pt x="783678" y="0"/>
                  </a:lnTo>
                  <a:lnTo>
                    <a:pt x="783678" y="25400"/>
                  </a:lnTo>
                  <a:lnTo>
                    <a:pt x="558" y="25400"/>
                  </a:lnTo>
                  <a:lnTo>
                    <a:pt x="558" y="50800"/>
                  </a:lnTo>
                  <a:lnTo>
                    <a:pt x="783678" y="50800"/>
                  </a:lnTo>
                  <a:lnTo>
                    <a:pt x="783678" y="76200"/>
                  </a:lnTo>
                  <a:lnTo>
                    <a:pt x="834478" y="50800"/>
                  </a:lnTo>
                  <a:lnTo>
                    <a:pt x="859878" y="38100"/>
                  </a:lnTo>
                  <a:close/>
                </a:path>
              </a:pathLst>
            </a:custGeom>
            <a:solidFill>
              <a:srgbClr val="3FB1F1"/>
            </a:solidFill>
          </p:spPr>
          <p:txBody>
            <a:bodyPr wrap="square" lIns="0" tIns="0" rIns="0" bIns="0" rtlCol="0"/>
            <a:lstStyle/>
            <a:p>
              <a:endParaRPr/>
            </a:p>
          </p:txBody>
        </p:sp>
        <p:sp>
          <p:nvSpPr>
            <p:cNvPr id="9" name="object 9"/>
            <p:cNvSpPr/>
            <p:nvPr/>
          </p:nvSpPr>
          <p:spPr>
            <a:xfrm>
              <a:off x="4932045" y="4456767"/>
              <a:ext cx="0" cy="989330"/>
            </a:xfrm>
            <a:custGeom>
              <a:avLst/>
              <a:gdLst/>
              <a:ahLst/>
              <a:cxnLst/>
              <a:rect l="l" t="t" r="r" b="b"/>
              <a:pathLst>
                <a:path h="989329">
                  <a:moveTo>
                    <a:pt x="0" y="0"/>
                  </a:moveTo>
                  <a:lnTo>
                    <a:pt x="1" y="989269"/>
                  </a:lnTo>
                </a:path>
              </a:pathLst>
            </a:custGeom>
            <a:ln w="12700">
              <a:solidFill>
                <a:srgbClr val="7F7F7F"/>
              </a:solidFill>
            </a:ln>
          </p:spPr>
          <p:txBody>
            <a:bodyPr wrap="square" lIns="0" tIns="0" rIns="0" bIns="0" rtlCol="0"/>
            <a:lstStyle/>
            <a:p>
              <a:endParaRPr/>
            </a:p>
          </p:txBody>
        </p:sp>
        <p:sp>
          <p:nvSpPr>
            <p:cNvPr id="10" name="object 10"/>
            <p:cNvSpPr/>
            <p:nvPr/>
          </p:nvSpPr>
          <p:spPr>
            <a:xfrm>
              <a:off x="4644009" y="4904536"/>
              <a:ext cx="1872614" cy="468630"/>
            </a:xfrm>
            <a:custGeom>
              <a:avLst/>
              <a:gdLst/>
              <a:ahLst/>
              <a:cxnLst/>
              <a:rect l="l" t="t" r="r" b="b"/>
              <a:pathLst>
                <a:path w="1872615" h="468629">
                  <a:moveTo>
                    <a:pt x="1872195" y="430491"/>
                  </a:moveTo>
                  <a:lnTo>
                    <a:pt x="1796008" y="392391"/>
                  </a:lnTo>
                  <a:lnTo>
                    <a:pt x="1796008" y="417791"/>
                  </a:lnTo>
                  <a:lnTo>
                    <a:pt x="0" y="417791"/>
                  </a:lnTo>
                  <a:lnTo>
                    <a:pt x="0" y="443191"/>
                  </a:lnTo>
                  <a:lnTo>
                    <a:pt x="1796008" y="443191"/>
                  </a:lnTo>
                  <a:lnTo>
                    <a:pt x="1796008" y="468591"/>
                  </a:lnTo>
                  <a:lnTo>
                    <a:pt x="1846795" y="443191"/>
                  </a:lnTo>
                  <a:lnTo>
                    <a:pt x="1872195" y="430491"/>
                  </a:lnTo>
                  <a:close/>
                </a:path>
                <a:path w="1872615" h="468629">
                  <a:moveTo>
                    <a:pt x="1872195" y="304495"/>
                  </a:moveTo>
                  <a:lnTo>
                    <a:pt x="1796008" y="266395"/>
                  </a:lnTo>
                  <a:lnTo>
                    <a:pt x="1796008" y="291795"/>
                  </a:lnTo>
                  <a:lnTo>
                    <a:pt x="0" y="291795"/>
                  </a:lnTo>
                  <a:lnTo>
                    <a:pt x="0" y="317195"/>
                  </a:lnTo>
                  <a:lnTo>
                    <a:pt x="1796008" y="317195"/>
                  </a:lnTo>
                  <a:lnTo>
                    <a:pt x="1796008" y="342595"/>
                  </a:lnTo>
                  <a:lnTo>
                    <a:pt x="1846795" y="317195"/>
                  </a:lnTo>
                  <a:lnTo>
                    <a:pt x="1872195" y="304495"/>
                  </a:lnTo>
                  <a:close/>
                </a:path>
                <a:path w="1872615" h="468629">
                  <a:moveTo>
                    <a:pt x="1872195" y="171297"/>
                  </a:moveTo>
                  <a:lnTo>
                    <a:pt x="1796008" y="133197"/>
                  </a:lnTo>
                  <a:lnTo>
                    <a:pt x="1796008" y="158597"/>
                  </a:lnTo>
                  <a:lnTo>
                    <a:pt x="0" y="158597"/>
                  </a:lnTo>
                  <a:lnTo>
                    <a:pt x="0" y="183997"/>
                  </a:lnTo>
                  <a:lnTo>
                    <a:pt x="1796008" y="183997"/>
                  </a:lnTo>
                  <a:lnTo>
                    <a:pt x="1796008" y="209397"/>
                  </a:lnTo>
                  <a:lnTo>
                    <a:pt x="1846795" y="183997"/>
                  </a:lnTo>
                  <a:lnTo>
                    <a:pt x="1872195" y="171297"/>
                  </a:lnTo>
                  <a:close/>
                </a:path>
                <a:path w="1872615" h="468629">
                  <a:moveTo>
                    <a:pt x="1872195" y="38100"/>
                  </a:moveTo>
                  <a:lnTo>
                    <a:pt x="1796008" y="0"/>
                  </a:lnTo>
                  <a:lnTo>
                    <a:pt x="1796008" y="25400"/>
                  </a:lnTo>
                  <a:lnTo>
                    <a:pt x="0" y="25387"/>
                  </a:lnTo>
                  <a:lnTo>
                    <a:pt x="0" y="50787"/>
                  </a:lnTo>
                  <a:lnTo>
                    <a:pt x="1796008" y="50800"/>
                  </a:lnTo>
                  <a:lnTo>
                    <a:pt x="1796008" y="76200"/>
                  </a:lnTo>
                  <a:lnTo>
                    <a:pt x="1846795" y="50800"/>
                  </a:lnTo>
                  <a:lnTo>
                    <a:pt x="1872195" y="38100"/>
                  </a:lnTo>
                  <a:close/>
                </a:path>
              </a:pathLst>
            </a:custGeom>
            <a:solidFill>
              <a:srgbClr val="BD3347"/>
            </a:solidFill>
          </p:spPr>
          <p:txBody>
            <a:bodyPr wrap="square" lIns="0" tIns="0" rIns="0" bIns="0" rtlCol="0"/>
            <a:lstStyle/>
            <a:p>
              <a:endParaRPr/>
            </a:p>
          </p:txBody>
        </p:sp>
        <p:sp>
          <p:nvSpPr>
            <p:cNvPr id="11" name="object 11"/>
            <p:cNvSpPr/>
            <p:nvPr/>
          </p:nvSpPr>
          <p:spPr>
            <a:xfrm>
              <a:off x="6516217" y="4470615"/>
              <a:ext cx="0" cy="989330"/>
            </a:xfrm>
            <a:custGeom>
              <a:avLst/>
              <a:gdLst/>
              <a:ahLst/>
              <a:cxnLst/>
              <a:rect l="l" t="t" r="r" b="b"/>
              <a:pathLst>
                <a:path h="989329">
                  <a:moveTo>
                    <a:pt x="0" y="0"/>
                  </a:moveTo>
                  <a:lnTo>
                    <a:pt x="1" y="989269"/>
                  </a:lnTo>
                </a:path>
              </a:pathLst>
            </a:custGeom>
            <a:ln w="12700">
              <a:solidFill>
                <a:srgbClr val="7F7F7F"/>
              </a:solidFill>
            </a:ln>
          </p:spPr>
          <p:txBody>
            <a:bodyPr wrap="square" lIns="0" tIns="0" rIns="0" bIns="0" rtlCol="0"/>
            <a:lstStyle/>
            <a:p>
              <a:endParaRPr/>
            </a:p>
          </p:txBody>
        </p:sp>
        <p:sp>
          <p:nvSpPr>
            <p:cNvPr id="12" name="object 12"/>
            <p:cNvSpPr/>
            <p:nvPr/>
          </p:nvSpPr>
          <p:spPr>
            <a:xfrm>
              <a:off x="4355973" y="4456767"/>
              <a:ext cx="0" cy="989330"/>
            </a:xfrm>
            <a:custGeom>
              <a:avLst/>
              <a:gdLst/>
              <a:ahLst/>
              <a:cxnLst/>
              <a:rect l="l" t="t" r="r" b="b"/>
              <a:pathLst>
                <a:path h="989329">
                  <a:moveTo>
                    <a:pt x="0" y="0"/>
                  </a:moveTo>
                  <a:lnTo>
                    <a:pt x="1" y="989269"/>
                  </a:lnTo>
                </a:path>
              </a:pathLst>
            </a:custGeom>
            <a:ln w="12700">
              <a:solidFill>
                <a:srgbClr val="7F7F7F"/>
              </a:solidFill>
            </a:ln>
          </p:spPr>
          <p:txBody>
            <a:bodyPr wrap="square" lIns="0" tIns="0" rIns="0" bIns="0" rtlCol="0"/>
            <a:lstStyle/>
            <a:p>
              <a:endParaRPr/>
            </a:p>
          </p:txBody>
        </p:sp>
        <p:sp>
          <p:nvSpPr>
            <p:cNvPr id="13" name="object 13"/>
            <p:cNvSpPr/>
            <p:nvPr/>
          </p:nvSpPr>
          <p:spPr>
            <a:xfrm>
              <a:off x="4427982" y="4456767"/>
              <a:ext cx="0" cy="989330"/>
            </a:xfrm>
            <a:custGeom>
              <a:avLst/>
              <a:gdLst/>
              <a:ahLst/>
              <a:cxnLst/>
              <a:rect l="l" t="t" r="r" b="b"/>
              <a:pathLst>
                <a:path h="989329">
                  <a:moveTo>
                    <a:pt x="0" y="0"/>
                  </a:moveTo>
                  <a:lnTo>
                    <a:pt x="1" y="989269"/>
                  </a:lnTo>
                </a:path>
              </a:pathLst>
            </a:custGeom>
            <a:ln w="12700">
              <a:solidFill>
                <a:srgbClr val="7F7F7F"/>
              </a:solidFill>
            </a:ln>
          </p:spPr>
          <p:txBody>
            <a:bodyPr wrap="square" lIns="0" tIns="0" rIns="0" bIns="0" rtlCol="0"/>
            <a:lstStyle/>
            <a:p>
              <a:endParaRPr/>
            </a:p>
          </p:txBody>
        </p:sp>
        <p:sp>
          <p:nvSpPr>
            <p:cNvPr id="14" name="object 14"/>
            <p:cNvSpPr/>
            <p:nvPr/>
          </p:nvSpPr>
          <p:spPr>
            <a:xfrm>
              <a:off x="4572000" y="4456767"/>
              <a:ext cx="0" cy="989330"/>
            </a:xfrm>
            <a:custGeom>
              <a:avLst/>
              <a:gdLst/>
              <a:ahLst/>
              <a:cxnLst/>
              <a:rect l="l" t="t" r="r" b="b"/>
              <a:pathLst>
                <a:path h="989329">
                  <a:moveTo>
                    <a:pt x="0" y="0"/>
                  </a:moveTo>
                  <a:lnTo>
                    <a:pt x="1" y="989269"/>
                  </a:lnTo>
                </a:path>
              </a:pathLst>
            </a:custGeom>
            <a:ln w="12700">
              <a:solidFill>
                <a:srgbClr val="7F7F7F"/>
              </a:solidFill>
            </a:ln>
          </p:spPr>
          <p:txBody>
            <a:bodyPr wrap="square" lIns="0" tIns="0" rIns="0" bIns="0" rtlCol="0"/>
            <a:lstStyle/>
            <a:p>
              <a:endParaRPr/>
            </a:p>
          </p:txBody>
        </p:sp>
        <p:sp>
          <p:nvSpPr>
            <p:cNvPr id="15" name="object 15"/>
            <p:cNvSpPr/>
            <p:nvPr/>
          </p:nvSpPr>
          <p:spPr>
            <a:xfrm>
              <a:off x="4644008" y="4456767"/>
              <a:ext cx="0" cy="989330"/>
            </a:xfrm>
            <a:custGeom>
              <a:avLst/>
              <a:gdLst/>
              <a:ahLst/>
              <a:cxnLst/>
              <a:rect l="l" t="t" r="r" b="b"/>
              <a:pathLst>
                <a:path h="989329">
                  <a:moveTo>
                    <a:pt x="0" y="0"/>
                  </a:moveTo>
                  <a:lnTo>
                    <a:pt x="1" y="989269"/>
                  </a:lnTo>
                </a:path>
              </a:pathLst>
            </a:custGeom>
            <a:ln w="12700">
              <a:solidFill>
                <a:srgbClr val="7F7F7F"/>
              </a:solidFill>
            </a:ln>
          </p:spPr>
          <p:txBody>
            <a:bodyPr wrap="square" lIns="0" tIns="0" rIns="0" bIns="0" rtlCol="0"/>
            <a:lstStyle/>
            <a:p>
              <a:endParaRPr/>
            </a:p>
          </p:txBody>
        </p:sp>
        <p:sp>
          <p:nvSpPr>
            <p:cNvPr id="16" name="object 16"/>
            <p:cNvSpPr/>
            <p:nvPr/>
          </p:nvSpPr>
          <p:spPr>
            <a:xfrm>
              <a:off x="4427982" y="4904700"/>
              <a:ext cx="144017" cy="76200"/>
            </a:xfrm>
            <a:prstGeom prst="rect">
              <a:avLst/>
            </a:prstGeom>
            <a:blipFill>
              <a:blip r:embed="rId3" cstate="print"/>
              <a:stretch>
                <a:fillRect/>
              </a:stretch>
            </a:blipFill>
          </p:spPr>
          <p:txBody>
            <a:bodyPr wrap="square" lIns="0" tIns="0" rIns="0" bIns="0" rtlCol="0"/>
            <a:lstStyle/>
            <a:p>
              <a:endParaRPr/>
            </a:p>
          </p:txBody>
        </p:sp>
        <p:sp>
          <p:nvSpPr>
            <p:cNvPr id="17" name="object 17"/>
            <p:cNvSpPr/>
            <p:nvPr/>
          </p:nvSpPr>
          <p:spPr>
            <a:xfrm>
              <a:off x="4427982" y="5037725"/>
              <a:ext cx="144017" cy="76200"/>
            </a:xfrm>
            <a:prstGeom prst="rect">
              <a:avLst/>
            </a:prstGeom>
            <a:blipFill>
              <a:blip r:embed="rId3" cstate="print"/>
              <a:stretch>
                <a:fillRect/>
              </a:stretch>
            </a:blipFill>
          </p:spPr>
          <p:txBody>
            <a:bodyPr wrap="square" lIns="0" tIns="0" rIns="0" bIns="0" rtlCol="0"/>
            <a:lstStyle/>
            <a:p>
              <a:endParaRPr/>
            </a:p>
          </p:txBody>
        </p:sp>
        <p:sp>
          <p:nvSpPr>
            <p:cNvPr id="18" name="object 18"/>
            <p:cNvSpPr/>
            <p:nvPr/>
          </p:nvSpPr>
          <p:spPr>
            <a:xfrm>
              <a:off x="4427982" y="5170925"/>
              <a:ext cx="144017" cy="76200"/>
            </a:xfrm>
            <a:prstGeom prst="rect">
              <a:avLst/>
            </a:prstGeom>
            <a:blipFill>
              <a:blip r:embed="rId3" cstate="print"/>
              <a:stretch>
                <a:fillRect/>
              </a:stretch>
            </a:blipFill>
          </p:spPr>
          <p:txBody>
            <a:bodyPr wrap="square" lIns="0" tIns="0" rIns="0" bIns="0" rtlCol="0"/>
            <a:lstStyle/>
            <a:p>
              <a:endParaRPr/>
            </a:p>
          </p:txBody>
        </p:sp>
        <p:sp>
          <p:nvSpPr>
            <p:cNvPr id="19" name="object 19"/>
            <p:cNvSpPr/>
            <p:nvPr/>
          </p:nvSpPr>
          <p:spPr>
            <a:xfrm>
              <a:off x="4349624" y="5465134"/>
              <a:ext cx="84708" cy="87545"/>
            </a:xfrm>
            <a:prstGeom prst="rect">
              <a:avLst/>
            </a:prstGeom>
            <a:blipFill>
              <a:blip r:embed="rId4" cstate="print"/>
              <a:stretch>
                <a:fillRect/>
              </a:stretch>
            </a:blipFill>
          </p:spPr>
          <p:txBody>
            <a:bodyPr wrap="square" lIns="0" tIns="0" rIns="0" bIns="0" rtlCol="0"/>
            <a:lstStyle/>
            <a:p>
              <a:endParaRPr/>
            </a:p>
          </p:txBody>
        </p:sp>
        <p:sp>
          <p:nvSpPr>
            <p:cNvPr id="20" name="object 20"/>
            <p:cNvSpPr/>
            <p:nvPr/>
          </p:nvSpPr>
          <p:spPr>
            <a:xfrm>
              <a:off x="4427982" y="5296924"/>
              <a:ext cx="144017" cy="76200"/>
            </a:xfrm>
            <a:prstGeom prst="rect">
              <a:avLst/>
            </a:prstGeom>
            <a:blipFill>
              <a:blip r:embed="rId3" cstate="print"/>
              <a:stretch>
                <a:fillRect/>
              </a:stretch>
            </a:blipFill>
          </p:spPr>
          <p:txBody>
            <a:bodyPr wrap="square" lIns="0" tIns="0" rIns="0" bIns="0" rtlCol="0"/>
            <a:lstStyle/>
            <a:p>
              <a:endParaRPr/>
            </a:p>
          </p:txBody>
        </p:sp>
        <p:sp>
          <p:nvSpPr>
            <p:cNvPr id="21" name="object 21"/>
            <p:cNvSpPr/>
            <p:nvPr/>
          </p:nvSpPr>
          <p:spPr>
            <a:xfrm>
              <a:off x="4565650" y="5463052"/>
              <a:ext cx="84708" cy="92409"/>
            </a:xfrm>
            <a:prstGeom prst="rect">
              <a:avLst/>
            </a:prstGeom>
            <a:blipFill>
              <a:blip r:embed="rId5" cstate="print"/>
              <a:stretch>
                <a:fillRect/>
              </a:stretch>
            </a:blipFill>
          </p:spPr>
          <p:txBody>
            <a:bodyPr wrap="square" lIns="0" tIns="0" rIns="0" bIns="0" rtlCol="0"/>
            <a:lstStyle/>
            <a:p>
              <a:endParaRPr/>
            </a:p>
          </p:txBody>
        </p:sp>
      </p:grpSp>
      <p:sp>
        <p:nvSpPr>
          <p:cNvPr id="22" name="object 22"/>
          <p:cNvSpPr txBox="1"/>
          <p:nvPr/>
        </p:nvSpPr>
        <p:spPr>
          <a:xfrm>
            <a:off x="1511896" y="4988052"/>
            <a:ext cx="774065" cy="238760"/>
          </a:xfrm>
          <a:prstGeom prst="rect">
            <a:avLst/>
          </a:prstGeom>
        </p:spPr>
        <p:txBody>
          <a:bodyPr vert="horz" wrap="square" lIns="0" tIns="12700" rIns="0" bIns="0" rtlCol="0">
            <a:spAutoFit/>
          </a:bodyPr>
          <a:lstStyle/>
          <a:p>
            <a:pPr marL="12700">
              <a:lnSpc>
                <a:spcPct val="100000"/>
              </a:lnSpc>
              <a:spcBef>
                <a:spcPts val="100"/>
              </a:spcBef>
            </a:pPr>
            <a:r>
              <a:rPr sz="1400" b="1" spc="-5" dirty="0">
                <a:solidFill>
                  <a:srgbClr val="941100"/>
                </a:solidFill>
                <a:latin typeface="Arial"/>
                <a:cs typeface="Arial"/>
              </a:rPr>
              <a:t>M</a:t>
            </a:r>
            <a:r>
              <a:rPr sz="1400" b="1" spc="-10" dirty="0">
                <a:solidFill>
                  <a:srgbClr val="941100"/>
                </a:solidFill>
                <a:latin typeface="Arial"/>
                <a:cs typeface="Arial"/>
              </a:rPr>
              <a:t>u</a:t>
            </a:r>
            <a:r>
              <a:rPr sz="1400" b="1" spc="-5" dirty="0">
                <a:solidFill>
                  <a:srgbClr val="941100"/>
                </a:solidFill>
                <a:latin typeface="Arial"/>
                <a:cs typeface="Arial"/>
              </a:rPr>
              <a:t>tat</a:t>
            </a:r>
            <a:r>
              <a:rPr sz="1400" b="1" spc="-10" dirty="0">
                <a:solidFill>
                  <a:srgbClr val="941100"/>
                </a:solidFill>
                <a:latin typeface="Arial"/>
                <a:cs typeface="Arial"/>
              </a:rPr>
              <a:t>o</a:t>
            </a:r>
            <a:r>
              <a:rPr sz="1400" b="1" spc="5" dirty="0">
                <a:solidFill>
                  <a:srgbClr val="941100"/>
                </a:solidFill>
                <a:latin typeface="Arial"/>
                <a:cs typeface="Arial"/>
              </a:rPr>
              <a:t>r</a:t>
            </a:r>
            <a:r>
              <a:rPr sz="1400" b="1" dirty="0">
                <a:solidFill>
                  <a:srgbClr val="941100"/>
                </a:solidFill>
                <a:latin typeface="Arial"/>
                <a:cs typeface="Arial"/>
              </a:rPr>
              <a:t>s</a:t>
            </a:r>
            <a:endParaRPr sz="1400">
              <a:latin typeface="Arial"/>
              <a:cs typeface="Arial"/>
            </a:endParaRPr>
          </a:p>
        </p:txBody>
      </p:sp>
      <p:sp>
        <p:nvSpPr>
          <p:cNvPr id="23" name="object 23"/>
          <p:cNvSpPr txBox="1"/>
          <p:nvPr/>
        </p:nvSpPr>
        <p:spPr>
          <a:xfrm>
            <a:off x="1332357" y="4491228"/>
            <a:ext cx="1030605" cy="238760"/>
          </a:xfrm>
          <a:prstGeom prst="rect">
            <a:avLst/>
          </a:prstGeom>
        </p:spPr>
        <p:txBody>
          <a:bodyPr vert="horz" wrap="square" lIns="0" tIns="12700" rIns="0" bIns="0" rtlCol="0">
            <a:spAutoFit/>
          </a:bodyPr>
          <a:lstStyle/>
          <a:p>
            <a:pPr marL="12700">
              <a:lnSpc>
                <a:spcPct val="100000"/>
              </a:lnSpc>
              <a:spcBef>
                <a:spcPts val="100"/>
              </a:spcBef>
            </a:pPr>
            <a:r>
              <a:rPr sz="1400" b="1" spc="-5" dirty="0">
                <a:solidFill>
                  <a:srgbClr val="00B0F0"/>
                </a:solidFill>
                <a:latin typeface="Arial"/>
                <a:cs typeface="Arial"/>
              </a:rPr>
              <a:t>GC</a:t>
            </a:r>
            <a:r>
              <a:rPr sz="1400" b="1" spc="-55" dirty="0">
                <a:solidFill>
                  <a:srgbClr val="00B0F0"/>
                </a:solidFill>
                <a:latin typeface="Arial"/>
                <a:cs typeface="Arial"/>
              </a:rPr>
              <a:t> </a:t>
            </a:r>
            <a:r>
              <a:rPr sz="1400" b="1" spc="-10" dirty="0">
                <a:solidFill>
                  <a:srgbClr val="00B0F0"/>
                </a:solidFill>
                <a:latin typeface="Arial"/>
                <a:cs typeface="Arial"/>
              </a:rPr>
              <a:t>Threads</a:t>
            </a:r>
            <a:endParaRPr sz="1400">
              <a:latin typeface="Arial"/>
              <a:cs typeface="Arial"/>
            </a:endParaRPr>
          </a:p>
        </p:txBody>
      </p:sp>
      <p:sp>
        <p:nvSpPr>
          <p:cNvPr id="24" name="object 24"/>
          <p:cNvSpPr txBox="1"/>
          <p:nvPr/>
        </p:nvSpPr>
        <p:spPr>
          <a:xfrm>
            <a:off x="4191330" y="5551932"/>
            <a:ext cx="671195" cy="147320"/>
          </a:xfrm>
          <a:prstGeom prst="rect">
            <a:avLst/>
          </a:prstGeom>
        </p:spPr>
        <p:txBody>
          <a:bodyPr vert="horz" wrap="square" lIns="0" tIns="12700" rIns="0" bIns="0" rtlCol="0">
            <a:spAutoFit/>
          </a:bodyPr>
          <a:lstStyle/>
          <a:p>
            <a:pPr marL="12700">
              <a:lnSpc>
                <a:spcPct val="100000"/>
              </a:lnSpc>
              <a:spcBef>
                <a:spcPts val="100"/>
              </a:spcBef>
            </a:pPr>
            <a:r>
              <a:rPr sz="800" b="1" spc="-5" dirty="0">
                <a:solidFill>
                  <a:srgbClr val="941100"/>
                </a:solidFill>
                <a:latin typeface="Arial"/>
                <a:cs typeface="Arial"/>
              </a:rPr>
              <a:t>Short</a:t>
            </a:r>
            <a:r>
              <a:rPr sz="800" b="1" spc="-60" dirty="0">
                <a:solidFill>
                  <a:srgbClr val="941100"/>
                </a:solidFill>
                <a:latin typeface="Arial"/>
                <a:cs typeface="Arial"/>
              </a:rPr>
              <a:t> </a:t>
            </a:r>
            <a:r>
              <a:rPr sz="800" b="1" dirty="0">
                <a:solidFill>
                  <a:srgbClr val="941100"/>
                </a:solidFill>
                <a:latin typeface="Arial"/>
                <a:cs typeface="Arial"/>
              </a:rPr>
              <a:t>pauses</a:t>
            </a:r>
            <a:endParaRPr sz="800">
              <a:latin typeface="Arial"/>
              <a:cs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409957"/>
            <a:ext cx="7563484" cy="513080"/>
          </a:xfrm>
          <a:prstGeom prst="rect">
            <a:avLst/>
          </a:prstGeom>
        </p:spPr>
        <p:txBody>
          <a:bodyPr vert="horz" wrap="square" lIns="0" tIns="12700" rIns="0" bIns="0" rtlCol="0">
            <a:spAutoFit/>
          </a:bodyPr>
          <a:lstStyle/>
          <a:p>
            <a:pPr marL="12700">
              <a:lnSpc>
                <a:spcPct val="100000"/>
              </a:lnSpc>
              <a:spcBef>
                <a:spcPts val="100"/>
              </a:spcBef>
            </a:pPr>
            <a:r>
              <a:rPr sz="3200" b="1" spc="75" dirty="0">
                <a:solidFill>
                  <a:srgbClr val="BE384B"/>
                </a:solidFill>
                <a:latin typeface="Arial"/>
                <a:cs typeface="Arial"/>
              </a:rPr>
              <a:t>Concurrent </a:t>
            </a:r>
            <a:r>
              <a:rPr sz="3200" b="1" spc="-100" dirty="0">
                <a:solidFill>
                  <a:srgbClr val="BE384B"/>
                </a:solidFill>
                <a:latin typeface="Arial"/>
                <a:cs typeface="Arial"/>
              </a:rPr>
              <a:t>GC </a:t>
            </a:r>
            <a:r>
              <a:rPr sz="3200" b="1" spc="-10" dirty="0">
                <a:solidFill>
                  <a:srgbClr val="BE384B"/>
                </a:solidFill>
                <a:latin typeface="Arial"/>
                <a:cs typeface="Arial"/>
              </a:rPr>
              <a:t>Is </a:t>
            </a:r>
            <a:r>
              <a:rPr sz="3200" b="1" spc="265" dirty="0">
                <a:solidFill>
                  <a:srgbClr val="BE384B"/>
                </a:solidFill>
                <a:latin typeface="Arial"/>
                <a:cs typeface="Arial"/>
              </a:rPr>
              <a:t>Not </a:t>
            </a:r>
            <a:r>
              <a:rPr sz="3200" b="1" spc="50" dirty="0">
                <a:solidFill>
                  <a:srgbClr val="BE384B"/>
                </a:solidFill>
                <a:latin typeface="Arial"/>
                <a:cs typeface="Arial"/>
              </a:rPr>
              <a:t>Always</a:t>
            </a:r>
            <a:r>
              <a:rPr sz="3200" b="1" spc="-10" dirty="0">
                <a:solidFill>
                  <a:srgbClr val="BE384B"/>
                </a:solidFill>
                <a:latin typeface="Arial"/>
                <a:cs typeface="Arial"/>
              </a:rPr>
              <a:t> </a:t>
            </a:r>
            <a:r>
              <a:rPr sz="3200" b="1" spc="140" dirty="0">
                <a:solidFill>
                  <a:srgbClr val="BE384B"/>
                </a:solidFill>
                <a:latin typeface="Arial"/>
                <a:cs typeface="Arial"/>
              </a:rPr>
              <a:t>Helpful</a:t>
            </a:r>
            <a:endParaRPr sz="3200">
              <a:latin typeface="Arial"/>
              <a:cs typeface="Arial"/>
            </a:endParaRPr>
          </a:p>
        </p:txBody>
      </p:sp>
      <p:sp>
        <p:nvSpPr>
          <p:cNvPr id="3" name="object 3"/>
          <p:cNvSpPr txBox="1"/>
          <p:nvPr/>
        </p:nvSpPr>
        <p:spPr>
          <a:xfrm>
            <a:off x="535940" y="1263141"/>
            <a:ext cx="7964805" cy="1146810"/>
          </a:xfrm>
          <a:prstGeom prst="rect">
            <a:avLst/>
          </a:prstGeom>
        </p:spPr>
        <p:txBody>
          <a:bodyPr vert="horz" wrap="square" lIns="0" tIns="140970" rIns="0" bIns="0" rtlCol="0">
            <a:spAutoFit/>
          </a:bodyPr>
          <a:lstStyle/>
          <a:p>
            <a:pPr marL="355600" indent="-342900">
              <a:lnSpc>
                <a:spcPct val="100000"/>
              </a:lnSpc>
              <a:spcBef>
                <a:spcPts val="1110"/>
              </a:spcBef>
              <a:buFont typeface="Arial"/>
              <a:buChar char="•"/>
              <a:tabLst>
                <a:tab pos="354965" algn="l"/>
                <a:tab pos="355600" algn="l"/>
              </a:tabLst>
            </a:pPr>
            <a:r>
              <a:rPr sz="2000" b="1" spc="-10" dirty="0">
                <a:solidFill>
                  <a:srgbClr val="404040"/>
                </a:solidFill>
                <a:latin typeface="Arial"/>
                <a:cs typeface="Arial"/>
              </a:rPr>
              <a:t>Partially </a:t>
            </a:r>
            <a:r>
              <a:rPr sz="2000" b="1" spc="-5" dirty="0">
                <a:solidFill>
                  <a:srgbClr val="404040"/>
                </a:solidFill>
                <a:latin typeface="Arial"/>
                <a:cs typeface="Arial"/>
              </a:rPr>
              <a:t>concurrent GC: </a:t>
            </a:r>
            <a:r>
              <a:rPr sz="2000" b="1" spc="-30" dirty="0">
                <a:solidFill>
                  <a:srgbClr val="404040"/>
                </a:solidFill>
                <a:latin typeface="Arial"/>
                <a:cs typeface="Arial"/>
              </a:rPr>
              <a:t>Tuning </a:t>
            </a:r>
            <a:r>
              <a:rPr sz="2000" b="1" spc="-5" dirty="0">
                <a:solidFill>
                  <a:srgbClr val="404040"/>
                </a:solidFill>
                <a:latin typeface="Arial"/>
                <a:cs typeface="Arial"/>
              </a:rPr>
              <a:t>may lead to worse tail</a:t>
            </a:r>
            <a:r>
              <a:rPr sz="2000" b="1" spc="20" dirty="0">
                <a:solidFill>
                  <a:srgbClr val="404040"/>
                </a:solidFill>
                <a:latin typeface="Arial"/>
                <a:cs typeface="Arial"/>
              </a:rPr>
              <a:t> </a:t>
            </a:r>
            <a:r>
              <a:rPr sz="2000" b="1" spc="-5" dirty="0">
                <a:solidFill>
                  <a:srgbClr val="404040"/>
                </a:solidFill>
                <a:latin typeface="Arial"/>
                <a:cs typeface="Arial"/>
              </a:rPr>
              <a:t>latency</a:t>
            </a:r>
            <a:endParaRPr sz="2000" dirty="0">
              <a:latin typeface="Arial"/>
              <a:cs typeface="Arial"/>
            </a:endParaRPr>
          </a:p>
          <a:p>
            <a:pPr marL="755650" lvl="1" indent="-285750">
              <a:lnSpc>
                <a:spcPct val="100000"/>
              </a:lnSpc>
              <a:spcBef>
                <a:spcPts val="805"/>
              </a:spcBef>
              <a:buChar char="–"/>
              <a:tabLst>
                <a:tab pos="755015" algn="l"/>
                <a:tab pos="755650" algn="l"/>
              </a:tabLst>
            </a:pPr>
            <a:r>
              <a:rPr sz="1600" spc="-5" dirty="0">
                <a:solidFill>
                  <a:srgbClr val="404040"/>
                </a:solidFill>
                <a:latin typeface="Arial"/>
                <a:cs typeface="Arial"/>
              </a:rPr>
              <a:t>Evaluation on </a:t>
            </a:r>
            <a:r>
              <a:rPr sz="1600" dirty="0">
                <a:solidFill>
                  <a:srgbClr val="404040"/>
                </a:solidFill>
                <a:latin typeface="Arial"/>
                <a:cs typeface="Arial"/>
              </a:rPr>
              <a:t>G1: </a:t>
            </a:r>
            <a:r>
              <a:rPr sz="1600" spc="-5" dirty="0">
                <a:solidFill>
                  <a:srgbClr val="404040"/>
                </a:solidFill>
                <a:latin typeface="Arial"/>
                <a:cs typeface="Arial"/>
              </a:rPr>
              <a:t>tuning </a:t>
            </a:r>
            <a:r>
              <a:rPr sz="1600" dirty="0">
                <a:solidFill>
                  <a:srgbClr val="404040"/>
                </a:solidFill>
                <a:latin typeface="Arial"/>
                <a:cs typeface="Arial"/>
              </a:rPr>
              <a:t>the </a:t>
            </a:r>
            <a:r>
              <a:rPr sz="1600" i="1" spc="-5" dirty="0">
                <a:solidFill>
                  <a:srgbClr val="404040"/>
                </a:solidFill>
                <a:latin typeface="Arial"/>
                <a:cs typeface="Arial"/>
              </a:rPr>
              <a:t>MaxGCPauseMillis </a:t>
            </a:r>
            <a:r>
              <a:rPr sz="1600" spc="-5" dirty="0">
                <a:solidFill>
                  <a:srgbClr val="404040"/>
                </a:solidFill>
                <a:latin typeface="Arial"/>
                <a:cs typeface="Arial"/>
              </a:rPr>
              <a:t>argument </a:t>
            </a:r>
            <a:r>
              <a:rPr sz="1600" dirty="0">
                <a:solidFill>
                  <a:srgbClr val="404040"/>
                </a:solidFill>
                <a:latin typeface="Arial"/>
                <a:cs typeface="Arial"/>
              </a:rPr>
              <a:t>to </a:t>
            </a:r>
            <a:r>
              <a:rPr sz="1600" spc="-5" dirty="0">
                <a:solidFill>
                  <a:srgbClr val="404040"/>
                </a:solidFill>
                <a:latin typeface="Arial"/>
                <a:cs typeface="Arial"/>
              </a:rPr>
              <a:t>restrict pause</a:t>
            </a:r>
            <a:r>
              <a:rPr sz="1600" spc="75" dirty="0">
                <a:solidFill>
                  <a:srgbClr val="404040"/>
                </a:solidFill>
                <a:latin typeface="Arial"/>
                <a:cs typeface="Arial"/>
              </a:rPr>
              <a:t> </a:t>
            </a:r>
            <a:r>
              <a:rPr sz="1600" spc="-5" dirty="0">
                <a:solidFill>
                  <a:srgbClr val="404040"/>
                </a:solidFill>
                <a:latin typeface="Arial"/>
                <a:cs typeface="Arial"/>
              </a:rPr>
              <a:t>time</a:t>
            </a:r>
            <a:endParaRPr sz="1600" dirty="0">
              <a:latin typeface="Arial"/>
              <a:cs typeface="Arial"/>
            </a:endParaRPr>
          </a:p>
          <a:p>
            <a:pPr marL="755650" lvl="1" indent="-285750">
              <a:lnSpc>
                <a:spcPct val="100000"/>
              </a:lnSpc>
              <a:spcBef>
                <a:spcPts val="770"/>
              </a:spcBef>
              <a:buChar char="–"/>
              <a:tabLst>
                <a:tab pos="755015" algn="l"/>
                <a:tab pos="755650" algn="l"/>
              </a:tabLst>
            </a:pPr>
            <a:r>
              <a:rPr sz="1600" spc="-5" dirty="0">
                <a:solidFill>
                  <a:srgbClr val="404040"/>
                </a:solidFill>
                <a:latin typeface="Arial"/>
                <a:cs typeface="Arial"/>
              </a:rPr>
              <a:t>Decreasing </a:t>
            </a:r>
            <a:r>
              <a:rPr sz="1600" i="1" spc="-5" dirty="0">
                <a:solidFill>
                  <a:srgbClr val="404040"/>
                </a:solidFill>
                <a:latin typeface="Arial"/>
                <a:cs typeface="Arial"/>
              </a:rPr>
              <a:t>MaxGCPauseMillis </a:t>
            </a:r>
            <a:r>
              <a:rPr sz="1600" spc="-5" dirty="0">
                <a:solidFill>
                  <a:srgbClr val="404040"/>
                </a:solidFill>
                <a:latin typeface="Arial"/>
                <a:cs typeface="Arial"/>
              </a:rPr>
              <a:t>can reduce per-GC</a:t>
            </a:r>
            <a:r>
              <a:rPr sz="1600" spc="20" dirty="0">
                <a:solidFill>
                  <a:srgbClr val="404040"/>
                </a:solidFill>
                <a:latin typeface="Arial"/>
                <a:cs typeface="Arial"/>
              </a:rPr>
              <a:t> </a:t>
            </a:r>
            <a:r>
              <a:rPr sz="1600" spc="-5" dirty="0">
                <a:solidFill>
                  <a:srgbClr val="404040"/>
                </a:solidFill>
                <a:latin typeface="Arial"/>
                <a:cs typeface="Arial"/>
              </a:rPr>
              <a:t>pauses</a:t>
            </a:r>
            <a:endParaRPr sz="1600" dirty="0">
              <a:latin typeface="Arial"/>
              <a:cs typeface="Arial"/>
            </a:endParaRPr>
          </a:p>
        </p:txBody>
      </p:sp>
      <p:sp>
        <p:nvSpPr>
          <p:cNvPr id="4" name="object 4"/>
          <p:cNvSpPr txBox="1"/>
          <p:nvPr/>
        </p:nvSpPr>
        <p:spPr>
          <a:xfrm>
            <a:off x="8500427" y="5333491"/>
            <a:ext cx="106045" cy="208279"/>
          </a:xfrm>
          <a:prstGeom prst="rect">
            <a:avLst/>
          </a:prstGeom>
        </p:spPr>
        <p:txBody>
          <a:bodyPr vert="horz" wrap="square" lIns="0" tIns="12700" rIns="0" bIns="0" rtlCol="0">
            <a:spAutoFit/>
          </a:bodyPr>
          <a:lstStyle/>
          <a:p>
            <a:pPr marL="12700">
              <a:lnSpc>
                <a:spcPct val="100000"/>
              </a:lnSpc>
              <a:spcBef>
                <a:spcPts val="100"/>
              </a:spcBef>
            </a:pPr>
            <a:r>
              <a:rPr sz="1200" spc="-40" dirty="0">
                <a:solidFill>
                  <a:srgbClr val="898989"/>
                </a:solidFill>
                <a:latin typeface="Arial"/>
                <a:cs typeface="Arial"/>
              </a:rPr>
              <a:t>9</a:t>
            </a:r>
            <a:endParaRPr sz="1200">
              <a:latin typeface="Arial"/>
              <a:cs typeface="Arial"/>
            </a:endParaRPr>
          </a:p>
        </p:txBody>
      </p:sp>
      <p:graphicFrame>
        <p:nvGraphicFramePr>
          <p:cNvPr id="5" name="object 5"/>
          <p:cNvGraphicFramePr>
            <a:graphicFrameLocks noGrp="1"/>
          </p:cNvGraphicFramePr>
          <p:nvPr/>
        </p:nvGraphicFramePr>
        <p:xfrm>
          <a:off x="1469301" y="3290404"/>
          <a:ext cx="6205854" cy="2225038"/>
        </p:xfrm>
        <a:graphic>
          <a:graphicData uri="http://schemas.openxmlformats.org/drawingml/2006/table">
            <a:tbl>
              <a:tblPr firstRow="1" bandRow="1">
                <a:tableStyleId>{2D5ABB26-0587-4C30-8999-92F81FD0307C}</a:tableStyleId>
              </a:tblPr>
              <a:tblGrid>
                <a:gridCol w="2156460">
                  <a:extLst>
                    <a:ext uri="{9D8B030D-6E8A-4147-A177-3AD203B41FA5}">
                      <a16:colId xmlns:a16="http://schemas.microsoft.com/office/drawing/2014/main" val="20000"/>
                    </a:ext>
                  </a:extLst>
                </a:gridCol>
                <a:gridCol w="1236344">
                  <a:extLst>
                    <a:ext uri="{9D8B030D-6E8A-4147-A177-3AD203B41FA5}">
                      <a16:colId xmlns:a16="http://schemas.microsoft.com/office/drawing/2014/main" val="20001"/>
                    </a:ext>
                  </a:extLst>
                </a:gridCol>
                <a:gridCol w="1393825">
                  <a:extLst>
                    <a:ext uri="{9D8B030D-6E8A-4147-A177-3AD203B41FA5}">
                      <a16:colId xmlns:a16="http://schemas.microsoft.com/office/drawing/2014/main" val="20002"/>
                    </a:ext>
                  </a:extLst>
                </a:gridCol>
                <a:gridCol w="1419225">
                  <a:extLst>
                    <a:ext uri="{9D8B030D-6E8A-4147-A177-3AD203B41FA5}">
                      <a16:colId xmlns:a16="http://schemas.microsoft.com/office/drawing/2014/main" val="20003"/>
                    </a:ext>
                  </a:extLst>
                </a:gridCol>
              </a:tblGrid>
              <a:tr h="370840">
                <a:tc>
                  <a:txBody>
                    <a:bodyPr/>
                    <a:lstStyle/>
                    <a:p>
                      <a:pPr marR="68580" algn="ctr">
                        <a:lnSpc>
                          <a:spcPct val="100000"/>
                        </a:lnSpc>
                        <a:spcBef>
                          <a:spcPts val="350"/>
                        </a:spcBef>
                      </a:pPr>
                      <a:r>
                        <a:rPr sz="1600" b="1" spc="-5" dirty="0">
                          <a:latin typeface="Arial"/>
                          <a:cs typeface="Arial"/>
                        </a:rPr>
                        <a:t>MaxGCPauseMillis</a:t>
                      </a:r>
                      <a:endParaRPr sz="1600" dirty="0">
                        <a:latin typeface="Arial"/>
                        <a:cs typeface="Arial"/>
                      </a:endParaRPr>
                    </a:p>
                  </a:txBody>
                  <a:tcPr marL="0" marR="0" marT="44450" marB="0">
                    <a:lnL w="19050">
                      <a:solidFill>
                        <a:srgbClr val="000000"/>
                      </a:solidFill>
                      <a:prstDash val="solid"/>
                    </a:lnL>
                    <a:lnT w="19050">
                      <a:solidFill>
                        <a:srgbClr val="000000"/>
                      </a:solidFill>
                      <a:prstDash val="solid"/>
                    </a:lnT>
                    <a:lnB w="19050">
                      <a:solidFill>
                        <a:srgbClr val="000000"/>
                      </a:solidFill>
                      <a:prstDash val="solid"/>
                    </a:lnB>
                  </a:tcPr>
                </a:tc>
                <a:tc>
                  <a:txBody>
                    <a:bodyPr/>
                    <a:lstStyle/>
                    <a:p>
                      <a:pPr marL="304800">
                        <a:lnSpc>
                          <a:spcPct val="100000"/>
                        </a:lnSpc>
                        <a:spcBef>
                          <a:spcPts val="350"/>
                        </a:spcBef>
                      </a:pPr>
                      <a:r>
                        <a:rPr sz="1600" b="1" spc="-5" dirty="0">
                          <a:latin typeface="Arial"/>
                          <a:cs typeface="Arial"/>
                        </a:rPr>
                        <a:t>30ms</a:t>
                      </a:r>
                      <a:endParaRPr sz="1600">
                        <a:latin typeface="Arial"/>
                        <a:cs typeface="Arial"/>
                      </a:endParaRPr>
                    </a:p>
                  </a:txBody>
                  <a:tcPr marL="0" marR="0" marT="44450" marB="0">
                    <a:lnT w="19050">
                      <a:solidFill>
                        <a:srgbClr val="000000"/>
                      </a:solidFill>
                      <a:prstDash val="solid"/>
                    </a:lnT>
                    <a:lnB w="19050">
                      <a:solidFill>
                        <a:srgbClr val="000000"/>
                      </a:solidFill>
                      <a:prstDash val="solid"/>
                    </a:lnB>
                  </a:tcPr>
                </a:tc>
                <a:tc>
                  <a:txBody>
                    <a:bodyPr/>
                    <a:lstStyle/>
                    <a:p>
                      <a:pPr marL="412115">
                        <a:lnSpc>
                          <a:spcPct val="100000"/>
                        </a:lnSpc>
                        <a:spcBef>
                          <a:spcPts val="350"/>
                        </a:spcBef>
                      </a:pPr>
                      <a:r>
                        <a:rPr sz="1600" b="1" spc="-5" dirty="0">
                          <a:latin typeface="Arial"/>
                          <a:cs typeface="Arial"/>
                        </a:rPr>
                        <a:t>40ms</a:t>
                      </a:r>
                      <a:endParaRPr sz="1600">
                        <a:latin typeface="Arial"/>
                        <a:cs typeface="Arial"/>
                      </a:endParaRPr>
                    </a:p>
                  </a:txBody>
                  <a:tcPr marL="0" marR="0" marT="44450" marB="0">
                    <a:lnT w="19050">
                      <a:solidFill>
                        <a:srgbClr val="000000"/>
                      </a:solidFill>
                      <a:prstDash val="solid"/>
                    </a:lnT>
                    <a:lnB w="19050">
                      <a:solidFill>
                        <a:srgbClr val="000000"/>
                      </a:solidFill>
                      <a:prstDash val="solid"/>
                    </a:lnB>
                  </a:tcPr>
                </a:tc>
                <a:tc>
                  <a:txBody>
                    <a:bodyPr/>
                    <a:lstStyle/>
                    <a:p>
                      <a:pPr marR="12065" algn="ctr">
                        <a:lnSpc>
                          <a:spcPct val="100000"/>
                        </a:lnSpc>
                        <a:spcBef>
                          <a:spcPts val="350"/>
                        </a:spcBef>
                      </a:pPr>
                      <a:r>
                        <a:rPr sz="1600" b="1" spc="-5" dirty="0">
                          <a:latin typeface="Arial"/>
                          <a:cs typeface="Arial"/>
                        </a:rPr>
                        <a:t>60ms</a:t>
                      </a:r>
                      <a:endParaRPr sz="1600">
                        <a:latin typeface="Arial"/>
                        <a:cs typeface="Arial"/>
                      </a:endParaRPr>
                    </a:p>
                  </a:txBody>
                  <a:tcPr marL="0" marR="0" marT="44450" marB="0">
                    <a:lnR w="1905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0"/>
                  </a:ext>
                </a:extLst>
              </a:tr>
              <a:tr h="364567">
                <a:tc>
                  <a:txBody>
                    <a:bodyPr/>
                    <a:lstStyle/>
                    <a:p>
                      <a:pPr marR="69850" algn="ctr">
                        <a:lnSpc>
                          <a:spcPct val="100000"/>
                        </a:lnSpc>
                        <a:spcBef>
                          <a:spcPts val="360"/>
                        </a:spcBef>
                      </a:pPr>
                      <a:r>
                        <a:rPr sz="1600" spc="-5" dirty="0">
                          <a:latin typeface="Arial"/>
                          <a:cs typeface="Arial"/>
                        </a:rPr>
                        <a:t>Min. </a:t>
                      </a:r>
                      <a:r>
                        <a:rPr sz="1600" dirty="0">
                          <a:latin typeface="Arial"/>
                          <a:cs typeface="Arial"/>
                        </a:rPr>
                        <a:t>GC </a:t>
                      </a:r>
                      <a:r>
                        <a:rPr sz="1600" spc="-5" dirty="0">
                          <a:latin typeface="Arial"/>
                          <a:cs typeface="Arial"/>
                        </a:rPr>
                        <a:t>pause</a:t>
                      </a:r>
                      <a:r>
                        <a:rPr sz="1600" spc="-35" dirty="0">
                          <a:latin typeface="Arial"/>
                          <a:cs typeface="Arial"/>
                        </a:rPr>
                        <a:t> </a:t>
                      </a:r>
                      <a:r>
                        <a:rPr sz="1600" dirty="0">
                          <a:latin typeface="Arial"/>
                          <a:cs typeface="Arial"/>
                        </a:rPr>
                        <a:t>(ms)</a:t>
                      </a:r>
                      <a:endParaRPr sz="1600">
                        <a:latin typeface="Arial"/>
                        <a:cs typeface="Arial"/>
                      </a:endParaRPr>
                    </a:p>
                  </a:txBody>
                  <a:tcPr marL="0" marR="0" marB="0">
                    <a:lnL w="19050">
                      <a:solidFill>
                        <a:srgbClr val="000000"/>
                      </a:solidFill>
                      <a:prstDash val="solid"/>
                    </a:lnL>
                    <a:lnT w="19050">
                      <a:solidFill>
                        <a:srgbClr val="000000"/>
                      </a:solidFill>
                      <a:prstDash val="solid"/>
                    </a:lnT>
                  </a:tcPr>
                </a:tc>
                <a:tc>
                  <a:txBody>
                    <a:bodyPr/>
                    <a:lstStyle/>
                    <a:p>
                      <a:pPr marR="353695" algn="r">
                        <a:lnSpc>
                          <a:spcPct val="100000"/>
                        </a:lnSpc>
                        <a:spcBef>
                          <a:spcPts val="360"/>
                        </a:spcBef>
                      </a:pPr>
                      <a:r>
                        <a:rPr sz="1600" spc="-5" dirty="0">
                          <a:solidFill>
                            <a:srgbClr val="C00000"/>
                          </a:solidFill>
                          <a:latin typeface="Arial"/>
                          <a:cs typeface="Arial"/>
                        </a:rPr>
                        <a:t>21</a:t>
                      </a:r>
                      <a:r>
                        <a:rPr sz="1600" spc="5" dirty="0">
                          <a:solidFill>
                            <a:srgbClr val="C00000"/>
                          </a:solidFill>
                          <a:latin typeface="Arial"/>
                          <a:cs typeface="Arial"/>
                        </a:rPr>
                        <a:t>.</a:t>
                      </a:r>
                      <a:r>
                        <a:rPr sz="1600" spc="-5" dirty="0">
                          <a:solidFill>
                            <a:srgbClr val="C00000"/>
                          </a:solidFill>
                          <a:latin typeface="Arial"/>
                          <a:cs typeface="Arial"/>
                        </a:rPr>
                        <a:t>815</a:t>
                      </a:r>
                      <a:endParaRPr sz="1600">
                        <a:latin typeface="Arial"/>
                        <a:cs typeface="Arial"/>
                      </a:endParaRPr>
                    </a:p>
                  </a:txBody>
                  <a:tcPr marL="0" marR="0" marB="0">
                    <a:lnT w="19050">
                      <a:solidFill>
                        <a:srgbClr val="000000"/>
                      </a:solidFill>
                      <a:prstDash val="solid"/>
                    </a:lnT>
                  </a:tcPr>
                </a:tc>
                <a:tc>
                  <a:txBody>
                    <a:bodyPr/>
                    <a:lstStyle/>
                    <a:p>
                      <a:pPr marL="361315">
                        <a:lnSpc>
                          <a:spcPct val="100000"/>
                        </a:lnSpc>
                        <a:spcBef>
                          <a:spcPts val="360"/>
                        </a:spcBef>
                      </a:pPr>
                      <a:r>
                        <a:rPr sz="1600" spc="-5" dirty="0">
                          <a:solidFill>
                            <a:srgbClr val="C00000"/>
                          </a:solidFill>
                          <a:latin typeface="Arial"/>
                          <a:cs typeface="Arial"/>
                        </a:rPr>
                        <a:t>21.459</a:t>
                      </a:r>
                      <a:endParaRPr sz="1600">
                        <a:latin typeface="Arial"/>
                        <a:cs typeface="Arial"/>
                      </a:endParaRPr>
                    </a:p>
                  </a:txBody>
                  <a:tcPr marL="0" marR="0" marB="0">
                    <a:lnT w="19050">
                      <a:solidFill>
                        <a:srgbClr val="000000"/>
                      </a:solidFill>
                      <a:prstDash val="solid"/>
                    </a:lnT>
                  </a:tcPr>
                </a:tc>
                <a:tc>
                  <a:txBody>
                    <a:bodyPr/>
                    <a:lstStyle/>
                    <a:p>
                      <a:pPr marR="12065" algn="ctr">
                        <a:lnSpc>
                          <a:spcPct val="100000"/>
                        </a:lnSpc>
                        <a:spcBef>
                          <a:spcPts val="360"/>
                        </a:spcBef>
                      </a:pPr>
                      <a:r>
                        <a:rPr sz="1600" spc="-5" dirty="0">
                          <a:solidFill>
                            <a:srgbClr val="C00000"/>
                          </a:solidFill>
                          <a:latin typeface="Arial"/>
                          <a:cs typeface="Arial"/>
                        </a:rPr>
                        <a:t>39.856</a:t>
                      </a:r>
                      <a:endParaRPr sz="1600">
                        <a:latin typeface="Arial"/>
                        <a:cs typeface="Arial"/>
                      </a:endParaRPr>
                    </a:p>
                  </a:txBody>
                  <a:tcPr marL="0" marR="0" marB="0">
                    <a:lnR w="19050">
                      <a:solidFill>
                        <a:srgbClr val="000000"/>
                      </a:solidFill>
                      <a:prstDash val="solid"/>
                    </a:lnR>
                    <a:lnT w="19050">
                      <a:solidFill>
                        <a:srgbClr val="000000"/>
                      </a:solidFill>
                      <a:prstDash val="solid"/>
                    </a:lnT>
                  </a:tcPr>
                </a:tc>
                <a:extLst>
                  <a:ext uri="{0D108BD9-81ED-4DB2-BD59-A6C34878D82A}">
                    <a16:rowId xmlns:a16="http://schemas.microsoft.com/office/drawing/2014/main" val="10001"/>
                  </a:ext>
                </a:extLst>
              </a:tr>
              <a:tr h="370331">
                <a:tc>
                  <a:txBody>
                    <a:bodyPr/>
                    <a:lstStyle/>
                    <a:p>
                      <a:pPr marR="69850" algn="ctr">
                        <a:lnSpc>
                          <a:spcPct val="100000"/>
                        </a:lnSpc>
                        <a:spcBef>
                          <a:spcPts val="415"/>
                        </a:spcBef>
                      </a:pPr>
                      <a:r>
                        <a:rPr sz="1600" spc="-10" dirty="0">
                          <a:latin typeface="Arial"/>
                          <a:cs typeface="Arial"/>
                        </a:rPr>
                        <a:t>Avg. </a:t>
                      </a:r>
                      <a:r>
                        <a:rPr sz="1600" dirty="0">
                          <a:latin typeface="Arial"/>
                          <a:cs typeface="Arial"/>
                        </a:rPr>
                        <a:t>GC </a:t>
                      </a:r>
                      <a:r>
                        <a:rPr sz="1600" spc="-5" dirty="0">
                          <a:latin typeface="Arial"/>
                          <a:cs typeface="Arial"/>
                        </a:rPr>
                        <a:t>pause</a:t>
                      </a:r>
                      <a:r>
                        <a:rPr sz="1600" spc="-30" dirty="0">
                          <a:latin typeface="Arial"/>
                          <a:cs typeface="Arial"/>
                        </a:rPr>
                        <a:t> </a:t>
                      </a:r>
                      <a:r>
                        <a:rPr sz="1600" dirty="0">
                          <a:latin typeface="Arial"/>
                          <a:cs typeface="Arial"/>
                        </a:rPr>
                        <a:t>(ms)</a:t>
                      </a:r>
                      <a:endParaRPr sz="1600">
                        <a:latin typeface="Arial"/>
                        <a:cs typeface="Arial"/>
                      </a:endParaRPr>
                    </a:p>
                  </a:txBody>
                  <a:tcPr marL="0" marR="0" marT="52705" marB="0">
                    <a:lnL w="19050">
                      <a:solidFill>
                        <a:srgbClr val="000000"/>
                      </a:solidFill>
                      <a:prstDash val="solid"/>
                    </a:lnL>
                  </a:tcPr>
                </a:tc>
                <a:tc>
                  <a:txBody>
                    <a:bodyPr/>
                    <a:lstStyle/>
                    <a:p>
                      <a:pPr marR="353695" algn="r">
                        <a:lnSpc>
                          <a:spcPct val="100000"/>
                        </a:lnSpc>
                        <a:spcBef>
                          <a:spcPts val="415"/>
                        </a:spcBef>
                      </a:pPr>
                      <a:r>
                        <a:rPr sz="1600" spc="-5" dirty="0">
                          <a:solidFill>
                            <a:srgbClr val="C00000"/>
                          </a:solidFill>
                          <a:latin typeface="Arial"/>
                          <a:cs typeface="Arial"/>
                        </a:rPr>
                        <a:t>34</a:t>
                      </a:r>
                      <a:r>
                        <a:rPr sz="1600" spc="5" dirty="0">
                          <a:solidFill>
                            <a:srgbClr val="C00000"/>
                          </a:solidFill>
                          <a:latin typeface="Arial"/>
                          <a:cs typeface="Arial"/>
                        </a:rPr>
                        <a:t>.</a:t>
                      </a:r>
                      <a:r>
                        <a:rPr sz="1600" spc="-5" dirty="0">
                          <a:solidFill>
                            <a:srgbClr val="C00000"/>
                          </a:solidFill>
                          <a:latin typeface="Arial"/>
                          <a:cs typeface="Arial"/>
                        </a:rPr>
                        <a:t>441</a:t>
                      </a:r>
                      <a:endParaRPr sz="1600">
                        <a:latin typeface="Arial"/>
                        <a:cs typeface="Arial"/>
                      </a:endParaRPr>
                    </a:p>
                  </a:txBody>
                  <a:tcPr marL="0" marR="0" marT="52705" marB="0"/>
                </a:tc>
                <a:tc>
                  <a:txBody>
                    <a:bodyPr/>
                    <a:lstStyle/>
                    <a:p>
                      <a:pPr marL="361315">
                        <a:lnSpc>
                          <a:spcPct val="100000"/>
                        </a:lnSpc>
                        <a:spcBef>
                          <a:spcPts val="415"/>
                        </a:spcBef>
                      </a:pPr>
                      <a:r>
                        <a:rPr sz="1600" spc="-5" dirty="0">
                          <a:solidFill>
                            <a:srgbClr val="C00000"/>
                          </a:solidFill>
                          <a:latin typeface="Arial"/>
                          <a:cs typeface="Arial"/>
                        </a:rPr>
                        <a:t>40.724</a:t>
                      </a:r>
                      <a:endParaRPr sz="1600">
                        <a:latin typeface="Arial"/>
                        <a:cs typeface="Arial"/>
                      </a:endParaRPr>
                    </a:p>
                  </a:txBody>
                  <a:tcPr marL="0" marR="0" marT="52705" marB="0"/>
                </a:tc>
                <a:tc>
                  <a:txBody>
                    <a:bodyPr/>
                    <a:lstStyle/>
                    <a:p>
                      <a:pPr marR="12065" algn="ctr">
                        <a:lnSpc>
                          <a:spcPct val="100000"/>
                        </a:lnSpc>
                        <a:spcBef>
                          <a:spcPts val="415"/>
                        </a:spcBef>
                      </a:pPr>
                      <a:r>
                        <a:rPr sz="1600" spc="-5" dirty="0">
                          <a:solidFill>
                            <a:srgbClr val="C00000"/>
                          </a:solidFill>
                          <a:latin typeface="Arial"/>
                          <a:cs typeface="Arial"/>
                        </a:rPr>
                        <a:t>48.491</a:t>
                      </a:r>
                      <a:endParaRPr sz="1600">
                        <a:latin typeface="Arial"/>
                        <a:cs typeface="Arial"/>
                      </a:endParaRPr>
                    </a:p>
                  </a:txBody>
                  <a:tcPr marL="0" marR="0" marT="52705" marB="0">
                    <a:lnR w="19050">
                      <a:solidFill>
                        <a:srgbClr val="000000"/>
                      </a:solidFill>
                      <a:prstDash val="solid"/>
                    </a:lnR>
                  </a:tcPr>
                </a:tc>
                <a:extLst>
                  <a:ext uri="{0D108BD9-81ED-4DB2-BD59-A6C34878D82A}">
                    <a16:rowId xmlns:a16="http://schemas.microsoft.com/office/drawing/2014/main" val="10002"/>
                  </a:ext>
                </a:extLst>
              </a:tr>
              <a:tr h="370331">
                <a:tc>
                  <a:txBody>
                    <a:bodyPr/>
                    <a:lstStyle/>
                    <a:p>
                      <a:pPr marR="68580" algn="ctr">
                        <a:lnSpc>
                          <a:spcPct val="100000"/>
                        </a:lnSpc>
                        <a:spcBef>
                          <a:spcPts val="405"/>
                        </a:spcBef>
                      </a:pPr>
                      <a:r>
                        <a:rPr sz="1600" spc="-5" dirty="0">
                          <a:latin typeface="Arial"/>
                          <a:cs typeface="Arial"/>
                        </a:rPr>
                        <a:t>The number of </a:t>
                      </a:r>
                      <a:r>
                        <a:rPr sz="1600" dirty="0">
                          <a:latin typeface="Arial"/>
                          <a:cs typeface="Arial"/>
                        </a:rPr>
                        <a:t>GC</a:t>
                      </a:r>
                      <a:endParaRPr sz="1600">
                        <a:latin typeface="Arial"/>
                        <a:cs typeface="Arial"/>
                      </a:endParaRPr>
                    </a:p>
                  </a:txBody>
                  <a:tcPr marL="0" marR="0" marT="51435" marB="0">
                    <a:lnL w="19050">
                      <a:solidFill>
                        <a:srgbClr val="000000"/>
                      </a:solidFill>
                      <a:prstDash val="solid"/>
                    </a:lnL>
                  </a:tcPr>
                </a:tc>
                <a:tc>
                  <a:txBody>
                    <a:bodyPr/>
                    <a:lstStyle/>
                    <a:p>
                      <a:pPr marL="394970">
                        <a:lnSpc>
                          <a:spcPct val="100000"/>
                        </a:lnSpc>
                        <a:spcBef>
                          <a:spcPts val="405"/>
                        </a:spcBef>
                      </a:pPr>
                      <a:r>
                        <a:rPr sz="1600" spc="-5" dirty="0">
                          <a:latin typeface="Arial"/>
                          <a:cs typeface="Arial"/>
                        </a:rPr>
                        <a:t>550</a:t>
                      </a:r>
                      <a:endParaRPr sz="1600">
                        <a:latin typeface="Arial"/>
                        <a:cs typeface="Arial"/>
                      </a:endParaRPr>
                    </a:p>
                  </a:txBody>
                  <a:tcPr marL="0" marR="0" marT="51435" marB="0"/>
                </a:tc>
                <a:tc>
                  <a:txBody>
                    <a:bodyPr/>
                    <a:lstStyle/>
                    <a:p>
                      <a:pPr marR="42545" algn="ctr">
                        <a:lnSpc>
                          <a:spcPct val="100000"/>
                        </a:lnSpc>
                        <a:spcBef>
                          <a:spcPts val="405"/>
                        </a:spcBef>
                      </a:pPr>
                      <a:r>
                        <a:rPr sz="1600" spc="-5" dirty="0">
                          <a:latin typeface="Arial"/>
                          <a:cs typeface="Arial"/>
                        </a:rPr>
                        <a:t>392</a:t>
                      </a:r>
                      <a:endParaRPr sz="1600">
                        <a:latin typeface="Arial"/>
                        <a:cs typeface="Arial"/>
                      </a:endParaRPr>
                    </a:p>
                  </a:txBody>
                  <a:tcPr marL="0" marR="0" marT="51435" marB="0"/>
                </a:tc>
                <a:tc>
                  <a:txBody>
                    <a:bodyPr/>
                    <a:lstStyle/>
                    <a:p>
                      <a:pPr marR="27305" algn="ctr">
                        <a:lnSpc>
                          <a:spcPct val="100000"/>
                        </a:lnSpc>
                        <a:spcBef>
                          <a:spcPts val="405"/>
                        </a:spcBef>
                      </a:pPr>
                      <a:r>
                        <a:rPr sz="1600" spc="-125" dirty="0">
                          <a:latin typeface="Arial"/>
                          <a:cs typeface="Arial"/>
                        </a:rPr>
                        <a:t>111</a:t>
                      </a:r>
                      <a:endParaRPr sz="1600">
                        <a:latin typeface="Arial"/>
                        <a:cs typeface="Arial"/>
                      </a:endParaRPr>
                    </a:p>
                  </a:txBody>
                  <a:tcPr marL="0" marR="0" marT="51435" marB="0">
                    <a:lnR w="19050">
                      <a:solidFill>
                        <a:srgbClr val="000000"/>
                      </a:solidFill>
                      <a:prstDash val="solid"/>
                    </a:lnR>
                  </a:tcPr>
                </a:tc>
                <a:extLst>
                  <a:ext uri="{0D108BD9-81ED-4DB2-BD59-A6C34878D82A}">
                    <a16:rowId xmlns:a16="http://schemas.microsoft.com/office/drawing/2014/main" val="10003"/>
                  </a:ext>
                </a:extLst>
              </a:tr>
              <a:tr h="371856">
                <a:tc>
                  <a:txBody>
                    <a:bodyPr/>
                    <a:lstStyle/>
                    <a:p>
                      <a:pPr marR="69850" algn="ctr">
                        <a:lnSpc>
                          <a:spcPct val="100000"/>
                        </a:lnSpc>
                        <a:spcBef>
                          <a:spcPts val="415"/>
                        </a:spcBef>
                      </a:pPr>
                      <a:r>
                        <a:rPr sz="1600" spc="-10" dirty="0">
                          <a:latin typeface="Arial"/>
                          <a:cs typeface="Arial"/>
                        </a:rPr>
                        <a:t>Avg. </a:t>
                      </a:r>
                      <a:r>
                        <a:rPr sz="1600" spc="-5" dirty="0">
                          <a:latin typeface="Arial"/>
                          <a:cs typeface="Arial"/>
                        </a:rPr>
                        <a:t>CPU util.</a:t>
                      </a:r>
                      <a:endParaRPr sz="1600">
                        <a:latin typeface="Arial"/>
                        <a:cs typeface="Arial"/>
                      </a:endParaRPr>
                    </a:p>
                  </a:txBody>
                  <a:tcPr marL="0" marR="0" marT="52705" marB="0">
                    <a:lnL w="19050">
                      <a:solidFill>
                        <a:srgbClr val="000000"/>
                      </a:solidFill>
                      <a:prstDash val="solid"/>
                    </a:lnL>
                  </a:tcPr>
                </a:tc>
                <a:tc>
                  <a:txBody>
                    <a:bodyPr/>
                    <a:lstStyle/>
                    <a:p>
                      <a:pPr marR="320040" algn="r">
                        <a:lnSpc>
                          <a:spcPct val="100000"/>
                        </a:lnSpc>
                        <a:spcBef>
                          <a:spcPts val="415"/>
                        </a:spcBef>
                      </a:pPr>
                      <a:r>
                        <a:rPr sz="1600" spc="-5" dirty="0">
                          <a:latin typeface="Arial"/>
                          <a:cs typeface="Arial"/>
                        </a:rPr>
                        <a:t>51</a:t>
                      </a:r>
                      <a:r>
                        <a:rPr sz="1600" spc="5" dirty="0">
                          <a:latin typeface="Arial"/>
                          <a:cs typeface="Arial"/>
                        </a:rPr>
                        <a:t>.</a:t>
                      </a:r>
                      <a:r>
                        <a:rPr sz="1600" spc="-5" dirty="0">
                          <a:latin typeface="Arial"/>
                          <a:cs typeface="Arial"/>
                        </a:rPr>
                        <a:t>45%</a:t>
                      </a:r>
                      <a:endParaRPr sz="1600">
                        <a:latin typeface="Arial"/>
                        <a:cs typeface="Arial"/>
                      </a:endParaRPr>
                    </a:p>
                  </a:txBody>
                  <a:tcPr marL="0" marR="0" marT="52705" marB="0"/>
                </a:tc>
                <a:tc>
                  <a:txBody>
                    <a:bodyPr/>
                    <a:lstStyle/>
                    <a:p>
                      <a:pPr marL="327025">
                        <a:lnSpc>
                          <a:spcPct val="100000"/>
                        </a:lnSpc>
                        <a:spcBef>
                          <a:spcPts val="415"/>
                        </a:spcBef>
                      </a:pPr>
                      <a:r>
                        <a:rPr sz="1600" spc="-5" dirty="0">
                          <a:latin typeface="Arial"/>
                          <a:cs typeface="Arial"/>
                        </a:rPr>
                        <a:t>50.81%</a:t>
                      </a:r>
                      <a:endParaRPr sz="1600">
                        <a:latin typeface="Arial"/>
                        <a:cs typeface="Arial"/>
                      </a:endParaRPr>
                    </a:p>
                  </a:txBody>
                  <a:tcPr marL="0" marR="0" marT="52705" marB="0"/>
                </a:tc>
                <a:tc>
                  <a:txBody>
                    <a:bodyPr/>
                    <a:lstStyle/>
                    <a:p>
                      <a:pPr marR="12700" algn="ctr">
                        <a:lnSpc>
                          <a:spcPct val="100000"/>
                        </a:lnSpc>
                        <a:spcBef>
                          <a:spcPts val="415"/>
                        </a:spcBef>
                      </a:pPr>
                      <a:r>
                        <a:rPr sz="1600" spc="-5" dirty="0">
                          <a:latin typeface="Arial"/>
                          <a:cs typeface="Arial"/>
                        </a:rPr>
                        <a:t>36.17%</a:t>
                      </a:r>
                      <a:endParaRPr sz="1600">
                        <a:latin typeface="Arial"/>
                        <a:cs typeface="Arial"/>
                      </a:endParaRPr>
                    </a:p>
                  </a:txBody>
                  <a:tcPr marL="0" marR="0" marT="52705" marB="0">
                    <a:lnR w="19050">
                      <a:solidFill>
                        <a:srgbClr val="000000"/>
                      </a:solidFill>
                      <a:prstDash val="solid"/>
                    </a:lnR>
                  </a:tcPr>
                </a:tc>
                <a:extLst>
                  <a:ext uri="{0D108BD9-81ED-4DB2-BD59-A6C34878D82A}">
                    <a16:rowId xmlns:a16="http://schemas.microsoft.com/office/drawing/2014/main" val="10004"/>
                  </a:ext>
                </a:extLst>
              </a:tr>
              <a:tr h="377113">
                <a:tc>
                  <a:txBody>
                    <a:bodyPr/>
                    <a:lstStyle/>
                    <a:p>
                      <a:pPr marR="69850" algn="ctr">
                        <a:lnSpc>
                          <a:spcPct val="100000"/>
                        </a:lnSpc>
                        <a:spcBef>
                          <a:spcPts val="415"/>
                        </a:spcBef>
                      </a:pPr>
                      <a:r>
                        <a:rPr sz="1600" spc="-5" dirty="0">
                          <a:latin typeface="Arial"/>
                          <a:cs typeface="Arial"/>
                        </a:rPr>
                        <a:t>p99 latency</a:t>
                      </a:r>
                      <a:r>
                        <a:rPr sz="1600" spc="-15" dirty="0">
                          <a:latin typeface="Arial"/>
                          <a:cs typeface="Arial"/>
                        </a:rPr>
                        <a:t> </a:t>
                      </a:r>
                      <a:r>
                        <a:rPr sz="1600" dirty="0">
                          <a:latin typeface="Arial"/>
                          <a:cs typeface="Arial"/>
                        </a:rPr>
                        <a:t>(ms)</a:t>
                      </a:r>
                      <a:endParaRPr sz="1600">
                        <a:latin typeface="Arial"/>
                        <a:cs typeface="Arial"/>
                      </a:endParaRPr>
                    </a:p>
                  </a:txBody>
                  <a:tcPr marL="0" marR="0" marT="52705" marB="0">
                    <a:lnL w="19050">
                      <a:solidFill>
                        <a:srgbClr val="000000"/>
                      </a:solidFill>
                      <a:prstDash val="solid"/>
                    </a:lnL>
                    <a:lnB w="19050">
                      <a:solidFill>
                        <a:srgbClr val="000000"/>
                      </a:solidFill>
                      <a:prstDash val="solid"/>
                    </a:lnB>
                  </a:tcPr>
                </a:tc>
                <a:tc>
                  <a:txBody>
                    <a:bodyPr/>
                    <a:lstStyle/>
                    <a:p>
                      <a:pPr marR="297180" algn="r">
                        <a:lnSpc>
                          <a:spcPct val="100000"/>
                        </a:lnSpc>
                        <a:spcBef>
                          <a:spcPts val="415"/>
                        </a:spcBef>
                      </a:pPr>
                      <a:r>
                        <a:rPr sz="1600" spc="-5" dirty="0">
                          <a:latin typeface="Arial"/>
                          <a:cs typeface="Arial"/>
                        </a:rPr>
                        <a:t>1942</a:t>
                      </a:r>
                      <a:r>
                        <a:rPr sz="1600" spc="5" dirty="0">
                          <a:latin typeface="Arial"/>
                          <a:cs typeface="Arial"/>
                        </a:rPr>
                        <a:t>.</a:t>
                      </a:r>
                      <a:r>
                        <a:rPr sz="1600" spc="-5" dirty="0">
                          <a:latin typeface="Arial"/>
                          <a:cs typeface="Arial"/>
                        </a:rPr>
                        <a:t>09</a:t>
                      </a:r>
                      <a:endParaRPr sz="1600">
                        <a:latin typeface="Arial"/>
                        <a:cs typeface="Arial"/>
                      </a:endParaRPr>
                    </a:p>
                  </a:txBody>
                  <a:tcPr marL="0" marR="0" marT="52705" marB="0">
                    <a:lnB w="19050">
                      <a:solidFill>
                        <a:srgbClr val="000000"/>
                      </a:solidFill>
                      <a:prstDash val="solid"/>
                    </a:lnB>
                  </a:tcPr>
                </a:tc>
                <a:tc>
                  <a:txBody>
                    <a:bodyPr/>
                    <a:lstStyle/>
                    <a:p>
                      <a:pPr marL="304800">
                        <a:lnSpc>
                          <a:spcPct val="100000"/>
                        </a:lnSpc>
                        <a:spcBef>
                          <a:spcPts val="415"/>
                        </a:spcBef>
                      </a:pPr>
                      <a:r>
                        <a:rPr sz="1600" spc="-5" dirty="0">
                          <a:latin typeface="Arial"/>
                          <a:cs typeface="Arial"/>
                        </a:rPr>
                        <a:t>1389.99</a:t>
                      </a:r>
                      <a:endParaRPr sz="1600">
                        <a:latin typeface="Arial"/>
                        <a:cs typeface="Arial"/>
                      </a:endParaRPr>
                    </a:p>
                  </a:txBody>
                  <a:tcPr marL="0" marR="0" marT="52705" marB="0">
                    <a:lnB w="19050">
                      <a:solidFill>
                        <a:srgbClr val="000000"/>
                      </a:solidFill>
                      <a:prstDash val="solid"/>
                    </a:lnB>
                  </a:tcPr>
                </a:tc>
                <a:tc>
                  <a:txBody>
                    <a:bodyPr/>
                    <a:lstStyle/>
                    <a:p>
                      <a:pPr marR="12065" algn="ctr">
                        <a:lnSpc>
                          <a:spcPct val="100000"/>
                        </a:lnSpc>
                        <a:spcBef>
                          <a:spcPts val="415"/>
                        </a:spcBef>
                      </a:pPr>
                      <a:r>
                        <a:rPr sz="1600" spc="-5" dirty="0">
                          <a:latin typeface="Arial"/>
                          <a:cs typeface="Arial"/>
                        </a:rPr>
                        <a:t>148.85</a:t>
                      </a:r>
                      <a:endParaRPr sz="1600" dirty="0">
                        <a:latin typeface="Arial"/>
                        <a:cs typeface="Arial"/>
                      </a:endParaRPr>
                    </a:p>
                  </a:txBody>
                  <a:tcPr marL="0" marR="0" marT="52705" marB="0">
                    <a:lnR w="19050">
                      <a:solidFill>
                        <a:srgbClr val="000000"/>
                      </a:solidFill>
                      <a:prstDash val="solid"/>
                    </a:lnR>
                    <a:lnB w="19050">
                      <a:solidFill>
                        <a:srgbClr val="000000"/>
                      </a:solidFill>
                      <a:prstDash val="solid"/>
                    </a:lnB>
                  </a:tcPr>
                </a:tc>
                <a:extLst>
                  <a:ext uri="{0D108BD9-81ED-4DB2-BD59-A6C34878D82A}">
                    <a16:rowId xmlns:a16="http://schemas.microsoft.com/office/drawing/2014/main" val="10005"/>
                  </a:ext>
                </a:extLst>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7F7F7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409</TotalTime>
  <Words>4832</Words>
  <Application>Microsoft Office PowerPoint</Application>
  <PresentationFormat>全屏显示(16:10)</PresentationFormat>
  <Paragraphs>814</Paragraphs>
  <Slides>36</Slides>
  <Notes>36</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36</vt:i4>
      </vt:variant>
    </vt:vector>
  </HeadingPairs>
  <TitlesOfParts>
    <vt:vector size="44" baseType="lpstr">
      <vt:lpstr>等线</vt:lpstr>
      <vt:lpstr>宋体</vt:lpstr>
      <vt:lpstr>Arial</vt:lpstr>
      <vt:lpstr>Calibri</vt:lpstr>
      <vt:lpstr>Courier New</vt:lpstr>
      <vt:lpstr>Times New Roman</vt:lpstr>
      <vt:lpstr>Trebuchet MS</vt:lpstr>
      <vt:lpstr>Office Theme</vt:lpstr>
      <vt:lpstr>Platinum: A CPU-Efficient Concurrent  Garbage Collector for Tail-Reduction of  Interactive Services</vt:lpstr>
      <vt:lpstr>A page is multiple services</vt:lpstr>
      <vt:lpstr>A page is multiple services</vt:lpstr>
      <vt:lpstr>A page is multiple services</vt:lpstr>
      <vt:lpstr>Garbage Collection (GC)</vt:lpstr>
      <vt:lpstr>PowerPoint 演示文稿</vt:lpstr>
      <vt:lpstr>Alternative Design: Concurrent GC</vt:lpstr>
      <vt:lpstr>Alternative Design: Concurrent GC</vt:lpstr>
      <vt:lpstr>Concurrent GC Is Not Always Helpful</vt:lpstr>
      <vt:lpstr>Concurrent GC Is Not Always Helpful</vt:lpstr>
      <vt:lpstr>Concurrent GC Is Not Always Helpful</vt:lpstr>
      <vt:lpstr>Concurrent GC Is Not Always Helpful</vt:lpstr>
      <vt:lpstr>Concurrent GC Is Not Always Helpful</vt:lpstr>
      <vt:lpstr>Concurrent GC Is Not Always Helpful</vt:lpstr>
      <vt:lpstr>Why Are Concurrent Collectors Inefficient?</vt:lpstr>
      <vt:lpstr>Can we design a collector with both</vt:lpstr>
      <vt:lpstr>Opportunities: Idle Cores in GC</vt:lpstr>
      <vt:lpstr>Opportunities: Idle Cores in GC</vt:lpstr>
      <vt:lpstr>Opportunities: Shewed Write Behavior</vt:lpstr>
      <vt:lpstr>Opportunities: Shewed Write ehavior</vt:lpstr>
      <vt:lpstr>Opportunities: MPK</vt:lpstr>
      <vt:lpstr>Our Design: Platinum</vt:lpstr>
      <vt:lpstr>Design Overview</vt:lpstr>
      <vt:lpstr>Design Overview</vt:lpstr>
      <vt:lpstr>Design Overview</vt:lpstr>
      <vt:lpstr>Idle Core Collection</vt:lpstr>
      <vt:lpstr>Heap Partition</vt:lpstr>
      <vt:lpstr>Heap Partition</vt:lpstr>
      <vt:lpstr>Hardware-Assisted Barrier Elimination</vt:lpstr>
      <vt:lpstr>Hardware-Assisted Barrier Elimination</vt:lpstr>
      <vt:lpstr>Evaluation Setup</vt:lpstr>
      <vt:lpstr>Specjbb2615</vt:lpstr>
      <vt:lpstr>Cassandra</vt:lpstr>
      <vt:lpstr>Coupon</vt:lpstr>
      <vt:lpstr>CPU Utilization Under Stressful Workload</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Platinum: A CPU-Efficient Concurrent  Garba-e Collector for Tail-Reduction of  Interactive Services</dc:title>
  <cp:lastModifiedBy>HP</cp:lastModifiedBy>
  <cp:revision>39</cp:revision>
  <dcterms:created xsi:type="dcterms:W3CDTF">2021-05-06T02:21:43Z</dcterms:created>
  <dcterms:modified xsi:type="dcterms:W3CDTF">2021-06-01T16:33:16Z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astSaved">
    <vt:filetime>2021-05-06T00:00:00Z</vt:filetime>
  </property>
</Properties>
</file>